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98" r:id="rId2"/>
    <p:sldId id="312" r:id="rId3"/>
    <p:sldId id="323" r:id="rId4"/>
    <p:sldId id="304" r:id="rId5"/>
    <p:sldId id="327" r:id="rId6"/>
    <p:sldId id="328" r:id="rId7"/>
    <p:sldId id="305" r:id="rId8"/>
    <p:sldId id="306" r:id="rId9"/>
    <p:sldId id="329" r:id="rId10"/>
    <p:sldId id="330" r:id="rId11"/>
    <p:sldId id="256" r:id="rId12"/>
    <p:sldId id="257" r:id="rId13"/>
    <p:sldId id="258" r:id="rId14"/>
    <p:sldId id="331" r:id="rId15"/>
    <p:sldId id="316" r:id="rId16"/>
  </p:sldIdLst>
  <p:sldSz cx="9144000" cy="6858000" type="screen4x3"/>
  <p:notesSz cx="6858000" cy="9144000"/>
  <p:embeddedFontLst>
    <p:embeddedFont>
      <p:font typeface="Lato" panose="020F0502020204030203" pitchFamily="34" charset="77"/>
      <p:regular r:id="rId18"/>
      <p:bold r:id="rId19"/>
      <p:italic r:id="rId20"/>
      <p:boldItalic r:id="rId21"/>
    </p:embeddedFont>
    <p:embeddedFont>
      <p:font typeface="Raleway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velien Boerstra" initials="" lastIdx="2" clrIdx="0"/>
  <p:cmAuthor id="1" name="Evelien Boerstra" initials="EB" lastIdx="4" clrIdx="1">
    <p:extLst>
      <p:ext uri="{19B8F6BF-5375-455C-9EA6-DF929625EA0E}">
        <p15:presenceInfo xmlns:p15="http://schemas.microsoft.com/office/powerpoint/2012/main" userId="f841feb619b23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5A1"/>
    <a:srgbClr val="FFFF99"/>
    <a:srgbClr val="FFFFFF"/>
    <a:srgbClr val="A9A9A9"/>
    <a:srgbClr val="FFF2CC"/>
    <a:srgbClr val="DAE8FC"/>
    <a:srgbClr val="F8CECC"/>
    <a:srgbClr val="D5E8D4"/>
    <a:srgbClr val="E1D5E7"/>
    <a:srgbClr val="FF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7" autoAdjust="0"/>
    <p:restoredTop sz="83544" autoAdjust="0"/>
  </p:normalViewPr>
  <p:slideViewPr>
    <p:cSldViewPr snapToGrid="0">
      <p:cViewPr varScale="1">
        <p:scale>
          <a:sx n="114" d="100"/>
          <a:sy n="114" d="100"/>
        </p:scale>
        <p:origin x="20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em-web.herokuapp.co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9929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02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eb97a4e5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eb97a4e5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eb97a4e55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eb97a4e55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f3f897958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f3f897958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http://wem-web.herokuapp.com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8599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5597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44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15950" lvl="1" indent="0">
              <a:buNone/>
            </a:pPr>
            <a:endParaRPr lang="en-CA" sz="1800" b="0" dirty="0"/>
          </a:p>
        </p:txBody>
      </p:sp>
    </p:spTree>
    <p:extLst>
      <p:ext uri="{BB962C8B-B14F-4D97-AF65-F5344CB8AC3E}">
        <p14:creationId xmlns:p14="http://schemas.microsoft.com/office/powerpoint/2010/main" val="122806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0172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0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6491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9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732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2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8" name="Google Shape;78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2"/>
          <p:cNvSpPr txBox="1">
            <a:spLocks noGrp="1"/>
          </p:cNvSpPr>
          <p:nvPr>
            <p:ph type="title" hasCustomPrompt="1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1600" y="1079502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30800" y="1254342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1600" y="1080000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30800" y="12528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7650" y="1966508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080000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2528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1965600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1965600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080000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2528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830392" y="1080000"/>
            <a:ext cx="745763" cy="61102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30000" y="12528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730000" y="2438150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9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10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7" name="Google Shape;67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ubTitle" idx="1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0ACA-625A-4C52-AC65-F91176DEE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Comparative Study on Microservice Extraction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9B6E6-3AE7-475E-8365-432616257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950" y="4545728"/>
            <a:ext cx="7688100" cy="721500"/>
          </a:xfrm>
        </p:spPr>
        <p:txBody>
          <a:bodyPr/>
          <a:lstStyle/>
          <a:p>
            <a:r>
              <a:rPr lang="en-CA" sz="2000" dirty="0">
                <a:solidFill>
                  <a:schemeClr val="bg2"/>
                </a:solidFill>
              </a:rPr>
              <a:t>Interview Study: Relationship Types</a:t>
            </a:r>
          </a:p>
          <a:p>
            <a:r>
              <a:rPr lang="en-CA" sz="2000" dirty="0">
                <a:solidFill>
                  <a:schemeClr val="bg2"/>
                </a:solidFill>
              </a:rPr>
              <a:t>Think Aloud Study: </a:t>
            </a:r>
            <a:r>
              <a:rPr lang="en-CA" sz="2000" dirty="0" err="1">
                <a:solidFill>
                  <a:schemeClr val="bg2"/>
                </a:solidFill>
              </a:rPr>
              <a:t>PartsUnlimitedMRP</a:t>
            </a:r>
            <a:endParaRPr lang="en-CA" sz="2000" dirty="0">
              <a:solidFill>
                <a:schemeClr val="bg2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15FECF-2A6C-405F-A977-C1A81759D2A2}"/>
              </a:ext>
            </a:extLst>
          </p:cNvPr>
          <p:cNvSpPr txBox="1">
            <a:spLocks/>
          </p:cNvSpPr>
          <p:nvPr/>
        </p:nvSpPr>
        <p:spPr>
          <a:xfrm>
            <a:off x="727950" y="3922237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CA" sz="2400" dirty="0">
                <a:solidFill>
                  <a:schemeClr val="bg2"/>
                </a:solidFill>
              </a:rPr>
              <a:t>Thank you for joining us!</a:t>
            </a:r>
          </a:p>
        </p:txBody>
      </p:sp>
    </p:spTree>
    <p:extLst>
      <p:ext uri="{BB962C8B-B14F-4D97-AF65-F5344CB8AC3E}">
        <p14:creationId xmlns:p14="http://schemas.microsoft.com/office/powerpoint/2010/main" val="94430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8E50-A401-4E39-8B14-A03E3DEE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 Types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B10AE-177F-4331-A0B9-3C66E552B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501" y="1957992"/>
            <a:ext cx="4298400" cy="4637492"/>
          </a:xfrm>
          <a:solidFill>
            <a:schemeClr val="tx2"/>
          </a:solidFill>
        </p:spPr>
        <p:txBody>
          <a:bodyPr/>
          <a:lstStyle/>
          <a:p>
            <a:pPr marL="266700" indent="-254000">
              <a:lnSpc>
                <a:spcPct val="100000"/>
              </a:lnSpc>
              <a:buFont typeface="+mj-lt"/>
              <a:buAutoNum type="alphaUcPeriod"/>
            </a:pPr>
            <a:r>
              <a:rPr lang="en-US" sz="1400" b="1" dirty="0"/>
              <a:t>Structural relationships</a:t>
            </a:r>
            <a:r>
              <a:rPr lang="en-US" sz="1400" dirty="0"/>
              <a:t>,</a:t>
            </a:r>
          </a:p>
          <a:p>
            <a:pPr marL="533400" lvl="1" indent="-2540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u="sng" dirty="0"/>
              <a:t>Static</a:t>
            </a:r>
            <a:r>
              <a:rPr lang="en-US" sz="1400" dirty="0"/>
              <a:t>: class inheritance, method calls, and data dependencies between classes collected by analyzing source code</a:t>
            </a:r>
          </a:p>
          <a:p>
            <a:pPr marL="533400" lvl="1" indent="-2540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u="sng" dirty="0"/>
              <a:t>Dynamic</a:t>
            </a:r>
            <a:r>
              <a:rPr lang="en-US" sz="1400" dirty="0"/>
              <a:t>: method calls and data dependencies between classes collected by analyzing runtime execution traces</a:t>
            </a:r>
          </a:p>
          <a:p>
            <a:pPr marL="266700" lvl="1" indent="-25400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266700" indent="-254000">
              <a:lnSpc>
                <a:spcPct val="100000"/>
              </a:lnSpc>
              <a:buFont typeface="+mj-lt"/>
              <a:buAutoNum type="alphaUcPeriod"/>
            </a:pPr>
            <a:r>
              <a:rPr lang="en-US" sz="1400" b="1" dirty="0"/>
              <a:t>Semantic relationships,</a:t>
            </a:r>
          </a:p>
          <a:p>
            <a:pPr marL="533400" lvl="1" indent="-2540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u="sng" dirty="0"/>
              <a:t> Class name similarity</a:t>
            </a:r>
            <a:r>
              <a:rPr lang="en-US" sz="1400" dirty="0"/>
              <a:t>: similarity between names of classes</a:t>
            </a:r>
          </a:p>
          <a:p>
            <a:pPr marL="533400" lvl="1" indent="-2540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u="sng" dirty="0"/>
              <a:t>Term similarity</a:t>
            </a:r>
            <a:r>
              <a:rPr lang="en-US" sz="1400" dirty="0"/>
              <a:t>: similarity between all terms (method names, parameters, comments, etc.) within classes</a:t>
            </a:r>
          </a:p>
          <a:p>
            <a:pPr marL="3556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endParaRPr lang="en-US" sz="1400" dirty="0"/>
          </a:p>
          <a:p>
            <a:pPr marL="266700" indent="-254000">
              <a:lnSpc>
                <a:spcPct val="100000"/>
              </a:lnSpc>
              <a:buFont typeface="+mj-lt"/>
              <a:buAutoNum type="alphaUcPeriod"/>
            </a:pPr>
            <a:r>
              <a:rPr lang="en-US" sz="1400" b="1" dirty="0"/>
              <a:t>Evolutionary relationships,</a:t>
            </a:r>
          </a:p>
          <a:p>
            <a:pPr marL="533400" lvl="1" indent="-2540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u="sng" dirty="0"/>
              <a:t>Commit similarity</a:t>
            </a:r>
            <a:r>
              <a:rPr lang="en-US" sz="1400" dirty="0"/>
              <a:t>: the frequency of classes being changed in the same commit</a:t>
            </a:r>
          </a:p>
          <a:p>
            <a:pPr marL="533400" lvl="1" indent="-2540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u="sng" dirty="0"/>
              <a:t>Contributor similarity</a:t>
            </a:r>
            <a:r>
              <a:rPr lang="en-US" sz="1400" dirty="0"/>
              <a:t>: the frequency of classes being changed by the same developer</a:t>
            </a:r>
          </a:p>
          <a:p>
            <a:pPr>
              <a:lnSpc>
                <a:spcPct val="100000"/>
              </a:lnSpc>
            </a:pPr>
            <a:endParaRPr lang="en-CA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B7092-D096-4C93-9DFA-1FF21FB79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875C6-4DFA-4BC2-B4F2-7B85DCCE59CC}"/>
              </a:ext>
            </a:extLst>
          </p:cNvPr>
          <p:cNvSpPr/>
          <p:nvPr/>
        </p:nvSpPr>
        <p:spPr>
          <a:xfrm>
            <a:off x="730799" y="1804454"/>
            <a:ext cx="37327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</a:pPr>
            <a:endParaRPr lang="en-US" dirty="0">
              <a:solidFill>
                <a:schemeClr val="accent1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342900" lvl="1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Lato" panose="020B0604020202020204" charset="0"/>
                <a:cs typeface="Lato" panose="020B0604020202020204" charset="0"/>
              </a:rPr>
              <a:t>Which relationship types do you find useful for microservice extraction and why?</a:t>
            </a:r>
          </a:p>
          <a:p>
            <a:pPr marL="342900" lvl="1" indent="-342900">
              <a:buClr>
                <a:schemeClr val="accent1"/>
              </a:buClr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342900" lvl="1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Lato" panose="020B0604020202020204" charset="0"/>
                <a:cs typeface="Lato" panose="020B0604020202020204" charset="0"/>
              </a:rPr>
              <a:t>If there is more than one useful relationship type, what is the relative importance of each relationship, and why? </a:t>
            </a:r>
          </a:p>
          <a:p>
            <a:pPr marL="342900" lvl="1" indent="-342900">
              <a:buClr>
                <a:schemeClr val="accent1"/>
              </a:buClr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342900" lvl="1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Lato" panose="020B0604020202020204" charset="0"/>
                <a:cs typeface="Lato" panose="020B0604020202020204" charset="0"/>
              </a:rPr>
              <a:t>Are there any additional relationship types you find useful? </a:t>
            </a:r>
          </a:p>
          <a:p>
            <a:pPr marL="342900" lvl="1" indent="-342900">
              <a:buClr>
                <a:schemeClr val="accent1"/>
              </a:buClr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342900" lvl="1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Lato" panose="020B0604020202020204" charset="0"/>
                <a:cs typeface="Lato" panose="020B0604020202020204" charset="0"/>
              </a:rPr>
              <a:t>What characteristics of an application/organization could change how you use relationships? </a:t>
            </a:r>
          </a:p>
        </p:txBody>
      </p:sp>
    </p:spTree>
    <p:extLst>
      <p:ext uri="{BB962C8B-B14F-4D97-AF65-F5344CB8AC3E}">
        <p14:creationId xmlns:p14="http://schemas.microsoft.com/office/powerpoint/2010/main" val="198616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PartsUnlimitedMRP</a:t>
            </a:r>
            <a:br>
              <a:rPr lang="en-GB" dirty="0"/>
            </a:br>
            <a:br>
              <a:rPr lang="en-GB" dirty="0"/>
            </a:br>
            <a:r>
              <a:rPr lang="en-GB" sz="2800" i="1" dirty="0"/>
              <a:t>Benchmark</a:t>
            </a:r>
            <a:r>
              <a:rPr lang="en-GB" i="1" dirty="0"/>
              <a:t> </a:t>
            </a:r>
            <a:r>
              <a:rPr lang="en-GB" sz="2800" i="1" dirty="0"/>
              <a:t>application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30800" y="12528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PartsUnlimitedMRP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7650" y="1966475"/>
            <a:ext cx="7688700" cy="24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/>
              <a:t>Web application that uses java (backend), </a:t>
            </a:r>
            <a:r>
              <a:rPr lang="en-GB" sz="2100" dirty="0" err="1"/>
              <a:t>javascript</a:t>
            </a:r>
            <a:r>
              <a:rPr lang="en-GB" sz="2100" dirty="0"/>
              <a:t> (frontend), </a:t>
            </a:r>
            <a:r>
              <a:rPr lang="en-GB" sz="2100" dirty="0" err="1"/>
              <a:t>mongodb</a:t>
            </a:r>
            <a:r>
              <a:rPr lang="en-GB" sz="2100" dirty="0"/>
              <a:t> (database)</a:t>
            </a: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100" dirty="0"/>
              <a:t>Parts Unlimited MRP is a fictional Manufacturing Resource Planning (MRP) application</a:t>
            </a: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100" dirty="0"/>
              <a:t>It is an </a:t>
            </a:r>
            <a:r>
              <a:rPr lang="en-GB" sz="2100" u="sng" dirty="0"/>
              <a:t>inventory control system</a:t>
            </a:r>
            <a:endParaRPr sz="2100" u="sng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30800" y="12528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PartsUnlimitedMRP - example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1966475"/>
            <a:ext cx="76887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You manage a construction company that builds brick houses</a:t>
            </a:r>
            <a:endParaRPr sz="19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 dirty="0"/>
              <a:t>To build, you need resources/supplies from external suppliers</a:t>
            </a:r>
            <a:endParaRPr sz="19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900" dirty="0" err="1"/>
              <a:t>PartsUnlimitedMRP</a:t>
            </a:r>
            <a:r>
              <a:rPr lang="en-GB" sz="1900" dirty="0"/>
              <a:t> helps you keep track of your supplies</a:t>
            </a:r>
            <a:endParaRPr sz="1900"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grpSp>
        <p:nvGrpSpPr>
          <p:cNvPr id="107" name="Google Shape;107;p16"/>
          <p:cNvGrpSpPr/>
          <p:nvPr/>
        </p:nvGrpSpPr>
        <p:grpSpPr>
          <a:xfrm>
            <a:off x="1358550" y="5168875"/>
            <a:ext cx="829800" cy="1112100"/>
            <a:chOff x="1358550" y="5168875"/>
            <a:chExt cx="829800" cy="1112100"/>
          </a:xfrm>
        </p:grpSpPr>
        <p:pic>
          <p:nvPicPr>
            <p:cNvPr id="108" name="Google Shape;10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3450" y="516887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6"/>
            <p:cNvSpPr txBox="1"/>
            <p:nvPr/>
          </p:nvSpPr>
          <p:spPr>
            <a:xfrm>
              <a:off x="1358550" y="5847775"/>
              <a:ext cx="829800" cy="43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latin typeface="Lato"/>
                  <a:ea typeface="Lato"/>
                  <a:cs typeface="Lato"/>
                  <a:sym typeface="Lato"/>
                </a:rPr>
                <a:t>Dealer</a:t>
              </a:r>
              <a:endParaRPr sz="17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1001250" y="3492688"/>
            <a:ext cx="1544400" cy="1153200"/>
            <a:chOff x="1001250" y="3492688"/>
            <a:chExt cx="1544400" cy="1153200"/>
          </a:xfrm>
        </p:grpSpPr>
        <p:pic>
          <p:nvPicPr>
            <p:cNvPr id="111" name="Google Shape;11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3448" y="349268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6"/>
            <p:cNvSpPr txBox="1"/>
            <p:nvPr/>
          </p:nvSpPr>
          <p:spPr>
            <a:xfrm>
              <a:off x="1001250" y="4212688"/>
              <a:ext cx="1544400" cy="43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latin typeface="Lato"/>
                  <a:ea typeface="Lato"/>
                  <a:cs typeface="Lato"/>
                  <a:sym typeface="Lato"/>
                </a:rPr>
                <a:t>Catalog items</a:t>
              </a:r>
              <a:endParaRPr sz="17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3577525" y="4309138"/>
            <a:ext cx="994500" cy="1146013"/>
            <a:chOff x="3577525" y="4309138"/>
            <a:chExt cx="994500" cy="1146013"/>
          </a:xfrm>
        </p:grpSpPr>
        <p:pic>
          <p:nvPicPr>
            <p:cNvPr id="114" name="Google Shape;11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20542" y="4309138"/>
              <a:ext cx="720000" cy="71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6"/>
            <p:cNvSpPr txBox="1"/>
            <p:nvPr/>
          </p:nvSpPr>
          <p:spPr>
            <a:xfrm>
              <a:off x="3577525" y="5021950"/>
              <a:ext cx="994500" cy="43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latin typeface="Lato"/>
                  <a:ea typeface="Lato"/>
                  <a:cs typeface="Lato"/>
                  <a:sym typeface="Lato"/>
                </a:rPr>
                <a:t>Quote</a:t>
              </a:r>
              <a:endParaRPr sz="17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5281400" y="4305549"/>
            <a:ext cx="1289400" cy="1149601"/>
            <a:chOff x="5281400" y="4305549"/>
            <a:chExt cx="1289400" cy="1149601"/>
          </a:xfrm>
        </p:grpSpPr>
        <p:pic>
          <p:nvPicPr>
            <p:cNvPr id="117" name="Google Shape;117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66101" y="430554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6"/>
            <p:cNvSpPr txBox="1"/>
            <p:nvPr/>
          </p:nvSpPr>
          <p:spPr>
            <a:xfrm>
              <a:off x="5281400" y="5021950"/>
              <a:ext cx="1289400" cy="43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latin typeface="Lato"/>
                  <a:ea typeface="Lato"/>
                  <a:cs typeface="Lato"/>
                  <a:sym typeface="Lato"/>
                </a:rPr>
                <a:t>Order</a:t>
              </a:r>
              <a:endParaRPr sz="17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7126950" y="4305551"/>
            <a:ext cx="1289400" cy="1149599"/>
            <a:chOff x="7126950" y="4305551"/>
            <a:chExt cx="1289400" cy="1149599"/>
          </a:xfrm>
        </p:grpSpPr>
        <p:pic>
          <p:nvPicPr>
            <p:cNvPr id="120" name="Google Shape;120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411662" y="430555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6"/>
            <p:cNvSpPr txBox="1"/>
            <p:nvPr/>
          </p:nvSpPr>
          <p:spPr>
            <a:xfrm>
              <a:off x="7126950" y="5021950"/>
              <a:ext cx="1289400" cy="43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latin typeface="Lato"/>
                  <a:ea typeface="Lato"/>
                  <a:cs typeface="Lato"/>
                  <a:sym typeface="Lato"/>
                </a:rPr>
                <a:t>Delivery</a:t>
              </a:r>
              <a:endParaRPr sz="17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22" name="Google Shape;122;p16"/>
          <p:cNvCxnSpPr>
            <a:stCxn id="108" idx="3"/>
            <a:endCxn id="114" idx="1"/>
          </p:cNvCxnSpPr>
          <p:nvPr/>
        </p:nvCxnSpPr>
        <p:spPr>
          <a:xfrm rot="10800000" flipH="1">
            <a:off x="2133450" y="4665475"/>
            <a:ext cx="1587000" cy="8634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3" name="Google Shape;123;p16"/>
          <p:cNvCxnSpPr>
            <a:stCxn id="111" idx="3"/>
            <a:endCxn id="114" idx="1"/>
          </p:cNvCxnSpPr>
          <p:nvPr/>
        </p:nvCxnSpPr>
        <p:spPr>
          <a:xfrm>
            <a:off x="2133448" y="3852688"/>
            <a:ext cx="1587000" cy="813000"/>
          </a:xfrm>
          <a:prstGeom prst="curvedConnector3">
            <a:avLst>
              <a:gd name="adj1" fmla="val 5178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4" name="Google Shape;124;p16"/>
          <p:cNvCxnSpPr>
            <a:stCxn id="114" idx="3"/>
            <a:endCxn id="117" idx="1"/>
          </p:cNvCxnSpPr>
          <p:nvPr/>
        </p:nvCxnSpPr>
        <p:spPr>
          <a:xfrm>
            <a:off x="4440542" y="4665538"/>
            <a:ext cx="1125600" cy="600"/>
          </a:xfrm>
          <a:prstGeom prst="curvedConnector3">
            <a:avLst>
              <a:gd name="adj1" fmla="val 4999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5" name="Google Shape;125;p16"/>
          <p:cNvCxnSpPr>
            <a:stCxn id="117" idx="3"/>
            <a:endCxn id="120" idx="1"/>
          </p:cNvCxnSpPr>
          <p:nvPr/>
        </p:nvCxnSpPr>
        <p:spPr>
          <a:xfrm>
            <a:off x="6286101" y="4665549"/>
            <a:ext cx="1125600" cy="600"/>
          </a:xfrm>
          <a:prstGeom prst="curvedConnector3">
            <a:avLst>
              <a:gd name="adj1" fmla="val 4999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6" name="Google Shape;126;p16"/>
          <p:cNvCxnSpPr>
            <a:stCxn id="108" idx="0"/>
            <a:endCxn id="112" idx="2"/>
          </p:cNvCxnSpPr>
          <p:nvPr/>
        </p:nvCxnSpPr>
        <p:spPr>
          <a:xfrm rot="-5400000">
            <a:off x="1512300" y="4907125"/>
            <a:ext cx="522900" cy="600"/>
          </a:xfrm>
          <a:prstGeom prst="curved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127" name="Google Shape;127;p16"/>
          <p:cNvSpPr txBox="1"/>
          <p:nvPr/>
        </p:nvSpPr>
        <p:spPr>
          <a:xfrm>
            <a:off x="2160350" y="3639225"/>
            <a:ext cx="733800" cy="42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Brick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160350" y="5285000"/>
            <a:ext cx="733800" cy="42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Mark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348125" y="5455150"/>
            <a:ext cx="1479300" cy="9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1 ton of brick from Mark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for $1000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1E0E-D8E4-4DD4-B385-8CA8CB96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Clustering Framework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C2EC9-7CCF-4C80-BD32-8C944BEFC5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9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0ACA-625A-4C52-AC65-F91176DEE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450" y="1763267"/>
            <a:ext cx="7688100" cy="864200"/>
          </a:xfrm>
        </p:spPr>
        <p:txBody>
          <a:bodyPr/>
          <a:lstStyle/>
          <a:p>
            <a:r>
              <a:rPr lang="en-CA" dirty="0"/>
              <a:t>Thank you for participating!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9B6E6-3AE7-475E-8365-432616257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450" y="2927184"/>
            <a:ext cx="7688100" cy="2036702"/>
          </a:xfrm>
        </p:spPr>
        <p:txBody>
          <a:bodyPr/>
          <a:lstStyle/>
          <a:p>
            <a:r>
              <a:rPr lang="en-CA" sz="2000" dirty="0">
                <a:solidFill>
                  <a:schemeClr val="bg2"/>
                </a:solidFill>
              </a:rPr>
              <a:t>We will use your inputs in our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22265-C1EA-4F3C-B6D2-D74D44DF4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9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82E6-DD11-48A4-8C5C-2F3335CC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Study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8BB3A-5FE6-4351-9BF6-95E25D3AA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966508"/>
            <a:ext cx="7688700" cy="3638692"/>
          </a:xfrm>
        </p:spPr>
        <p:txBody>
          <a:bodyPr/>
          <a:lstStyle/>
          <a:p>
            <a:pPr marL="146050" indent="0">
              <a:buNone/>
            </a:pPr>
            <a:r>
              <a:rPr lang="en-CA" sz="2000" dirty="0"/>
              <a:t>We do not collect any company-sensitive information</a:t>
            </a:r>
          </a:p>
          <a:p>
            <a:pPr marL="146050" indent="0">
              <a:buNone/>
            </a:pPr>
            <a:endParaRPr lang="en-CA" sz="2000" dirty="0"/>
          </a:p>
          <a:p>
            <a:pPr marL="146050" indent="0">
              <a:buNone/>
            </a:pPr>
            <a:r>
              <a:rPr lang="en-CA" sz="2000" b="1" dirty="0"/>
              <a:t>Opt-out policy:</a:t>
            </a:r>
          </a:p>
          <a:p>
            <a:pPr marL="146050" indent="0">
              <a:buNone/>
            </a:pPr>
            <a:r>
              <a:rPr lang="en-CA" sz="2000" dirty="0"/>
              <a:t>At any point and for any reason</a:t>
            </a:r>
          </a:p>
          <a:p>
            <a:pPr marL="146050" indent="0">
              <a:buNone/>
            </a:pPr>
            <a:endParaRPr lang="en-CA" sz="2000" dirty="0"/>
          </a:p>
          <a:p>
            <a:pPr marL="146050" indent="0">
              <a:buNone/>
            </a:pPr>
            <a:r>
              <a:rPr lang="en-CA" sz="2000" b="1" dirty="0"/>
              <a:t>Study topic:</a:t>
            </a:r>
            <a:endParaRPr lang="en-CA" sz="2000" dirty="0"/>
          </a:p>
          <a:p>
            <a:pPr marL="146050" indent="0">
              <a:buNone/>
            </a:pPr>
            <a:r>
              <a:rPr lang="en-CA" sz="2000" dirty="0"/>
              <a:t>Decomposing monolithic applications into microservices</a:t>
            </a:r>
          </a:p>
          <a:p>
            <a:pPr marL="627063">
              <a:tabLst>
                <a:tab pos="714375" algn="l"/>
              </a:tabLst>
            </a:pPr>
            <a:r>
              <a:rPr lang="en-CA" sz="2000" dirty="0"/>
              <a:t>Relationship types used for decomposition</a:t>
            </a:r>
          </a:p>
          <a:p>
            <a:pPr marL="627063">
              <a:tabLst>
                <a:tab pos="714375" algn="l"/>
              </a:tabLst>
            </a:pPr>
            <a:r>
              <a:rPr lang="en-CA" sz="2000" dirty="0"/>
              <a:t>Case study (if time permits)</a:t>
            </a:r>
          </a:p>
          <a:p>
            <a:pPr marL="146050" indent="0">
              <a:buNone/>
            </a:pP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F6D13-0DD2-4886-B86F-1E8E32711D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7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043F-B48C-4E49-BD32-8EB3C537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Decomposition into microservices is difficult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FC0C8-7210-42BE-87EB-F94908B7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966508"/>
            <a:ext cx="7688700" cy="4460418"/>
          </a:xfrm>
        </p:spPr>
        <p:txBody>
          <a:bodyPr/>
          <a:lstStyle/>
          <a:p>
            <a:r>
              <a:rPr lang="en-CA" sz="2000" dirty="0"/>
              <a:t>Automation can help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r>
              <a:rPr lang="en-CA" sz="2000" dirty="0"/>
              <a:t>Automation relies on producing clusters of elements based on their relationships</a:t>
            </a:r>
          </a:p>
          <a:p>
            <a:pPr marL="146050" indent="0">
              <a:buNone/>
            </a:pPr>
            <a:endParaRPr lang="en-CA" sz="2000" dirty="0"/>
          </a:p>
          <a:p>
            <a:r>
              <a:rPr lang="en-CA" sz="2000" dirty="0"/>
              <a:t>We are trying to understand which relationships are useful</a:t>
            </a:r>
          </a:p>
          <a:p>
            <a:pPr lvl="1"/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58CC8-39D7-442E-8CC1-59EFB26C0A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ACD561-E0C6-4D88-8B79-D1CC2CF1861C}"/>
              </a:ext>
            </a:extLst>
          </p:cNvPr>
          <p:cNvGrpSpPr/>
          <p:nvPr/>
        </p:nvGrpSpPr>
        <p:grpSpPr>
          <a:xfrm>
            <a:off x="1286928" y="2847158"/>
            <a:ext cx="1327150" cy="696852"/>
            <a:chOff x="1286928" y="3448054"/>
            <a:chExt cx="1327150" cy="6968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1D4792-6CC2-4278-B0CA-ADA2D19B70F0}"/>
                </a:ext>
              </a:extLst>
            </p:cNvPr>
            <p:cNvSpPr/>
            <p:nvPr/>
          </p:nvSpPr>
          <p:spPr>
            <a:xfrm>
              <a:off x="1363128" y="3541656"/>
              <a:ext cx="1250950" cy="603250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2"/>
                </a:solidFill>
                <a:latin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26A879-D489-41CB-BD8B-DEB725E456F8}"/>
                </a:ext>
              </a:extLst>
            </p:cNvPr>
            <p:cNvSpPr/>
            <p:nvPr/>
          </p:nvSpPr>
          <p:spPr>
            <a:xfrm>
              <a:off x="1325028" y="3494855"/>
              <a:ext cx="1250950" cy="603250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2"/>
                </a:solidFill>
                <a:latin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20444F-6132-4FEF-A579-F8425F0D54D1}"/>
                </a:ext>
              </a:extLst>
            </p:cNvPr>
            <p:cNvSpPr/>
            <p:nvPr/>
          </p:nvSpPr>
          <p:spPr>
            <a:xfrm>
              <a:off x="1286928" y="3448054"/>
              <a:ext cx="1250950" cy="603250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accent1"/>
                  </a:solidFill>
                  <a:latin typeface="Lato" panose="020B0604020202020204" charset="0"/>
                  <a:cs typeface="Lato" panose="020B0604020202020204" charset="0"/>
                </a:rPr>
                <a:t>Monolithic application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AA3451-DA81-4295-A3DA-B9AA2325716C}"/>
              </a:ext>
            </a:extLst>
          </p:cNvPr>
          <p:cNvGrpSpPr/>
          <p:nvPr/>
        </p:nvGrpSpPr>
        <p:grpSpPr>
          <a:xfrm>
            <a:off x="3132660" y="2584047"/>
            <a:ext cx="2558164" cy="2083264"/>
            <a:chOff x="3132660" y="3184943"/>
            <a:chExt cx="2558164" cy="20832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BEA043-580B-4A62-A1AF-6171D925728D}"/>
                </a:ext>
              </a:extLst>
            </p:cNvPr>
            <p:cNvSpPr/>
            <p:nvPr/>
          </p:nvSpPr>
          <p:spPr>
            <a:xfrm>
              <a:off x="3215210" y="3448054"/>
              <a:ext cx="501650" cy="30160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CCBB481-8E53-42DB-9FB6-F458BA78BE8A}"/>
                </a:ext>
              </a:extLst>
            </p:cNvPr>
            <p:cNvSpPr/>
            <p:nvPr/>
          </p:nvSpPr>
          <p:spPr>
            <a:xfrm>
              <a:off x="3843860" y="3692479"/>
              <a:ext cx="501650" cy="30160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F7840A-2EAB-4CBE-B5D4-76677C90DDE2}"/>
                </a:ext>
              </a:extLst>
            </p:cNvPr>
            <p:cNvSpPr/>
            <p:nvPr/>
          </p:nvSpPr>
          <p:spPr>
            <a:xfrm>
              <a:off x="3132660" y="3917097"/>
              <a:ext cx="501650" cy="30160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D581B1-002C-485A-B610-11E3DDED832D}"/>
                </a:ext>
              </a:extLst>
            </p:cNvPr>
            <p:cNvSpPr/>
            <p:nvPr/>
          </p:nvSpPr>
          <p:spPr>
            <a:xfrm>
              <a:off x="3843860" y="3184943"/>
              <a:ext cx="501650" cy="30160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FDB8086-51F7-4206-940F-29BDA76D96D7}"/>
                </a:ext>
              </a:extLst>
            </p:cNvPr>
            <p:cNvSpPr/>
            <p:nvPr/>
          </p:nvSpPr>
          <p:spPr>
            <a:xfrm>
              <a:off x="4656660" y="3666728"/>
              <a:ext cx="501650" cy="30160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CF6E521-778F-416D-B518-3F13EC98B285}"/>
                </a:ext>
              </a:extLst>
            </p:cNvPr>
            <p:cNvSpPr/>
            <p:nvPr/>
          </p:nvSpPr>
          <p:spPr>
            <a:xfrm>
              <a:off x="3634310" y="4307894"/>
              <a:ext cx="501650" cy="30160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7FFE99A-AC58-4EF6-89E5-9F577C4C7A6E}"/>
                </a:ext>
              </a:extLst>
            </p:cNvPr>
            <p:cNvSpPr/>
            <p:nvPr/>
          </p:nvSpPr>
          <p:spPr>
            <a:xfrm>
              <a:off x="4548270" y="4145860"/>
              <a:ext cx="501650" cy="30160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8A31DE-168C-4860-BEF2-2E911B166299}"/>
                </a:ext>
              </a:extLst>
            </p:cNvPr>
            <p:cNvSpPr/>
            <p:nvPr/>
          </p:nvSpPr>
          <p:spPr>
            <a:xfrm>
              <a:off x="4300190" y="4583880"/>
              <a:ext cx="501650" cy="30160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083B2E8-CE9F-4250-8B24-3371A0BD392B}"/>
                </a:ext>
              </a:extLst>
            </p:cNvPr>
            <p:cNvCxnSpPr>
              <a:stCxn id="14" idx="5"/>
              <a:endCxn id="15" idx="1"/>
            </p:cNvCxnSpPr>
            <p:nvPr/>
          </p:nvCxnSpPr>
          <p:spPr>
            <a:xfrm>
              <a:off x="4272045" y="3442378"/>
              <a:ext cx="458080" cy="268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09278C2-14D5-4E42-9C90-91F93E2A6F67}"/>
                </a:ext>
              </a:extLst>
            </p:cNvPr>
            <p:cNvCxnSpPr>
              <a:cxnSpLocks/>
              <a:stCxn id="14" idx="4"/>
              <a:endCxn id="12" idx="0"/>
            </p:cNvCxnSpPr>
            <p:nvPr/>
          </p:nvCxnSpPr>
          <p:spPr>
            <a:xfrm>
              <a:off x="4094685" y="3486547"/>
              <a:ext cx="0" cy="205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3FF892-5663-42BE-BD5D-81B41F55FD95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3634310" y="3335745"/>
              <a:ext cx="209550" cy="159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D95B901-4F71-4017-892C-2267E29B0DC0}"/>
                </a:ext>
              </a:extLst>
            </p:cNvPr>
            <p:cNvCxnSpPr>
              <a:cxnSpLocks/>
              <a:stCxn id="11" idx="5"/>
              <a:endCxn id="16" idx="0"/>
            </p:cNvCxnSpPr>
            <p:nvPr/>
          </p:nvCxnSpPr>
          <p:spPr>
            <a:xfrm>
              <a:off x="3643395" y="3705489"/>
              <a:ext cx="241740" cy="602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2C6C84-8E8E-4FFB-97C2-9E7576838983}"/>
                </a:ext>
              </a:extLst>
            </p:cNvPr>
            <p:cNvCxnSpPr>
              <a:cxnSpLocks/>
              <a:stCxn id="18" idx="1"/>
              <a:endCxn id="12" idx="4"/>
            </p:cNvCxnSpPr>
            <p:nvPr/>
          </p:nvCxnSpPr>
          <p:spPr>
            <a:xfrm flipH="1" flipV="1">
              <a:off x="4094685" y="3994083"/>
              <a:ext cx="278970" cy="633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1C5F49-20C4-401E-9EE4-4816435BB7CE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 flipH="1">
              <a:off x="4799095" y="3968332"/>
              <a:ext cx="108390" cy="177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6CDBF61-3CEA-4A07-BAF6-B4D5265F6480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3634310" y="4067899"/>
              <a:ext cx="913960" cy="228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1422C9-6471-4513-88EB-AFEA0CC6BB19}"/>
                </a:ext>
              </a:extLst>
            </p:cNvPr>
            <p:cNvSpPr txBox="1"/>
            <p:nvPr/>
          </p:nvSpPr>
          <p:spPr>
            <a:xfrm>
              <a:off x="3237266" y="4929653"/>
              <a:ext cx="245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 charset="0"/>
                  <a:cs typeface="Lato" panose="020B0604020202020204" charset="0"/>
                </a:rPr>
                <a:t>Graphical representation</a:t>
              </a:r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BD84D88A-BCB8-4F06-9AB2-C63895680202}"/>
              </a:ext>
            </a:extLst>
          </p:cNvPr>
          <p:cNvSpPr/>
          <p:nvPr/>
        </p:nvSpPr>
        <p:spPr>
          <a:xfrm>
            <a:off x="2737725" y="3083111"/>
            <a:ext cx="304800" cy="18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159E025-8238-4C9D-874D-427E7DDAB335}"/>
              </a:ext>
            </a:extLst>
          </p:cNvPr>
          <p:cNvSpPr/>
          <p:nvPr/>
        </p:nvSpPr>
        <p:spPr>
          <a:xfrm>
            <a:off x="5326755" y="3091581"/>
            <a:ext cx="1734442" cy="224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88C24AA-F3E0-4AEE-962E-17AB4D137837}"/>
              </a:ext>
            </a:extLst>
          </p:cNvPr>
          <p:cNvSpPr/>
          <p:nvPr/>
        </p:nvSpPr>
        <p:spPr>
          <a:xfrm>
            <a:off x="5526602" y="2859005"/>
            <a:ext cx="1282091" cy="715258"/>
          </a:xfrm>
          <a:prstGeom prst="roundRect">
            <a:avLst>
              <a:gd name="adj" fmla="val 7197"/>
            </a:avLst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600" dirty="0">
                <a:solidFill>
                  <a:schemeClr val="accent1"/>
                </a:solidFill>
                <a:latin typeface="Lato" panose="020B0604020202020204" charset="0"/>
                <a:cs typeface="Lato" panose="020B0604020202020204" charset="0"/>
              </a:rPr>
              <a:t>Microservice extraction (clustering)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9AAAC4-CD51-4E26-B528-A3CFEF372218}"/>
              </a:ext>
            </a:extLst>
          </p:cNvPr>
          <p:cNvSpPr/>
          <p:nvPr/>
        </p:nvSpPr>
        <p:spPr>
          <a:xfrm>
            <a:off x="7175220" y="2915009"/>
            <a:ext cx="1800408" cy="603250"/>
          </a:xfrm>
          <a:prstGeom prst="rect">
            <a:avLst/>
          </a:prstGeom>
          <a:solidFill>
            <a:schemeClr val="l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accent1"/>
                </a:solidFill>
                <a:latin typeface="Lato" panose="020B0604020202020204" charset="0"/>
                <a:cs typeface="Lato" panose="020B0604020202020204" charset="0"/>
              </a:rPr>
              <a:t>Microservice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1526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 animBg="1"/>
      <p:bldP spid="47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112E-1506-4C24-83E5-252062E9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 type 1/3: structural relationships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A4A2-4B99-402A-BC8F-19C94EA4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966508"/>
            <a:ext cx="4798507" cy="2130067"/>
          </a:xfrm>
        </p:spPr>
        <p:txBody>
          <a:bodyPr/>
          <a:lstStyle/>
          <a:p>
            <a:pPr marL="2857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800" dirty="0">
                <a:highlight>
                  <a:srgbClr val="FFFFFF"/>
                </a:highlight>
              </a:rPr>
              <a:t>Class inheritance</a:t>
            </a:r>
            <a:endParaRPr lang="en-CA" sz="100" dirty="0">
              <a:highlight>
                <a:srgbClr val="FFFFFF"/>
              </a:highlight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sz="1800" dirty="0">
                <a:highlight>
                  <a:srgbClr val="FFFFFF"/>
                </a:highlight>
              </a:rPr>
              <a:t>Method calls and data dependencies</a:t>
            </a:r>
          </a:p>
          <a:p>
            <a:pPr lvl="1"/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400FF-A2B1-4E64-AA5E-713B671179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C2980C5-A63C-413B-810B-860A49A8C7A7}"/>
              </a:ext>
            </a:extLst>
          </p:cNvPr>
          <p:cNvGrpSpPr/>
          <p:nvPr/>
        </p:nvGrpSpPr>
        <p:grpSpPr>
          <a:xfrm>
            <a:off x="3149774" y="1705724"/>
            <a:ext cx="4257495" cy="742280"/>
            <a:chOff x="3149774" y="1705724"/>
            <a:chExt cx="4257495" cy="7422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6F198F-5F2F-4A6F-979E-C8D3F7EFDC99}"/>
                </a:ext>
              </a:extLst>
            </p:cNvPr>
            <p:cNvSpPr/>
            <p:nvPr/>
          </p:nvSpPr>
          <p:spPr>
            <a:xfrm>
              <a:off x="3149774" y="2015634"/>
              <a:ext cx="2017456" cy="38042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r>
                <a:rPr lang="en-CA" sz="1800" dirty="0">
                  <a:solidFill>
                    <a:schemeClr val="accent1"/>
                  </a:solidFill>
                  <a:latin typeface="Lato" panose="020B0604020202020204"/>
                </a:rPr>
                <a:t>Class A extends 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F2D38D-5295-489D-B04E-010101B0439B}"/>
                </a:ext>
              </a:extLst>
            </p:cNvPr>
            <p:cNvSpPr/>
            <p:nvPr/>
          </p:nvSpPr>
          <p:spPr>
            <a:xfrm>
              <a:off x="6013271" y="2065508"/>
              <a:ext cx="470981" cy="38249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00" dirty="0">
                  <a:solidFill>
                    <a:schemeClr val="accent1"/>
                  </a:solidFill>
                  <a:latin typeface="Lato" panose="020B0604020202020204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9BF24A-2F01-4735-9738-8EB7FDBCF5E2}"/>
                </a:ext>
              </a:extLst>
            </p:cNvPr>
            <p:cNvSpPr/>
            <p:nvPr/>
          </p:nvSpPr>
          <p:spPr>
            <a:xfrm>
              <a:off x="6936286" y="2065508"/>
              <a:ext cx="470982" cy="38042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00" dirty="0">
                  <a:solidFill>
                    <a:schemeClr val="accent1"/>
                  </a:solidFill>
                  <a:latin typeface="Lato" panose="020B0604020202020204"/>
                </a:rPr>
                <a:t>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9C86C5F-1049-475F-84D4-478E02E1BCE6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6484252" y="2255721"/>
              <a:ext cx="452034" cy="1035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F854EA3-20AE-48F7-BF74-AED35156AC1D}"/>
                </a:ext>
              </a:extLst>
            </p:cNvPr>
            <p:cNvSpPr/>
            <p:nvPr/>
          </p:nvSpPr>
          <p:spPr>
            <a:xfrm>
              <a:off x="5377955" y="2121289"/>
              <a:ext cx="361950" cy="274770"/>
            </a:xfrm>
            <a:prstGeom prst="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303B5A-BBB5-4262-AE44-D66F9C3DEA4E}"/>
                </a:ext>
              </a:extLst>
            </p:cNvPr>
            <p:cNvSpPr txBox="1"/>
            <p:nvPr/>
          </p:nvSpPr>
          <p:spPr>
            <a:xfrm>
              <a:off x="6013271" y="1705724"/>
              <a:ext cx="139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800" dirty="0">
                  <a:solidFill>
                    <a:schemeClr val="accent1"/>
                  </a:solidFill>
                  <a:latin typeface="Lato" panose="020B0604020202020204"/>
                </a:rPr>
                <a:t>Graph</a:t>
              </a:r>
              <a:endParaRPr lang="en-CA" sz="2000" dirty="0">
                <a:solidFill>
                  <a:schemeClr val="accent1"/>
                </a:solidFill>
                <a:latin typeface="Lato" panose="020B0604020202020204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5C1B684-D47C-43FB-A62F-8F470F754145}"/>
              </a:ext>
            </a:extLst>
          </p:cNvPr>
          <p:cNvSpPr/>
          <p:nvPr/>
        </p:nvSpPr>
        <p:spPr>
          <a:xfrm>
            <a:off x="1140498" y="2998949"/>
            <a:ext cx="1994926" cy="26885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r>
              <a:rPr lang="en-CA" sz="1700" dirty="0">
                <a:solidFill>
                  <a:schemeClr val="accent1"/>
                </a:solidFill>
                <a:latin typeface="Lato" panose="020B0604020202020204"/>
              </a:rPr>
              <a:t>Class A extends C</a:t>
            </a:r>
          </a:p>
          <a:p>
            <a:endParaRPr lang="en-CA" sz="1700" dirty="0">
              <a:solidFill>
                <a:schemeClr val="accent1"/>
              </a:solidFill>
              <a:latin typeface="Lato" panose="020B0604020202020204"/>
            </a:endParaRPr>
          </a:p>
          <a:p>
            <a:r>
              <a:rPr lang="en-CA" sz="1700" dirty="0">
                <a:solidFill>
                  <a:schemeClr val="accent1"/>
                </a:solidFill>
                <a:latin typeface="Lato" panose="020B0604020202020204"/>
              </a:rPr>
              <a:t> B </a:t>
            </a:r>
            <a:r>
              <a:rPr lang="en-CA" sz="1700" dirty="0" err="1">
                <a:solidFill>
                  <a:schemeClr val="accent1"/>
                </a:solidFill>
                <a:latin typeface="Lato" panose="020B0604020202020204"/>
              </a:rPr>
              <a:t>b</a:t>
            </a:r>
            <a:r>
              <a:rPr lang="en-CA" sz="1700" dirty="0">
                <a:solidFill>
                  <a:schemeClr val="accent1"/>
                </a:solidFill>
                <a:latin typeface="Lato" panose="020B0604020202020204"/>
              </a:rPr>
              <a:t>;</a:t>
            </a:r>
          </a:p>
          <a:p>
            <a:r>
              <a:rPr lang="en-CA" sz="1700" dirty="0">
                <a:solidFill>
                  <a:schemeClr val="accent1"/>
                </a:solidFill>
                <a:latin typeface="Lato" panose="020B0604020202020204"/>
              </a:rPr>
              <a:t> D </a:t>
            </a:r>
            <a:r>
              <a:rPr lang="en-CA" sz="1700" dirty="0" err="1">
                <a:solidFill>
                  <a:schemeClr val="accent1"/>
                </a:solidFill>
                <a:latin typeface="Lato" panose="020B0604020202020204"/>
              </a:rPr>
              <a:t>d</a:t>
            </a:r>
            <a:r>
              <a:rPr lang="en-CA" sz="1700" dirty="0">
                <a:solidFill>
                  <a:schemeClr val="accent1"/>
                </a:solidFill>
                <a:latin typeface="Lato" panose="020B0604020202020204"/>
              </a:rPr>
              <a:t>;</a:t>
            </a:r>
          </a:p>
          <a:p>
            <a:endParaRPr lang="en-CA" sz="1700" dirty="0">
              <a:solidFill>
                <a:schemeClr val="accent1"/>
              </a:solidFill>
              <a:latin typeface="Lato" panose="020B0604020202020204"/>
            </a:endParaRPr>
          </a:p>
          <a:p>
            <a:r>
              <a:rPr lang="en-CA" sz="1700" dirty="0">
                <a:solidFill>
                  <a:schemeClr val="accent1"/>
                </a:solidFill>
                <a:latin typeface="Lato" panose="020B0604020202020204"/>
              </a:rPr>
              <a:t> method a1</a:t>
            </a:r>
          </a:p>
          <a:p>
            <a:endParaRPr lang="en-CA" sz="1700" dirty="0">
              <a:solidFill>
                <a:schemeClr val="accent1"/>
              </a:solidFill>
              <a:latin typeface="Lato" panose="020B0604020202020204"/>
            </a:endParaRPr>
          </a:p>
          <a:p>
            <a:r>
              <a:rPr lang="en-CA" sz="1700" dirty="0">
                <a:solidFill>
                  <a:schemeClr val="accent1"/>
                </a:solidFill>
                <a:latin typeface="Lato" panose="020B0604020202020204"/>
              </a:rPr>
              <a:t> method a2(D d)</a:t>
            </a:r>
          </a:p>
          <a:p>
            <a:endParaRPr lang="en-CA" sz="1700" dirty="0">
              <a:solidFill>
                <a:schemeClr val="accent1"/>
              </a:solidFill>
              <a:latin typeface="Lato" panose="020B0604020202020204"/>
            </a:endParaRPr>
          </a:p>
          <a:p>
            <a:r>
              <a:rPr lang="en-CA" sz="1700" dirty="0">
                <a:solidFill>
                  <a:schemeClr val="accent1"/>
                </a:solidFill>
                <a:latin typeface="Lato" panose="020B0604020202020204"/>
              </a:rPr>
              <a:t> …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137546-C745-4CFB-855D-917000416405}"/>
              </a:ext>
            </a:extLst>
          </p:cNvPr>
          <p:cNvSpPr/>
          <p:nvPr/>
        </p:nvSpPr>
        <p:spPr>
          <a:xfrm>
            <a:off x="2782602" y="4348002"/>
            <a:ext cx="268866" cy="24474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A77DFA-70C1-4809-A431-204FA2303ADE}"/>
              </a:ext>
            </a:extLst>
          </p:cNvPr>
          <p:cNvSpPr/>
          <p:nvPr/>
        </p:nvSpPr>
        <p:spPr>
          <a:xfrm>
            <a:off x="3228559" y="2998949"/>
            <a:ext cx="1756626" cy="19604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r>
              <a:rPr lang="en-CA" sz="1700" dirty="0">
                <a:solidFill>
                  <a:schemeClr val="accent1"/>
                </a:solidFill>
                <a:latin typeface="Lato" panose="020B0604020202020204"/>
              </a:rPr>
              <a:t>Class B</a:t>
            </a:r>
          </a:p>
          <a:p>
            <a:endParaRPr lang="en-CA" sz="1700" dirty="0">
              <a:solidFill>
                <a:schemeClr val="accent1"/>
              </a:solidFill>
              <a:latin typeface="Lato" panose="020B0604020202020204"/>
            </a:endParaRPr>
          </a:p>
          <a:p>
            <a:r>
              <a:rPr lang="en-CA" sz="1700" dirty="0">
                <a:solidFill>
                  <a:schemeClr val="accent1"/>
                </a:solidFill>
                <a:latin typeface="Lato" panose="020B0604020202020204"/>
              </a:rPr>
              <a:t>            method b1</a:t>
            </a:r>
          </a:p>
          <a:p>
            <a:endParaRPr lang="en-CA" sz="1700" dirty="0">
              <a:solidFill>
                <a:schemeClr val="accent1"/>
              </a:solidFill>
              <a:latin typeface="Lato" panose="020B0604020202020204"/>
            </a:endParaRPr>
          </a:p>
          <a:p>
            <a:r>
              <a:rPr lang="en-CA" sz="1700" dirty="0">
                <a:solidFill>
                  <a:schemeClr val="accent1"/>
                </a:solidFill>
                <a:latin typeface="Lato" panose="020B0604020202020204"/>
              </a:rPr>
              <a:t>            method b2</a:t>
            </a:r>
          </a:p>
          <a:p>
            <a:endParaRPr lang="en-CA" sz="1700" dirty="0">
              <a:solidFill>
                <a:schemeClr val="accent1"/>
              </a:solidFill>
              <a:latin typeface="Lato" panose="020B0604020202020204"/>
            </a:endParaRPr>
          </a:p>
          <a:p>
            <a:r>
              <a:rPr lang="en-CA" sz="1700" dirty="0">
                <a:solidFill>
                  <a:schemeClr val="accent1"/>
                </a:solidFill>
                <a:latin typeface="Lato" panose="020B0604020202020204"/>
              </a:rPr>
              <a:t>            method b3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0E25A9-66AC-463F-9BEA-F667D73AEFBB}"/>
              </a:ext>
            </a:extLst>
          </p:cNvPr>
          <p:cNvCxnSpPr>
            <a:cxnSpLocks/>
            <a:stCxn id="15" idx="7"/>
            <a:endCxn id="24" idx="2"/>
          </p:cNvCxnSpPr>
          <p:nvPr/>
        </p:nvCxnSpPr>
        <p:spPr>
          <a:xfrm flipV="1">
            <a:off x="3012093" y="3726203"/>
            <a:ext cx="404074" cy="65764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2E8FEA-F206-4E19-B2A2-E616F458ABE2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 flipV="1">
            <a:off x="3054663" y="4745208"/>
            <a:ext cx="361504" cy="2531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897E69-8CF3-4231-BC3D-133E63363CD4}"/>
              </a:ext>
            </a:extLst>
          </p:cNvPr>
          <p:cNvCxnSpPr>
            <a:cxnSpLocks/>
            <a:stCxn id="16" idx="7"/>
            <a:endCxn id="26" idx="2"/>
          </p:cNvCxnSpPr>
          <p:nvPr/>
        </p:nvCxnSpPr>
        <p:spPr>
          <a:xfrm flipV="1">
            <a:off x="3015288" y="4221092"/>
            <a:ext cx="400879" cy="69071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347BE1-4B0C-4DEE-B87B-75F892DEC53C}"/>
              </a:ext>
            </a:extLst>
          </p:cNvPr>
          <p:cNvSpPr/>
          <p:nvPr/>
        </p:nvSpPr>
        <p:spPr>
          <a:xfrm>
            <a:off x="3416167" y="3603833"/>
            <a:ext cx="268866" cy="24474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9819856-0C7A-4563-A26B-C63CDD950244}"/>
              </a:ext>
            </a:extLst>
          </p:cNvPr>
          <p:cNvSpPr/>
          <p:nvPr/>
        </p:nvSpPr>
        <p:spPr>
          <a:xfrm>
            <a:off x="3416167" y="4622838"/>
            <a:ext cx="268866" cy="24474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623067-7B93-4B64-B9E3-8A0AA9E33D16}"/>
              </a:ext>
            </a:extLst>
          </p:cNvPr>
          <p:cNvSpPr/>
          <p:nvPr/>
        </p:nvSpPr>
        <p:spPr>
          <a:xfrm>
            <a:off x="3416167" y="4098722"/>
            <a:ext cx="268866" cy="24474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24E24C-84DB-4AE5-8168-2687CD54D6D9}"/>
              </a:ext>
            </a:extLst>
          </p:cNvPr>
          <p:cNvSpPr/>
          <p:nvPr/>
        </p:nvSpPr>
        <p:spPr>
          <a:xfrm>
            <a:off x="3228559" y="5052169"/>
            <a:ext cx="1756626" cy="63537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r>
              <a:rPr lang="en-CA" sz="1700" dirty="0">
                <a:solidFill>
                  <a:schemeClr val="accent1"/>
                </a:solidFill>
                <a:latin typeface="Lato" panose="020B0604020202020204"/>
              </a:rPr>
              <a:t>Class D</a:t>
            </a:r>
          </a:p>
          <a:p>
            <a:r>
              <a:rPr lang="en-CA" sz="1700" dirty="0">
                <a:solidFill>
                  <a:schemeClr val="accent1"/>
                </a:solidFill>
                <a:latin typeface="Lato" panose="020B0604020202020204"/>
              </a:rPr>
              <a:t>…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62C07E-D521-4EBE-AEAA-228D77C78606}"/>
              </a:ext>
            </a:extLst>
          </p:cNvPr>
          <p:cNvGrpSpPr/>
          <p:nvPr/>
        </p:nvGrpSpPr>
        <p:grpSpPr>
          <a:xfrm>
            <a:off x="5255393" y="2871002"/>
            <a:ext cx="3002114" cy="849833"/>
            <a:chOff x="5255393" y="2871002"/>
            <a:chExt cx="3002114" cy="8498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0FB61C-7B67-49C0-BAA4-C7750B8A752B}"/>
                </a:ext>
              </a:extLst>
            </p:cNvPr>
            <p:cNvSpPr txBox="1"/>
            <p:nvPr/>
          </p:nvSpPr>
          <p:spPr>
            <a:xfrm>
              <a:off x="5255393" y="2871002"/>
              <a:ext cx="273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1" indent="-285750">
                <a:buFont typeface="Courier New" panose="02070309020205020404" pitchFamily="49" charset="0"/>
                <a:buChar char="o"/>
              </a:pPr>
              <a:r>
                <a:rPr lang="en-CA" sz="1800" dirty="0">
                  <a:solidFill>
                    <a:schemeClr val="accent1"/>
                  </a:solidFill>
                  <a:highlight>
                    <a:srgbClr val="FFFFFF"/>
                  </a:highlight>
                  <a:latin typeface="Lato" panose="020B0604020202020204" charset="0"/>
                  <a:cs typeface="Lato" panose="020B0604020202020204" charset="0"/>
                </a:rPr>
                <a:t>Method calls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B9C63D6-DFD5-48C8-AB8C-9EEEDF4B7A4D}"/>
                </a:ext>
              </a:extLst>
            </p:cNvPr>
            <p:cNvSpPr/>
            <p:nvPr/>
          </p:nvSpPr>
          <p:spPr>
            <a:xfrm>
              <a:off x="6634246" y="3278066"/>
              <a:ext cx="470981" cy="38249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B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93323D-3043-49A8-BC81-5DC9015DC1E5}"/>
                </a:ext>
              </a:extLst>
            </p:cNvPr>
            <p:cNvCxnSpPr>
              <a:cxnSpLocks/>
              <a:stCxn id="82" idx="3"/>
              <a:endCxn id="50" idx="1"/>
            </p:cNvCxnSpPr>
            <p:nvPr/>
          </p:nvCxnSpPr>
          <p:spPr>
            <a:xfrm>
              <a:off x="6202729" y="3465757"/>
              <a:ext cx="431517" cy="355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6101A71-86DB-47C3-AFF1-11F0B67A5EE7}"/>
                </a:ext>
              </a:extLst>
            </p:cNvPr>
            <p:cNvSpPr txBox="1"/>
            <p:nvPr/>
          </p:nvSpPr>
          <p:spPr>
            <a:xfrm>
              <a:off x="7084729" y="3136060"/>
              <a:ext cx="11727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Weighted graph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997A45-B6C6-493E-A4DA-EC79E63BDEC4}"/>
                </a:ext>
              </a:extLst>
            </p:cNvPr>
            <p:cNvSpPr txBox="1"/>
            <p:nvPr/>
          </p:nvSpPr>
          <p:spPr>
            <a:xfrm>
              <a:off x="6214545" y="3172775"/>
              <a:ext cx="251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A77EB2-38BF-4C2E-A43B-610E344823EF}"/>
                </a:ext>
              </a:extLst>
            </p:cNvPr>
            <p:cNvSpPr/>
            <p:nvPr/>
          </p:nvSpPr>
          <p:spPr>
            <a:xfrm>
              <a:off x="5731748" y="3274509"/>
              <a:ext cx="470981" cy="38249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00" dirty="0">
                  <a:solidFill>
                    <a:schemeClr val="accent1"/>
                  </a:solidFill>
                  <a:latin typeface="Lato" panose="020B0604020202020204"/>
                </a:rPr>
                <a:t>A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8E2EE84-93E8-46AC-B504-D3D3DFCD2FE5}"/>
              </a:ext>
            </a:extLst>
          </p:cNvPr>
          <p:cNvGrpSpPr/>
          <p:nvPr/>
        </p:nvGrpSpPr>
        <p:grpSpPr>
          <a:xfrm>
            <a:off x="5257246" y="3830511"/>
            <a:ext cx="3886754" cy="1427955"/>
            <a:chOff x="5257246" y="3830511"/>
            <a:chExt cx="3886754" cy="142795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0B9DE28-923D-488C-BB47-7093C40A5871}"/>
                </a:ext>
              </a:extLst>
            </p:cNvPr>
            <p:cNvSpPr txBox="1"/>
            <p:nvPr/>
          </p:nvSpPr>
          <p:spPr>
            <a:xfrm>
              <a:off x="5257246" y="3830511"/>
              <a:ext cx="3886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1" indent="-285750">
                <a:buFont typeface="Courier New" panose="02070309020205020404" pitchFamily="49" charset="0"/>
                <a:buChar char="o"/>
              </a:pPr>
              <a:r>
                <a:rPr lang="en-CA" sz="1800" dirty="0">
                  <a:solidFill>
                    <a:schemeClr val="accent1"/>
                  </a:solidFill>
                  <a:highlight>
                    <a:srgbClr val="FFFFFF"/>
                  </a:highlight>
                  <a:latin typeface="Lato" panose="020B0604020202020204" charset="0"/>
                  <a:cs typeface="Lato" panose="020B0604020202020204" charset="0"/>
                </a:rPr>
                <a:t>Data dependencies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F256192-4DAA-4899-8356-115470613382}"/>
                </a:ext>
              </a:extLst>
            </p:cNvPr>
            <p:cNvSpPr txBox="1"/>
            <p:nvPr/>
          </p:nvSpPr>
          <p:spPr>
            <a:xfrm>
              <a:off x="7113401" y="4291195"/>
              <a:ext cx="12465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Weighted graph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DAF30F3-5144-4F86-A936-1D461F29048B}"/>
                </a:ext>
              </a:extLst>
            </p:cNvPr>
            <p:cNvCxnSpPr>
              <a:cxnSpLocks/>
              <a:stCxn id="89" idx="3"/>
              <a:endCxn id="86" idx="1"/>
            </p:cNvCxnSpPr>
            <p:nvPr/>
          </p:nvCxnSpPr>
          <p:spPr>
            <a:xfrm>
              <a:off x="6202729" y="4445636"/>
              <a:ext cx="431517" cy="3558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82016C6-68D6-4915-B17C-AF2870C8F650}"/>
                </a:ext>
              </a:extLst>
            </p:cNvPr>
            <p:cNvSpPr/>
            <p:nvPr/>
          </p:nvSpPr>
          <p:spPr>
            <a:xfrm>
              <a:off x="5731748" y="4875970"/>
              <a:ext cx="470982" cy="38249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D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3B4B2A2-2B1F-4B17-B51C-7832D783296C}"/>
                </a:ext>
              </a:extLst>
            </p:cNvPr>
            <p:cNvCxnSpPr>
              <a:cxnSpLocks/>
              <a:stCxn id="89" idx="2"/>
              <a:endCxn id="71" idx="0"/>
            </p:cNvCxnSpPr>
            <p:nvPr/>
          </p:nvCxnSpPr>
          <p:spPr>
            <a:xfrm>
              <a:off x="5967239" y="4636884"/>
              <a:ext cx="0" cy="23908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C3A25DD-4201-4DB5-8345-4D5B05820E3B}"/>
                </a:ext>
              </a:extLst>
            </p:cNvPr>
            <p:cNvSpPr txBox="1"/>
            <p:nvPr/>
          </p:nvSpPr>
          <p:spPr>
            <a:xfrm>
              <a:off x="5962471" y="4571761"/>
              <a:ext cx="178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solidFill>
                    <a:schemeClr val="accent1"/>
                  </a:solidFill>
                  <a:latin typeface="Lato" panose="020B0604020202020204"/>
                </a:rPr>
                <a:t>2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2F9DCB9-94B7-40F6-BCD6-1C29678096E1}"/>
                </a:ext>
              </a:extLst>
            </p:cNvPr>
            <p:cNvSpPr/>
            <p:nvPr/>
          </p:nvSpPr>
          <p:spPr>
            <a:xfrm>
              <a:off x="6634246" y="4257945"/>
              <a:ext cx="470981" cy="38249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B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120943A-935B-42DF-9F5F-51C80B74B249}"/>
                </a:ext>
              </a:extLst>
            </p:cNvPr>
            <p:cNvSpPr txBox="1"/>
            <p:nvPr/>
          </p:nvSpPr>
          <p:spPr>
            <a:xfrm>
              <a:off x="6214545" y="4152654"/>
              <a:ext cx="251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BAC7681-773A-45FB-A166-B4E4E554898D}"/>
                </a:ext>
              </a:extLst>
            </p:cNvPr>
            <p:cNvSpPr/>
            <p:nvPr/>
          </p:nvSpPr>
          <p:spPr>
            <a:xfrm>
              <a:off x="5731748" y="4254388"/>
              <a:ext cx="470981" cy="38249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00" dirty="0">
                  <a:solidFill>
                    <a:schemeClr val="accent1"/>
                  </a:solidFill>
                  <a:latin typeface="Lato" panose="020B0604020202020204"/>
                </a:rPr>
                <a:t>A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B8DD623-0EF7-45F9-83DA-AD45AF1BC548}"/>
              </a:ext>
            </a:extLst>
          </p:cNvPr>
          <p:cNvGrpSpPr/>
          <p:nvPr/>
        </p:nvGrpSpPr>
        <p:grpSpPr>
          <a:xfrm>
            <a:off x="5257246" y="5378725"/>
            <a:ext cx="3886754" cy="1356525"/>
            <a:chOff x="5257246" y="5378725"/>
            <a:chExt cx="3886754" cy="135652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C19F4A5-8F9C-4F1A-9C29-25D5D0454DFB}"/>
                </a:ext>
              </a:extLst>
            </p:cNvPr>
            <p:cNvSpPr txBox="1"/>
            <p:nvPr/>
          </p:nvSpPr>
          <p:spPr>
            <a:xfrm>
              <a:off x="5257246" y="5378725"/>
              <a:ext cx="3886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CA" sz="1800" dirty="0">
                  <a:solidFill>
                    <a:schemeClr val="accent1"/>
                  </a:solidFill>
                  <a:highlight>
                    <a:srgbClr val="FFFFFF"/>
                  </a:highlight>
                  <a:latin typeface="Lato" panose="020B0604020202020204" charset="0"/>
                  <a:cs typeface="Lato" panose="020B0604020202020204" charset="0"/>
                </a:rPr>
                <a:t>Combined total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A3BEDC-3A75-4141-9FD2-85637A22E1FA}"/>
                </a:ext>
              </a:extLst>
            </p:cNvPr>
            <p:cNvSpPr txBox="1"/>
            <p:nvPr/>
          </p:nvSpPr>
          <p:spPr>
            <a:xfrm>
              <a:off x="7113401" y="5767979"/>
              <a:ext cx="12465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Weighted graph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4B23F53-F5A9-4629-9323-B38820B03A09}"/>
                </a:ext>
              </a:extLst>
            </p:cNvPr>
            <p:cNvCxnSpPr>
              <a:cxnSpLocks/>
              <a:stCxn id="110" idx="3"/>
              <a:endCxn id="109" idx="1"/>
            </p:cNvCxnSpPr>
            <p:nvPr/>
          </p:nvCxnSpPr>
          <p:spPr>
            <a:xfrm>
              <a:off x="6202729" y="5922420"/>
              <a:ext cx="431517" cy="3558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511684B-0860-4E46-A2ED-75BA67C58F15}"/>
                </a:ext>
              </a:extLst>
            </p:cNvPr>
            <p:cNvSpPr/>
            <p:nvPr/>
          </p:nvSpPr>
          <p:spPr>
            <a:xfrm>
              <a:off x="5731748" y="6352754"/>
              <a:ext cx="470982" cy="38249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D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78F81F0-4FD6-46C4-BC2C-CDB92CEDD789}"/>
                </a:ext>
              </a:extLst>
            </p:cNvPr>
            <p:cNvCxnSpPr>
              <a:cxnSpLocks/>
              <a:stCxn id="110" idx="2"/>
              <a:endCxn id="106" idx="0"/>
            </p:cNvCxnSpPr>
            <p:nvPr/>
          </p:nvCxnSpPr>
          <p:spPr>
            <a:xfrm>
              <a:off x="5967239" y="6113668"/>
              <a:ext cx="0" cy="239086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3FFE618-5758-42F4-BDDD-79D3CC498DEC}"/>
                </a:ext>
              </a:extLst>
            </p:cNvPr>
            <p:cNvSpPr txBox="1"/>
            <p:nvPr/>
          </p:nvSpPr>
          <p:spPr>
            <a:xfrm>
              <a:off x="5962471" y="6048545"/>
              <a:ext cx="178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solidFill>
                    <a:schemeClr val="accent1"/>
                  </a:solidFill>
                  <a:latin typeface="Lato" panose="020B0604020202020204"/>
                </a:rPr>
                <a:t>2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F730DD2-1C01-43A8-9318-ECA2B6839454}"/>
                </a:ext>
              </a:extLst>
            </p:cNvPr>
            <p:cNvSpPr/>
            <p:nvPr/>
          </p:nvSpPr>
          <p:spPr>
            <a:xfrm>
              <a:off x="6634246" y="5734729"/>
              <a:ext cx="470981" cy="38249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B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B50D3B7-6B22-4A76-B0D9-B978633F0A6F}"/>
                </a:ext>
              </a:extLst>
            </p:cNvPr>
            <p:cNvSpPr/>
            <p:nvPr/>
          </p:nvSpPr>
          <p:spPr>
            <a:xfrm>
              <a:off x="5731748" y="5731172"/>
              <a:ext cx="470981" cy="38249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00" dirty="0">
                  <a:solidFill>
                    <a:schemeClr val="accent1"/>
                  </a:solidFill>
                  <a:latin typeface="Lato" panose="020B0604020202020204"/>
                </a:rPr>
                <a:t>A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6D9580A-B344-49FE-AAD3-EE4D00118C27}"/>
                </a:ext>
              </a:extLst>
            </p:cNvPr>
            <p:cNvSpPr txBox="1"/>
            <p:nvPr/>
          </p:nvSpPr>
          <p:spPr>
            <a:xfrm>
              <a:off x="6248761" y="5628076"/>
              <a:ext cx="251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4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C34B6F-972E-4715-84CF-9F648F5B87A3}"/>
              </a:ext>
            </a:extLst>
          </p:cNvPr>
          <p:cNvCxnSpPr>
            <a:cxnSpLocks/>
          </p:cNvCxnSpPr>
          <p:nvPr/>
        </p:nvCxnSpPr>
        <p:spPr>
          <a:xfrm>
            <a:off x="2505496" y="5108962"/>
            <a:ext cx="729919" cy="413361"/>
          </a:xfrm>
          <a:prstGeom prst="straightConnector1">
            <a:avLst/>
          </a:prstGeom>
          <a:ln w="19050">
            <a:solidFill>
              <a:srgbClr val="3F3F3F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1BCA61-656F-42C5-A7B6-DBB7CEAC1D75}"/>
              </a:ext>
            </a:extLst>
          </p:cNvPr>
          <p:cNvCxnSpPr>
            <a:cxnSpLocks/>
          </p:cNvCxnSpPr>
          <p:nvPr/>
        </p:nvCxnSpPr>
        <p:spPr>
          <a:xfrm flipV="1">
            <a:off x="1904590" y="3678602"/>
            <a:ext cx="1330825" cy="16820"/>
          </a:xfrm>
          <a:prstGeom prst="straightConnector1">
            <a:avLst/>
          </a:prstGeom>
          <a:ln w="19050">
            <a:solidFill>
              <a:srgbClr val="3F3F3F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DB0EF35-A0C6-43A9-8FBA-3055B50A446A}"/>
              </a:ext>
            </a:extLst>
          </p:cNvPr>
          <p:cNvSpPr>
            <a:spLocks noChangeAspect="1"/>
          </p:cNvSpPr>
          <p:nvPr/>
        </p:nvSpPr>
        <p:spPr>
          <a:xfrm>
            <a:off x="1831353" y="3612452"/>
            <a:ext cx="181699" cy="1807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64170C-E7C0-4E84-A1DB-AC312DF766E4}"/>
              </a:ext>
            </a:extLst>
          </p:cNvPr>
          <p:cNvSpPr>
            <a:spLocks noChangeAspect="1"/>
          </p:cNvSpPr>
          <p:nvPr/>
        </p:nvSpPr>
        <p:spPr>
          <a:xfrm>
            <a:off x="1825751" y="3848573"/>
            <a:ext cx="181699" cy="1807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06434C-14A6-4BF0-B992-9525FB0ECD4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929995" y="3936805"/>
            <a:ext cx="1298564" cy="1433052"/>
          </a:xfrm>
          <a:prstGeom prst="straightConnector1">
            <a:avLst/>
          </a:prstGeom>
          <a:ln w="19050">
            <a:solidFill>
              <a:srgbClr val="3F3F3F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752E89C-B1FE-4092-B085-F65814AB44C0}"/>
              </a:ext>
            </a:extLst>
          </p:cNvPr>
          <p:cNvSpPr/>
          <p:nvPr/>
        </p:nvSpPr>
        <p:spPr>
          <a:xfrm>
            <a:off x="2785797" y="4875970"/>
            <a:ext cx="268866" cy="2447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4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112E-1506-4C24-83E5-252062E9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 type 1/3: </a:t>
            </a:r>
            <a:r>
              <a:rPr lang="en-CA"/>
              <a:t>structural relationships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400FF-A2B1-4E64-AA5E-713B671179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8FCF7D7-E0C8-4720-A581-A02C37137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spcAft>
                <a:spcPts val="1200"/>
              </a:spcAft>
              <a:buNone/>
            </a:pPr>
            <a:r>
              <a:rPr lang="en-CA" sz="1800" dirty="0"/>
              <a:t>This information can be collected:</a:t>
            </a:r>
          </a:p>
          <a:p>
            <a:r>
              <a:rPr lang="en-CA" sz="1800" b="1" i="1" dirty="0"/>
              <a:t>Statically</a:t>
            </a:r>
            <a:r>
              <a:rPr lang="en-CA" sz="1800" dirty="0"/>
              <a:t>; using source code</a:t>
            </a:r>
          </a:p>
          <a:p>
            <a:pPr lvl="1"/>
            <a:r>
              <a:rPr lang="en-CA" sz="1600" dirty="0"/>
              <a:t>Complete, not accurate</a:t>
            </a:r>
          </a:p>
          <a:p>
            <a:pPr lvl="1"/>
            <a:endParaRPr lang="en-CA" sz="1600" dirty="0"/>
          </a:p>
          <a:p>
            <a:endParaRPr lang="en-CA" sz="1800" dirty="0"/>
          </a:p>
          <a:p>
            <a:pPr marL="146050" indent="0">
              <a:spcAft>
                <a:spcPts val="1200"/>
              </a:spcAft>
              <a:buNone/>
            </a:pPr>
            <a:endParaRPr lang="en-CA" sz="1800" dirty="0"/>
          </a:p>
          <a:p>
            <a:r>
              <a:rPr lang="en-CA" sz="1800" b="1" i="1" dirty="0"/>
              <a:t>Dynamically</a:t>
            </a:r>
            <a:r>
              <a:rPr lang="en-CA" sz="1800" dirty="0"/>
              <a:t>; using execution traces collected at runtime</a:t>
            </a:r>
          </a:p>
          <a:p>
            <a:pPr lvl="1"/>
            <a:r>
              <a:rPr lang="en-CA" sz="1600" dirty="0"/>
              <a:t>Accurate, not complete</a:t>
            </a:r>
          </a:p>
          <a:p>
            <a:pPr marL="615950" lvl="1" indent="0">
              <a:buNone/>
            </a:pPr>
            <a:endParaRPr lang="en-CA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8F9B97-A8E2-4D1B-978C-71FE0ABC75EB}"/>
              </a:ext>
            </a:extLst>
          </p:cNvPr>
          <p:cNvGrpSpPr/>
          <p:nvPr/>
        </p:nvGrpSpPr>
        <p:grpSpPr>
          <a:xfrm>
            <a:off x="4353997" y="2592109"/>
            <a:ext cx="3589091" cy="1736051"/>
            <a:chOff x="4353997" y="2592109"/>
            <a:chExt cx="3589091" cy="173605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F774F0-EF65-45B9-900B-4ED0402F59A3}"/>
                </a:ext>
              </a:extLst>
            </p:cNvPr>
            <p:cNvSpPr/>
            <p:nvPr/>
          </p:nvSpPr>
          <p:spPr>
            <a:xfrm>
              <a:off x="4353997" y="2592109"/>
              <a:ext cx="1823291" cy="173605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t"/>
            <a:lstStyle/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Class A extends C</a:t>
              </a:r>
            </a:p>
            <a:p>
              <a:endParaRPr lang="en-CA" sz="1600" dirty="0">
                <a:solidFill>
                  <a:schemeClr val="accent1"/>
                </a:solidFill>
                <a:latin typeface="Lato" panose="020B0604020202020204"/>
              </a:endParaRPr>
            </a:p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 method a1</a:t>
              </a:r>
            </a:p>
            <a:p>
              <a:endParaRPr lang="en-CA" sz="1200" dirty="0">
                <a:solidFill>
                  <a:schemeClr val="accent1"/>
                </a:solidFill>
                <a:latin typeface="Lato" panose="020B0604020202020204"/>
              </a:endParaRPr>
            </a:p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 method a2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0DCC43-44C4-4E58-9E41-1035A6F654F4}"/>
                </a:ext>
              </a:extLst>
            </p:cNvPr>
            <p:cNvSpPr/>
            <p:nvPr/>
          </p:nvSpPr>
          <p:spPr>
            <a:xfrm>
              <a:off x="5526386" y="3143332"/>
              <a:ext cx="268866" cy="2447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solidFill>
                  <a:schemeClr val="accent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A1D9EA7-EEBB-4A95-84BE-0C2257882A9A}"/>
                </a:ext>
              </a:extLst>
            </p:cNvPr>
            <p:cNvSpPr/>
            <p:nvPr/>
          </p:nvSpPr>
          <p:spPr>
            <a:xfrm>
              <a:off x="5525889" y="3568623"/>
              <a:ext cx="268866" cy="2447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solidFill>
                  <a:schemeClr val="accent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C76F4F5-3344-44CD-AD10-937CA10F4F75}"/>
                </a:ext>
              </a:extLst>
            </p:cNvPr>
            <p:cNvSpPr/>
            <p:nvPr/>
          </p:nvSpPr>
          <p:spPr>
            <a:xfrm>
              <a:off x="6380205" y="2592109"/>
              <a:ext cx="1562883" cy="173605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t"/>
            <a:lstStyle/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Class B</a:t>
              </a:r>
            </a:p>
            <a:p>
              <a:endParaRPr lang="en-CA" sz="1600" dirty="0">
                <a:solidFill>
                  <a:schemeClr val="accent1"/>
                </a:solidFill>
                <a:latin typeface="Lato" panose="020B0604020202020204"/>
              </a:endParaRPr>
            </a:p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          method b1</a:t>
              </a:r>
            </a:p>
            <a:p>
              <a:endParaRPr lang="en-CA" sz="1200" dirty="0">
                <a:solidFill>
                  <a:schemeClr val="accent1"/>
                </a:solidFill>
                <a:latin typeface="Lato" panose="020B0604020202020204"/>
              </a:endParaRPr>
            </a:p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          method b2</a:t>
              </a:r>
            </a:p>
            <a:p>
              <a:endParaRPr lang="en-CA" sz="1200" dirty="0">
                <a:solidFill>
                  <a:schemeClr val="accent1"/>
                </a:solidFill>
                <a:latin typeface="Lato" panose="020B0604020202020204"/>
              </a:endParaRPr>
            </a:p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          method b3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E2475A3-CEC9-40E4-84C5-347244C8D5A2}"/>
                </a:ext>
              </a:extLst>
            </p:cNvPr>
            <p:cNvCxnSpPr>
              <a:cxnSpLocks/>
              <a:stCxn id="56" idx="6"/>
              <a:endCxn id="63" idx="2"/>
            </p:cNvCxnSpPr>
            <p:nvPr/>
          </p:nvCxnSpPr>
          <p:spPr>
            <a:xfrm>
              <a:off x="5795252" y="3265702"/>
              <a:ext cx="726402" cy="5714"/>
            </a:xfrm>
            <a:prstGeom prst="straightConnector1">
              <a:avLst/>
            </a:prstGeom>
            <a:ln w="158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C0B017C-79E9-42AE-9B96-018A5F9CC0E7}"/>
                </a:ext>
              </a:extLst>
            </p:cNvPr>
            <p:cNvCxnSpPr>
              <a:cxnSpLocks/>
              <a:stCxn id="57" idx="6"/>
              <a:endCxn id="64" idx="2"/>
            </p:cNvCxnSpPr>
            <p:nvPr/>
          </p:nvCxnSpPr>
          <p:spPr>
            <a:xfrm>
              <a:off x="5794755" y="3690993"/>
              <a:ext cx="721362" cy="3887"/>
            </a:xfrm>
            <a:prstGeom prst="straightConnector1">
              <a:avLst/>
            </a:prstGeom>
            <a:ln w="158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959A015-6E34-4297-8231-FB69EF1C0F05}"/>
                </a:ext>
              </a:extLst>
            </p:cNvPr>
            <p:cNvCxnSpPr>
              <a:cxnSpLocks/>
              <a:stCxn id="57" idx="6"/>
              <a:endCxn id="65" idx="2"/>
            </p:cNvCxnSpPr>
            <p:nvPr/>
          </p:nvCxnSpPr>
          <p:spPr>
            <a:xfrm>
              <a:off x="5794755" y="3690993"/>
              <a:ext cx="726899" cy="415998"/>
            </a:xfrm>
            <a:prstGeom prst="straightConnector1">
              <a:avLst/>
            </a:prstGeom>
            <a:ln w="158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2387262-8F66-4EB7-891C-15D43E62D72C}"/>
                </a:ext>
              </a:extLst>
            </p:cNvPr>
            <p:cNvSpPr/>
            <p:nvPr/>
          </p:nvSpPr>
          <p:spPr>
            <a:xfrm>
              <a:off x="6521654" y="3149046"/>
              <a:ext cx="268866" cy="2447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solidFill>
                  <a:schemeClr val="accent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D09D78A-F125-4D7E-A4C0-C0E37F4311FD}"/>
                </a:ext>
              </a:extLst>
            </p:cNvPr>
            <p:cNvSpPr/>
            <p:nvPr/>
          </p:nvSpPr>
          <p:spPr>
            <a:xfrm>
              <a:off x="6516117" y="3572510"/>
              <a:ext cx="268866" cy="2447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solidFill>
                  <a:schemeClr val="accent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355B562-2A59-4324-8C62-9E4BDA0C1B52}"/>
                </a:ext>
              </a:extLst>
            </p:cNvPr>
            <p:cNvSpPr/>
            <p:nvPr/>
          </p:nvSpPr>
          <p:spPr>
            <a:xfrm>
              <a:off x="6521654" y="3984621"/>
              <a:ext cx="268866" cy="2447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solidFill>
                  <a:schemeClr val="accent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F9D28F-17F9-41F7-B6F7-81AD6ACCD596}"/>
                </a:ext>
              </a:extLst>
            </p:cNvPr>
            <p:cNvCxnSpPr>
              <a:cxnSpLocks/>
              <a:stCxn id="56" idx="5"/>
              <a:endCxn id="64" idx="1"/>
            </p:cNvCxnSpPr>
            <p:nvPr/>
          </p:nvCxnSpPr>
          <p:spPr>
            <a:xfrm>
              <a:off x="5755877" y="3352231"/>
              <a:ext cx="799615" cy="256120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40BA1E-6851-4027-88E7-3442B5C3DEC4}"/>
              </a:ext>
            </a:extLst>
          </p:cNvPr>
          <p:cNvGrpSpPr/>
          <p:nvPr/>
        </p:nvGrpSpPr>
        <p:grpSpPr>
          <a:xfrm>
            <a:off x="1779603" y="3421206"/>
            <a:ext cx="2101132" cy="906954"/>
            <a:chOff x="1779603" y="3421206"/>
            <a:chExt cx="2101132" cy="90695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63F36DD-EBF6-4F88-AD57-F254120D6D21}"/>
                </a:ext>
              </a:extLst>
            </p:cNvPr>
            <p:cNvSpPr/>
            <p:nvPr/>
          </p:nvSpPr>
          <p:spPr>
            <a:xfrm>
              <a:off x="2018208" y="3778621"/>
              <a:ext cx="596203" cy="54953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5402911-A69C-413A-9686-FCC834512EFB}"/>
                </a:ext>
              </a:extLst>
            </p:cNvPr>
            <p:cNvSpPr/>
            <p:nvPr/>
          </p:nvSpPr>
          <p:spPr>
            <a:xfrm>
              <a:off x="3045928" y="3778620"/>
              <a:ext cx="596203" cy="5495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B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5C04E71-E1C1-4987-ACAD-59075619D397}"/>
                </a:ext>
              </a:extLst>
            </p:cNvPr>
            <p:cNvCxnSpPr>
              <a:cxnSpLocks/>
              <a:stCxn id="67" idx="3"/>
              <a:endCxn id="68" idx="1"/>
            </p:cNvCxnSpPr>
            <p:nvPr/>
          </p:nvCxnSpPr>
          <p:spPr>
            <a:xfrm flipV="1">
              <a:off x="2614411" y="4053390"/>
              <a:ext cx="431517" cy="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EAD1959-89E2-4E61-9537-46B3C43A5DC2}"/>
                </a:ext>
              </a:extLst>
            </p:cNvPr>
            <p:cNvSpPr txBox="1"/>
            <p:nvPr/>
          </p:nvSpPr>
          <p:spPr>
            <a:xfrm>
              <a:off x="1779603" y="3421206"/>
              <a:ext cx="2101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Weighted graph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86BBC44-B8BD-4B22-A0EC-9CC229E37726}"/>
                </a:ext>
              </a:extLst>
            </p:cNvPr>
            <p:cNvSpPr txBox="1"/>
            <p:nvPr/>
          </p:nvSpPr>
          <p:spPr>
            <a:xfrm>
              <a:off x="2622288" y="3753029"/>
              <a:ext cx="251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4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41C358-1B57-4E69-AA38-3CAA6EE8C497}"/>
              </a:ext>
            </a:extLst>
          </p:cNvPr>
          <p:cNvGrpSpPr/>
          <p:nvPr/>
        </p:nvGrpSpPr>
        <p:grpSpPr>
          <a:xfrm>
            <a:off x="4353997" y="4951560"/>
            <a:ext cx="3589091" cy="1736051"/>
            <a:chOff x="4353997" y="4951560"/>
            <a:chExt cx="3589091" cy="173605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5782F1D-A037-44E3-85DB-1D672D78DA1B}"/>
                </a:ext>
              </a:extLst>
            </p:cNvPr>
            <p:cNvSpPr/>
            <p:nvPr/>
          </p:nvSpPr>
          <p:spPr>
            <a:xfrm>
              <a:off x="4353997" y="4951560"/>
              <a:ext cx="1823291" cy="173605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t"/>
            <a:lstStyle/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Class A extends C</a:t>
              </a:r>
            </a:p>
            <a:p>
              <a:endParaRPr lang="en-CA" sz="1600" dirty="0">
                <a:solidFill>
                  <a:schemeClr val="accent1"/>
                </a:solidFill>
                <a:latin typeface="Lato" panose="020B0604020202020204"/>
              </a:endParaRPr>
            </a:p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 method a1</a:t>
              </a:r>
            </a:p>
            <a:p>
              <a:endParaRPr lang="en-CA" sz="1200" dirty="0">
                <a:solidFill>
                  <a:schemeClr val="accent1"/>
                </a:solidFill>
                <a:latin typeface="Lato" panose="020B0604020202020204"/>
              </a:endParaRPr>
            </a:p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 method a2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06FBE8C-C1A8-4DD4-8BBA-F0482DA69BB0}"/>
                </a:ext>
              </a:extLst>
            </p:cNvPr>
            <p:cNvSpPr/>
            <p:nvPr/>
          </p:nvSpPr>
          <p:spPr>
            <a:xfrm>
              <a:off x="5526386" y="5502783"/>
              <a:ext cx="268866" cy="2447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solidFill>
                  <a:schemeClr val="accent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6CE02CC-EDCE-446F-8622-57417178C525}"/>
                </a:ext>
              </a:extLst>
            </p:cNvPr>
            <p:cNvSpPr/>
            <p:nvPr/>
          </p:nvSpPr>
          <p:spPr>
            <a:xfrm>
              <a:off x="5525889" y="5928074"/>
              <a:ext cx="268866" cy="2447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solidFill>
                  <a:schemeClr val="accent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DA19062-8DA1-4A02-BD06-903147720E29}"/>
                </a:ext>
              </a:extLst>
            </p:cNvPr>
            <p:cNvSpPr/>
            <p:nvPr/>
          </p:nvSpPr>
          <p:spPr>
            <a:xfrm>
              <a:off x="6380205" y="4951560"/>
              <a:ext cx="1562883" cy="173605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t"/>
            <a:lstStyle/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Class B</a:t>
              </a:r>
            </a:p>
            <a:p>
              <a:endParaRPr lang="en-CA" sz="1600" dirty="0">
                <a:solidFill>
                  <a:schemeClr val="accent1"/>
                </a:solidFill>
                <a:latin typeface="Lato" panose="020B0604020202020204"/>
              </a:endParaRPr>
            </a:p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          method b1</a:t>
              </a:r>
            </a:p>
            <a:p>
              <a:endParaRPr lang="en-CA" sz="1200" dirty="0">
                <a:solidFill>
                  <a:schemeClr val="accent1"/>
                </a:solidFill>
                <a:latin typeface="Lato" panose="020B0604020202020204"/>
              </a:endParaRPr>
            </a:p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          method b2</a:t>
              </a:r>
            </a:p>
            <a:p>
              <a:endParaRPr lang="en-CA" sz="1200" dirty="0">
                <a:solidFill>
                  <a:schemeClr val="accent1"/>
                </a:solidFill>
                <a:latin typeface="Lato" panose="020B0604020202020204"/>
              </a:endParaRPr>
            </a:p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          method b3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EA91806-CFF9-4162-8C15-6162DE8DA02B}"/>
                </a:ext>
              </a:extLst>
            </p:cNvPr>
            <p:cNvCxnSpPr>
              <a:cxnSpLocks/>
              <a:stCxn id="100" idx="6"/>
              <a:endCxn id="119" idx="2"/>
            </p:cNvCxnSpPr>
            <p:nvPr/>
          </p:nvCxnSpPr>
          <p:spPr>
            <a:xfrm>
              <a:off x="5795252" y="5625153"/>
              <a:ext cx="726402" cy="5714"/>
            </a:xfrm>
            <a:prstGeom prst="straightConnector1">
              <a:avLst/>
            </a:prstGeom>
            <a:ln w="158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AA6BA82-90AD-42B2-A459-8611202EE7AB}"/>
                </a:ext>
              </a:extLst>
            </p:cNvPr>
            <p:cNvCxnSpPr>
              <a:cxnSpLocks/>
              <a:stCxn id="101" idx="6"/>
              <a:endCxn id="120" idx="2"/>
            </p:cNvCxnSpPr>
            <p:nvPr/>
          </p:nvCxnSpPr>
          <p:spPr>
            <a:xfrm>
              <a:off x="5794755" y="6050444"/>
              <a:ext cx="721362" cy="3887"/>
            </a:xfrm>
            <a:prstGeom prst="straightConnector1">
              <a:avLst/>
            </a:prstGeom>
            <a:ln w="158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AC9B4DF1-1FC1-4D3B-A3F3-98F752DC0D71}"/>
                </a:ext>
              </a:extLst>
            </p:cNvPr>
            <p:cNvCxnSpPr>
              <a:cxnSpLocks/>
              <a:stCxn id="101" idx="6"/>
              <a:endCxn id="121" idx="2"/>
            </p:cNvCxnSpPr>
            <p:nvPr/>
          </p:nvCxnSpPr>
          <p:spPr>
            <a:xfrm>
              <a:off x="5794755" y="6050444"/>
              <a:ext cx="726899" cy="415998"/>
            </a:xfrm>
            <a:prstGeom prst="straightConnector1">
              <a:avLst/>
            </a:prstGeom>
            <a:ln w="15875">
              <a:solidFill>
                <a:schemeClr val="accent1">
                  <a:lumMod val="40000"/>
                  <a:lumOff val="6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19DB7D9-5D86-4B05-BCC0-2A60721FB16C}"/>
                </a:ext>
              </a:extLst>
            </p:cNvPr>
            <p:cNvSpPr/>
            <p:nvPr/>
          </p:nvSpPr>
          <p:spPr>
            <a:xfrm>
              <a:off x="6521654" y="5508497"/>
              <a:ext cx="268866" cy="2447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solidFill>
                  <a:schemeClr val="accent1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94F980D-5C47-4375-8F80-82CF8F0686BA}"/>
                </a:ext>
              </a:extLst>
            </p:cNvPr>
            <p:cNvSpPr/>
            <p:nvPr/>
          </p:nvSpPr>
          <p:spPr>
            <a:xfrm>
              <a:off x="6516117" y="5931961"/>
              <a:ext cx="268866" cy="2447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solidFill>
                  <a:schemeClr val="accent1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BC72B10-7316-4E1A-A4F6-5A2AAE74D773}"/>
                </a:ext>
              </a:extLst>
            </p:cNvPr>
            <p:cNvSpPr/>
            <p:nvPr/>
          </p:nvSpPr>
          <p:spPr>
            <a:xfrm>
              <a:off x="6521654" y="6344072"/>
              <a:ext cx="268866" cy="2447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solidFill>
                  <a:schemeClr val="accent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313B3B-FEAB-4E74-9BB0-EF975F9549C8}"/>
              </a:ext>
            </a:extLst>
          </p:cNvPr>
          <p:cNvGrpSpPr/>
          <p:nvPr/>
        </p:nvGrpSpPr>
        <p:grpSpPr>
          <a:xfrm>
            <a:off x="1784720" y="5528952"/>
            <a:ext cx="2101132" cy="906954"/>
            <a:chOff x="1784720" y="5528952"/>
            <a:chExt cx="2101132" cy="9069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45EB3BD-473C-42F9-9CF0-6AB73C9A69E9}"/>
                </a:ext>
              </a:extLst>
            </p:cNvPr>
            <p:cNvSpPr/>
            <p:nvPr/>
          </p:nvSpPr>
          <p:spPr>
            <a:xfrm>
              <a:off x="2023325" y="5886367"/>
              <a:ext cx="596203" cy="54953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A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37B531D-80A7-4EC7-8DF5-7204E85C5439}"/>
                </a:ext>
              </a:extLst>
            </p:cNvPr>
            <p:cNvSpPr/>
            <p:nvPr/>
          </p:nvSpPr>
          <p:spPr>
            <a:xfrm>
              <a:off x="3051045" y="5886366"/>
              <a:ext cx="596203" cy="5495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B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9A7D4495-C657-49B8-BBB2-08CEAAE05BE2}"/>
                </a:ext>
              </a:extLst>
            </p:cNvPr>
            <p:cNvCxnSpPr>
              <a:cxnSpLocks/>
              <a:stCxn id="123" idx="3"/>
              <a:endCxn id="124" idx="1"/>
            </p:cNvCxnSpPr>
            <p:nvPr/>
          </p:nvCxnSpPr>
          <p:spPr>
            <a:xfrm flipV="1">
              <a:off x="2619528" y="6161136"/>
              <a:ext cx="431517" cy="1"/>
            </a:xfrm>
            <a:prstGeom prst="straightConnector1">
              <a:avLst/>
            </a:prstGeom>
            <a:ln w="412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B704A5E-893F-4ADE-A573-CDD38D6ECE07}"/>
                </a:ext>
              </a:extLst>
            </p:cNvPr>
            <p:cNvSpPr txBox="1"/>
            <p:nvPr/>
          </p:nvSpPr>
          <p:spPr>
            <a:xfrm>
              <a:off x="1784720" y="5528952"/>
              <a:ext cx="2101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Weighted graph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430537E-6C33-49E8-9700-C12E80DEDCAA}"/>
                </a:ext>
              </a:extLst>
            </p:cNvPr>
            <p:cNvSpPr txBox="1"/>
            <p:nvPr/>
          </p:nvSpPr>
          <p:spPr>
            <a:xfrm>
              <a:off x="2627405" y="5860775"/>
              <a:ext cx="251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78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112E-1506-4C24-83E5-252062E9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 type 2/3: semantic similarity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A4A2-4B99-402A-BC8F-19C94EA49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spcAft>
                <a:spcPts val="600"/>
              </a:spcAft>
              <a:buNone/>
            </a:pPr>
            <a:r>
              <a:rPr lang="en-CA" sz="2000" b="1" dirty="0"/>
              <a:t>Semantic similarity </a:t>
            </a:r>
            <a:r>
              <a:rPr lang="en-CA" sz="2000" dirty="0"/>
              <a:t>considers the likeness of words used in code</a:t>
            </a:r>
          </a:p>
          <a:p>
            <a:r>
              <a:rPr lang="en-CA" sz="2000" b="1"/>
              <a:t>Class name </a:t>
            </a:r>
            <a:r>
              <a:rPr lang="en-CA" sz="2000" b="1" dirty="0"/>
              <a:t>similarity: </a:t>
            </a:r>
            <a:r>
              <a:rPr lang="en-CA" sz="2000" dirty="0"/>
              <a:t>similarity </a:t>
            </a:r>
            <a:r>
              <a:rPr lang="en-CA" sz="2000"/>
              <a:t>between names of classes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400FF-A2B1-4E64-AA5E-713B671179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B8555-BEA4-474A-A7E0-621BFEE44CFF}"/>
              </a:ext>
            </a:extLst>
          </p:cNvPr>
          <p:cNvGrpSpPr/>
          <p:nvPr/>
        </p:nvGrpSpPr>
        <p:grpSpPr>
          <a:xfrm>
            <a:off x="1026468" y="2966820"/>
            <a:ext cx="4941847" cy="3767809"/>
            <a:chOff x="4165876" y="3428806"/>
            <a:chExt cx="4941847" cy="37678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B270E7-BA22-48A9-A4FB-8A10490B8806}"/>
                </a:ext>
              </a:extLst>
            </p:cNvPr>
            <p:cNvSpPr/>
            <p:nvPr/>
          </p:nvSpPr>
          <p:spPr>
            <a:xfrm>
              <a:off x="7164281" y="3428806"/>
              <a:ext cx="1943442" cy="3348875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//item for purchase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Class 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FFBCA7"/>
                  </a:highlight>
                  <a:latin typeface="Lato" panose="020B0604020202020204"/>
                </a:rPr>
                <a:t>Order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Item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{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Cost 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cost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Customer 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customer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String description;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OrderItem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(…) {…}</a:t>
              </a:r>
            </a:p>
            <a:p>
              <a:endParaRPr lang="en-CA" dirty="0">
                <a:solidFill>
                  <a:schemeClr val="accent1"/>
                </a:solidFill>
                <a:latin typeface="Lato" panose="020B0604020202020204"/>
              </a:endParaRP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//getters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…</a:t>
              </a:r>
            </a:p>
            <a:p>
              <a:endParaRPr lang="en-CA" dirty="0">
                <a:solidFill>
                  <a:schemeClr val="accent1"/>
                </a:solidFill>
                <a:latin typeface="Lato" panose="020B0604020202020204"/>
              </a:endParaRP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//setters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…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}</a:t>
              </a:r>
            </a:p>
            <a:p>
              <a:endParaRPr lang="en-CA" dirty="0">
                <a:solidFill>
                  <a:schemeClr val="accent1"/>
                </a:solidFill>
                <a:latin typeface="Lato" panose="020B0604020202020204"/>
              </a:endParaRPr>
            </a:p>
            <a:p>
              <a:endParaRPr lang="en-CA" dirty="0">
                <a:solidFill>
                  <a:schemeClr val="accent1"/>
                </a:solidFill>
                <a:latin typeface="Lato" panose="020B060402020202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02D68C-B458-484C-A9BD-3BAADEE1BA81}"/>
                </a:ext>
              </a:extLst>
            </p:cNvPr>
            <p:cNvSpPr/>
            <p:nvPr/>
          </p:nvSpPr>
          <p:spPr>
            <a:xfrm>
              <a:off x="4165876" y="3428806"/>
              <a:ext cx="2878268" cy="3767809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//order summary of a customer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Class 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FFBCA7"/>
                  </a:highlight>
                  <a:latin typeface="Lato" panose="020B0604020202020204"/>
                </a:rPr>
                <a:t>Order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Bill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{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List&lt;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OrderItem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&gt; items;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Date 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date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Customer 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customer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int 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totalcost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//finalize purchase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purchase(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OrderItem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item) {…};</a:t>
              </a:r>
            </a:p>
            <a:p>
              <a:endParaRPr lang="en-CA" dirty="0">
                <a:solidFill>
                  <a:schemeClr val="accent1"/>
                </a:solidFill>
                <a:latin typeface="Lato" panose="020B0604020202020204"/>
              </a:endParaRP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removeItem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() {…};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addItem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() {…};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addCustomer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(Customer c) {…}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changeCustomerDetails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(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	Customer c) {…}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…}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</a:p>
            <a:p>
              <a:endParaRPr lang="en-CA" dirty="0">
                <a:solidFill>
                  <a:schemeClr val="accent1"/>
                </a:solidFill>
                <a:latin typeface="Lato" panose="020B0604020202020204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08C9D4-04CE-4051-B216-F312779BC206}"/>
              </a:ext>
            </a:extLst>
          </p:cNvPr>
          <p:cNvSpPr/>
          <p:nvPr/>
        </p:nvSpPr>
        <p:spPr>
          <a:xfrm>
            <a:off x="6760486" y="4431669"/>
            <a:ext cx="1657439" cy="54953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accent1"/>
                </a:solidFill>
                <a:latin typeface="Lato" panose="020B0604020202020204"/>
              </a:rPr>
              <a:t>OrderItems</a:t>
            </a:r>
            <a:endParaRPr lang="en-CA" sz="1600" dirty="0">
              <a:solidFill>
                <a:schemeClr val="accent1"/>
              </a:solidFill>
              <a:latin typeface="Lato" panose="020B060402020202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A2D1D-CE50-4D9C-B350-A0928C7879DE}"/>
              </a:ext>
            </a:extLst>
          </p:cNvPr>
          <p:cNvSpPr/>
          <p:nvPr/>
        </p:nvSpPr>
        <p:spPr>
          <a:xfrm>
            <a:off x="6760486" y="3363723"/>
            <a:ext cx="1657439" cy="54953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accent1"/>
                </a:solidFill>
                <a:latin typeface="Lato" panose="020B0604020202020204"/>
              </a:rPr>
              <a:t>OrderBill</a:t>
            </a:r>
            <a:endParaRPr lang="en-CA" sz="1600" dirty="0">
              <a:solidFill>
                <a:schemeClr val="accent1"/>
              </a:solidFill>
              <a:latin typeface="Lato" panose="020B060402020202020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4B3CDF-EB14-4990-AF78-CC69946D3746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7589206" y="3913262"/>
            <a:ext cx="0" cy="51840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AA5206-6D34-4E80-88DF-A7F14CBBB76E}"/>
              </a:ext>
            </a:extLst>
          </p:cNvPr>
          <p:cNvSpPr txBox="1"/>
          <p:nvPr/>
        </p:nvSpPr>
        <p:spPr>
          <a:xfrm>
            <a:off x="7589204" y="4018577"/>
            <a:ext cx="82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accent1"/>
                </a:solidFill>
                <a:latin typeface="Lato" panose="020B0604020202020204"/>
              </a:rPr>
              <a:t>0.33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26200-39C1-4996-91D1-3FE063595EC4}"/>
              </a:ext>
            </a:extLst>
          </p:cNvPr>
          <p:cNvSpPr txBox="1"/>
          <p:nvPr/>
        </p:nvSpPr>
        <p:spPr>
          <a:xfrm>
            <a:off x="6192492" y="3025161"/>
            <a:ext cx="2892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solidFill>
                  <a:schemeClr val="accent1"/>
                </a:solidFill>
                <a:latin typeface="Lato" panose="020B0604020202020204"/>
              </a:rPr>
              <a:t>Weighted graph</a:t>
            </a:r>
          </a:p>
        </p:txBody>
      </p:sp>
    </p:spTree>
    <p:extLst>
      <p:ext uri="{BB962C8B-B14F-4D97-AF65-F5344CB8AC3E}">
        <p14:creationId xmlns:p14="http://schemas.microsoft.com/office/powerpoint/2010/main" val="107776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112E-1506-4C24-83E5-252062E9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 type 2/3: semantic similarity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A4A2-4B99-402A-BC8F-19C94EA49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spcAft>
                <a:spcPts val="600"/>
              </a:spcAft>
              <a:buNone/>
            </a:pPr>
            <a:r>
              <a:rPr lang="en-CA" sz="2000" b="1" dirty="0"/>
              <a:t>Semantic similarity </a:t>
            </a:r>
            <a:r>
              <a:rPr lang="en-CA" sz="2000" dirty="0"/>
              <a:t>considers the likeness of words used in code</a:t>
            </a:r>
          </a:p>
          <a:p>
            <a:r>
              <a:rPr lang="en-CA" sz="2000" b="1" dirty="0"/>
              <a:t>Term similarity: </a:t>
            </a:r>
            <a:r>
              <a:rPr lang="en-CA" sz="2000" dirty="0"/>
              <a:t>similarity between all terms within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400FF-A2B1-4E64-AA5E-713B671179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B8555-BEA4-474A-A7E0-621BFEE44CFF}"/>
              </a:ext>
            </a:extLst>
          </p:cNvPr>
          <p:cNvGrpSpPr/>
          <p:nvPr/>
        </p:nvGrpSpPr>
        <p:grpSpPr>
          <a:xfrm>
            <a:off x="1026468" y="2966820"/>
            <a:ext cx="4941847" cy="3767809"/>
            <a:chOff x="4165876" y="3428806"/>
            <a:chExt cx="4941847" cy="37678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B270E7-BA22-48A9-A4FB-8A10490B8806}"/>
                </a:ext>
              </a:extLst>
            </p:cNvPr>
            <p:cNvSpPr/>
            <p:nvPr/>
          </p:nvSpPr>
          <p:spPr>
            <a:xfrm>
              <a:off x="7164281" y="3428806"/>
              <a:ext cx="1943442" cy="3348875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//</a:t>
              </a:r>
              <a:r>
                <a:rPr lang="en-CA" dirty="0">
                  <a:solidFill>
                    <a:schemeClr val="accent1"/>
                  </a:solidFill>
                  <a:highlight>
                    <a:srgbClr val="FDE5A1"/>
                  </a:highlight>
                  <a:latin typeface="Lato" panose="020B0604020202020204"/>
                </a:rPr>
                <a:t>item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for </a:t>
              </a:r>
              <a:r>
                <a:rPr lang="en-CA" dirty="0">
                  <a:solidFill>
                    <a:schemeClr val="accent1"/>
                  </a:solidFill>
                  <a:highlight>
                    <a:srgbClr val="D9F8F4"/>
                  </a:highlight>
                  <a:latin typeface="Lato" panose="020B0604020202020204"/>
                </a:rPr>
                <a:t>purchase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Class 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FFBCA7"/>
                  </a:highlight>
                  <a:latin typeface="Lato" panose="020B0604020202020204"/>
                </a:rPr>
                <a:t>Orde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rItem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{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Cost 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89C1AC"/>
                  </a:highlight>
                  <a:latin typeface="Lato" panose="020B0604020202020204"/>
                </a:rPr>
                <a:t>cost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  <a:r>
                <a:rPr lang="en-CA" dirty="0">
                  <a:solidFill>
                    <a:schemeClr val="accent1"/>
                  </a:solidFill>
                  <a:highlight>
                    <a:srgbClr val="A6C8DE"/>
                  </a:highlight>
                  <a:latin typeface="Lato" panose="020B0604020202020204"/>
                </a:rPr>
                <a:t>Customer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A6C8DE"/>
                  </a:highlight>
                  <a:latin typeface="Lato" panose="020B0604020202020204"/>
                </a:rPr>
                <a:t>customer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String description;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FFBC98"/>
                  </a:highlight>
                  <a:latin typeface="Lato" panose="020B0604020202020204"/>
                </a:rPr>
                <a:t>OrderI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FDE5A1"/>
                  </a:highlight>
                  <a:latin typeface="Lato" panose="020B0604020202020204"/>
                </a:rPr>
                <a:t>tem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(…) {…}</a:t>
              </a:r>
            </a:p>
            <a:p>
              <a:endParaRPr lang="en-CA" dirty="0">
                <a:solidFill>
                  <a:schemeClr val="accent1"/>
                </a:solidFill>
                <a:latin typeface="Lato" panose="020B0604020202020204"/>
              </a:endParaRP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//getters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…</a:t>
              </a:r>
            </a:p>
            <a:p>
              <a:endParaRPr lang="en-CA" dirty="0">
                <a:solidFill>
                  <a:schemeClr val="accent1"/>
                </a:solidFill>
                <a:latin typeface="Lato" panose="020B0604020202020204"/>
              </a:endParaRP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//setters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…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}</a:t>
              </a:r>
            </a:p>
            <a:p>
              <a:endParaRPr lang="en-CA" dirty="0">
                <a:solidFill>
                  <a:schemeClr val="accent1"/>
                </a:solidFill>
                <a:latin typeface="Lato" panose="020B0604020202020204"/>
              </a:endParaRPr>
            </a:p>
            <a:p>
              <a:endParaRPr lang="en-CA" dirty="0">
                <a:solidFill>
                  <a:schemeClr val="accent1"/>
                </a:solidFill>
                <a:latin typeface="Lato" panose="020B060402020202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02D68C-B458-484C-A9BD-3BAADEE1BA81}"/>
                </a:ext>
              </a:extLst>
            </p:cNvPr>
            <p:cNvSpPr/>
            <p:nvPr/>
          </p:nvSpPr>
          <p:spPr>
            <a:xfrm>
              <a:off x="4165876" y="3428806"/>
              <a:ext cx="2878268" cy="3767809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//order summary of a customer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Class 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FFBCA7"/>
                  </a:highlight>
                  <a:latin typeface="Lato" panose="020B0604020202020204"/>
                </a:rPr>
                <a:t>Order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Bill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{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List&lt;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FFBCA7"/>
                  </a:highlight>
                  <a:latin typeface="Lato" panose="020B0604020202020204"/>
                </a:rPr>
                <a:t>Order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FDE5A1"/>
                  </a:highlight>
                  <a:latin typeface="Lato" panose="020B0604020202020204"/>
                </a:rPr>
                <a:t>Item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&gt; </a:t>
              </a:r>
              <a:r>
                <a:rPr lang="en-CA" dirty="0">
                  <a:solidFill>
                    <a:schemeClr val="accent1"/>
                  </a:solidFill>
                  <a:highlight>
                    <a:srgbClr val="FDE5A1"/>
                  </a:highlight>
                  <a:latin typeface="Lato" panose="020B0604020202020204"/>
                </a:rPr>
                <a:t>items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Date 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date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  <a:r>
                <a:rPr lang="en-CA" dirty="0">
                  <a:solidFill>
                    <a:schemeClr val="accent1"/>
                  </a:solidFill>
                  <a:highlight>
                    <a:srgbClr val="A6C8DE"/>
                  </a:highlight>
                  <a:latin typeface="Lato" panose="020B0604020202020204"/>
                </a:rPr>
                <a:t>Customer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A6C8DE"/>
                  </a:highlight>
                  <a:latin typeface="Lato" panose="020B0604020202020204"/>
                </a:rPr>
                <a:t>customer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int 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total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89C1AC"/>
                  </a:highlight>
                  <a:latin typeface="Lato" panose="020B0604020202020204"/>
                </a:rPr>
                <a:t>cost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//finalize </a:t>
              </a:r>
              <a:r>
                <a:rPr lang="en-CA" dirty="0">
                  <a:solidFill>
                    <a:schemeClr val="accent1"/>
                  </a:solidFill>
                  <a:highlight>
                    <a:srgbClr val="D9F8F4"/>
                  </a:highlight>
                  <a:latin typeface="Lato" panose="020B0604020202020204"/>
                </a:rPr>
                <a:t>purchase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  <a:r>
                <a:rPr lang="en-CA" dirty="0">
                  <a:solidFill>
                    <a:schemeClr val="accent1"/>
                  </a:solidFill>
                  <a:highlight>
                    <a:srgbClr val="D9F8F4"/>
                  </a:highlight>
                  <a:latin typeface="Lato" panose="020B0604020202020204"/>
                </a:rPr>
                <a:t>purchase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(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FFBCA7"/>
                  </a:highlight>
                  <a:latin typeface="Lato" panose="020B0604020202020204"/>
                </a:rPr>
                <a:t>Order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FDE5A1"/>
                  </a:highlight>
                  <a:latin typeface="Lato" panose="020B0604020202020204"/>
                </a:rPr>
                <a:t>Item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</a:t>
              </a:r>
              <a:r>
                <a:rPr lang="en-CA" dirty="0">
                  <a:solidFill>
                    <a:schemeClr val="accent1"/>
                  </a:solidFill>
                  <a:highlight>
                    <a:srgbClr val="FDE5A1"/>
                  </a:highlight>
                  <a:latin typeface="Lato" panose="020B0604020202020204"/>
                </a:rPr>
                <a:t>item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) {…};</a:t>
              </a:r>
            </a:p>
            <a:p>
              <a:endParaRPr lang="en-CA" dirty="0">
                <a:solidFill>
                  <a:schemeClr val="accent1"/>
                </a:solidFill>
                <a:latin typeface="Lato" panose="020B0604020202020204"/>
              </a:endParaRP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remove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FDE5A1"/>
                  </a:highlight>
                  <a:latin typeface="Lato" panose="020B0604020202020204"/>
                </a:rPr>
                <a:t>Item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() {…};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add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FDE5A1"/>
                  </a:highlight>
                  <a:latin typeface="Lato" panose="020B0604020202020204"/>
                </a:rPr>
                <a:t>Item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() {…};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add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A6C8DE"/>
                  </a:highlight>
                  <a:latin typeface="Lato" panose="020B0604020202020204"/>
                </a:rPr>
                <a:t>Customer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(</a:t>
              </a:r>
              <a:r>
                <a:rPr lang="en-CA" dirty="0">
                  <a:solidFill>
                    <a:schemeClr val="accent1"/>
                  </a:solidFill>
                  <a:highlight>
                    <a:srgbClr val="A6C8DE"/>
                  </a:highlight>
                  <a:latin typeface="Lato" panose="020B0604020202020204"/>
                </a:rPr>
                <a:t>Customer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c) {…}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change</a:t>
              </a:r>
              <a:r>
                <a:rPr lang="en-CA" dirty="0" err="1">
                  <a:solidFill>
                    <a:schemeClr val="accent1"/>
                  </a:solidFill>
                  <a:highlight>
                    <a:srgbClr val="A6C8DE"/>
                  </a:highlight>
                  <a:latin typeface="Lato" panose="020B0604020202020204"/>
                </a:rPr>
                <a:t>Customer</a:t>
              </a:r>
              <a:r>
                <a:rPr lang="en-CA" dirty="0" err="1">
                  <a:solidFill>
                    <a:schemeClr val="accent1"/>
                  </a:solidFill>
                  <a:latin typeface="Lato" panose="020B0604020202020204"/>
                </a:rPr>
                <a:t>Details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(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	</a:t>
              </a:r>
              <a:r>
                <a:rPr lang="en-CA" dirty="0">
                  <a:solidFill>
                    <a:schemeClr val="accent1"/>
                  </a:solidFill>
                  <a:highlight>
                    <a:srgbClr val="A6C8DE"/>
                  </a:highlight>
                  <a:latin typeface="Lato" panose="020B0604020202020204"/>
                </a:rPr>
                <a:t>Customer</a:t>
              </a:r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c) {…}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…}</a:t>
              </a:r>
            </a:p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  </a:t>
              </a:r>
            </a:p>
            <a:p>
              <a:endParaRPr lang="en-CA" dirty="0">
                <a:solidFill>
                  <a:schemeClr val="accent1"/>
                </a:solidFill>
                <a:latin typeface="Lato" panose="020B0604020202020204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08C9D4-04CE-4051-B216-F312779BC206}"/>
              </a:ext>
            </a:extLst>
          </p:cNvPr>
          <p:cNvSpPr/>
          <p:nvPr/>
        </p:nvSpPr>
        <p:spPr>
          <a:xfrm>
            <a:off x="6760486" y="4431669"/>
            <a:ext cx="1657439" cy="54953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accent1"/>
                </a:solidFill>
                <a:latin typeface="Lato" panose="020B0604020202020204"/>
              </a:rPr>
              <a:t>OrderItems</a:t>
            </a:r>
            <a:endParaRPr lang="en-CA" sz="1600" dirty="0">
              <a:solidFill>
                <a:schemeClr val="accent1"/>
              </a:solidFill>
              <a:latin typeface="Lato" panose="020B060402020202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A2D1D-CE50-4D9C-B350-A0928C7879DE}"/>
              </a:ext>
            </a:extLst>
          </p:cNvPr>
          <p:cNvSpPr/>
          <p:nvPr/>
        </p:nvSpPr>
        <p:spPr>
          <a:xfrm>
            <a:off x="6760486" y="3363723"/>
            <a:ext cx="1657439" cy="54953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accent1"/>
                </a:solidFill>
                <a:latin typeface="Lato" panose="020B0604020202020204"/>
              </a:rPr>
              <a:t>OrderBill</a:t>
            </a:r>
            <a:endParaRPr lang="en-CA" sz="1600" dirty="0">
              <a:solidFill>
                <a:schemeClr val="accent1"/>
              </a:solidFill>
              <a:latin typeface="Lato" panose="020B060402020202020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4B3CDF-EB14-4990-AF78-CC69946D3746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7589206" y="3913262"/>
            <a:ext cx="0" cy="51840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AA5206-6D34-4E80-88DF-A7F14CBBB76E}"/>
              </a:ext>
            </a:extLst>
          </p:cNvPr>
          <p:cNvSpPr txBox="1"/>
          <p:nvPr/>
        </p:nvSpPr>
        <p:spPr>
          <a:xfrm>
            <a:off x="7589204" y="4018577"/>
            <a:ext cx="82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accent1"/>
                </a:solidFill>
                <a:latin typeface="Lato" panose="020B0604020202020204"/>
              </a:rPr>
              <a:t>0.7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26200-39C1-4996-91D1-3FE063595EC4}"/>
              </a:ext>
            </a:extLst>
          </p:cNvPr>
          <p:cNvSpPr txBox="1"/>
          <p:nvPr/>
        </p:nvSpPr>
        <p:spPr>
          <a:xfrm>
            <a:off x="6192492" y="3025161"/>
            <a:ext cx="2892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solidFill>
                  <a:schemeClr val="accent1"/>
                </a:solidFill>
                <a:latin typeface="Lato" panose="020B0604020202020204"/>
              </a:rPr>
              <a:t>Weighted graph</a:t>
            </a:r>
          </a:p>
        </p:txBody>
      </p:sp>
    </p:spTree>
    <p:extLst>
      <p:ext uri="{BB962C8B-B14F-4D97-AF65-F5344CB8AC3E}">
        <p14:creationId xmlns:p14="http://schemas.microsoft.com/office/powerpoint/2010/main" val="344691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112E-1506-4C24-83E5-252062E9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 type 3/3: evolutionary similarity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A4A2-4B99-402A-BC8F-19C94EA4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966508"/>
            <a:ext cx="7688700" cy="425036"/>
          </a:xfrm>
        </p:spPr>
        <p:txBody>
          <a:bodyPr/>
          <a:lstStyle/>
          <a:p>
            <a:pPr marL="146050" indent="0">
              <a:buNone/>
            </a:pPr>
            <a:r>
              <a:rPr lang="en-CA" sz="2000" dirty="0"/>
              <a:t>Evolutionary data considers the evolution of an application</a:t>
            </a:r>
            <a:endParaRPr lang="en-CA" sz="1800" dirty="0"/>
          </a:p>
          <a:p>
            <a:endParaRPr lang="en-CA" sz="1800" dirty="0"/>
          </a:p>
          <a:p>
            <a:pPr marL="146050" indent="0">
              <a:buNone/>
            </a:pPr>
            <a:endParaRPr lang="en-CA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400FF-A2B1-4E64-AA5E-713B671179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4620CF-BA3C-44FF-8246-F729F44C743A}"/>
              </a:ext>
            </a:extLst>
          </p:cNvPr>
          <p:cNvSpPr/>
          <p:nvPr/>
        </p:nvSpPr>
        <p:spPr>
          <a:xfrm>
            <a:off x="3453755" y="26139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i="1" dirty="0">
                <a:solidFill>
                  <a:schemeClr val="accent1"/>
                </a:solidFill>
                <a:latin typeface="Lato" panose="020B0604020202020204" charset="0"/>
                <a:cs typeface="Lato" panose="020B0604020202020204" charset="0"/>
              </a:rPr>
              <a:t>Commit similarity: </a:t>
            </a:r>
            <a:r>
              <a:rPr lang="en-CA" sz="1800" dirty="0">
                <a:solidFill>
                  <a:schemeClr val="accent1"/>
                </a:solidFill>
                <a:latin typeface="Lato" panose="020B0604020202020204" charset="0"/>
                <a:cs typeface="Lato" panose="020B0604020202020204" charset="0"/>
              </a:rPr>
              <a:t>the fraction of commits simultaneously changing both classes out of all commits changing the classes</a:t>
            </a:r>
            <a:r>
              <a:rPr lang="en-CA" sz="1800" b="1" i="1" dirty="0">
                <a:solidFill>
                  <a:schemeClr val="accent1"/>
                </a:solidFill>
                <a:latin typeface="Lato" panose="020B0604020202020204" charset="0"/>
                <a:cs typeface="Lato" panose="020B0604020202020204" charset="0"/>
              </a:rPr>
              <a:t>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BAC256-6D90-4203-806A-97CF47750B00}"/>
              </a:ext>
            </a:extLst>
          </p:cNvPr>
          <p:cNvGrpSpPr/>
          <p:nvPr/>
        </p:nvGrpSpPr>
        <p:grpSpPr>
          <a:xfrm>
            <a:off x="4361740" y="3986153"/>
            <a:ext cx="3236219" cy="1336034"/>
            <a:chOff x="4361740" y="3871853"/>
            <a:chExt cx="3236219" cy="13360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B8213F-85E6-4285-9E98-5BD437D8D698}"/>
                </a:ext>
              </a:extLst>
            </p:cNvPr>
            <p:cNvSpPr/>
            <p:nvPr/>
          </p:nvSpPr>
          <p:spPr>
            <a:xfrm>
              <a:off x="4361740" y="3909338"/>
              <a:ext cx="548335" cy="53264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>
                  <a:solidFill>
                    <a:schemeClr val="bg2"/>
                  </a:solidFill>
                  <a:latin typeface="Lato" panose="020B0604020202020204"/>
                </a:rPr>
                <a:t>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366ED08-F0F0-48C3-AA7D-5CC84F887D50}"/>
                </a:ext>
              </a:extLst>
            </p:cNvPr>
            <p:cNvSpPr/>
            <p:nvPr/>
          </p:nvSpPr>
          <p:spPr>
            <a:xfrm>
              <a:off x="4361740" y="4673317"/>
              <a:ext cx="543043" cy="53264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>
                  <a:solidFill>
                    <a:schemeClr val="bg2"/>
                  </a:solidFill>
                  <a:latin typeface="Lato" panose="020B0604020202020204"/>
                </a:rPr>
                <a:t>C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7DE9B2-6336-47C7-9D82-97C2E81D5727}"/>
                </a:ext>
              </a:extLst>
            </p:cNvPr>
            <p:cNvSpPr/>
            <p:nvPr/>
          </p:nvSpPr>
          <p:spPr>
            <a:xfrm>
              <a:off x="5309726" y="3909338"/>
              <a:ext cx="548335" cy="53264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>
                  <a:solidFill>
                    <a:schemeClr val="bg2"/>
                  </a:solidFill>
                  <a:latin typeface="Lato" panose="020B0604020202020204"/>
                </a:rPr>
                <a:t>B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B8FC90-01E0-4F0E-A1B1-8D34756B97F4}"/>
                </a:ext>
              </a:extLst>
            </p:cNvPr>
            <p:cNvSpPr/>
            <p:nvPr/>
          </p:nvSpPr>
          <p:spPr>
            <a:xfrm>
              <a:off x="5316965" y="4675246"/>
              <a:ext cx="548335" cy="53264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>
                  <a:solidFill>
                    <a:schemeClr val="bg2"/>
                  </a:solidFill>
                  <a:latin typeface="Lato" panose="020B0604020202020204"/>
                </a:rPr>
                <a:t>D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0D9FDE-8F09-48B9-A007-2563055331C2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4910075" y="4175659"/>
              <a:ext cx="399651" cy="0"/>
            </a:xfrm>
            <a:prstGeom prst="line">
              <a:avLst/>
            </a:prstGeom>
            <a:ln w="349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91721E-EB66-498E-ACE3-313980D67827}"/>
                </a:ext>
              </a:extLst>
            </p:cNvPr>
            <p:cNvSpPr txBox="1"/>
            <p:nvPr/>
          </p:nvSpPr>
          <p:spPr>
            <a:xfrm>
              <a:off x="6113791" y="4024874"/>
              <a:ext cx="1484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Weighted similarity graph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9E756-C570-4C3B-A13D-FBA766E0C0D6}"/>
                </a:ext>
              </a:extLst>
            </p:cNvPr>
            <p:cNvSpPr txBox="1"/>
            <p:nvPr/>
          </p:nvSpPr>
          <p:spPr>
            <a:xfrm>
              <a:off x="4847558" y="3871853"/>
              <a:ext cx="5483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0.66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4883E48-3E1C-4E89-9B3E-5EB5BCCB8B1E}"/>
              </a:ext>
            </a:extLst>
          </p:cNvPr>
          <p:cNvGrpSpPr/>
          <p:nvPr/>
        </p:nvGrpSpPr>
        <p:grpSpPr>
          <a:xfrm>
            <a:off x="909093" y="2613986"/>
            <a:ext cx="2301753" cy="3279153"/>
            <a:chOff x="-1256638" y="2561133"/>
            <a:chExt cx="2301753" cy="32791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7610E3-6084-486F-9B6B-AF1A9859230E}"/>
                </a:ext>
              </a:extLst>
            </p:cNvPr>
            <p:cNvSpPr/>
            <p:nvPr/>
          </p:nvSpPr>
          <p:spPr>
            <a:xfrm>
              <a:off x="-1102054" y="2878897"/>
              <a:ext cx="696717" cy="63702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>
                  <a:solidFill>
                    <a:schemeClr val="accent1"/>
                  </a:solidFill>
                  <a:latin typeface="Lato" panose="020B0604020202020204"/>
                </a:rPr>
                <a:t>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5116351-604C-4C9A-BEF9-97EE899F5292}"/>
                </a:ext>
              </a:extLst>
            </p:cNvPr>
            <p:cNvSpPr/>
            <p:nvPr/>
          </p:nvSpPr>
          <p:spPr>
            <a:xfrm>
              <a:off x="-1102054" y="4005355"/>
              <a:ext cx="696718" cy="63702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>
                  <a:solidFill>
                    <a:schemeClr val="accent1"/>
                  </a:solidFill>
                  <a:latin typeface="Lato" panose="020B0604020202020204"/>
                </a:rPr>
                <a:t>C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959457C-5783-4B8F-8AE7-BA0FB8AA3F9E}"/>
                </a:ext>
              </a:extLst>
            </p:cNvPr>
            <p:cNvSpPr/>
            <p:nvPr/>
          </p:nvSpPr>
          <p:spPr>
            <a:xfrm>
              <a:off x="60999" y="2878897"/>
              <a:ext cx="696717" cy="63702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>
                  <a:solidFill>
                    <a:schemeClr val="accent1"/>
                  </a:solidFill>
                  <a:latin typeface="Lato" panose="020B0604020202020204"/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D11F2B8-3991-43D5-8AF3-948180C7E9AA}"/>
                </a:ext>
              </a:extLst>
            </p:cNvPr>
            <p:cNvSpPr/>
            <p:nvPr/>
          </p:nvSpPr>
          <p:spPr>
            <a:xfrm>
              <a:off x="60999" y="4005355"/>
              <a:ext cx="696718" cy="63702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>
                  <a:solidFill>
                    <a:schemeClr val="accent1"/>
                  </a:solidFill>
                  <a:latin typeface="Lato" panose="020B0604020202020204"/>
                </a:rPr>
                <a:t>D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DD6D807-6019-4FBB-B062-DB0922452A0D}"/>
                </a:ext>
              </a:extLst>
            </p:cNvPr>
            <p:cNvSpPr>
              <a:spLocks/>
            </p:cNvSpPr>
            <p:nvPr/>
          </p:nvSpPr>
          <p:spPr>
            <a:xfrm>
              <a:off x="-835382" y="3383150"/>
              <a:ext cx="177800" cy="216000"/>
            </a:xfrm>
            <a:prstGeom prst="roundRect">
              <a:avLst/>
            </a:prstGeom>
            <a:solidFill>
              <a:srgbClr val="FFFFFF"/>
            </a:solidFill>
            <a:ln w="158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2"/>
                  </a:solidFill>
                  <a:latin typeface="Lato" panose="020B0604020202020204" charset="0"/>
                  <a:cs typeface="Lato" panose="020B0604020202020204" charset="0"/>
                </a:rPr>
                <a:t>1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E901981-CA70-4BDF-B2CD-D7E2E8317DA7}"/>
                </a:ext>
              </a:extLst>
            </p:cNvPr>
            <p:cNvSpPr>
              <a:spLocks/>
            </p:cNvSpPr>
            <p:nvPr/>
          </p:nvSpPr>
          <p:spPr>
            <a:xfrm>
              <a:off x="544726" y="3388995"/>
              <a:ext cx="177800" cy="216000"/>
            </a:xfrm>
            <a:prstGeom prst="roundRect">
              <a:avLst/>
            </a:prstGeom>
            <a:solidFill>
              <a:srgbClr val="FFFFFF"/>
            </a:solidFill>
            <a:ln w="158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2"/>
                  </a:solidFill>
                  <a:latin typeface="Lato" panose="020B0604020202020204" charset="0"/>
                  <a:cs typeface="Lato" panose="020B0604020202020204" charset="0"/>
                </a:rPr>
                <a:t>3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F59FCC-571C-4FAB-B864-BCB29D8F3CCB}"/>
                </a:ext>
              </a:extLst>
            </p:cNvPr>
            <p:cNvSpPr>
              <a:spLocks/>
            </p:cNvSpPr>
            <p:nvPr/>
          </p:nvSpPr>
          <p:spPr>
            <a:xfrm>
              <a:off x="-622392" y="4498063"/>
              <a:ext cx="177800" cy="216000"/>
            </a:xfrm>
            <a:prstGeom prst="roundRect">
              <a:avLst/>
            </a:prstGeom>
            <a:solidFill>
              <a:srgbClr val="FFFFFF"/>
            </a:solidFill>
            <a:ln w="158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2"/>
                  </a:solidFill>
                  <a:latin typeface="Lato" panose="020B0604020202020204" charset="0"/>
                  <a:cs typeface="Lato" panose="020B0604020202020204" charset="0"/>
                </a:rPr>
                <a:t>4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EDD7DF85-58DF-421C-A1BE-701DE9578E62}"/>
                </a:ext>
              </a:extLst>
            </p:cNvPr>
            <p:cNvSpPr>
              <a:spLocks/>
            </p:cNvSpPr>
            <p:nvPr/>
          </p:nvSpPr>
          <p:spPr>
            <a:xfrm>
              <a:off x="111083" y="3386463"/>
              <a:ext cx="177800" cy="216000"/>
            </a:xfrm>
            <a:prstGeom prst="roundRect">
              <a:avLst/>
            </a:prstGeom>
            <a:solidFill>
              <a:srgbClr val="FFFFFF"/>
            </a:solidFill>
            <a:ln w="158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2"/>
                  </a:solidFill>
                  <a:latin typeface="Lato" panose="020B0604020202020204" charset="0"/>
                  <a:cs typeface="Lato" panose="020B0604020202020204" charset="0"/>
                </a:rPr>
                <a:t>1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A2F4020-F8BF-4433-A3B8-066E20D5C319}"/>
                </a:ext>
              </a:extLst>
            </p:cNvPr>
            <p:cNvSpPr>
              <a:spLocks/>
            </p:cNvSpPr>
            <p:nvPr/>
          </p:nvSpPr>
          <p:spPr>
            <a:xfrm>
              <a:off x="330874" y="3383150"/>
              <a:ext cx="177800" cy="216000"/>
            </a:xfrm>
            <a:prstGeom prst="roundRect">
              <a:avLst/>
            </a:prstGeom>
            <a:solidFill>
              <a:srgbClr val="FFFFFF"/>
            </a:solidFill>
            <a:ln w="158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2"/>
                  </a:solidFill>
                  <a:latin typeface="Lato" panose="020B0604020202020204" charset="0"/>
                  <a:cs typeface="Lato" panose="020B0604020202020204" charset="0"/>
                </a:rPr>
                <a:t>2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768A97F-1CC8-47F8-87FD-3C3E7990EA6A}"/>
                </a:ext>
              </a:extLst>
            </p:cNvPr>
            <p:cNvSpPr>
              <a:spLocks/>
            </p:cNvSpPr>
            <p:nvPr/>
          </p:nvSpPr>
          <p:spPr>
            <a:xfrm>
              <a:off x="547333" y="4498842"/>
              <a:ext cx="177800" cy="216000"/>
            </a:xfrm>
            <a:prstGeom prst="roundRect">
              <a:avLst/>
            </a:prstGeom>
            <a:solidFill>
              <a:srgbClr val="FFFFFF"/>
            </a:solidFill>
            <a:ln w="158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2"/>
                  </a:solidFill>
                  <a:latin typeface="Lato" panose="020B0604020202020204" charset="0"/>
                  <a:cs typeface="Lato" panose="020B0604020202020204" charset="0"/>
                </a:rPr>
                <a:t>5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6CD9A9FC-6186-4275-AFF0-849B93884B83}"/>
                </a:ext>
              </a:extLst>
            </p:cNvPr>
            <p:cNvSpPr/>
            <p:nvPr/>
          </p:nvSpPr>
          <p:spPr>
            <a:xfrm>
              <a:off x="478026" y="5152094"/>
              <a:ext cx="279690" cy="41151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00" dirty="0">
                  <a:solidFill>
                    <a:schemeClr val="accent1"/>
                  </a:solidFill>
                  <a:latin typeface="Lato" panose="020B0604020202020204" charset="0"/>
                  <a:cs typeface="Lato" panose="020B0604020202020204" charset="0"/>
                </a:rPr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C333FEE-530F-4035-8971-17219D3E83D8}"/>
                </a:ext>
              </a:extLst>
            </p:cNvPr>
            <p:cNvSpPr/>
            <p:nvPr/>
          </p:nvSpPr>
          <p:spPr>
            <a:xfrm>
              <a:off x="-1101842" y="5146393"/>
              <a:ext cx="405856" cy="40011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dirty="0">
                <a:solidFill>
                  <a:schemeClr val="bg2"/>
                </a:solidFill>
                <a:latin typeface="Lato" panose="020B0604020202020204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0E5F2E-5F90-4674-B6DF-B5ADFADC8C92}"/>
                </a:ext>
              </a:extLst>
            </p:cNvPr>
            <p:cNvSpPr txBox="1"/>
            <p:nvPr/>
          </p:nvSpPr>
          <p:spPr>
            <a:xfrm>
              <a:off x="-1256638" y="5547898"/>
              <a:ext cx="7112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50" dirty="0">
                  <a:solidFill>
                    <a:schemeClr val="accent1"/>
                  </a:solidFill>
                  <a:latin typeface="Lato" panose="020B0604020202020204"/>
                </a:rPr>
                <a:t>Class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1BECE5D-103F-48D9-A680-3601C4DF8E71}"/>
                </a:ext>
              </a:extLst>
            </p:cNvPr>
            <p:cNvSpPr txBox="1"/>
            <p:nvPr/>
          </p:nvSpPr>
          <p:spPr>
            <a:xfrm>
              <a:off x="-656364" y="5546503"/>
              <a:ext cx="109701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CA" sz="1250" dirty="0">
                  <a:solidFill>
                    <a:schemeClr val="accent1"/>
                  </a:solidFill>
                  <a:latin typeface="Lato" panose="020B0604020202020204"/>
                </a:rPr>
                <a:t>Contributor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E6EF6663-D2A0-4B1A-BB03-1C819B03CCBD}"/>
                </a:ext>
              </a:extLst>
            </p:cNvPr>
            <p:cNvSpPr>
              <a:spLocks/>
            </p:cNvSpPr>
            <p:nvPr/>
          </p:nvSpPr>
          <p:spPr>
            <a:xfrm>
              <a:off x="-622392" y="3384502"/>
              <a:ext cx="177800" cy="216000"/>
            </a:xfrm>
            <a:prstGeom prst="roundRect">
              <a:avLst/>
            </a:prstGeom>
            <a:solidFill>
              <a:srgbClr val="FFFFFF"/>
            </a:solidFill>
            <a:ln w="158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2"/>
                  </a:solidFill>
                  <a:latin typeface="Lato" panose="020B0604020202020204" charset="0"/>
                  <a:cs typeface="Lato" panose="020B0604020202020204" charset="0"/>
                </a:rPr>
                <a:t>2</a:t>
              </a:r>
            </a:p>
          </p:txBody>
        </p:sp>
        <p:pic>
          <p:nvPicPr>
            <p:cNvPr id="72" name="Graphic 71" descr="User">
              <a:extLst>
                <a:ext uri="{FF2B5EF4-FFF2-40B4-BE49-F238E27FC236}">
                  <a16:creationId xmlns:a16="http://schemas.microsoft.com/office/drawing/2014/main" id="{FE1EC4B9-9121-4D5E-AAF0-692EC6497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101950" y="2561133"/>
              <a:ext cx="348799" cy="367200"/>
            </a:xfrm>
            <a:prstGeom prst="rect">
              <a:avLst/>
            </a:prstGeom>
          </p:spPr>
        </p:pic>
        <p:pic>
          <p:nvPicPr>
            <p:cNvPr id="73" name="Graphic 72" descr="User">
              <a:extLst>
                <a:ext uri="{FF2B5EF4-FFF2-40B4-BE49-F238E27FC236}">
                  <a16:creationId xmlns:a16="http://schemas.microsoft.com/office/drawing/2014/main" id="{C40D43D7-DA19-4A2B-A55B-C6652A663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8457" y="2561133"/>
              <a:ext cx="348799" cy="367200"/>
            </a:xfrm>
            <a:prstGeom prst="rect">
              <a:avLst/>
            </a:prstGeom>
          </p:spPr>
        </p:pic>
        <p:pic>
          <p:nvPicPr>
            <p:cNvPr id="74" name="Graphic 73" descr="User">
              <a:extLst>
                <a:ext uri="{FF2B5EF4-FFF2-40B4-BE49-F238E27FC236}">
                  <a16:creationId xmlns:a16="http://schemas.microsoft.com/office/drawing/2014/main" id="{62600729-F152-45D7-B60C-1CA86253B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107459" y="3688253"/>
              <a:ext cx="348799" cy="367200"/>
            </a:xfrm>
            <a:prstGeom prst="rect">
              <a:avLst/>
            </a:prstGeom>
          </p:spPr>
        </p:pic>
        <p:pic>
          <p:nvPicPr>
            <p:cNvPr id="75" name="Graphic 74" descr="User">
              <a:extLst>
                <a:ext uri="{FF2B5EF4-FFF2-40B4-BE49-F238E27FC236}">
                  <a16:creationId xmlns:a16="http://schemas.microsoft.com/office/drawing/2014/main" id="{BDCB10F9-A71B-48C4-9145-ECBAADAB7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558" y="2561133"/>
              <a:ext cx="348799" cy="367200"/>
            </a:xfrm>
            <a:prstGeom prst="rect">
              <a:avLst/>
            </a:prstGeom>
          </p:spPr>
        </p:pic>
        <p:pic>
          <p:nvPicPr>
            <p:cNvPr id="76" name="Graphic 75" descr="User">
              <a:extLst>
                <a:ext uri="{FF2B5EF4-FFF2-40B4-BE49-F238E27FC236}">
                  <a16:creationId xmlns:a16="http://schemas.microsoft.com/office/drawing/2014/main" id="{4BB9728E-A5E6-4F95-9A5F-312F476C9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400" y="3688253"/>
              <a:ext cx="348799" cy="367200"/>
            </a:xfrm>
            <a:prstGeom prst="rect">
              <a:avLst/>
            </a:prstGeom>
          </p:spPr>
        </p:pic>
        <p:pic>
          <p:nvPicPr>
            <p:cNvPr id="77" name="Graphic 76" descr="User">
              <a:extLst>
                <a:ext uri="{FF2B5EF4-FFF2-40B4-BE49-F238E27FC236}">
                  <a16:creationId xmlns:a16="http://schemas.microsoft.com/office/drawing/2014/main" id="{E0F68EC9-29FB-4858-922D-07EFFEC2B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358650" y="5096122"/>
              <a:ext cx="497225" cy="523456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FC7241D-C5C6-42CC-B07A-FDD1D7112DD7}"/>
                </a:ext>
              </a:extLst>
            </p:cNvPr>
            <p:cNvSpPr txBox="1"/>
            <p:nvPr/>
          </p:nvSpPr>
          <p:spPr>
            <a:xfrm>
              <a:off x="190627" y="5546503"/>
              <a:ext cx="85448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50" dirty="0">
                  <a:solidFill>
                    <a:schemeClr val="accent1"/>
                  </a:solidFill>
                  <a:latin typeface="Lato" panose="020B0604020202020204"/>
                </a:rPr>
                <a:t>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6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112E-1506-4C24-83E5-252062E9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 type 3/3: evolutionary similarity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A4A2-4B99-402A-BC8F-19C94EA4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966508"/>
            <a:ext cx="7688700" cy="425036"/>
          </a:xfrm>
        </p:spPr>
        <p:txBody>
          <a:bodyPr/>
          <a:lstStyle/>
          <a:p>
            <a:pPr marL="146050" indent="0">
              <a:buNone/>
            </a:pPr>
            <a:r>
              <a:rPr lang="en-CA" sz="2000" dirty="0"/>
              <a:t>Evolutionary data considers the evolution of an application</a:t>
            </a:r>
            <a:endParaRPr lang="en-CA" sz="1800" dirty="0"/>
          </a:p>
          <a:p>
            <a:endParaRPr lang="en-CA" sz="1800" dirty="0"/>
          </a:p>
          <a:p>
            <a:pPr marL="146050" indent="0">
              <a:buNone/>
            </a:pPr>
            <a:endParaRPr lang="en-CA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400FF-A2B1-4E64-AA5E-713B671179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4620CF-BA3C-44FF-8246-F729F44C743A}"/>
              </a:ext>
            </a:extLst>
          </p:cNvPr>
          <p:cNvSpPr/>
          <p:nvPr/>
        </p:nvSpPr>
        <p:spPr>
          <a:xfrm>
            <a:off x="3453755" y="261398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i="1" dirty="0">
                <a:solidFill>
                  <a:schemeClr val="accent1"/>
                </a:solidFill>
                <a:latin typeface="Lato" panose="020B0604020202020204" charset="0"/>
                <a:cs typeface="Lato" panose="020B0604020202020204" charset="0"/>
              </a:rPr>
              <a:t>Contributor similarity: </a:t>
            </a:r>
            <a:r>
              <a:rPr lang="en-CA" sz="1800" dirty="0">
                <a:solidFill>
                  <a:schemeClr val="accent1"/>
                </a:solidFill>
                <a:latin typeface="Lato" panose="020B0604020202020204" charset="0"/>
                <a:cs typeface="Lato" panose="020B0604020202020204" charset="0"/>
              </a:rPr>
              <a:t>the fraction of developers changing both classes out of all developers changing the classes</a:t>
            </a:r>
            <a:endParaRPr lang="en-CA" sz="1800" b="1" i="1" dirty="0">
              <a:solidFill>
                <a:schemeClr val="accent1"/>
              </a:solidFill>
              <a:latin typeface="Lato" panose="020B0604020202020204" charset="0"/>
              <a:cs typeface="Lato" panose="020B060402020202020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749BD2-C8C3-4A3C-AE0B-565A15F53C75}"/>
              </a:ext>
            </a:extLst>
          </p:cNvPr>
          <p:cNvGrpSpPr/>
          <p:nvPr/>
        </p:nvGrpSpPr>
        <p:grpSpPr>
          <a:xfrm>
            <a:off x="4361740" y="3870985"/>
            <a:ext cx="3236219" cy="1336902"/>
            <a:chOff x="4361740" y="3870985"/>
            <a:chExt cx="3236219" cy="133690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B8213F-85E6-4285-9E98-5BD437D8D698}"/>
                </a:ext>
              </a:extLst>
            </p:cNvPr>
            <p:cNvSpPr/>
            <p:nvPr/>
          </p:nvSpPr>
          <p:spPr>
            <a:xfrm>
              <a:off x="4361740" y="3909338"/>
              <a:ext cx="548335" cy="53264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>
                  <a:solidFill>
                    <a:schemeClr val="bg2"/>
                  </a:solidFill>
                  <a:latin typeface="Lato" panose="020B0604020202020204"/>
                </a:rPr>
                <a:t>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366ED08-F0F0-48C3-AA7D-5CC84F887D50}"/>
                </a:ext>
              </a:extLst>
            </p:cNvPr>
            <p:cNvSpPr/>
            <p:nvPr/>
          </p:nvSpPr>
          <p:spPr>
            <a:xfrm>
              <a:off x="4361740" y="4673317"/>
              <a:ext cx="543043" cy="53264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>
                  <a:solidFill>
                    <a:schemeClr val="bg2"/>
                  </a:solidFill>
                  <a:latin typeface="Lato" panose="020B0604020202020204"/>
                </a:rPr>
                <a:t>C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7DE9B2-6336-47C7-9D82-97C2E81D5727}"/>
                </a:ext>
              </a:extLst>
            </p:cNvPr>
            <p:cNvSpPr/>
            <p:nvPr/>
          </p:nvSpPr>
          <p:spPr>
            <a:xfrm>
              <a:off x="5309726" y="3909338"/>
              <a:ext cx="548335" cy="53264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>
                  <a:solidFill>
                    <a:schemeClr val="bg2"/>
                  </a:solidFill>
                  <a:latin typeface="Lato" panose="020B0604020202020204"/>
                </a:rPr>
                <a:t>B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B8FC90-01E0-4F0E-A1B1-8D34756B97F4}"/>
                </a:ext>
              </a:extLst>
            </p:cNvPr>
            <p:cNvSpPr/>
            <p:nvPr/>
          </p:nvSpPr>
          <p:spPr>
            <a:xfrm>
              <a:off x="5316965" y="4675246"/>
              <a:ext cx="548335" cy="53264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>
                  <a:solidFill>
                    <a:schemeClr val="bg2"/>
                  </a:solidFill>
                  <a:latin typeface="Lato" panose="020B0604020202020204"/>
                </a:rPr>
                <a:t>D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0D9FDE-8F09-48B9-A007-2563055331C2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4910075" y="4175659"/>
              <a:ext cx="39965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91721E-EB66-498E-ACE3-313980D67827}"/>
                </a:ext>
              </a:extLst>
            </p:cNvPr>
            <p:cNvSpPr txBox="1"/>
            <p:nvPr/>
          </p:nvSpPr>
          <p:spPr>
            <a:xfrm>
              <a:off x="6113791" y="4024874"/>
              <a:ext cx="1484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1"/>
                  </a:solidFill>
                  <a:latin typeface="Lato" panose="020B0604020202020204"/>
                </a:rPr>
                <a:t>Weighted similarity graph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9E756-C570-4C3B-A13D-FBA766E0C0D6}"/>
                </a:ext>
              </a:extLst>
            </p:cNvPr>
            <p:cNvSpPr txBox="1"/>
            <p:nvPr/>
          </p:nvSpPr>
          <p:spPr>
            <a:xfrm>
              <a:off x="4911313" y="3870985"/>
              <a:ext cx="5483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0.5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4F0AEF-F239-4EF1-AC47-A9EB07F2742B}"/>
                </a:ext>
              </a:extLst>
            </p:cNvPr>
            <p:cNvSpPr txBox="1"/>
            <p:nvPr/>
          </p:nvSpPr>
          <p:spPr>
            <a:xfrm>
              <a:off x="5191420" y="4404724"/>
              <a:ext cx="5483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1"/>
                  </a:solidFill>
                  <a:latin typeface="Lato" panose="020B0604020202020204"/>
                </a:rPr>
                <a:t>0.5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F2975D6-B86F-434B-89A8-931B39260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6363" y="4440372"/>
              <a:ext cx="0" cy="232945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790D57-A1A3-486C-8C6C-BD3521A078AE}"/>
              </a:ext>
            </a:extLst>
          </p:cNvPr>
          <p:cNvGrpSpPr/>
          <p:nvPr/>
        </p:nvGrpSpPr>
        <p:grpSpPr>
          <a:xfrm>
            <a:off x="909093" y="2613986"/>
            <a:ext cx="2301753" cy="3279153"/>
            <a:chOff x="-1256638" y="2561133"/>
            <a:chExt cx="2301753" cy="327915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7837613-81D4-47A8-8304-C9A0C9C46E06}"/>
                </a:ext>
              </a:extLst>
            </p:cNvPr>
            <p:cNvSpPr/>
            <p:nvPr/>
          </p:nvSpPr>
          <p:spPr>
            <a:xfrm>
              <a:off x="-1102054" y="2878897"/>
              <a:ext cx="696717" cy="63702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>
                  <a:solidFill>
                    <a:schemeClr val="accent1"/>
                  </a:solidFill>
                  <a:latin typeface="Lato" panose="020B0604020202020204"/>
                </a:rPr>
                <a:t>A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C874D23-C9C5-44DE-80EC-A6F69AB3821C}"/>
                </a:ext>
              </a:extLst>
            </p:cNvPr>
            <p:cNvSpPr/>
            <p:nvPr/>
          </p:nvSpPr>
          <p:spPr>
            <a:xfrm>
              <a:off x="-1102054" y="4005355"/>
              <a:ext cx="696718" cy="63702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>
                  <a:solidFill>
                    <a:schemeClr val="accent1"/>
                  </a:solidFill>
                  <a:latin typeface="Lato" panose="020B0604020202020204"/>
                </a:rPr>
                <a:t>C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EEF420D-40D3-44E8-88F5-2F3A3E1795D9}"/>
                </a:ext>
              </a:extLst>
            </p:cNvPr>
            <p:cNvSpPr/>
            <p:nvPr/>
          </p:nvSpPr>
          <p:spPr>
            <a:xfrm>
              <a:off x="60999" y="2878897"/>
              <a:ext cx="696717" cy="63702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>
                  <a:solidFill>
                    <a:schemeClr val="accent1"/>
                  </a:solidFill>
                  <a:latin typeface="Lato" panose="020B0604020202020204"/>
                </a:rPr>
                <a:t>B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BC15806-E5BD-4A2C-A0CF-058D083242FA}"/>
                </a:ext>
              </a:extLst>
            </p:cNvPr>
            <p:cNvSpPr/>
            <p:nvPr/>
          </p:nvSpPr>
          <p:spPr>
            <a:xfrm>
              <a:off x="60999" y="4005355"/>
              <a:ext cx="696718" cy="63702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>
                  <a:solidFill>
                    <a:schemeClr val="accent1"/>
                  </a:solidFill>
                  <a:latin typeface="Lato" panose="020B0604020202020204"/>
                </a:rPr>
                <a:t>D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160D409-B9AC-4AB1-A5CF-DDE03849D965}"/>
                </a:ext>
              </a:extLst>
            </p:cNvPr>
            <p:cNvSpPr>
              <a:spLocks/>
            </p:cNvSpPr>
            <p:nvPr/>
          </p:nvSpPr>
          <p:spPr>
            <a:xfrm>
              <a:off x="-835382" y="3383150"/>
              <a:ext cx="177800" cy="216000"/>
            </a:xfrm>
            <a:prstGeom prst="roundRect">
              <a:avLst/>
            </a:prstGeom>
            <a:solidFill>
              <a:srgbClr val="FFFFFF"/>
            </a:solidFill>
            <a:ln w="158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2"/>
                  </a:solidFill>
                  <a:latin typeface="Lato" panose="020B0604020202020204" charset="0"/>
                  <a:cs typeface="Lato" panose="020B0604020202020204" charset="0"/>
                </a:rPr>
                <a:t>1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2E51295-7362-4B6F-8FCF-37D72D1D06B2}"/>
                </a:ext>
              </a:extLst>
            </p:cNvPr>
            <p:cNvSpPr>
              <a:spLocks/>
            </p:cNvSpPr>
            <p:nvPr/>
          </p:nvSpPr>
          <p:spPr>
            <a:xfrm>
              <a:off x="544726" y="3388995"/>
              <a:ext cx="177800" cy="216000"/>
            </a:xfrm>
            <a:prstGeom prst="roundRect">
              <a:avLst/>
            </a:prstGeom>
            <a:solidFill>
              <a:srgbClr val="FFFFFF"/>
            </a:solidFill>
            <a:ln w="158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2"/>
                  </a:solidFill>
                  <a:latin typeface="Lato" panose="020B0604020202020204" charset="0"/>
                  <a:cs typeface="Lato" panose="020B0604020202020204" charset="0"/>
                </a:rPr>
                <a:t>3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E50D028-F63D-4E09-B642-57CB8E836D99}"/>
                </a:ext>
              </a:extLst>
            </p:cNvPr>
            <p:cNvSpPr>
              <a:spLocks/>
            </p:cNvSpPr>
            <p:nvPr/>
          </p:nvSpPr>
          <p:spPr>
            <a:xfrm>
              <a:off x="-622392" y="4498063"/>
              <a:ext cx="177800" cy="216000"/>
            </a:xfrm>
            <a:prstGeom prst="roundRect">
              <a:avLst/>
            </a:prstGeom>
            <a:solidFill>
              <a:srgbClr val="FFFFFF"/>
            </a:solidFill>
            <a:ln w="158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2"/>
                  </a:solidFill>
                  <a:latin typeface="Lato" panose="020B0604020202020204" charset="0"/>
                  <a:cs typeface="Lato" panose="020B0604020202020204" charset="0"/>
                </a:rPr>
                <a:t>4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F096C952-A175-4A4C-8740-68A6A379C2BA}"/>
                </a:ext>
              </a:extLst>
            </p:cNvPr>
            <p:cNvSpPr>
              <a:spLocks/>
            </p:cNvSpPr>
            <p:nvPr/>
          </p:nvSpPr>
          <p:spPr>
            <a:xfrm>
              <a:off x="111083" y="3386463"/>
              <a:ext cx="177800" cy="216000"/>
            </a:xfrm>
            <a:prstGeom prst="roundRect">
              <a:avLst/>
            </a:prstGeom>
            <a:solidFill>
              <a:srgbClr val="FFFFFF"/>
            </a:solidFill>
            <a:ln w="158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2"/>
                  </a:solidFill>
                  <a:latin typeface="Lato" panose="020B0604020202020204" charset="0"/>
                  <a:cs typeface="Lato" panose="020B0604020202020204" charset="0"/>
                </a:rPr>
                <a:t>1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3CC0C09F-0C1A-4886-A8D2-18D6C2BC0C3E}"/>
                </a:ext>
              </a:extLst>
            </p:cNvPr>
            <p:cNvSpPr>
              <a:spLocks/>
            </p:cNvSpPr>
            <p:nvPr/>
          </p:nvSpPr>
          <p:spPr>
            <a:xfrm>
              <a:off x="330874" y="3383150"/>
              <a:ext cx="177800" cy="216000"/>
            </a:xfrm>
            <a:prstGeom prst="roundRect">
              <a:avLst/>
            </a:prstGeom>
            <a:solidFill>
              <a:srgbClr val="FFFFFF"/>
            </a:solidFill>
            <a:ln w="158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2"/>
                  </a:solidFill>
                  <a:latin typeface="Lato" panose="020B0604020202020204" charset="0"/>
                  <a:cs typeface="Lato" panose="020B0604020202020204" charset="0"/>
                </a:rPr>
                <a:t>2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08B73C9-09C2-47BF-81FE-24D39D3A0007}"/>
                </a:ext>
              </a:extLst>
            </p:cNvPr>
            <p:cNvSpPr>
              <a:spLocks/>
            </p:cNvSpPr>
            <p:nvPr/>
          </p:nvSpPr>
          <p:spPr>
            <a:xfrm>
              <a:off x="547333" y="4498842"/>
              <a:ext cx="177800" cy="216000"/>
            </a:xfrm>
            <a:prstGeom prst="roundRect">
              <a:avLst/>
            </a:prstGeom>
            <a:solidFill>
              <a:srgbClr val="FFFFFF"/>
            </a:solidFill>
            <a:ln w="158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2"/>
                  </a:solidFill>
                  <a:latin typeface="Lato" panose="020B0604020202020204" charset="0"/>
                  <a:cs typeface="Lato" panose="020B0604020202020204" charset="0"/>
                </a:rPr>
                <a:t>5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0613E538-31A1-472C-B5D1-8562F147B62C}"/>
                </a:ext>
              </a:extLst>
            </p:cNvPr>
            <p:cNvSpPr/>
            <p:nvPr/>
          </p:nvSpPr>
          <p:spPr>
            <a:xfrm>
              <a:off x="478026" y="5152094"/>
              <a:ext cx="279690" cy="41151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00" dirty="0">
                  <a:solidFill>
                    <a:schemeClr val="accent1"/>
                  </a:solidFill>
                  <a:latin typeface="Lato" panose="020B0604020202020204" charset="0"/>
                  <a:cs typeface="Lato" panose="020B0604020202020204" charset="0"/>
                </a:rPr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09D64FF-6431-48A1-9B15-C6228B916226}"/>
                </a:ext>
              </a:extLst>
            </p:cNvPr>
            <p:cNvSpPr/>
            <p:nvPr/>
          </p:nvSpPr>
          <p:spPr>
            <a:xfrm>
              <a:off x="-1101842" y="5146393"/>
              <a:ext cx="405856" cy="40011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dirty="0">
                <a:solidFill>
                  <a:schemeClr val="bg2"/>
                </a:solidFill>
                <a:latin typeface="Lato" panose="020B0604020202020204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1F1ECC2-63A7-4CC3-853F-80C86353210F}"/>
                </a:ext>
              </a:extLst>
            </p:cNvPr>
            <p:cNvSpPr txBox="1"/>
            <p:nvPr/>
          </p:nvSpPr>
          <p:spPr>
            <a:xfrm>
              <a:off x="-1256638" y="5547898"/>
              <a:ext cx="7112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50" dirty="0">
                  <a:solidFill>
                    <a:schemeClr val="accent1"/>
                  </a:solidFill>
                  <a:latin typeface="Lato" panose="020B0604020202020204"/>
                </a:rPr>
                <a:t>Class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2CD638A-14B6-4022-A150-2E9FC7A8D167}"/>
                </a:ext>
              </a:extLst>
            </p:cNvPr>
            <p:cNvSpPr txBox="1"/>
            <p:nvPr/>
          </p:nvSpPr>
          <p:spPr>
            <a:xfrm>
              <a:off x="-656364" y="5546503"/>
              <a:ext cx="109701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CA" sz="1250" dirty="0">
                  <a:solidFill>
                    <a:schemeClr val="accent1"/>
                  </a:solidFill>
                  <a:latin typeface="Lato" panose="020B0604020202020204"/>
                </a:rPr>
                <a:t>Contributor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6AA23FB1-09B8-44E2-AC9A-61ED8A4D8B38}"/>
                </a:ext>
              </a:extLst>
            </p:cNvPr>
            <p:cNvSpPr>
              <a:spLocks/>
            </p:cNvSpPr>
            <p:nvPr/>
          </p:nvSpPr>
          <p:spPr>
            <a:xfrm>
              <a:off x="-622392" y="3384502"/>
              <a:ext cx="177800" cy="216000"/>
            </a:xfrm>
            <a:prstGeom prst="roundRect">
              <a:avLst/>
            </a:prstGeom>
            <a:solidFill>
              <a:srgbClr val="FFFFFF"/>
            </a:solidFill>
            <a:ln w="158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2"/>
                  </a:solidFill>
                  <a:latin typeface="Lato" panose="020B0604020202020204" charset="0"/>
                  <a:cs typeface="Lato" panose="020B0604020202020204" charset="0"/>
                </a:rPr>
                <a:t>2</a:t>
              </a:r>
            </a:p>
          </p:txBody>
        </p:sp>
        <p:pic>
          <p:nvPicPr>
            <p:cNvPr id="75" name="Graphic 74" descr="User">
              <a:extLst>
                <a:ext uri="{FF2B5EF4-FFF2-40B4-BE49-F238E27FC236}">
                  <a16:creationId xmlns:a16="http://schemas.microsoft.com/office/drawing/2014/main" id="{EF67A926-9FCC-42B8-B23F-B10558030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101950" y="2561133"/>
              <a:ext cx="348799" cy="367200"/>
            </a:xfrm>
            <a:prstGeom prst="rect">
              <a:avLst/>
            </a:prstGeom>
          </p:spPr>
        </p:pic>
        <p:pic>
          <p:nvPicPr>
            <p:cNvPr id="76" name="Graphic 75" descr="User">
              <a:extLst>
                <a:ext uri="{FF2B5EF4-FFF2-40B4-BE49-F238E27FC236}">
                  <a16:creationId xmlns:a16="http://schemas.microsoft.com/office/drawing/2014/main" id="{242577DA-BE7D-4D8D-A19D-8837901BB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8457" y="2561133"/>
              <a:ext cx="348799" cy="367200"/>
            </a:xfrm>
            <a:prstGeom prst="rect">
              <a:avLst/>
            </a:prstGeom>
          </p:spPr>
        </p:pic>
        <p:pic>
          <p:nvPicPr>
            <p:cNvPr id="77" name="Graphic 76" descr="User">
              <a:extLst>
                <a:ext uri="{FF2B5EF4-FFF2-40B4-BE49-F238E27FC236}">
                  <a16:creationId xmlns:a16="http://schemas.microsoft.com/office/drawing/2014/main" id="{60B90F79-22DE-4C17-AF7B-575A273D3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107459" y="3688253"/>
              <a:ext cx="348799" cy="367200"/>
            </a:xfrm>
            <a:prstGeom prst="rect">
              <a:avLst/>
            </a:prstGeom>
          </p:spPr>
        </p:pic>
        <p:pic>
          <p:nvPicPr>
            <p:cNvPr id="78" name="Graphic 77" descr="User">
              <a:extLst>
                <a:ext uri="{FF2B5EF4-FFF2-40B4-BE49-F238E27FC236}">
                  <a16:creationId xmlns:a16="http://schemas.microsoft.com/office/drawing/2014/main" id="{9A57B5F0-51DA-4AB0-95AA-AD0482528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558" y="2561133"/>
              <a:ext cx="348799" cy="367200"/>
            </a:xfrm>
            <a:prstGeom prst="rect">
              <a:avLst/>
            </a:prstGeom>
          </p:spPr>
        </p:pic>
        <p:pic>
          <p:nvPicPr>
            <p:cNvPr id="79" name="Graphic 78" descr="User">
              <a:extLst>
                <a:ext uri="{FF2B5EF4-FFF2-40B4-BE49-F238E27FC236}">
                  <a16:creationId xmlns:a16="http://schemas.microsoft.com/office/drawing/2014/main" id="{E63C50C5-31BB-41B0-A4EC-347FB29E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400" y="3688253"/>
              <a:ext cx="348799" cy="367200"/>
            </a:xfrm>
            <a:prstGeom prst="rect">
              <a:avLst/>
            </a:prstGeom>
          </p:spPr>
        </p:pic>
        <p:pic>
          <p:nvPicPr>
            <p:cNvPr id="80" name="Graphic 79" descr="User">
              <a:extLst>
                <a:ext uri="{FF2B5EF4-FFF2-40B4-BE49-F238E27FC236}">
                  <a16:creationId xmlns:a16="http://schemas.microsoft.com/office/drawing/2014/main" id="{649609A6-756A-4BD8-85B6-3BDF0897A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358650" y="5096122"/>
              <a:ext cx="497225" cy="523456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4714ADA-36AB-43D2-8E15-B7EDDD03A32E}"/>
                </a:ext>
              </a:extLst>
            </p:cNvPr>
            <p:cNvSpPr txBox="1"/>
            <p:nvPr/>
          </p:nvSpPr>
          <p:spPr>
            <a:xfrm>
              <a:off x="190627" y="5546503"/>
              <a:ext cx="85448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50" dirty="0">
                  <a:solidFill>
                    <a:schemeClr val="accent1"/>
                  </a:solidFill>
                  <a:latin typeface="Lato" panose="020B0604020202020204"/>
                </a:rPr>
                <a:t>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351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32623</TotalTime>
  <Words>930</Words>
  <Application>Microsoft Macintosh PowerPoint</Application>
  <PresentationFormat>On-screen Show (4:3)</PresentationFormat>
  <Paragraphs>299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Lato</vt:lpstr>
      <vt:lpstr>Arial</vt:lpstr>
      <vt:lpstr>Raleway</vt:lpstr>
      <vt:lpstr>Courier New</vt:lpstr>
      <vt:lpstr>Streamline</vt:lpstr>
      <vt:lpstr>A Comparative Study on Microservice Extraction Techniques</vt:lpstr>
      <vt:lpstr>Study introduction</vt:lpstr>
      <vt:lpstr>Decomposition into microservices is difficult</vt:lpstr>
      <vt:lpstr>Relationship type 1/3: structural relationships </vt:lpstr>
      <vt:lpstr>Relationship type 1/3: structural relationships </vt:lpstr>
      <vt:lpstr>Relationship type 2/3: semantic similarity</vt:lpstr>
      <vt:lpstr>Relationship type 2/3: semantic similarity</vt:lpstr>
      <vt:lpstr>Relationship type 3/3: evolutionary similarity</vt:lpstr>
      <vt:lpstr>Relationship type 3/3: evolutionary similarity</vt:lpstr>
      <vt:lpstr>Relationship Types Questions</vt:lpstr>
      <vt:lpstr>PartsUnlimitedMRP  Benchmark application</vt:lpstr>
      <vt:lpstr>PartsUnlimitedMRP</vt:lpstr>
      <vt:lpstr>PartsUnlimitedMRP - example</vt:lpstr>
      <vt:lpstr>Our Clustering Framework GUI</vt:lpstr>
      <vt:lpstr>Thank you for participating!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PartsUnlimitedMRP &amp; Mono2Micro</dc:title>
  <dc:creator>Evelien Boerstra</dc:creator>
  <cp:lastModifiedBy>Lisa Kirby</cp:lastModifiedBy>
  <cp:revision>175</cp:revision>
  <dcterms:modified xsi:type="dcterms:W3CDTF">2021-03-14T19:44:28Z</dcterms:modified>
</cp:coreProperties>
</file>