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5" r:id="rId5"/>
    <p:sldId id="256" r:id="rId6"/>
    <p:sldId id="257" r:id="rId7"/>
    <p:sldId id="258" r:id="rId8"/>
    <p:sldId id="259" r:id="rId9"/>
    <p:sldId id="261" r:id="rId10"/>
    <p:sldId id="263" r:id="rId11"/>
    <p:sldId id="267" r:id="rId12"/>
    <p:sldId id="264" r:id="rId13"/>
    <p:sldId id="268" r:id="rId14"/>
    <p:sldId id="271" r:id="rId15"/>
    <p:sldId id="272" r:id="rId16"/>
    <p:sldId id="273"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6C850B1A-74B0-4550-9E59-522DD347E1E0}">
          <p14:sldIdLst>
            <p14:sldId id="275"/>
          </p14:sldIdLst>
        </p14:section>
        <p14:section name="comparision of tic tac toe using Minmax and q learning Algorithms  " id="{91EF1118-CAA3-4914-9D57-29A59FF7B936}">
          <p14:sldIdLst>
            <p14:sldId id="256"/>
          </p14:sldIdLst>
        </p14:section>
        <p14:section name="CONTENTS" id="{B98C9356-BB65-4455-9F45-ECA23A921555}">
          <p14:sldIdLst>
            <p14:sldId id="257"/>
          </p14:sldIdLst>
        </p14:section>
        <p14:section name="Introduction" id="{B53D7B98-9392-405B-97C6-87B3DD858F69}">
          <p14:sldIdLst>
            <p14:sldId id="258"/>
          </p14:sldIdLst>
        </p14:section>
        <p14:section name="Goal of the project" id="{856E39FA-5B5D-48C0-BB8C-B27230FF32E8}">
          <p14:sldIdLst>
            <p14:sldId id="259"/>
          </p14:sldIdLst>
        </p14:section>
        <p14:section name="Approach" id="{D5AD5AC3-B23A-472A-98A6-ADA56B35D11E}">
          <p14:sldIdLst>
            <p14:sldId id="261"/>
          </p14:sldIdLst>
        </p14:section>
        <p14:section name="algorithm" id="{A1DEA8DA-A261-4E57-9C69-2312A473BF22}">
          <p14:sldIdLst>
            <p14:sldId id="263"/>
          </p14:sldIdLst>
        </p14:section>
        <p14:section name="Q- learning  Algorithm" id="{231199CF-1322-463B-9FF7-EFC6869329E7}">
          <p14:sldIdLst>
            <p14:sldId id="267"/>
          </p14:sldIdLst>
        </p14:section>
        <p14:section name="Implementation of MinMax: " id="{7ED62DD1-B157-40BA-8ED3-B0E9FF421955}">
          <p14:sldIdLst>
            <p14:sldId id="264"/>
          </p14:sldIdLst>
        </p14:section>
        <p14:section name="Implementation of Q-learning" id="{2A263167-74E1-4D10-8FC9-0A0F3C8B6E0D}">
          <p14:sldIdLst>
            <p14:sldId id="268"/>
          </p14:sldIdLst>
        </p14:section>
        <p14:section name="Evaluation of the Methods:" id="{C68F67CC-9DEE-47A6-861B-86852E2163AC}">
          <p14:sldIdLst/>
        </p14:section>
        <p14:section name="Evaluation and Results" id="{3F9A2C73-9E7A-4A86-85D0-6AF7567A66B4}">
          <p14:sldIdLst>
            <p14:sldId id="271"/>
          </p14:sldIdLst>
        </p14:section>
        <p14:section name="Winning " id="{7D8A22E7-4611-4D3E-B59A-C6ED585D7C02}">
          <p14:sldIdLst>
            <p14:sldId id="272"/>
          </p14:sldIdLst>
        </p14:section>
        <p14:section name="Q- Learning Winning " id="{8F301BF6-E411-4575-A44F-C7B45814E596}">
          <p14:sldIdLst>
            <p14:sldId id="273"/>
          </p14:sldIdLst>
        </p14:section>
        <p14:section name="Thank You" id="{CDA6B64F-7EFA-4CF6-B21D-C1477B4DE12F}">
          <p14:sldIdLst>
            <p14:sldId id="265"/>
          </p14:sldIdLst>
        </p14:section>
        <p14:section name="Thank You" id="{B9E8CAAB-6CC1-4DA2-A14F-E232BFD547C0}">
          <p14:sldIdLst>
            <p14:sldId id="2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 Jahnavi Priyanka" initials="MJP" lastIdx="1" clrIdx="0">
    <p:extLst>
      <p:ext uri="{19B8F6BF-5375-455C-9EA6-DF929625EA0E}">
        <p15:presenceInfo xmlns:p15="http://schemas.microsoft.com/office/powerpoint/2012/main" userId="S::jmadd2@unh.newhaven.edu::5c453612-284b-4614-8ea0-b5345366c5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73E69-CBF0-457F-BD5B-C93B38CE6C53}" v="277" dt="2020-05-10T07:22:13.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7D21-8FDF-4CD1-80E3-41B0E7A91374}"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D7D50B2B-AE67-4D7D-84D5-E25B9D9EE4E8}">
      <dgm:prSet/>
      <dgm:spPr/>
      <dgm:t>
        <a:bodyPr/>
        <a:lstStyle/>
        <a:p>
          <a:pPr algn="just">
            <a:lnSpc>
              <a:spcPct val="100000"/>
            </a:lnSpc>
          </a:pPr>
          <a:r>
            <a:rPr lang="en-US" dirty="0"/>
            <a:t>The main goal of the project is to </a:t>
          </a:r>
          <a:r>
            <a:rPr lang="en-US" dirty="0" err="1"/>
            <a:t>compair</a:t>
          </a:r>
          <a:r>
            <a:rPr lang="en-US" dirty="0"/>
            <a:t> the tic tac toe game using 2 algorithms</a:t>
          </a:r>
        </a:p>
      </dgm:t>
    </dgm:pt>
    <dgm:pt modelId="{3A533FA9-DF63-477E-A6C2-EEDBE72672B3}" type="parTrans" cxnId="{8553D518-C124-4D73-A399-9974C081A843}">
      <dgm:prSet/>
      <dgm:spPr/>
      <dgm:t>
        <a:bodyPr/>
        <a:lstStyle/>
        <a:p>
          <a:endParaRPr lang="en-US"/>
        </a:p>
      </dgm:t>
    </dgm:pt>
    <dgm:pt modelId="{C7ABFF03-7E09-4BA8-9756-A6E98A9A07C3}" type="sibTrans" cxnId="{8553D518-C124-4D73-A399-9974C081A843}">
      <dgm:prSet/>
      <dgm:spPr/>
      <dgm:t>
        <a:bodyPr/>
        <a:lstStyle/>
        <a:p>
          <a:endParaRPr lang="en-US"/>
        </a:p>
      </dgm:t>
    </dgm:pt>
    <dgm:pt modelId="{B11C8451-F19F-4339-9F6D-0FA4BBAFA8F2}">
      <dgm:prSet/>
      <dgm:spPr/>
      <dgm:t>
        <a:bodyPr/>
        <a:lstStyle/>
        <a:p>
          <a:pPr algn="ctr">
            <a:lnSpc>
              <a:spcPct val="100000"/>
            </a:lnSpc>
          </a:pPr>
          <a:r>
            <a:rPr lang="en-US" dirty="0"/>
            <a:t>Minmax Algorithm</a:t>
          </a:r>
        </a:p>
      </dgm:t>
    </dgm:pt>
    <dgm:pt modelId="{F5DFFA0A-8028-4736-82FD-CE4262947E9E}" type="parTrans" cxnId="{412816A7-5209-420F-96DE-4B3E56A50265}">
      <dgm:prSet/>
      <dgm:spPr/>
      <dgm:t>
        <a:bodyPr/>
        <a:lstStyle/>
        <a:p>
          <a:endParaRPr lang="en-US"/>
        </a:p>
      </dgm:t>
    </dgm:pt>
    <dgm:pt modelId="{B261F706-9842-4D93-B4C4-4A71F83F2D96}" type="sibTrans" cxnId="{412816A7-5209-420F-96DE-4B3E56A50265}">
      <dgm:prSet/>
      <dgm:spPr/>
      <dgm:t>
        <a:bodyPr/>
        <a:lstStyle/>
        <a:p>
          <a:endParaRPr lang="en-US"/>
        </a:p>
      </dgm:t>
    </dgm:pt>
    <dgm:pt modelId="{CD91FF90-E8D6-45F6-827A-736E3FA5719B}">
      <dgm:prSet/>
      <dgm:spPr/>
      <dgm:t>
        <a:bodyPr/>
        <a:lstStyle/>
        <a:p>
          <a:pPr algn="ctr">
            <a:lnSpc>
              <a:spcPct val="100000"/>
            </a:lnSpc>
          </a:pPr>
          <a:r>
            <a:rPr lang="en-US" dirty="0"/>
            <a:t>Q-learning Algorithm</a:t>
          </a:r>
        </a:p>
      </dgm:t>
    </dgm:pt>
    <dgm:pt modelId="{E4544868-820A-40FD-A4F8-D998076B0458}" type="parTrans" cxnId="{8B9DF4DA-DD9D-48E1-9BA3-A59A9780BD44}">
      <dgm:prSet/>
      <dgm:spPr/>
      <dgm:t>
        <a:bodyPr/>
        <a:lstStyle/>
        <a:p>
          <a:endParaRPr lang="en-US"/>
        </a:p>
      </dgm:t>
    </dgm:pt>
    <dgm:pt modelId="{65CA169D-743D-467F-81A4-2CB7601A61DE}" type="sibTrans" cxnId="{8B9DF4DA-DD9D-48E1-9BA3-A59A9780BD44}">
      <dgm:prSet/>
      <dgm:spPr/>
      <dgm:t>
        <a:bodyPr/>
        <a:lstStyle/>
        <a:p>
          <a:endParaRPr lang="en-US"/>
        </a:p>
      </dgm:t>
    </dgm:pt>
    <dgm:pt modelId="{5AD7B92D-22D7-4EE1-9613-C8817E6E240F}">
      <dgm:prSet/>
      <dgm:spPr/>
      <dgm:t>
        <a:bodyPr/>
        <a:lstStyle/>
        <a:p>
          <a:pPr>
            <a:lnSpc>
              <a:spcPct val="100000"/>
            </a:lnSpc>
          </a:pPr>
          <a:r>
            <a:rPr lang="en-US" dirty="0"/>
            <a:t>By evaluating both the algorithms considering the complexity of code, time taken to complete  and unbeatable ai agent as the key factors.</a:t>
          </a:r>
        </a:p>
      </dgm:t>
    </dgm:pt>
    <dgm:pt modelId="{CE1C3CD8-90D0-412A-A18B-3BABA35DBF51}" type="parTrans" cxnId="{8E6C1BA0-7167-496F-9328-260F91BF4927}">
      <dgm:prSet/>
      <dgm:spPr/>
      <dgm:t>
        <a:bodyPr/>
        <a:lstStyle/>
        <a:p>
          <a:endParaRPr lang="en-US"/>
        </a:p>
      </dgm:t>
    </dgm:pt>
    <dgm:pt modelId="{2171447A-FEC0-425C-928F-59C7B01B6534}" type="sibTrans" cxnId="{8E6C1BA0-7167-496F-9328-260F91BF4927}">
      <dgm:prSet/>
      <dgm:spPr/>
      <dgm:t>
        <a:bodyPr/>
        <a:lstStyle/>
        <a:p>
          <a:endParaRPr lang="en-US"/>
        </a:p>
      </dgm:t>
    </dgm:pt>
    <dgm:pt modelId="{FFF10532-5858-4684-ACD1-5CDE52D04491}">
      <dgm:prSet/>
      <dgm:spPr/>
      <dgm:t>
        <a:bodyPr/>
        <a:lstStyle/>
        <a:p>
          <a:pPr>
            <a:lnSpc>
              <a:spcPct val="100000"/>
            </a:lnSpc>
          </a:pPr>
          <a:r>
            <a:rPr lang="en-US" dirty="0"/>
            <a:t>Finally we will select the best Algorithm to implement the tic tac toe game</a:t>
          </a:r>
        </a:p>
      </dgm:t>
    </dgm:pt>
    <dgm:pt modelId="{5949848D-D3A9-40BD-A459-9922E10A3685}" type="parTrans" cxnId="{57AC530C-5FE9-4576-908D-D2B15517DFA6}">
      <dgm:prSet/>
      <dgm:spPr/>
      <dgm:t>
        <a:bodyPr/>
        <a:lstStyle/>
        <a:p>
          <a:endParaRPr lang="en-US"/>
        </a:p>
      </dgm:t>
    </dgm:pt>
    <dgm:pt modelId="{714D618E-F5EF-4E05-84CA-DDAC9FBFFDCC}" type="sibTrans" cxnId="{57AC530C-5FE9-4576-908D-D2B15517DFA6}">
      <dgm:prSet/>
      <dgm:spPr/>
      <dgm:t>
        <a:bodyPr/>
        <a:lstStyle/>
        <a:p>
          <a:endParaRPr lang="en-US"/>
        </a:p>
      </dgm:t>
    </dgm:pt>
    <dgm:pt modelId="{E4AF151A-E352-443A-A1CB-2C768860A536}">
      <dgm:prSet/>
      <dgm:spPr/>
      <dgm:t>
        <a:bodyPr/>
        <a:lstStyle/>
        <a:p>
          <a:pPr algn="ctr">
            <a:lnSpc>
              <a:spcPct val="100000"/>
            </a:lnSpc>
          </a:pPr>
          <a:r>
            <a:rPr lang="en-US" dirty="0"/>
            <a:t>&amp;</a:t>
          </a:r>
        </a:p>
      </dgm:t>
    </dgm:pt>
    <dgm:pt modelId="{95C06E8D-CFBD-4505-AC09-468342232EB6}" type="parTrans" cxnId="{53F9A09A-B629-4714-871B-2256F48EC347}">
      <dgm:prSet/>
      <dgm:spPr/>
    </dgm:pt>
    <dgm:pt modelId="{0CDC75F2-B0F0-4802-8277-CF85AA93E586}" type="sibTrans" cxnId="{53F9A09A-B629-4714-871B-2256F48EC347}">
      <dgm:prSet/>
      <dgm:spPr/>
    </dgm:pt>
    <dgm:pt modelId="{B04C5EFB-0579-4F3B-B63F-0967CC74AEB8}" type="pres">
      <dgm:prSet presAssocID="{26497D21-8FDF-4CD1-80E3-41B0E7A91374}" presName="root" presStyleCnt="0">
        <dgm:presLayoutVars>
          <dgm:dir/>
          <dgm:resizeHandles val="exact"/>
        </dgm:presLayoutVars>
      </dgm:prSet>
      <dgm:spPr/>
    </dgm:pt>
    <dgm:pt modelId="{171AAE41-9A35-4A24-9238-97166BF9C1AD}" type="pres">
      <dgm:prSet presAssocID="{D7D50B2B-AE67-4D7D-84D5-E25B9D9EE4E8}" presName="compNode" presStyleCnt="0"/>
      <dgm:spPr/>
    </dgm:pt>
    <dgm:pt modelId="{E30ACC50-FF68-457E-9ECC-546BC6272EAE}" type="pres">
      <dgm:prSet presAssocID="{D7D50B2B-AE67-4D7D-84D5-E25B9D9EE4E8}" presName="bgRect" presStyleLbl="bgShp" presStyleIdx="0" presStyleCnt="3"/>
      <dgm:spPr/>
    </dgm:pt>
    <dgm:pt modelId="{9859B523-E4B3-479D-8157-3C361556D09E}" type="pres">
      <dgm:prSet presAssocID="{D7D50B2B-AE67-4D7D-84D5-E25B9D9EE4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3BA0193-4D82-40E0-90B8-3115B77996A1}" type="pres">
      <dgm:prSet presAssocID="{D7D50B2B-AE67-4D7D-84D5-E25B9D9EE4E8}" presName="spaceRect" presStyleCnt="0"/>
      <dgm:spPr/>
    </dgm:pt>
    <dgm:pt modelId="{2434DC10-346D-4F88-ACFE-68F03F1BC78B}" type="pres">
      <dgm:prSet presAssocID="{D7D50B2B-AE67-4D7D-84D5-E25B9D9EE4E8}" presName="parTx" presStyleLbl="revTx" presStyleIdx="0" presStyleCnt="4">
        <dgm:presLayoutVars>
          <dgm:chMax val="0"/>
          <dgm:chPref val="0"/>
        </dgm:presLayoutVars>
      </dgm:prSet>
      <dgm:spPr/>
    </dgm:pt>
    <dgm:pt modelId="{9969489A-17AE-47D0-99B9-4FEABC5418C3}" type="pres">
      <dgm:prSet presAssocID="{D7D50B2B-AE67-4D7D-84D5-E25B9D9EE4E8}" presName="desTx" presStyleLbl="revTx" presStyleIdx="1" presStyleCnt="4">
        <dgm:presLayoutVars/>
      </dgm:prSet>
      <dgm:spPr/>
    </dgm:pt>
    <dgm:pt modelId="{9ABEAF8B-220F-4B43-AF5F-582F1147A94D}" type="pres">
      <dgm:prSet presAssocID="{C7ABFF03-7E09-4BA8-9756-A6E98A9A07C3}" presName="sibTrans" presStyleCnt="0"/>
      <dgm:spPr/>
    </dgm:pt>
    <dgm:pt modelId="{A2A5EAF8-CA86-4DF0-8ED9-7C731E4C0851}" type="pres">
      <dgm:prSet presAssocID="{5AD7B92D-22D7-4EE1-9613-C8817E6E240F}" presName="compNode" presStyleCnt="0"/>
      <dgm:spPr/>
    </dgm:pt>
    <dgm:pt modelId="{6ECC74C9-83CB-499F-86C7-90D68316CA4A}" type="pres">
      <dgm:prSet presAssocID="{5AD7B92D-22D7-4EE1-9613-C8817E6E240F}" presName="bgRect" presStyleLbl="bgShp" presStyleIdx="1" presStyleCnt="3"/>
      <dgm:spPr/>
    </dgm:pt>
    <dgm:pt modelId="{7F4668CE-B617-42F4-865E-315BB923F735}" type="pres">
      <dgm:prSet presAssocID="{5AD7B92D-22D7-4EE1-9613-C8817E6E24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8B41088-7C1C-471D-8B25-23026BAC9BDD}" type="pres">
      <dgm:prSet presAssocID="{5AD7B92D-22D7-4EE1-9613-C8817E6E240F}" presName="spaceRect" presStyleCnt="0"/>
      <dgm:spPr/>
    </dgm:pt>
    <dgm:pt modelId="{4DCAAB56-B835-4380-821E-79F1B567EDD6}" type="pres">
      <dgm:prSet presAssocID="{5AD7B92D-22D7-4EE1-9613-C8817E6E240F}" presName="parTx" presStyleLbl="revTx" presStyleIdx="2" presStyleCnt="4">
        <dgm:presLayoutVars>
          <dgm:chMax val="0"/>
          <dgm:chPref val="0"/>
        </dgm:presLayoutVars>
      </dgm:prSet>
      <dgm:spPr/>
    </dgm:pt>
    <dgm:pt modelId="{015F7848-499E-4D93-A260-73ACD73A970F}" type="pres">
      <dgm:prSet presAssocID="{2171447A-FEC0-425C-928F-59C7B01B6534}" presName="sibTrans" presStyleCnt="0"/>
      <dgm:spPr/>
    </dgm:pt>
    <dgm:pt modelId="{76FA78EB-F455-4EC9-A5E0-24617A80BB14}" type="pres">
      <dgm:prSet presAssocID="{FFF10532-5858-4684-ACD1-5CDE52D04491}" presName="compNode" presStyleCnt="0"/>
      <dgm:spPr/>
    </dgm:pt>
    <dgm:pt modelId="{C4C76B4F-08E6-461B-AE4C-F33B5CDCE5E1}" type="pres">
      <dgm:prSet presAssocID="{FFF10532-5858-4684-ACD1-5CDE52D04491}" presName="bgRect" presStyleLbl="bgShp" presStyleIdx="2" presStyleCnt="3"/>
      <dgm:spPr/>
    </dgm:pt>
    <dgm:pt modelId="{888364B8-17F3-499B-8D08-9BD8F99CF307}" type="pres">
      <dgm:prSet presAssocID="{FFF10532-5858-4684-ACD1-5CDE52D044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E5490DF0-1711-4BFF-B252-8382BB24A647}" type="pres">
      <dgm:prSet presAssocID="{FFF10532-5858-4684-ACD1-5CDE52D04491}" presName="spaceRect" presStyleCnt="0"/>
      <dgm:spPr/>
    </dgm:pt>
    <dgm:pt modelId="{E9B539B3-3DBB-49EF-9CB1-F6E56EE9EF96}" type="pres">
      <dgm:prSet presAssocID="{FFF10532-5858-4684-ACD1-5CDE52D04491}" presName="parTx" presStyleLbl="revTx" presStyleIdx="3" presStyleCnt="4">
        <dgm:presLayoutVars>
          <dgm:chMax val="0"/>
          <dgm:chPref val="0"/>
        </dgm:presLayoutVars>
      </dgm:prSet>
      <dgm:spPr/>
    </dgm:pt>
  </dgm:ptLst>
  <dgm:cxnLst>
    <dgm:cxn modelId="{7523CF04-86E6-4737-B3FC-9C7425F195BD}" type="presOf" srcId="{E4AF151A-E352-443A-A1CB-2C768860A536}" destId="{9969489A-17AE-47D0-99B9-4FEABC5418C3}" srcOrd="0" destOrd="1" presId="urn:microsoft.com/office/officeart/2018/2/layout/IconVerticalSolidList"/>
    <dgm:cxn modelId="{57AC530C-5FE9-4576-908D-D2B15517DFA6}" srcId="{26497D21-8FDF-4CD1-80E3-41B0E7A91374}" destId="{FFF10532-5858-4684-ACD1-5CDE52D04491}" srcOrd="2" destOrd="0" parTransId="{5949848D-D3A9-40BD-A459-9922E10A3685}" sibTransId="{714D618E-F5EF-4E05-84CA-DDAC9FBFFDCC}"/>
    <dgm:cxn modelId="{8553D518-C124-4D73-A399-9974C081A843}" srcId="{26497D21-8FDF-4CD1-80E3-41B0E7A91374}" destId="{D7D50B2B-AE67-4D7D-84D5-E25B9D9EE4E8}" srcOrd="0" destOrd="0" parTransId="{3A533FA9-DF63-477E-A6C2-EEDBE72672B3}" sibTransId="{C7ABFF03-7E09-4BA8-9756-A6E98A9A07C3}"/>
    <dgm:cxn modelId="{732E3A22-9E5B-4CE0-93AF-D80F6F1FB831}" type="presOf" srcId="{5AD7B92D-22D7-4EE1-9613-C8817E6E240F}" destId="{4DCAAB56-B835-4380-821E-79F1B567EDD6}" srcOrd="0" destOrd="0" presId="urn:microsoft.com/office/officeart/2018/2/layout/IconVerticalSolidList"/>
    <dgm:cxn modelId="{DE773632-C117-42F8-AABF-F4B33EDB12BC}" type="presOf" srcId="{FFF10532-5858-4684-ACD1-5CDE52D04491}" destId="{E9B539B3-3DBB-49EF-9CB1-F6E56EE9EF96}" srcOrd="0" destOrd="0" presId="urn:microsoft.com/office/officeart/2018/2/layout/IconVerticalSolidList"/>
    <dgm:cxn modelId="{BF2B5145-B97B-420E-87DC-0FF6249898CF}" type="presOf" srcId="{D7D50B2B-AE67-4D7D-84D5-E25B9D9EE4E8}" destId="{2434DC10-346D-4F88-ACFE-68F03F1BC78B}" srcOrd="0" destOrd="0" presId="urn:microsoft.com/office/officeart/2018/2/layout/IconVerticalSolidList"/>
    <dgm:cxn modelId="{CC514C8B-6FB0-42FA-87CF-98D79BA36F16}" type="presOf" srcId="{CD91FF90-E8D6-45F6-827A-736E3FA5719B}" destId="{9969489A-17AE-47D0-99B9-4FEABC5418C3}" srcOrd="0" destOrd="2" presId="urn:microsoft.com/office/officeart/2018/2/layout/IconVerticalSolidList"/>
    <dgm:cxn modelId="{78949097-1897-47E9-984C-D03731DC5ADB}" type="presOf" srcId="{26497D21-8FDF-4CD1-80E3-41B0E7A91374}" destId="{B04C5EFB-0579-4F3B-B63F-0967CC74AEB8}" srcOrd="0" destOrd="0" presId="urn:microsoft.com/office/officeart/2018/2/layout/IconVerticalSolidList"/>
    <dgm:cxn modelId="{53F9A09A-B629-4714-871B-2256F48EC347}" srcId="{D7D50B2B-AE67-4D7D-84D5-E25B9D9EE4E8}" destId="{E4AF151A-E352-443A-A1CB-2C768860A536}" srcOrd="1" destOrd="0" parTransId="{95C06E8D-CFBD-4505-AC09-468342232EB6}" sibTransId="{0CDC75F2-B0F0-4802-8277-CF85AA93E586}"/>
    <dgm:cxn modelId="{8E6C1BA0-7167-496F-9328-260F91BF4927}" srcId="{26497D21-8FDF-4CD1-80E3-41B0E7A91374}" destId="{5AD7B92D-22D7-4EE1-9613-C8817E6E240F}" srcOrd="1" destOrd="0" parTransId="{CE1C3CD8-90D0-412A-A18B-3BABA35DBF51}" sibTransId="{2171447A-FEC0-425C-928F-59C7B01B6534}"/>
    <dgm:cxn modelId="{412816A7-5209-420F-96DE-4B3E56A50265}" srcId="{D7D50B2B-AE67-4D7D-84D5-E25B9D9EE4E8}" destId="{B11C8451-F19F-4339-9F6D-0FA4BBAFA8F2}" srcOrd="0" destOrd="0" parTransId="{F5DFFA0A-8028-4736-82FD-CE4262947E9E}" sibTransId="{B261F706-9842-4D93-B4C4-4A71F83F2D96}"/>
    <dgm:cxn modelId="{7888B7AC-F5C5-4182-95B7-5B4E6A8B114C}" type="presOf" srcId="{B11C8451-F19F-4339-9F6D-0FA4BBAFA8F2}" destId="{9969489A-17AE-47D0-99B9-4FEABC5418C3}" srcOrd="0" destOrd="0" presId="urn:microsoft.com/office/officeart/2018/2/layout/IconVerticalSolidList"/>
    <dgm:cxn modelId="{8B9DF4DA-DD9D-48E1-9BA3-A59A9780BD44}" srcId="{D7D50B2B-AE67-4D7D-84D5-E25B9D9EE4E8}" destId="{CD91FF90-E8D6-45F6-827A-736E3FA5719B}" srcOrd="2" destOrd="0" parTransId="{E4544868-820A-40FD-A4F8-D998076B0458}" sibTransId="{65CA169D-743D-467F-81A4-2CB7601A61DE}"/>
    <dgm:cxn modelId="{77267169-E552-48B9-B1BF-1E60E08B8827}" type="presParOf" srcId="{B04C5EFB-0579-4F3B-B63F-0967CC74AEB8}" destId="{171AAE41-9A35-4A24-9238-97166BF9C1AD}" srcOrd="0" destOrd="0" presId="urn:microsoft.com/office/officeart/2018/2/layout/IconVerticalSolidList"/>
    <dgm:cxn modelId="{D62393EE-18F6-47DF-849F-DDA4AD51B3DE}" type="presParOf" srcId="{171AAE41-9A35-4A24-9238-97166BF9C1AD}" destId="{E30ACC50-FF68-457E-9ECC-546BC6272EAE}" srcOrd="0" destOrd="0" presId="urn:microsoft.com/office/officeart/2018/2/layout/IconVerticalSolidList"/>
    <dgm:cxn modelId="{6E4A82A5-FB8D-4720-90D3-B18D1F124A3F}" type="presParOf" srcId="{171AAE41-9A35-4A24-9238-97166BF9C1AD}" destId="{9859B523-E4B3-479D-8157-3C361556D09E}" srcOrd="1" destOrd="0" presId="urn:microsoft.com/office/officeart/2018/2/layout/IconVerticalSolidList"/>
    <dgm:cxn modelId="{A06DBBD3-40C9-412F-8085-1BB813C944F5}" type="presParOf" srcId="{171AAE41-9A35-4A24-9238-97166BF9C1AD}" destId="{53BA0193-4D82-40E0-90B8-3115B77996A1}" srcOrd="2" destOrd="0" presId="urn:microsoft.com/office/officeart/2018/2/layout/IconVerticalSolidList"/>
    <dgm:cxn modelId="{6DD5E0E4-73C8-4454-B281-291746271279}" type="presParOf" srcId="{171AAE41-9A35-4A24-9238-97166BF9C1AD}" destId="{2434DC10-346D-4F88-ACFE-68F03F1BC78B}" srcOrd="3" destOrd="0" presId="urn:microsoft.com/office/officeart/2018/2/layout/IconVerticalSolidList"/>
    <dgm:cxn modelId="{E585596F-CFD2-4384-BEC4-0DFE1609B837}" type="presParOf" srcId="{171AAE41-9A35-4A24-9238-97166BF9C1AD}" destId="{9969489A-17AE-47D0-99B9-4FEABC5418C3}" srcOrd="4" destOrd="0" presId="urn:microsoft.com/office/officeart/2018/2/layout/IconVerticalSolidList"/>
    <dgm:cxn modelId="{9E19BBAE-9595-4049-A590-34A4993FBF5E}" type="presParOf" srcId="{B04C5EFB-0579-4F3B-B63F-0967CC74AEB8}" destId="{9ABEAF8B-220F-4B43-AF5F-582F1147A94D}" srcOrd="1" destOrd="0" presId="urn:microsoft.com/office/officeart/2018/2/layout/IconVerticalSolidList"/>
    <dgm:cxn modelId="{ADE9DF4C-744B-42E5-823C-D67E1C372F1C}" type="presParOf" srcId="{B04C5EFB-0579-4F3B-B63F-0967CC74AEB8}" destId="{A2A5EAF8-CA86-4DF0-8ED9-7C731E4C0851}" srcOrd="2" destOrd="0" presId="urn:microsoft.com/office/officeart/2018/2/layout/IconVerticalSolidList"/>
    <dgm:cxn modelId="{D1AD5344-3C32-4632-BC0E-D4950022FAFE}" type="presParOf" srcId="{A2A5EAF8-CA86-4DF0-8ED9-7C731E4C0851}" destId="{6ECC74C9-83CB-499F-86C7-90D68316CA4A}" srcOrd="0" destOrd="0" presId="urn:microsoft.com/office/officeart/2018/2/layout/IconVerticalSolidList"/>
    <dgm:cxn modelId="{B30AAB64-EBBC-434D-BAD8-827A60DBD00A}" type="presParOf" srcId="{A2A5EAF8-CA86-4DF0-8ED9-7C731E4C0851}" destId="{7F4668CE-B617-42F4-865E-315BB923F735}" srcOrd="1" destOrd="0" presId="urn:microsoft.com/office/officeart/2018/2/layout/IconVerticalSolidList"/>
    <dgm:cxn modelId="{54B561CF-680C-4929-A69E-F0591B306AE0}" type="presParOf" srcId="{A2A5EAF8-CA86-4DF0-8ED9-7C731E4C0851}" destId="{F8B41088-7C1C-471D-8B25-23026BAC9BDD}" srcOrd="2" destOrd="0" presId="urn:microsoft.com/office/officeart/2018/2/layout/IconVerticalSolidList"/>
    <dgm:cxn modelId="{B580211A-CF9A-438F-9FDB-E7CC5885BE28}" type="presParOf" srcId="{A2A5EAF8-CA86-4DF0-8ED9-7C731E4C0851}" destId="{4DCAAB56-B835-4380-821E-79F1B567EDD6}" srcOrd="3" destOrd="0" presId="urn:microsoft.com/office/officeart/2018/2/layout/IconVerticalSolidList"/>
    <dgm:cxn modelId="{7ED99356-62A1-4CE0-A6DC-BAC4661E0B06}" type="presParOf" srcId="{B04C5EFB-0579-4F3B-B63F-0967CC74AEB8}" destId="{015F7848-499E-4D93-A260-73ACD73A970F}" srcOrd="3" destOrd="0" presId="urn:microsoft.com/office/officeart/2018/2/layout/IconVerticalSolidList"/>
    <dgm:cxn modelId="{B0E3042C-93BB-400F-AE5C-6D31C52C4DA1}" type="presParOf" srcId="{B04C5EFB-0579-4F3B-B63F-0967CC74AEB8}" destId="{76FA78EB-F455-4EC9-A5E0-24617A80BB14}" srcOrd="4" destOrd="0" presId="urn:microsoft.com/office/officeart/2018/2/layout/IconVerticalSolidList"/>
    <dgm:cxn modelId="{A8AD2E8A-1B49-49B2-A209-F41EE59667D4}" type="presParOf" srcId="{76FA78EB-F455-4EC9-A5E0-24617A80BB14}" destId="{C4C76B4F-08E6-461B-AE4C-F33B5CDCE5E1}" srcOrd="0" destOrd="0" presId="urn:microsoft.com/office/officeart/2018/2/layout/IconVerticalSolidList"/>
    <dgm:cxn modelId="{3758099F-A9B1-457D-9A17-A2C157464037}" type="presParOf" srcId="{76FA78EB-F455-4EC9-A5E0-24617A80BB14}" destId="{888364B8-17F3-499B-8D08-9BD8F99CF307}" srcOrd="1" destOrd="0" presId="urn:microsoft.com/office/officeart/2018/2/layout/IconVerticalSolidList"/>
    <dgm:cxn modelId="{ABD12913-FD0A-4452-9169-FBA864D28D57}" type="presParOf" srcId="{76FA78EB-F455-4EC9-A5E0-24617A80BB14}" destId="{E5490DF0-1711-4BFF-B252-8382BB24A647}" srcOrd="2" destOrd="0" presId="urn:microsoft.com/office/officeart/2018/2/layout/IconVerticalSolidList"/>
    <dgm:cxn modelId="{B1376841-95AA-4E8C-9F93-C670454C3618}" type="presParOf" srcId="{76FA78EB-F455-4EC9-A5E0-24617A80BB14}" destId="{E9B539B3-3DBB-49EF-9CB1-F6E56EE9EF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9B380-C352-4D13-A606-19066CD7E9C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FB623F3-974F-4FC3-9B09-CB905643B858}">
      <dgm:prSet/>
      <dgm:spPr/>
      <dgm:t>
        <a:bodyPr/>
        <a:lstStyle/>
        <a:p>
          <a:r>
            <a:rPr lang="en-US"/>
            <a:t>Complexity</a:t>
          </a:r>
        </a:p>
      </dgm:t>
    </dgm:pt>
    <dgm:pt modelId="{F629EAE2-D19E-49FA-86ED-6F38173957A8}" type="parTrans" cxnId="{631D17C3-FFA2-4968-AF3A-FD6BDD12E213}">
      <dgm:prSet/>
      <dgm:spPr/>
      <dgm:t>
        <a:bodyPr/>
        <a:lstStyle/>
        <a:p>
          <a:endParaRPr lang="en-US"/>
        </a:p>
      </dgm:t>
    </dgm:pt>
    <dgm:pt modelId="{D2CC24B2-04B6-481A-846F-B815B222CC2F}" type="sibTrans" cxnId="{631D17C3-FFA2-4968-AF3A-FD6BDD12E213}">
      <dgm:prSet/>
      <dgm:spPr/>
      <dgm:t>
        <a:bodyPr/>
        <a:lstStyle/>
        <a:p>
          <a:endParaRPr lang="en-US"/>
        </a:p>
      </dgm:t>
    </dgm:pt>
    <dgm:pt modelId="{262A790F-4EF6-4C79-9C41-6B732FC073F8}">
      <dgm:prSet/>
      <dgm:spPr/>
      <dgm:t>
        <a:bodyPr/>
        <a:lstStyle/>
        <a:p>
          <a:r>
            <a:rPr lang="en-US"/>
            <a:t>Qlearning algorithm is more complicated than Minmax Algorithm</a:t>
          </a:r>
        </a:p>
      </dgm:t>
    </dgm:pt>
    <dgm:pt modelId="{68ADDFBD-842F-488A-AB5E-C3DF70DDCFA5}" type="parTrans" cxnId="{0B3A10AA-15A9-406B-9072-293C61849D8F}">
      <dgm:prSet/>
      <dgm:spPr/>
      <dgm:t>
        <a:bodyPr/>
        <a:lstStyle/>
        <a:p>
          <a:endParaRPr lang="en-US"/>
        </a:p>
      </dgm:t>
    </dgm:pt>
    <dgm:pt modelId="{6A47CCA0-5153-4773-8E26-C03F3C9E8057}" type="sibTrans" cxnId="{0B3A10AA-15A9-406B-9072-293C61849D8F}">
      <dgm:prSet/>
      <dgm:spPr/>
      <dgm:t>
        <a:bodyPr/>
        <a:lstStyle/>
        <a:p>
          <a:endParaRPr lang="en-US"/>
        </a:p>
      </dgm:t>
    </dgm:pt>
    <dgm:pt modelId="{A046EFF5-6655-42DF-BDD3-E32F19616BFD}">
      <dgm:prSet/>
      <dgm:spPr/>
      <dgm:t>
        <a:bodyPr/>
        <a:lstStyle/>
        <a:p>
          <a:r>
            <a:rPr lang="en-US"/>
            <a:t>Time Taken to complete</a:t>
          </a:r>
        </a:p>
      </dgm:t>
    </dgm:pt>
    <dgm:pt modelId="{7D671EC2-594E-4B28-B1E1-CDB2D87FCB27}" type="parTrans" cxnId="{7F523EE0-3F94-4AD8-BB45-25CB0ACC9117}">
      <dgm:prSet/>
      <dgm:spPr/>
      <dgm:t>
        <a:bodyPr/>
        <a:lstStyle/>
        <a:p>
          <a:endParaRPr lang="en-US"/>
        </a:p>
      </dgm:t>
    </dgm:pt>
    <dgm:pt modelId="{96A9D043-A85B-471C-85C7-B86A6B5FF621}" type="sibTrans" cxnId="{7F523EE0-3F94-4AD8-BB45-25CB0ACC9117}">
      <dgm:prSet/>
      <dgm:spPr/>
      <dgm:t>
        <a:bodyPr/>
        <a:lstStyle/>
        <a:p>
          <a:endParaRPr lang="en-US"/>
        </a:p>
      </dgm:t>
    </dgm:pt>
    <dgm:pt modelId="{5233B6AB-8DE1-4FFA-A992-DDFD163AB99A}">
      <dgm:prSet/>
      <dgm:spPr/>
      <dgm:t>
        <a:bodyPr/>
        <a:lstStyle/>
        <a:p>
          <a:r>
            <a:rPr lang="en-US"/>
            <a:t>Minmax completes quickly than Q-learning</a:t>
          </a:r>
        </a:p>
      </dgm:t>
    </dgm:pt>
    <dgm:pt modelId="{0D0F2926-76F3-45E9-89EA-C390B15DF4A0}" type="parTrans" cxnId="{C6AD267C-BEF7-42A9-91B6-2AB123297A48}">
      <dgm:prSet/>
      <dgm:spPr/>
      <dgm:t>
        <a:bodyPr/>
        <a:lstStyle/>
        <a:p>
          <a:endParaRPr lang="en-US"/>
        </a:p>
      </dgm:t>
    </dgm:pt>
    <dgm:pt modelId="{30F50348-7CBE-4776-96FB-48F80E13F100}" type="sibTrans" cxnId="{C6AD267C-BEF7-42A9-91B6-2AB123297A48}">
      <dgm:prSet/>
      <dgm:spPr/>
      <dgm:t>
        <a:bodyPr/>
        <a:lstStyle/>
        <a:p>
          <a:endParaRPr lang="en-US"/>
        </a:p>
      </dgm:t>
    </dgm:pt>
    <dgm:pt modelId="{8DF9F6E6-B4EB-4FE0-BED8-1CB49DE74F65}">
      <dgm:prSet/>
      <dgm:spPr/>
      <dgm:t>
        <a:bodyPr/>
        <a:lstStyle/>
        <a:p>
          <a:r>
            <a:rPr lang="en-US"/>
            <a:t>Unbeatable game can be made with</a:t>
          </a:r>
        </a:p>
      </dgm:t>
    </dgm:pt>
    <dgm:pt modelId="{196218BC-D631-46D7-B7E1-39B731C4BBA5}" type="parTrans" cxnId="{820D3F4A-17C0-4C81-ADCD-38877AC83630}">
      <dgm:prSet/>
      <dgm:spPr/>
      <dgm:t>
        <a:bodyPr/>
        <a:lstStyle/>
        <a:p>
          <a:endParaRPr lang="en-US"/>
        </a:p>
      </dgm:t>
    </dgm:pt>
    <dgm:pt modelId="{3E1D328C-2CF2-4598-9BB4-4DA657FC4134}" type="sibTrans" cxnId="{820D3F4A-17C0-4C81-ADCD-38877AC83630}">
      <dgm:prSet/>
      <dgm:spPr/>
      <dgm:t>
        <a:bodyPr/>
        <a:lstStyle/>
        <a:p>
          <a:endParaRPr lang="en-US"/>
        </a:p>
      </dgm:t>
    </dgm:pt>
    <dgm:pt modelId="{25BA830B-1088-4A81-8539-31B39E1E3F40}">
      <dgm:prSet/>
      <dgm:spPr/>
      <dgm:t>
        <a:bodyPr/>
        <a:lstStyle/>
        <a:p>
          <a:r>
            <a:rPr lang="en-US"/>
            <a:t>Minmmax algorithm is best for making the unbeatable game</a:t>
          </a:r>
        </a:p>
      </dgm:t>
    </dgm:pt>
    <dgm:pt modelId="{7B68D41E-8449-4E3C-8A59-59940579311B}" type="parTrans" cxnId="{3ABF1BCE-B17E-40CE-B9D9-A216C5612398}">
      <dgm:prSet/>
      <dgm:spPr/>
      <dgm:t>
        <a:bodyPr/>
        <a:lstStyle/>
        <a:p>
          <a:endParaRPr lang="en-US"/>
        </a:p>
      </dgm:t>
    </dgm:pt>
    <dgm:pt modelId="{2491AC0A-F929-49BD-87AB-8EAFE3EC2349}" type="sibTrans" cxnId="{3ABF1BCE-B17E-40CE-B9D9-A216C5612398}">
      <dgm:prSet/>
      <dgm:spPr/>
      <dgm:t>
        <a:bodyPr/>
        <a:lstStyle/>
        <a:p>
          <a:endParaRPr lang="en-US"/>
        </a:p>
      </dgm:t>
    </dgm:pt>
    <dgm:pt modelId="{F224692E-CAA9-4CCB-82D1-4B34498DE1F9}" type="pres">
      <dgm:prSet presAssocID="{A4D9B380-C352-4D13-A606-19066CD7E9C7}" presName="linear" presStyleCnt="0">
        <dgm:presLayoutVars>
          <dgm:dir/>
          <dgm:animLvl val="lvl"/>
          <dgm:resizeHandles val="exact"/>
        </dgm:presLayoutVars>
      </dgm:prSet>
      <dgm:spPr/>
    </dgm:pt>
    <dgm:pt modelId="{88CFB513-DDD6-46A9-B3CA-C17F5646FC05}" type="pres">
      <dgm:prSet presAssocID="{DFB623F3-974F-4FC3-9B09-CB905643B858}" presName="parentLin" presStyleCnt="0"/>
      <dgm:spPr/>
    </dgm:pt>
    <dgm:pt modelId="{1185E8D0-5808-4EE1-99F1-DBEC345DD797}" type="pres">
      <dgm:prSet presAssocID="{DFB623F3-974F-4FC3-9B09-CB905643B858}" presName="parentLeftMargin" presStyleLbl="node1" presStyleIdx="0" presStyleCnt="3"/>
      <dgm:spPr/>
    </dgm:pt>
    <dgm:pt modelId="{EBE30991-32BE-4E40-B12D-8FC4C841FC52}" type="pres">
      <dgm:prSet presAssocID="{DFB623F3-974F-4FC3-9B09-CB905643B858}" presName="parentText" presStyleLbl="node1" presStyleIdx="0" presStyleCnt="3">
        <dgm:presLayoutVars>
          <dgm:chMax val="0"/>
          <dgm:bulletEnabled val="1"/>
        </dgm:presLayoutVars>
      </dgm:prSet>
      <dgm:spPr/>
    </dgm:pt>
    <dgm:pt modelId="{873D94F6-CF9E-4D84-B7C5-11B203B014C5}" type="pres">
      <dgm:prSet presAssocID="{DFB623F3-974F-4FC3-9B09-CB905643B858}" presName="negativeSpace" presStyleCnt="0"/>
      <dgm:spPr/>
    </dgm:pt>
    <dgm:pt modelId="{0146ACA4-BA3F-46BD-B91C-E62F49DECC38}" type="pres">
      <dgm:prSet presAssocID="{DFB623F3-974F-4FC3-9B09-CB905643B858}" presName="childText" presStyleLbl="conFgAcc1" presStyleIdx="0" presStyleCnt="3">
        <dgm:presLayoutVars>
          <dgm:bulletEnabled val="1"/>
        </dgm:presLayoutVars>
      </dgm:prSet>
      <dgm:spPr/>
    </dgm:pt>
    <dgm:pt modelId="{19E365DD-EC20-4CF9-9491-5B8E0DFBC3CD}" type="pres">
      <dgm:prSet presAssocID="{D2CC24B2-04B6-481A-846F-B815B222CC2F}" presName="spaceBetweenRectangles" presStyleCnt="0"/>
      <dgm:spPr/>
    </dgm:pt>
    <dgm:pt modelId="{1EB76EF7-BF04-4804-9C39-BF51816F5160}" type="pres">
      <dgm:prSet presAssocID="{A046EFF5-6655-42DF-BDD3-E32F19616BFD}" presName="parentLin" presStyleCnt="0"/>
      <dgm:spPr/>
    </dgm:pt>
    <dgm:pt modelId="{23C63CF4-D22D-4B78-B1B3-557FAE00EDF3}" type="pres">
      <dgm:prSet presAssocID="{A046EFF5-6655-42DF-BDD3-E32F19616BFD}" presName="parentLeftMargin" presStyleLbl="node1" presStyleIdx="0" presStyleCnt="3"/>
      <dgm:spPr/>
    </dgm:pt>
    <dgm:pt modelId="{D1A5C84D-BA05-475C-B0DB-EB1F65825643}" type="pres">
      <dgm:prSet presAssocID="{A046EFF5-6655-42DF-BDD3-E32F19616BFD}" presName="parentText" presStyleLbl="node1" presStyleIdx="1" presStyleCnt="3">
        <dgm:presLayoutVars>
          <dgm:chMax val="0"/>
          <dgm:bulletEnabled val="1"/>
        </dgm:presLayoutVars>
      </dgm:prSet>
      <dgm:spPr/>
    </dgm:pt>
    <dgm:pt modelId="{CD73FC69-CEC3-4A10-93D5-9C03658F7F3E}" type="pres">
      <dgm:prSet presAssocID="{A046EFF5-6655-42DF-BDD3-E32F19616BFD}" presName="negativeSpace" presStyleCnt="0"/>
      <dgm:spPr/>
    </dgm:pt>
    <dgm:pt modelId="{D5C50681-148A-4EA1-8895-DE89E34BD650}" type="pres">
      <dgm:prSet presAssocID="{A046EFF5-6655-42DF-BDD3-E32F19616BFD}" presName="childText" presStyleLbl="conFgAcc1" presStyleIdx="1" presStyleCnt="3">
        <dgm:presLayoutVars>
          <dgm:bulletEnabled val="1"/>
        </dgm:presLayoutVars>
      </dgm:prSet>
      <dgm:spPr/>
    </dgm:pt>
    <dgm:pt modelId="{99DB9F8B-CDB4-4348-9BE7-4ECF82B4D570}" type="pres">
      <dgm:prSet presAssocID="{96A9D043-A85B-471C-85C7-B86A6B5FF621}" presName="spaceBetweenRectangles" presStyleCnt="0"/>
      <dgm:spPr/>
    </dgm:pt>
    <dgm:pt modelId="{01665114-EF2F-47F7-9750-EA8AD92E6154}" type="pres">
      <dgm:prSet presAssocID="{8DF9F6E6-B4EB-4FE0-BED8-1CB49DE74F65}" presName="parentLin" presStyleCnt="0"/>
      <dgm:spPr/>
    </dgm:pt>
    <dgm:pt modelId="{7F918FA9-7A55-4442-8094-B381059615D1}" type="pres">
      <dgm:prSet presAssocID="{8DF9F6E6-B4EB-4FE0-BED8-1CB49DE74F65}" presName="parentLeftMargin" presStyleLbl="node1" presStyleIdx="1" presStyleCnt="3"/>
      <dgm:spPr/>
    </dgm:pt>
    <dgm:pt modelId="{59AA13A6-B5C7-4BBA-93C3-E802BD626AB8}" type="pres">
      <dgm:prSet presAssocID="{8DF9F6E6-B4EB-4FE0-BED8-1CB49DE74F65}" presName="parentText" presStyleLbl="node1" presStyleIdx="2" presStyleCnt="3">
        <dgm:presLayoutVars>
          <dgm:chMax val="0"/>
          <dgm:bulletEnabled val="1"/>
        </dgm:presLayoutVars>
      </dgm:prSet>
      <dgm:spPr/>
    </dgm:pt>
    <dgm:pt modelId="{21DFA9B4-25E9-48DB-A270-7EAF8311ADA0}" type="pres">
      <dgm:prSet presAssocID="{8DF9F6E6-B4EB-4FE0-BED8-1CB49DE74F65}" presName="negativeSpace" presStyleCnt="0"/>
      <dgm:spPr/>
    </dgm:pt>
    <dgm:pt modelId="{B8F8D3E3-E77D-469F-A264-32F774C45ABA}" type="pres">
      <dgm:prSet presAssocID="{8DF9F6E6-B4EB-4FE0-BED8-1CB49DE74F65}" presName="childText" presStyleLbl="conFgAcc1" presStyleIdx="2" presStyleCnt="3">
        <dgm:presLayoutVars>
          <dgm:bulletEnabled val="1"/>
        </dgm:presLayoutVars>
      </dgm:prSet>
      <dgm:spPr/>
    </dgm:pt>
  </dgm:ptLst>
  <dgm:cxnLst>
    <dgm:cxn modelId="{55B0E306-A24B-4027-8797-73CAE1788B80}" type="presOf" srcId="{DFB623F3-974F-4FC3-9B09-CB905643B858}" destId="{EBE30991-32BE-4E40-B12D-8FC4C841FC52}" srcOrd="1" destOrd="0" presId="urn:microsoft.com/office/officeart/2005/8/layout/list1"/>
    <dgm:cxn modelId="{40AEFB13-6B12-4619-A860-24354D01BC20}" type="presOf" srcId="{A4D9B380-C352-4D13-A606-19066CD7E9C7}" destId="{F224692E-CAA9-4CCB-82D1-4B34498DE1F9}" srcOrd="0" destOrd="0" presId="urn:microsoft.com/office/officeart/2005/8/layout/list1"/>
    <dgm:cxn modelId="{EC238562-98E7-4E86-B6CD-0D5A392B9D0A}" type="presOf" srcId="{262A790F-4EF6-4C79-9C41-6B732FC073F8}" destId="{0146ACA4-BA3F-46BD-B91C-E62F49DECC38}" srcOrd="0" destOrd="0" presId="urn:microsoft.com/office/officeart/2005/8/layout/list1"/>
    <dgm:cxn modelId="{820D3F4A-17C0-4C81-ADCD-38877AC83630}" srcId="{A4D9B380-C352-4D13-A606-19066CD7E9C7}" destId="{8DF9F6E6-B4EB-4FE0-BED8-1CB49DE74F65}" srcOrd="2" destOrd="0" parTransId="{196218BC-D631-46D7-B7E1-39B731C4BBA5}" sibTransId="{3E1D328C-2CF2-4598-9BB4-4DA657FC4134}"/>
    <dgm:cxn modelId="{C6AD267C-BEF7-42A9-91B6-2AB123297A48}" srcId="{A046EFF5-6655-42DF-BDD3-E32F19616BFD}" destId="{5233B6AB-8DE1-4FFA-A992-DDFD163AB99A}" srcOrd="0" destOrd="0" parTransId="{0D0F2926-76F3-45E9-89EA-C390B15DF4A0}" sibTransId="{30F50348-7CBE-4776-96FB-48F80E13F100}"/>
    <dgm:cxn modelId="{D508169C-CDE6-49D0-8B7D-D03E5495D920}" type="presOf" srcId="{8DF9F6E6-B4EB-4FE0-BED8-1CB49DE74F65}" destId="{7F918FA9-7A55-4442-8094-B381059615D1}" srcOrd="0" destOrd="0" presId="urn:microsoft.com/office/officeart/2005/8/layout/list1"/>
    <dgm:cxn modelId="{48538AA8-F03D-44D0-AF25-6D6ABE942FA4}" type="presOf" srcId="{25BA830B-1088-4A81-8539-31B39E1E3F40}" destId="{B8F8D3E3-E77D-469F-A264-32F774C45ABA}" srcOrd="0" destOrd="0" presId="urn:microsoft.com/office/officeart/2005/8/layout/list1"/>
    <dgm:cxn modelId="{0B3A10AA-15A9-406B-9072-293C61849D8F}" srcId="{DFB623F3-974F-4FC3-9B09-CB905643B858}" destId="{262A790F-4EF6-4C79-9C41-6B732FC073F8}" srcOrd="0" destOrd="0" parTransId="{68ADDFBD-842F-488A-AB5E-C3DF70DDCFA5}" sibTransId="{6A47CCA0-5153-4773-8E26-C03F3C9E8057}"/>
    <dgm:cxn modelId="{B5D798B7-D8A6-46C7-8767-23BCAC53D959}" type="presOf" srcId="{5233B6AB-8DE1-4FFA-A992-DDFD163AB99A}" destId="{D5C50681-148A-4EA1-8895-DE89E34BD650}" srcOrd="0" destOrd="0" presId="urn:microsoft.com/office/officeart/2005/8/layout/list1"/>
    <dgm:cxn modelId="{7BA748B9-4BD8-4FC8-94E2-42246F29EC8C}" type="presOf" srcId="{8DF9F6E6-B4EB-4FE0-BED8-1CB49DE74F65}" destId="{59AA13A6-B5C7-4BBA-93C3-E802BD626AB8}" srcOrd="1" destOrd="0" presId="urn:microsoft.com/office/officeart/2005/8/layout/list1"/>
    <dgm:cxn modelId="{493470BD-16A0-4DF5-A69C-F1AAF2E459B1}" type="presOf" srcId="{DFB623F3-974F-4FC3-9B09-CB905643B858}" destId="{1185E8D0-5808-4EE1-99F1-DBEC345DD797}" srcOrd="0" destOrd="0" presId="urn:microsoft.com/office/officeart/2005/8/layout/list1"/>
    <dgm:cxn modelId="{631D17C3-FFA2-4968-AF3A-FD6BDD12E213}" srcId="{A4D9B380-C352-4D13-A606-19066CD7E9C7}" destId="{DFB623F3-974F-4FC3-9B09-CB905643B858}" srcOrd="0" destOrd="0" parTransId="{F629EAE2-D19E-49FA-86ED-6F38173957A8}" sibTransId="{D2CC24B2-04B6-481A-846F-B815B222CC2F}"/>
    <dgm:cxn modelId="{B11152C8-1A20-45D6-9EC4-1A2097E7BEBE}" type="presOf" srcId="{A046EFF5-6655-42DF-BDD3-E32F19616BFD}" destId="{23C63CF4-D22D-4B78-B1B3-557FAE00EDF3}" srcOrd="0" destOrd="0" presId="urn:microsoft.com/office/officeart/2005/8/layout/list1"/>
    <dgm:cxn modelId="{3ABF1BCE-B17E-40CE-B9D9-A216C5612398}" srcId="{8DF9F6E6-B4EB-4FE0-BED8-1CB49DE74F65}" destId="{25BA830B-1088-4A81-8539-31B39E1E3F40}" srcOrd="0" destOrd="0" parTransId="{7B68D41E-8449-4E3C-8A59-59940579311B}" sibTransId="{2491AC0A-F929-49BD-87AB-8EAFE3EC2349}"/>
    <dgm:cxn modelId="{7F523EE0-3F94-4AD8-BB45-25CB0ACC9117}" srcId="{A4D9B380-C352-4D13-A606-19066CD7E9C7}" destId="{A046EFF5-6655-42DF-BDD3-E32F19616BFD}" srcOrd="1" destOrd="0" parTransId="{7D671EC2-594E-4B28-B1E1-CDB2D87FCB27}" sibTransId="{96A9D043-A85B-471C-85C7-B86A6B5FF621}"/>
    <dgm:cxn modelId="{B1F516E4-DA9D-4261-A1EA-70EA4BCBAF5B}" type="presOf" srcId="{A046EFF5-6655-42DF-BDD3-E32F19616BFD}" destId="{D1A5C84D-BA05-475C-B0DB-EB1F65825643}" srcOrd="1" destOrd="0" presId="urn:microsoft.com/office/officeart/2005/8/layout/list1"/>
    <dgm:cxn modelId="{8724BE5D-A2F1-4248-BD68-A7D427990E51}" type="presParOf" srcId="{F224692E-CAA9-4CCB-82D1-4B34498DE1F9}" destId="{88CFB513-DDD6-46A9-B3CA-C17F5646FC05}" srcOrd="0" destOrd="0" presId="urn:microsoft.com/office/officeart/2005/8/layout/list1"/>
    <dgm:cxn modelId="{7A965AC4-D541-445A-9A34-23F33A4F17F5}" type="presParOf" srcId="{88CFB513-DDD6-46A9-B3CA-C17F5646FC05}" destId="{1185E8D0-5808-4EE1-99F1-DBEC345DD797}" srcOrd="0" destOrd="0" presId="urn:microsoft.com/office/officeart/2005/8/layout/list1"/>
    <dgm:cxn modelId="{45D229E0-AA32-4091-A580-E3099054A1EB}" type="presParOf" srcId="{88CFB513-DDD6-46A9-B3CA-C17F5646FC05}" destId="{EBE30991-32BE-4E40-B12D-8FC4C841FC52}" srcOrd="1" destOrd="0" presId="urn:microsoft.com/office/officeart/2005/8/layout/list1"/>
    <dgm:cxn modelId="{30B1E3A2-A883-4E8A-A3A6-757728A09AB3}" type="presParOf" srcId="{F224692E-CAA9-4CCB-82D1-4B34498DE1F9}" destId="{873D94F6-CF9E-4D84-B7C5-11B203B014C5}" srcOrd="1" destOrd="0" presId="urn:microsoft.com/office/officeart/2005/8/layout/list1"/>
    <dgm:cxn modelId="{FE2651A2-CE5A-4A79-99B0-13A8702EADC7}" type="presParOf" srcId="{F224692E-CAA9-4CCB-82D1-4B34498DE1F9}" destId="{0146ACA4-BA3F-46BD-B91C-E62F49DECC38}" srcOrd="2" destOrd="0" presId="urn:microsoft.com/office/officeart/2005/8/layout/list1"/>
    <dgm:cxn modelId="{16579349-16D8-4683-B294-3C5F8182D11F}" type="presParOf" srcId="{F224692E-CAA9-4CCB-82D1-4B34498DE1F9}" destId="{19E365DD-EC20-4CF9-9491-5B8E0DFBC3CD}" srcOrd="3" destOrd="0" presId="urn:microsoft.com/office/officeart/2005/8/layout/list1"/>
    <dgm:cxn modelId="{679A493B-D2B4-46DA-8EBC-69FFD7116A33}" type="presParOf" srcId="{F224692E-CAA9-4CCB-82D1-4B34498DE1F9}" destId="{1EB76EF7-BF04-4804-9C39-BF51816F5160}" srcOrd="4" destOrd="0" presId="urn:microsoft.com/office/officeart/2005/8/layout/list1"/>
    <dgm:cxn modelId="{92100D5B-89B6-4E48-A3AE-919F6B10DBB0}" type="presParOf" srcId="{1EB76EF7-BF04-4804-9C39-BF51816F5160}" destId="{23C63CF4-D22D-4B78-B1B3-557FAE00EDF3}" srcOrd="0" destOrd="0" presId="urn:microsoft.com/office/officeart/2005/8/layout/list1"/>
    <dgm:cxn modelId="{5FE82829-C6C9-4871-B48E-712A9EB168B2}" type="presParOf" srcId="{1EB76EF7-BF04-4804-9C39-BF51816F5160}" destId="{D1A5C84D-BA05-475C-B0DB-EB1F65825643}" srcOrd="1" destOrd="0" presId="urn:microsoft.com/office/officeart/2005/8/layout/list1"/>
    <dgm:cxn modelId="{A53F8B2D-F9DB-49DA-B97A-FEDA9113C791}" type="presParOf" srcId="{F224692E-CAA9-4CCB-82D1-4B34498DE1F9}" destId="{CD73FC69-CEC3-4A10-93D5-9C03658F7F3E}" srcOrd="5" destOrd="0" presId="urn:microsoft.com/office/officeart/2005/8/layout/list1"/>
    <dgm:cxn modelId="{CE6CA8BF-3FC8-4500-A80C-6C038E80D1EF}" type="presParOf" srcId="{F224692E-CAA9-4CCB-82D1-4B34498DE1F9}" destId="{D5C50681-148A-4EA1-8895-DE89E34BD650}" srcOrd="6" destOrd="0" presId="urn:microsoft.com/office/officeart/2005/8/layout/list1"/>
    <dgm:cxn modelId="{4F2464FC-8157-4F9C-8D0A-81C4954D199E}" type="presParOf" srcId="{F224692E-CAA9-4CCB-82D1-4B34498DE1F9}" destId="{99DB9F8B-CDB4-4348-9BE7-4ECF82B4D570}" srcOrd="7" destOrd="0" presId="urn:microsoft.com/office/officeart/2005/8/layout/list1"/>
    <dgm:cxn modelId="{DCE7DDB4-ACF9-43C5-90B2-DD156BE5818D}" type="presParOf" srcId="{F224692E-CAA9-4CCB-82D1-4B34498DE1F9}" destId="{01665114-EF2F-47F7-9750-EA8AD92E6154}" srcOrd="8" destOrd="0" presId="urn:microsoft.com/office/officeart/2005/8/layout/list1"/>
    <dgm:cxn modelId="{4BA50E57-2890-4BFF-8932-A49E62EA8F7F}" type="presParOf" srcId="{01665114-EF2F-47F7-9750-EA8AD92E6154}" destId="{7F918FA9-7A55-4442-8094-B381059615D1}" srcOrd="0" destOrd="0" presId="urn:microsoft.com/office/officeart/2005/8/layout/list1"/>
    <dgm:cxn modelId="{A935C2AE-A6E8-433C-A0D5-8B334B85145A}" type="presParOf" srcId="{01665114-EF2F-47F7-9750-EA8AD92E6154}" destId="{59AA13A6-B5C7-4BBA-93C3-E802BD626AB8}" srcOrd="1" destOrd="0" presId="urn:microsoft.com/office/officeart/2005/8/layout/list1"/>
    <dgm:cxn modelId="{F6F78591-83A4-4E8D-B92C-3C54C186D558}" type="presParOf" srcId="{F224692E-CAA9-4CCB-82D1-4B34498DE1F9}" destId="{21DFA9B4-25E9-48DB-A270-7EAF8311ADA0}" srcOrd="9" destOrd="0" presId="urn:microsoft.com/office/officeart/2005/8/layout/list1"/>
    <dgm:cxn modelId="{03995223-2B5C-4459-8992-46F099228035}" type="presParOf" srcId="{F224692E-CAA9-4CCB-82D1-4B34498DE1F9}" destId="{B8F8D3E3-E77D-469F-A264-32F774C45A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ACC50-FF68-457E-9ECC-546BC6272EAE}">
      <dsp:nvSpPr>
        <dsp:cNvPr id="0" name=""/>
        <dsp:cNvSpPr/>
      </dsp:nvSpPr>
      <dsp:spPr>
        <a:xfrm>
          <a:off x="0" y="671"/>
          <a:ext cx="6263640" cy="15723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9B523-E4B3-479D-8157-3C361556D09E}">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4DC10-346D-4F88-ACFE-68F03F1BC78B}">
      <dsp:nvSpPr>
        <dsp:cNvPr id="0" name=""/>
        <dsp:cNvSpPr/>
      </dsp:nvSpPr>
      <dsp:spPr>
        <a:xfrm>
          <a:off x="1816103" y="671"/>
          <a:ext cx="281863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just" defTabSz="844550">
            <a:lnSpc>
              <a:spcPct val="100000"/>
            </a:lnSpc>
            <a:spcBef>
              <a:spcPct val="0"/>
            </a:spcBef>
            <a:spcAft>
              <a:spcPct val="35000"/>
            </a:spcAft>
            <a:buNone/>
          </a:pPr>
          <a:r>
            <a:rPr lang="en-US" sz="1900" kern="1200" dirty="0"/>
            <a:t>The main goal of the project is to </a:t>
          </a:r>
          <a:r>
            <a:rPr lang="en-US" sz="1900" kern="1200" dirty="0" err="1"/>
            <a:t>compair</a:t>
          </a:r>
          <a:r>
            <a:rPr lang="en-US" sz="1900" kern="1200" dirty="0"/>
            <a:t> the tic tac toe game using 2 algorithms</a:t>
          </a:r>
        </a:p>
      </dsp:txBody>
      <dsp:txXfrm>
        <a:off x="1816103" y="671"/>
        <a:ext cx="2818638" cy="1572384"/>
      </dsp:txXfrm>
    </dsp:sp>
    <dsp:sp modelId="{9969489A-17AE-47D0-99B9-4FEABC5418C3}">
      <dsp:nvSpPr>
        <dsp:cNvPr id="0" name=""/>
        <dsp:cNvSpPr/>
      </dsp:nvSpPr>
      <dsp:spPr>
        <a:xfrm>
          <a:off x="4634741" y="671"/>
          <a:ext cx="162889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ctr" defTabSz="622300">
            <a:lnSpc>
              <a:spcPct val="100000"/>
            </a:lnSpc>
            <a:spcBef>
              <a:spcPct val="0"/>
            </a:spcBef>
            <a:spcAft>
              <a:spcPct val="35000"/>
            </a:spcAft>
            <a:buNone/>
          </a:pPr>
          <a:r>
            <a:rPr lang="en-US" sz="1400" kern="1200" dirty="0"/>
            <a:t>Minmax Algorithm</a:t>
          </a:r>
        </a:p>
        <a:p>
          <a:pPr marL="0" lvl="0" indent="0" algn="ctr" defTabSz="622300">
            <a:lnSpc>
              <a:spcPct val="100000"/>
            </a:lnSpc>
            <a:spcBef>
              <a:spcPct val="0"/>
            </a:spcBef>
            <a:spcAft>
              <a:spcPct val="35000"/>
            </a:spcAft>
            <a:buNone/>
          </a:pPr>
          <a:r>
            <a:rPr lang="en-US" sz="1400" kern="1200" dirty="0"/>
            <a:t>&amp;</a:t>
          </a:r>
        </a:p>
        <a:p>
          <a:pPr marL="0" lvl="0" indent="0" algn="ctr" defTabSz="622300">
            <a:lnSpc>
              <a:spcPct val="100000"/>
            </a:lnSpc>
            <a:spcBef>
              <a:spcPct val="0"/>
            </a:spcBef>
            <a:spcAft>
              <a:spcPct val="35000"/>
            </a:spcAft>
            <a:buNone/>
          </a:pPr>
          <a:r>
            <a:rPr lang="en-US" sz="1400" kern="1200" dirty="0"/>
            <a:t>Q-learning Algorithm</a:t>
          </a:r>
        </a:p>
      </dsp:txBody>
      <dsp:txXfrm>
        <a:off x="4634741" y="671"/>
        <a:ext cx="1628898" cy="1572384"/>
      </dsp:txXfrm>
    </dsp:sp>
    <dsp:sp modelId="{6ECC74C9-83CB-499F-86C7-90D68316CA4A}">
      <dsp:nvSpPr>
        <dsp:cNvPr id="0" name=""/>
        <dsp:cNvSpPr/>
      </dsp:nvSpPr>
      <dsp:spPr>
        <a:xfrm>
          <a:off x="0" y="1966151"/>
          <a:ext cx="6263640" cy="1572384"/>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7F4668CE-B617-42F4-865E-315BB923F73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CAAB56-B835-4380-821E-79F1B567EDD6}">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dirty="0"/>
            <a:t>By evaluating both the algorithms considering the complexity of code, time taken to complete  and unbeatable ai agent as the key factors.</a:t>
          </a:r>
        </a:p>
      </dsp:txBody>
      <dsp:txXfrm>
        <a:off x="1816103" y="1966151"/>
        <a:ext cx="4447536" cy="1572384"/>
      </dsp:txXfrm>
    </dsp:sp>
    <dsp:sp modelId="{C4C76B4F-08E6-461B-AE4C-F33B5CDCE5E1}">
      <dsp:nvSpPr>
        <dsp:cNvPr id="0" name=""/>
        <dsp:cNvSpPr/>
      </dsp:nvSpPr>
      <dsp:spPr>
        <a:xfrm>
          <a:off x="0" y="3931632"/>
          <a:ext cx="6263640" cy="1572384"/>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888364B8-17F3-499B-8D08-9BD8F99CF307}">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B539B3-3DBB-49EF-9CB1-F6E56EE9EF96}">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dirty="0"/>
            <a:t>Finally we will select the best Algorithm to implement the tic tac toe game</a:t>
          </a:r>
        </a:p>
      </dsp:txBody>
      <dsp:txXfrm>
        <a:off x="1816103" y="3931632"/>
        <a:ext cx="4447536"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6ACA4-BA3F-46BD-B91C-E62F49DECC38}">
      <dsp:nvSpPr>
        <dsp:cNvPr id="0" name=""/>
        <dsp:cNvSpPr/>
      </dsp:nvSpPr>
      <dsp:spPr>
        <a:xfrm>
          <a:off x="0" y="846751"/>
          <a:ext cx="626364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Qlearning algorithm is more complicated than Minmax Algorithm</a:t>
          </a:r>
        </a:p>
      </dsp:txBody>
      <dsp:txXfrm>
        <a:off x="0" y="846751"/>
        <a:ext cx="6263640" cy="1190700"/>
      </dsp:txXfrm>
    </dsp:sp>
    <dsp:sp modelId="{EBE30991-32BE-4E40-B12D-8FC4C841FC52}">
      <dsp:nvSpPr>
        <dsp:cNvPr id="0" name=""/>
        <dsp:cNvSpPr/>
      </dsp:nvSpPr>
      <dsp:spPr>
        <a:xfrm>
          <a:off x="313182" y="536791"/>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Complexity</a:t>
          </a:r>
        </a:p>
      </dsp:txBody>
      <dsp:txXfrm>
        <a:off x="343444" y="567053"/>
        <a:ext cx="4324024" cy="559396"/>
      </dsp:txXfrm>
    </dsp:sp>
    <dsp:sp modelId="{D5C50681-148A-4EA1-8895-DE89E34BD650}">
      <dsp:nvSpPr>
        <dsp:cNvPr id="0" name=""/>
        <dsp:cNvSpPr/>
      </dsp:nvSpPr>
      <dsp:spPr>
        <a:xfrm>
          <a:off x="0" y="2460811"/>
          <a:ext cx="6263640" cy="893025"/>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Minmax completes quickly than Q-learning</a:t>
          </a:r>
        </a:p>
      </dsp:txBody>
      <dsp:txXfrm>
        <a:off x="0" y="2460811"/>
        <a:ext cx="6263640" cy="893025"/>
      </dsp:txXfrm>
    </dsp:sp>
    <dsp:sp modelId="{D1A5C84D-BA05-475C-B0DB-EB1F65825643}">
      <dsp:nvSpPr>
        <dsp:cNvPr id="0" name=""/>
        <dsp:cNvSpPr/>
      </dsp:nvSpPr>
      <dsp:spPr>
        <a:xfrm>
          <a:off x="313182" y="2150851"/>
          <a:ext cx="4384548" cy="6199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Time Taken to complete</a:t>
          </a:r>
        </a:p>
      </dsp:txBody>
      <dsp:txXfrm>
        <a:off x="343444" y="2181113"/>
        <a:ext cx="4324024" cy="559396"/>
      </dsp:txXfrm>
    </dsp:sp>
    <dsp:sp modelId="{B8F8D3E3-E77D-469F-A264-32F774C45ABA}">
      <dsp:nvSpPr>
        <dsp:cNvPr id="0" name=""/>
        <dsp:cNvSpPr/>
      </dsp:nvSpPr>
      <dsp:spPr>
        <a:xfrm>
          <a:off x="0" y="3777196"/>
          <a:ext cx="6263640" cy="11907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Minmmax algorithm is best for making the unbeatable game</a:t>
          </a:r>
        </a:p>
      </dsp:txBody>
      <dsp:txXfrm>
        <a:off x="0" y="3777196"/>
        <a:ext cx="6263640" cy="1190700"/>
      </dsp:txXfrm>
    </dsp:sp>
    <dsp:sp modelId="{59AA13A6-B5C7-4BBA-93C3-E802BD626AB8}">
      <dsp:nvSpPr>
        <dsp:cNvPr id="0" name=""/>
        <dsp:cNvSpPr/>
      </dsp:nvSpPr>
      <dsp:spPr>
        <a:xfrm>
          <a:off x="313182" y="3467236"/>
          <a:ext cx="4384548"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Unbeatable game can be made with</a:t>
          </a:r>
        </a:p>
      </dsp:txBody>
      <dsp:txXfrm>
        <a:off x="343444" y="3497498"/>
        <a:ext cx="4324024" cy="5593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809C-85DD-4668-8FF6-686E7F22B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D4DED-127D-4534-90C9-7D6F60CE7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1D810B-319D-44C2-ACFE-AE7D75FDA1BE}"/>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1E70248D-AD71-46CF-9103-81CF0BA26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53FF9-6493-4725-9C5D-1F8EDA9B9B4F}"/>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414722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ECDE-A059-45CB-90CC-BC20AB60C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EF56D3-7E31-44F4-B8A6-2C38A00D21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B1BE1-3D8A-41CD-B97D-56570E52819A}"/>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3936B494-BFC8-4B7F-A4F6-6855F990C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1206-D283-4E33-867B-360BE91AAE68}"/>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23952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42FCE-6D71-4212-B34A-F02840855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3A31F-1878-4181-B281-00E3FAF3D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C13AE-95C3-4873-8632-0F3F2CAFE800}"/>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3C065898-5C7E-4F54-A401-9E207E6DD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324D-A841-40A4-8C6E-C218EE960EFC}"/>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332545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112-A856-40CF-99B7-4F4F9DEF8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C9A06-D902-44C4-B1E0-7701DF3BD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318B7-68F5-43E7-9675-CBCF169B7BCD}"/>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BF29EE6E-C63D-4FE2-8FB3-36BDADC0C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D646F-2701-420E-B7CE-B06ADCF9FF4E}"/>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345449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A74C-7252-4D9E-939B-BD762D3B0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95295D-0708-41F5-A50B-A7FC44A95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2E0F1-1A34-47E3-BAE9-9E5CD806B8B8}"/>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66E52FDC-2C5B-44C2-A0B6-6D6870530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B189B-0F61-4AF9-9BB6-65868197E2FF}"/>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71640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9BC2-1220-4393-BAA4-AAD2EBEA1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41864-9CA8-4D2F-8ACF-F34C1B48F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18FAF-7FF8-41AE-803C-5CBD8C867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E3535D-D6D5-4BDD-9D7E-60D7B793E1B3}"/>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6" name="Footer Placeholder 5">
            <a:extLst>
              <a:ext uri="{FF2B5EF4-FFF2-40B4-BE49-F238E27FC236}">
                <a16:creationId xmlns:a16="http://schemas.microsoft.com/office/drawing/2014/main" id="{860969D1-88A3-44F8-9B37-FC6558EA2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D326E-FD65-4DBF-9ACA-556FEE0A2BB5}"/>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41658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72DF-0B7D-4F75-A8EB-2FE49E2D7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159D0-959F-4274-B155-C530078CF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55D0C-DC5C-4E0E-B215-AC8096F9F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57FB21-558D-4508-B75F-C95F6EBD6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A4D446-6246-45B7-A087-086ED6D51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9AC885-03EC-4BA8-8FA8-6968DF681F3B}"/>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8" name="Footer Placeholder 7">
            <a:extLst>
              <a:ext uri="{FF2B5EF4-FFF2-40B4-BE49-F238E27FC236}">
                <a16:creationId xmlns:a16="http://schemas.microsoft.com/office/drawing/2014/main" id="{DBE129D5-452D-4472-9B25-7A4BE892F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ED960D-7ED6-4016-B094-1899AA7E8F3E}"/>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12717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1B2B-A9B8-441F-8686-1C094257B3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855EE-5D0B-4004-8C3A-A49E7FA04EDC}"/>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4" name="Footer Placeholder 3">
            <a:extLst>
              <a:ext uri="{FF2B5EF4-FFF2-40B4-BE49-F238E27FC236}">
                <a16:creationId xmlns:a16="http://schemas.microsoft.com/office/drawing/2014/main" id="{21FF9850-2322-4C68-AD5A-1201DD9A1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F8DD6-F50E-4D15-B506-549DF4F0F0D0}"/>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143620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DEDD1-48B7-4EA0-8FC7-7B3AC6797001}"/>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3" name="Footer Placeholder 2">
            <a:extLst>
              <a:ext uri="{FF2B5EF4-FFF2-40B4-BE49-F238E27FC236}">
                <a16:creationId xmlns:a16="http://schemas.microsoft.com/office/drawing/2014/main" id="{845990D8-72D0-4D54-8A5E-ACD2A95E43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A5990D-CD9F-48A9-B93B-87E0BD2E39D0}"/>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359053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1850-1D7E-4409-9389-44FE3DFDD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44A3E-3B7B-44E2-9ADC-230AE9F78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7753B8-C4D7-44EC-A334-BCCD87432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E8BB8-D6DD-4BBF-9979-CFB8C68EBE79}"/>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6" name="Footer Placeholder 5">
            <a:extLst>
              <a:ext uri="{FF2B5EF4-FFF2-40B4-BE49-F238E27FC236}">
                <a16:creationId xmlns:a16="http://schemas.microsoft.com/office/drawing/2014/main" id="{8B89B71B-B263-433C-9963-41D0AE90A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5FE18-2349-4CF5-AE37-3C36AA38480E}"/>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166567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8827-70F4-45A3-9A2C-AC2A72071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4C7B9-8977-43C5-81A2-476E5FFD0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A7284-353A-4B10-BB9A-39655B287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070EF-E49A-4302-956B-C589A515C7EC}"/>
              </a:ext>
            </a:extLst>
          </p:cNvPr>
          <p:cNvSpPr>
            <a:spLocks noGrp="1"/>
          </p:cNvSpPr>
          <p:nvPr>
            <p:ph type="dt" sz="half" idx="10"/>
          </p:nvPr>
        </p:nvSpPr>
        <p:spPr/>
        <p:txBody>
          <a:bodyPr/>
          <a:lstStyle/>
          <a:p>
            <a:fld id="{EE67BDFE-E0D4-4630-BA6E-07C536E616DF}" type="datetimeFigureOut">
              <a:rPr lang="en-US" smtClean="0"/>
              <a:t>5/5/2020</a:t>
            </a:fld>
            <a:endParaRPr lang="en-US"/>
          </a:p>
        </p:txBody>
      </p:sp>
      <p:sp>
        <p:nvSpPr>
          <p:cNvPr id="6" name="Footer Placeholder 5">
            <a:extLst>
              <a:ext uri="{FF2B5EF4-FFF2-40B4-BE49-F238E27FC236}">
                <a16:creationId xmlns:a16="http://schemas.microsoft.com/office/drawing/2014/main" id="{595EFB8D-45E9-4A17-9A91-0E02CD658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D030F-A8B0-4EBE-B2AC-D6A616E93F82}"/>
              </a:ext>
            </a:extLst>
          </p:cNvPr>
          <p:cNvSpPr>
            <a:spLocks noGrp="1"/>
          </p:cNvSpPr>
          <p:nvPr>
            <p:ph type="sldNum" sz="quarter" idx="12"/>
          </p:nvPr>
        </p:nvSpPr>
        <p:spPr/>
        <p:txBody>
          <a:bodyPr/>
          <a:lstStyle/>
          <a:p>
            <a:fld id="{C534DB03-45E4-413E-90E7-0E3000B44411}" type="slidenum">
              <a:rPr lang="en-US" smtClean="0"/>
              <a:t>‹#›</a:t>
            </a:fld>
            <a:endParaRPr lang="en-US"/>
          </a:p>
        </p:txBody>
      </p:sp>
    </p:spTree>
    <p:extLst>
      <p:ext uri="{BB962C8B-B14F-4D97-AF65-F5344CB8AC3E}">
        <p14:creationId xmlns:p14="http://schemas.microsoft.com/office/powerpoint/2010/main" val="221122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4C900-CEE0-4BBF-B21D-50763A587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D06DD6-B54F-4496-AE99-9436FE166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FE929-A223-4E1E-BB88-182ABA0AB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7BDFE-E0D4-4630-BA6E-07C536E616DF}" type="datetimeFigureOut">
              <a:rPr lang="en-US" smtClean="0"/>
              <a:t>5/5/2020</a:t>
            </a:fld>
            <a:endParaRPr lang="en-US"/>
          </a:p>
        </p:txBody>
      </p:sp>
      <p:sp>
        <p:nvSpPr>
          <p:cNvPr id="5" name="Footer Placeholder 4">
            <a:extLst>
              <a:ext uri="{FF2B5EF4-FFF2-40B4-BE49-F238E27FC236}">
                <a16:creationId xmlns:a16="http://schemas.microsoft.com/office/drawing/2014/main" id="{9A3DF04C-008F-4261-A609-DA4954238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2AC92-15BD-455D-9BC9-F508FB92A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4DB03-45E4-413E-90E7-0E3000B44411}" type="slidenum">
              <a:rPr lang="en-US" smtClean="0"/>
              <a:t>‹#›</a:t>
            </a:fld>
            <a:endParaRPr lang="en-US"/>
          </a:p>
        </p:txBody>
      </p:sp>
    </p:spTree>
    <p:extLst>
      <p:ext uri="{BB962C8B-B14F-4D97-AF65-F5344CB8AC3E}">
        <p14:creationId xmlns:p14="http://schemas.microsoft.com/office/powerpoint/2010/main" val="31812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slide" Target="slide4.xml"/><Relationship Id="rId26" Type="http://schemas.openxmlformats.org/officeDocument/2006/relationships/slide" Target="slide12.xml"/><Relationship Id="rId3" Type="http://schemas.openxmlformats.org/officeDocument/2006/relationships/image" Target="../media/image2.png"/><Relationship Id="rId21" Type="http://schemas.openxmlformats.org/officeDocument/2006/relationships/slide" Target="slide7.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slide" Target="slide3.xml"/><Relationship Id="rId25" Type="http://schemas.openxmlformats.org/officeDocument/2006/relationships/slide" Target="slide11.xml"/><Relationship Id="rId2" Type="http://schemas.openxmlformats.org/officeDocument/2006/relationships/image" Target="../media/image1.png"/><Relationship Id="rId16" Type="http://schemas.openxmlformats.org/officeDocument/2006/relationships/slide" Target="slide2.xml"/><Relationship Id="rId20" Type="http://schemas.openxmlformats.org/officeDocument/2006/relationships/slide" Target="slide6.xml"/><Relationship Id="rId29"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slide" Target="slide9.xml"/><Relationship Id="rId28" Type="http://schemas.openxmlformats.org/officeDocument/2006/relationships/slide" Target="slide14.xml"/><Relationship Id="rId10" Type="http://schemas.openxmlformats.org/officeDocument/2006/relationships/image" Target="../media/image9.png"/><Relationship Id="rId19" Type="http://schemas.openxmlformats.org/officeDocument/2006/relationships/slide" Target="slide5.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slide" Target="slide8.xml"/><Relationship Id="rId27" Type="http://schemas.openxmlformats.org/officeDocument/2006/relationships/slide" Target="slide1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4B3D-8B73-4337-949A-15C7C5804331}"/>
              </a:ext>
            </a:extLst>
          </p:cNvPr>
          <p:cNvSpPr>
            <a:spLocks noGrp="1"/>
          </p:cNvSpPr>
          <p:nvPr>
            <p:ph type="title"/>
          </p:nvPr>
        </p:nvSpPr>
        <p:spPr/>
        <p:txBody>
          <a:bodyPr/>
          <a:lstStyle/>
          <a:p>
            <a:pPr algn="ctr"/>
            <a:r>
              <a:rPr lang="en-US" dirty="0"/>
              <a:t>Final Project</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10A498E-68AE-4F4E-9581-CB2A38D2CC6A}"/>
                  </a:ext>
                </a:extLst>
              </p:cNvPr>
              <p:cNvGraphicFramePr>
                <a:graphicFrameLocks noChangeAspect="1"/>
              </p:cNvGraphicFramePr>
              <p:nvPr>
                <p:extLst>
                  <p:ext uri="{D42A27DB-BD31-4B8C-83A1-F6EECF244321}">
                    <p14:modId xmlns:p14="http://schemas.microsoft.com/office/powerpoint/2010/main" val="1141903622"/>
                  </p:ext>
                </p:extLst>
              </p:nvPr>
            </p:nvGraphicFramePr>
            <p:xfrm>
              <a:off x="838200" y="1825625"/>
              <a:ext cx="10515600" cy="4351338"/>
            </p:xfrm>
            <a:graphic>
              <a:graphicData uri="http://schemas.microsoft.com/office/powerpoint/2016/summaryzoom">
                <psuz:summaryZm>
                  <psuz:summaryZmObj sectionId="{91EF1118-CAA3-4914-9D57-29A59FF7B936}">
                    <psuz:zmPr id="{0DB0DE7A-24BC-4B2A-861F-185FF4378FF0}" transitionDur="1000">
                      <p166:blipFill xmlns:p166="http://schemas.microsoft.com/office/powerpoint/2016/6/main">
                        <a:blip r:embed="rId2"/>
                        <a:stretch>
                          <a:fillRect/>
                        </a:stretch>
                      </p166:blipFill>
                      <p166:spPr xmlns:p166="http://schemas.microsoft.com/office/powerpoint/2016/6/main">
                        <a:xfrm>
                          <a:off x="383820" y="507632"/>
                          <a:ext cx="1892808" cy="1064705"/>
                        </a:xfrm>
                        <a:prstGeom prst="rect">
                          <a:avLst/>
                        </a:prstGeom>
                        <a:ln w="3175">
                          <a:solidFill>
                            <a:prstClr val="ltGray"/>
                          </a:solidFill>
                        </a:ln>
                      </p166:spPr>
                    </psuz:zmPr>
                  </psuz:summaryZmObj>
                  <psuz:summaryZmObj sectionId="{B98C9356-BB65-4455-9F45-ECA23A921555}">
                    <psuz:zmPr id="{7951784B-518C-42B1-BF07-45A8B8A648AC}" transitionDur="1000">
                      <p166:blipFill xmlns:p166="http://schemas.microsoft.com/office/powerpoint/2016/6/main">
                        <a:blip r:embed="rId3"/>
                        <a:stretch>
                          <a:fillRect/>
                        </a:stretch>
                      </p166:blipFill>
                      <p166:spPr xmlns:p166="http://schemas.microsoft.com/office/powerpoint/2016/6/main">
                        <a:xfrm>
                          <a:off x="2347608" y="507632"/>
                          <a:ext cx="1892808" cy="1064705"/>
                        </a:xfrm>
                        <a:prstGeom prst="rect">
                          <a:avLst/>
                        </a:prstGeom>
                        <a:ln w="3175">
                          <a:solidFill>
                            <a:prstClr val="ltGray"/>
                          </a:solidFill>
                        </a:ln>
                      </p166:spPr>
                    </psuz:zmPr>
                  </psuz:summaryZmObj>
                  <psuz:summaryZmObj sectionId="{B53D7B98-9392-405B-97C6-87B3DD858F69}">
                    <psuz:zmPr id="{ED536010-5CF8-4390-A9B3-3CEB5BB6DBD3}" transitionDur="1000">
                      <p166:blipFill xmlns:p166="http://schemas.microsoft.com/office/powerpoint/2016/6/main">
                        <a:blip r:embed="rId4"/>
                        <a:stretch>
                          <a:fillRect/>
                        </a:stretch>
                      </p166:blipFill>
                      <p166:spPr xmlns:p166="http://schemas.microsoft.com/office/powerpoint/2016/6/main">
                        <a:xfrm>
                          <a:off x="4311396" y="507632"/>
                          <a:ext cx="1892808" cy="1064705"/>
                        </a:xfrm>
                        <a:prstGeom prst="rect">
                          <a:avLst/>
                        </a:prstGeom>
                        <a:ln w="3175">
                          <a:solidFill>
                            <a:prstClr val="ltGray"/>
                          </a:solidFill>
                        </a:ln>
                      </p166:spPr>
                    </psuz:zmPr>
                  </psuz:summaryZmObj>
                  <psuz:summaryZmObj sectionId="{856E39FA-5B5D-48C0-BB8C-B27230FF32E8}">
                    <psuz:zmPr id="{C4BFB84B-4007-4C90-AF93-7F0483FE2032}" transitionDur="1000">
                      <p166:blipFill xmlns:p166="http://schemas.microsoft.com/office/powerpoint/2016/6/main">
                        <a:blip r:embed="rId5"/>
                        <a:stretch>
                          <a:fillRect/>
                        </a:stretch>
                      </p166:blipFill>
                      <p166:spPr xmlns:p166="http://schemas.microsoft.com/office/powerpoint/2016/6/main">
                        <a:xfrm>
                          <a:off x="6275184" y="507632"/>
                          <a:ext cx="1892808" cy="1064705"/>
                        </a:xfrm>
                        <a:prstGeom prst="rect">
                          <a:avLst/>
                        </a:prstGeom>
                        <a:ln w="3175">
                          <a:solidFill>
                            <a:prstClr val="ltGray"/>
                          </a:solidFill>
                        </a:ln>
                      </p166:spPr>
                    </psuz:zmPr>
                  </psuz:summaryZmObj>
                  <psuz:summaryZmObj sectionId="{D5AD5AC3-B23A-472A-98A6-ADA56B35D11E}">
                    <psuz:zmPr id="{5575FED0-AA6B-4013-A6D8-C1E6C7B29480}" transitionDur="1000">
                      <p166:blipFill xmlns:p166="http://schemas.microsoft.com/office/powerpoint/2016/6/main">
                        <a:blip r:embed="rId6"/>
                        <a:stretch>
                          <a:fillRect/>
                        </a:stretch>
                      </p166:blipFill>
                      <p166:spPr xmlns:p166="http://schemas.microsoft.com/office/powerpoint/2016/6/main">
                        <a:xfrm>
                          <a:off x="8238972" y="507632"/>
                          <a:ext cx="1892808" cy="1064705"/>
                        </a:xfrm>
                        <a:prstGeom prst="rect">
                          <a:avLst/>
                        </a:prstGeom>
                        <a:ln w="3175">
                          <a:solidFill>
                            <a:prstClr val="ltGray"/>
                          </a:solidFill>
                        </a:ln>
                      </p166:spPr>
                    </psuz:zmPr>
                  </psuz:summaryZmObj>
                  <psuz:summaryZmObj sectionId="{A1DEA8DA-A261-4E57-9C69-2312A473BF22}">
                    <psuz:zmPr id="{33D02EB0-E1CF-4302-A26B-033DDE43E4AB}" transitionDur="1000">
                      <p166:blipFill xmlns:p166="http://schemas.microsoft.com/office/powerpoint/2016/6/main">
                        <a:blip r:embed="rId7"/>
                        <a:stretch>
                          <a:fillRect/>
                        </a:stretch>
                      </p166:blipFill>
                      <p166:spPr xmlns:p166="http://schemas.microsoft.com/office/powerpoint/2016/6/main">
                        <a:xfrm>
                          <a:off x="383820" y="1643317"/>
                          <a:ext cx="1892808" cy="1064705"/>
                        </a:xfrm>
                        <a:prstGeom prst="rect">
                          <a:avLst/>
                        </a:prstGeom>
                        <a:ln w="3175">
                          <a:solidFill>
                            <a:prstClr val="ltGray"/>
                          </a:solidFill>
                        </a:ln>
                      </p166:spPr>
                    </psuz:zmPr>
                  </psuz:summaryZmObj>
                  <psuz:summaryZmObj sectionId="{231199CF-1322-463B-9FF7-EFC6869329E7}">
                    <psuz:zmPr id="{9D3989FD-D490-42C4-AC02-C3BD3C8D09B9}" transitionDur="1000">
                      <p166:blipFill xmlns:p166="http://schemas.microsoft.com/office/powerpoint/2016/6/main">
                        <a:blip r:embed="rId8"/>
                        <a:stretch>
                          <a:fillRect/>
                        </a:stretch>
                      </p166:blipFill>
                      <p166:spPr xmlns:p166="http://schemas.microsoft.com/office/powerpoint/2016/6/main">
                        <a:xfrm>
                          <a:off x="2347608" y="1643317"/>
                          <a:ext cx="1892808" cy="1064705"/>
                        </a:xfrm>
                        <a:prstGeom prst="rect">
                          <a:avLst/>
                        </a:prstGeom>
                        <a:ln w="3175">
                          <a:solidFill>
                            <a:prstClr val="ltGray"/>
                          </a:solidFill>
                        </a:ln>
                      </p166:spPr>
                    </psuz:zmPr>
                  </psuz:summaryZmObj>
                  <psuz:summaryZmObj sectionId="{7ED62DD1-B157-40BA-8ED3-B0E9FF421955}">
                    <psuz:zmPr id="{E34E83FD-81E4-486A-B421-83C248D4A8E1}" transitionDur="1000">
                      <p166:blipFill xmlns:p166="http://schemas.microsoft.com/office/powerpoint/2016/6/main">
                        <a:blip r:embed="rId9"/>
                        <a:stretch>
                          <a:fillRect/>
                        </a:stretch>
                      </p166:blipFill>
                      <p166:spPr xmlns:p166="http://schemas.microsoft.com/office/powerpoint/2016/6/main">
                        <a:xfrm>
                          <a:off x="4311396" y="1643317"/>
                          <a:ext cx="1892808" cy="1064705"/>
                        </a:xfrm>
                        <a:prstGeom prst="rect">
                          <a:avLst/>
                        </a:prstGeom>
                        <a:ln w="3175">
                          <a:solidFill>
                            <a:prstClr val="ltGray"/>
                          </a:solidFill>
                        </a:ln>
                      </p166:spPr>
                    </psuz:zmPr>
                  </psuz:summaryZmObj>
                  <psuz:summaryZmObj sectionId="{2A263167-74E1-4D10-8FC9-0A0F3C8B6E0D}">
                    <psuz:zmPr id="{ADA73AE2-CF4E-40FD-B304-B70A2A9601EF}" transitionDur="1000">
                      <p166:blipFill xmlns:p166="http://schemas.microsoft.com/office/powerpoint/2016/6/main">
                        <a:blip r:embed="rId10"/>
                        <a:stretch>
                          <a:fillRect/>
                        </a:stretch>
                      </p166:blipFill>
                      <p166:spPr xmlns:p166="http://schemas.microsoft.com/office/powerpoint/2016/6/main">
                        <a:xfrm>
                          <a:off x="6275184" y="1643317"/>
                          <a:ext cx="1892808" cy="1064705"/>
                        </a:xfrm>
                        <a:prstGeom prst="rect">
                          <a:avLst/>
                        </a:prstGeom>
                        <a:ln w="3175">
                          <a:solidFill>
                            <a:prstClr val="ltGray"/>
                          </a:solidFill>
                        </a:ln>
                      </p166:spPr>
                    </psuz:zmPr>
                  </psuz:summaryZmObj>
                  <psuz:summaryZmObj sectionId="{3F9A2C73-9E7A-4A86-85D0-6AF7567A66B4}">
                    <psuz:zmPr id="{59860998-4F5D-402C-8293-F744AD5F3C04}" transitionDur="1000">
                      <p166:blipFill xmlns:p166="http://schemas.microsoft.com/office/powerpoint/2016/6/main">
                        <a:blip r:embed="rId11"/>
                        <a:stretch>
                          <a:fillRect/>
                        </a:stretch>
                      </p166:blipFill>
                      <p166:spPr xmlns:p166="http://schemas.microsoft.com/office/powerpoint/2016/6/main">
                        <a:xfrm>
                          <a:off x="8238972" y="1643317"/>
                          <a:ext cx="1892808" cy="1064705"/>
                        </a:xfrm>
                        <a:prstGeom prst="rect">
                          <a:avLst/>
                        </a:prstGeom>
                        <a:ln w="3175">
                          <a:solidFill>
                            <a:prstClr val="ltGray"/>
                          </a:solidFill>
                        </a:ln>
                      </p166:spPr>
                    </psuz:zmPr>
                  </psuz:summaryZmObj>
                  <psuz:summaryZmObj sectionId="{7D8A22E7-4611-4D3E-B59A-C6ED585D7C02}">
                    <psuz:zmPr id="{18CC173D-4874-41B7-BA77-47864FED7EC8}" transitionDur="1000">
                      <p166:blipFill xmlns:p166="http://schemas.microsoft.com/office/powerpoint/2016/6/main">
                        <a:blip r:embed="rId12"/>
                        <a:stretch>
                          <a:fillRect/>
                        </a:stretch>
                      </p166:blipFill>
                      <p166:spPr xmlns:p166="http://schemas.microsoft.com/office/powerpoint/2016/6/main">
                        <a:xfrm>
                          <a:off x="383820" y="2779002"/>
                          <a:ext cx="1892808" cy="1064705"/>
                        </a:xfrm>
                        <a:prstGeom prst="rect">
                          <a:avLst/>
                        </a:prstGeom>
                        <a:ln w="3175">
                          <a:solidFill>
                            <a:prstClr val="ltGray"/>
                          </a:solidFill>
                        </a:ln>
                      </p166:spPr>
                    </psuz:zmPr>
                  </psuz:summaryZmObj>
                  <psuz:summaryZmObj sectionId="{8F301BF6-E411-4575-A44F-C7B45814E596}">
                    <psuz:zmPr id="{591B710A-1C72-4018-B860-08787F41E1D2}" transitionDur="1000">
                      <p166:blipFill xmlns:p166="http://schemas.microsoft.com/office/powerpoint/2016/6/main">
                        <a:blip r:embed="rId13"/>
                        <a:stretch>
                          <a:fillRect/>
                        </a:stretch>
                      </p166:blipFill>
                      <p166:spPr xmlns:p166="http://schemas.microsoft.com/office/powerpoint/2016/6/main">
                        <a:xfrm>
                          <a:off x="2347608" y="2779002"/>
                          <a:ext cx="1892808" cy="1064705"/>
                        </a:xfrm>
                        <a:prstGeom prst="rect">
                          <a:avLst/>
                        </a:prstGeom>
                        <a:ln w="3175">
                          <a:solidFill>
                            <a:prstClr val="ltGray"/>
                          </a:solidFill>
                        </a:ln>
                      </p166:spPr>
                    </psuz:zmPr>
                  </psuz:summaryZmObj>
                  <psuz:summaryZmObj sectionId="{CDA6B64F-7EFA-4CF6-B21D-C1477B4DE12F}">
                    <psuz:zmPr id="{FD8A1883-C99C-485A-82D0-74A81E21E50E}" transitionDur="1000">
                      <p166:blipFill xmlns:p166="http://schemas.microsoft.com/office/powerpoint/2016/6/main">
                        <a:blip r:embed="rId14"/>
                        <a:stretch>
                          <a:fillRect/>
                        </a:stretch>
                      </p166:blipFill>
                      <p166:spPr xmlns:p166="http://schemas.microsoft.com/office/powerpoint/2016/6/main">
                        <a:xfrm>
                          <a:off x="4311396" y="2779002"/>
                          <a:ext cx="1892808" cy="1064705"/>
                        </a:xfrm>
                        <a:prstGeom prst="rect">
                          <a:avLst/>
                        </a:prstGeom>
                        <a:ln w="3175">
                          <a:solidFill>
                            <a:prstClr val="ltGray"/>
                          </a:solidFill>
                        </a:ln>
                      </p166:spPr>
                    </psuz:zmPr>
                  </psuz:summaryZmObj>
                  <psuz:summaryZmObj sectionId="{B9E8CAAB-6CC1-4DA2-A14F-E232BFD547C0}">
                    <psuz:zmPr id="{9E9C49BB-8E21-4CBF-9B55-E4D282104F2B}" transitionDur="1000">
                      <p166:blipFill xmlns:p166="http://schemas.microsoft.com/office/powerpoint/2016/6/main">
                        <a:blip r:embed="rId15"/>
                        <a:stretch>
                          <a:fillRect/>
                        </a:stretch>
                      </p166:blipFill>
                      <p166:spPr xmlns:p166="http://schemas.microsoft.com/office/powerpoint/2016/6/main">
                        <a:xfrm>
                          <a:off x="6275184" y="2779002"/>
                          <a:ext cx="1892808" cy="106470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10A498E-68AE-4F4E-9581-CB2A38D2CC6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Picture 6">
                  <a:hlinkClick r:id="rId1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22020" y="2333257"/>
                  <a:ext cx="1892808" cy="1064705"/>
                </a:xfrm>
                <a:prstGeom prst="rect">
                  <a:avLst/>
                </a:prstGeom>
                <a:ln w="3175">
                  <a:solidFill>
                    <a:prstClr val="ltGray"/>
                  </a:solidFill>
                </a:ln>
              </p:spPr>
            </p:pic>
            <p:pic>
              <p:nvPicPr>
                <p:cNvPr id="7" name="Picture 7">
                  <a:hlinkClick r:id="rId1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185808" y="2333257"/>
                  <a:ext cx="1892808" cy="1064705"/>
                </a:xfrm>
                <a:prstGeom prst="rect">
                  <a:avLst/>
                </a:prstGeom>
                <a:ln w="3175">
                  <a:solidFill>
                    <a:prstClr val="ltGray"/>
                  </a:solidFill>
                </a:ln>
              </p:spPr>
            </p:pic>
            <p:pic>
              <p:nvPicPr>
                <p:cNvPr id="8" name="Picture 8">
                  <a:hlinkClick r:id="rId1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149596" y="2333257"/>
                  <a:ext cx="1892808" cy="1064705"/>
                </a:xfrm>
                <a:prstGeom prst="rect">
                  <a:avLst/>
                </a:prstGeom>
                <a:ln w="3175">
                  <a:solidFill>
                    <a:prstClr val="ltGray"/>
                  </a:solidFill>
                </a:ln>
              </p:spPr>
            </p:pic>
            <p:pic>
              <p:nvPicPr>
                <p:cNvPr id="9" name="Picture 9">
                  <a:hlinkClick r:id="rId1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113384" y="2333257"/>
                  <a:ext cx="1892808" cy="1064705"/>
                </a:xfrm>
                <a:prstGeom prst="rect">
                  <a:avLst/>
                </a:prstGeom>
                <a:ln w="3175">
                  <a:solidFill>
                    <a:prstClr val="ltGray"/>
                  </a:solidFill>
                </a:ln>
              </p:spPr>
            </p:pic>
            <p:pic>
              <p:nvPicPr>
                <p:cNvPr id="10" name="Picture 10">
                  <a:hlinkClick r:id="rId20"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9077172" y="2333257"/>
                  <a:ext cx="1892808" cy="1064705"/>
                </a:xfrm>
                <a:prstGeom prst="rect">
                  <a:avLst/>
                </a:prstGeom>
                <a:ln w="3175">
                  <a:solidFill>
                    <a:prstClr val="ltGray"/>
                  </a:solidFill>
                </a:ln>
              </p:spPr>
            </p:pic>
            <p:pic>
              <p:nvPicPr>
                <p:cNvPr id="11" name="Picture 11">
                  <a:hlinkClick r:id="rId21"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1222020" y="3468942"/>
                  <a:ext cx="1892808" cy="1064705"/>
                </a:xfrm>
                <a:prstGeom prst="rect">
                  <a:avLst/>
                </a:prstGeom>
                <a:ln w="3175">
                  <a:solidFill>
                    <a:prstClr val="ltGray"/>
                  </a:solidFill>
                </a:ln>
              </p:spPr>
            </p:pic>
            <p:pic>
              <p:nvPicPr>
                <p:cNvPr id="12" name="Picture 12">
                  <a:hlinkClick r:id="rId22"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185808" y="3468942"/>
                  <a:ext cx="1892808" cy="1064705"/>
                </a:xfrm>
                <a:prstGeom prst="rect">
                  <a:avLst/>
                </a:prstGeom>
                <a:ln w="3175">
                  <a:solidFill>
                    <a:prstClr val="ltGray"/>
                  </a:solidFill>
                </a:ln>
              </p:spPr>
            </p:pic>
            <p:pic>
              <p:nvPicPr>
                <p:cNvPr id="13" name="Picture 13">
                  <a:hlinkClick r:id="rId23"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149596" y="3468942"/>
                  <a:ext cx="1892808" cy="1064705"/>
                </a:xfrm>
                <a:prstGeom prst="rect">
                  <a:avLst/>
                </a:prstGeom>
                <a:ln w="3175">
                  <a:solidFill>
                    <a:prstClr val="ltGray"/>
                  </a:solidFill>
                </a:ln>
              </p:spPr>
            </p:pic>
            <p:pic>
              <p:nvPicPr>
                <p:cNvPr id="14" name="Picture 14">
                  <a:hlinkClick r:id="rId24"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113384" y="3468942"/>
                  <a:ext cx="1892808" cy="1064705"/>
                </a:xfrm>
                <a:prstGeom prst="rect">
                  <a:avLst/>
                </a:prstGeom>
                <a:ln w="3175">
                  <a:solidFill>
                    <a:prstClr val="ltGray"/>
                  </a:solidFill>
                </a:ln>
              </p:spPr>
            </p:pic>
            <p:pic>
              <p:nvPicPr>
                <p:cNvPr id="15" name="Picture 15">
                  <a:hlinkClick r:id="rId25"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9077172" y="3468942"/>
                  <a:ext cx="1892808" cy="1064705"/>
                </a:xfrm>
                <a:prstGeom prst="rect">
                  <a:avLst/>
                </a:prstGeom>
                <a:ln w="3175">
                  <a:solidFill>
                    <a:prstClr val="ltGray"/>
                  </a:solidFill>
                </a:ln>
              </p:spPr>
            </p:pic>
            <p:pic>
              <p:nvPicPr>
                <p:cNvPr id="16" name="Picture 16">
                  <a:hlinkClick r:id="rId26"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1222020" y="4604627"/>
                  <a:ext cx="1892808" cy="1064705"/>
                </a:xfrm>
                <a:prstGeom prst="rect">
                  <a:avLst/>
                </a:prstGeom>
                <a:ln w="3175">
                  <a:solidFill>
                    <a:prstClr val="ltGray"/>
                  </a:solidFill>
                </a:ln>
              </p:spPr>
            </p:pic>
            <p:pic>
              <p:nvPicPr>
                <p:cNvPr id="17" name="Picture 17">
                  <a:hlinkClick r:id="rId27"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185808" y="4604627"/>
                  <a:ext cx="1892808" cy="1064705"/>
                </a:xfrm>
                <a:prstGeom prst="rect">
                  <a:avLst/>
                </a:prstGeom>
                <a:ln w="3175">
                  <a:solidFill>
                    <a:prstClr val="ltGray"/>
                  </a:solidFill>
                </a:ln>
              </p:spPr>
            </p:pic>
            <p:pic>
              <p:nvPicPr>
                <p:cNvPr id="18" name="Picture 18">
                  <a:hlinkClick r:id="rId28"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149596" y="4604627"/>
                  <a:ext cx="1892808" cy="1064705"/>
                </a:xfrm>
                <a:prstGeom prst="rect">
                  <a:avLst/>
                </a:prstGeom>
                <a:ln w="3175">
                  <a:solidFill>
                    <a:prstClr val="ltGray"/>
                  </a:solidFill>
                </a:ln>
              </p:spPr>
            </p:pic>
            <p:pic>
              <p:nvPicPr>
                <p:cNvPr id="19" name="Picture 19">
                  <a:hlinkClick r:id="rId29"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7113384" y="4604627"/>
                  <a:ext cx="1892808" cy="1064705"/>
                </a:xfrm>
                <a:prstGeom prst="rect">
                  <a:avLst/>
                </a:prstGeom>
                <a:ln w="3175">
                  <a:solidFill>
                    <a:prstClr val="ltGray"/>
                  </a:solidFill>
                </a:ln>
              </p:spPr>
            </p:pic>
          </p:grpSp>
        </mc:Fallback>
      </mc:AlternateContent>
    </p:spTree>
    <p:extLst>
      <p:ext uri="{BB962C8B-B14F-4D97-AF65-F5344CB8AC3E}">
        <p14:creationId xmlns:p14="http://schemas.microsoft.com/office/powerpoint/2010/main" val="356196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443B34-2746-4267-86BA-80F2CA9616FE}"/>
              </a:ext>
            </a:extLst>
          </p:cNvPr>
          <p:cNvSpPr>
            <a:spLocks noGrp="1"/>
          </p:cNvSpPr>
          <p:nvPr>
            <p:ph type="title"/>
          </p:nvPr>
        </p:nvSpPr>
        <p:spPr>
          <a:xfrm>
            <a:off x="767289" y="1296537"/>
            <a:ext cx="4220967" cy="1907840"/>
          </a:xfrm>
        </p:spPr>
        <p:txBody>
          <a:bodyPr anchor="b">
            <a:normAutofit/>
          </a:bodyPr>
          <a:lstStyle/>
          <a:p>
            <a:r>
              <a:rPr lang="en-US" sz="4800">
                <a:solidFill>
                  <a:schemeClr val="bg1"/>
                </a:solidFill>
              </a:rPr>
              <a:t>Implementation of Q-learning</a:t>
            </a:r>
          </a:p>
        </p:txBody>
      </p:sp>
      <p:grpSp>
        <p:nvGrpSpPr>
          <p:cNvPr id="143" name="Group 142">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44"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1" name="Picture 10">
            <a:extLst>
              <a:ext uri="{FF2B5EF4-FFF2-40B4-BE49-F238E27FC236}">
                <a16:creationId xmlns:a16="http://schemas.microsoft.com/office/drawing/2014/main" id="{6F4A8C98-BCFA-4F8D-B5FA-A2722926069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85849" y="295275"/>
            <a:ext cx="6625854" cy="3039535"/>
          </a:xfrm>
          <a:prstGeom prst="rect">
            <a:avLst/>
          </a:prstGeom>
          <a:noFill/>
        </p:spPr>
      </p:pic>
      <p:sp>
        <p:nvSpPr>
          <p:cNvPr id="3078" name="Content Placeholder 3077">
            <a:extLst>
              <a:ext uri="{FF2B5EF4-FFF2-40B4-BE49-F238E27FC236}">
                <a16:creationId xmlns:a16="http://schemas.microsoft.com/office/drawing/2014/main" id="{B3B2C13F-9ABE-4FED-813D-D8864C7A996E}"/>
              </a:ext>
            </a:extLst>
          </p:cNvPr>
          <p:cNvSpPr>
            <a:spLocks noGrp="1"/>
          </p:cNvSpPr>
          <p:nvPr>
            <p:ph idx="1"/>
          </p:nvPr>
        </p:nvSpPr>
        <p:spPr>
          <a:xfrm>
            <a:off x="767290" y="3428999"/>
            <a:ext cx="4075054" cy="2741213"/>
          </a:xfrm>
        </p:spPr>
        <p:txBody>
          <a:bodyPr anchor="t">
            <a:normAutofit/>
          </a:bodyPr>
          <a:lstStyle/>
          <a:p>
            <a:endParaRPr lang="en-US" sz="2000" dirty="0">
              <a:solidFill>
                <a:schemeClr val="bg1"/>
              </a:solidFill>
            </a:endParaRPr>
          </a:p>
        </p:txBody>
      </p:sp>
      <p:pic>
        <p:nvPicPr>
          <p:cNvPr id="5" name="Picture 4">
            <a:extLst>
              <a:ext uri="{FF2B5EF4-FFF2-40B4-BE49-F238E27FC236}">
                <a16:creationId xmlns:a16="http://schemas.microsoft.com/office/drawing/2014/main" id="{A99A997B-F476-4838-A2B7-D9950E85EB1D}"/>
              </a:ext>
            </a:extLst>
          </p:cNvPr>
          <p:cNvPicPr>
            <a:picLocks noChangeAspect="1"/>
          </p:cNvPicPr>
          <p:nvPr/>
        </p:nvPicPr>
        <p:blipFill>
          <a:blip r:embed="rId3"/>
          <a:stretch>
            <a:fillRect/>
          </a:stretch>
        </p:blipFill>
        <p:spPr>
          <a:xfrm>
            <a:off x="1768462" y="4031488"/>
            <a:ext cx="7860341" cy="2259809"/>
          </a:xfrm>
          <a:prstGeom prst="rect">
            <a:avLst/>
          </a:prstGeom>
        </p:spPr>
      </p:pic>
    </p:spTree>
    <p:extLst>
      <p:ext uri="{BB962C8B-B14F-4D97-AF65-F5344CB8AC3E}">
        <p14:creationId xmlns:p14="http://schemas.microsoft.com/office/powerpoint/2010/main" val="126124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C465-9E51-4C56-AF6C-98B193202095}"/>
              </a:ext>
            </a:extLst>
          </p:cNvPr>
          <p:cNvSpPr>
            <a:spLocks noGrp="1"/>
          </p:cNvSpPr>
          <p:nvPr>
            <p:ph type="title"/>
          </p:nvPr>
        </p:nvSpPr>
        <p:spPr/>
        <p:txBody>
          <a:bodyPr>
            <a:normAutofit fontScale="90000"/>
          </a:bodyPr>
          <a:lstStyle/>
          <a:p>
            <a:pPr algn="ctr"/>
            <a:r>
              <a:rPr lang="en-US" sz="6600" b="1" dirty="0"/>
              <a:t>Evaluation and RESULTS</a:t>
            </a:r>
            <a:r>
              <a:rPr lang="en-US" sz="6600" dirty="0">
                <a:solidFill>
                  <a:schemeClr val="bg1"/>
                </a:solidFill>
              </a:rPr>
              <a:t>ult</a:t>
            </a:r>
            <a:br>
              <a:rPr lang="en-US" sz="2800" dirty="0">
                <a:solidFill>
                  <a:schemeClr val="bg1"/>
                </a:solidFill>
              </a:rPr>
            </a:br>
            <a:endParaRPr lang="en-US" sz="2800" dirty="0">
              <a:solidFill>
                <a:schemeClr val="bg1"/>
              </a:solidFill>
            </a:endParaRPr>
          </a:p>
        </p:txBody>
      </p:sp>
      <p:sp>
        <p:nvSpPr>
          <p:cNvPr id="3" name="Content Placeholder 2">
            <a:extLst>
              <a:ext uri="{FF2B5EF4-FFF2-40B4-BE49-F238E27FC236}">
                <a16:creationId xmlns:a16="http://schemas.microsoft.com/office/drawing/2014/main" id="{7F616308-FA6A-4FBF-9BEC-C833EA552E78}"/>
              </a:ext>
            </a:extLst>
          </p:cNvPr>
          <p:cNvSpPr>
            <a:spLocks noGrp="1"/>
          </p:cNvSpPr>
          <p:nvPr>
            <p:ph idx="4294967295"/>
          </p:nvPr>
        </p:nvSpPr>
        <p:spPr>
          <a:xfrm>
            <a:off x="8487053" y="2050742"/>
            <a:ext cx="3092388" cy="4012707"/>
          </a:xfrm>
        </p:spPr>
        <p:txBody>
          <a:bodyPr anchor="ctr">
            <a:normAutofit/>
          </a:bodyPr>
          <a:lstStyle/>
          <a:p>
            <a:pPr algn="just"/>
            <a:r>
              <a:rPr lang="en-US" sz="2400" dirty="0"/>
              <a:t>Out of 10 games Minmax algorithm won 7 times and Q-learning wins only 3 times when we compare both the algorithms.</a:t>
            </a:r>
          </a:p>
          <a:p>
            <a:pPr marL="0" indent="0" algn="ctr">
              <a:buNone/>
            </a:pPr>
            <a:endParaRPr lang="en-US" sz="2200" dirty="0"/>
          </a:p>
        </p:txBody>
      </p:sp>
      <p:pic>
        <p:nvPicPr>
          <p:cNvPr id="10" name="Picture 9">
            <a:extLst>
              <a:ext uri="{FF2B5EF4-FFF2-40B4-BE49-F238E27FC236}">
                <a16:creationId xmlns:a16="http://schemas.microsoft.com/office/drawing/2014/main" id="{83E595A4-5262-4393-B743-667A6A21171D}"/>
              </a:ext>
            </a:extLst>
          </p:cNvPr>
          <p:cNvPicPr>
            <a:picLocks noChangeAspect="1"/>
          </p:cNvPicPr>
          <p:nvPr/>
        </p:nvPicPr>
        <p:blipFill>
          <a:blip r:embed="rId2"/>
          <a:stretch>
            <a:fillRect/>
          </a:stretch>
        </p:blipFill>
        <p:spPr>
          <a:xfrm>
            <a:off x="612559" y="1839542"/>
            <a:ext cx="8149703" cy="4435106"/>
          </a:xfrm>
          <a:prstGeom prst="rect">
            <a:avLst/>
          </a:prstGeom>
        </p:spPr>
      </p:pic>
      <p:pic>
        <p:nvPicPr>
          <p:cNvPr id="22" name="Picture 21">
            <a:extLst>
              <a:ext uri="{FF2B5EF4-FFF2-40B4-BE49-F238E27FC236}">
                <a16:creationId xmlns:a16="http://schemas.microsoft.com/office/drawing/2014/main" id="{095281C3-5100-4210-90B4-C75C2C3CA6A4}"/>
              </a:ext>
            </a:extLst>
          </p:cNvPr>
          <p:cNvPicPr>
            <a:picLocks noChangeAspect="1"/>
          </p:cNvPicPr>
          <p:nvPr/>
        </p:nvPicPr>
        <p:blipFill>
          <a:blip r:embed="rId3"/>
          <a:stretch>
            <a:fillRect/>
          </a:stretch>
        </p:blipFill>
        <p:spPr>
          <a:xfrm rot="16200000">
            <a:off x="2969850" y="3608644"/>
            <a:ext cx="704110" cy="192792"/>
          </a:xfrm>
          <a:prstGeom prst="rect">
            <a:avLst/>
          </a:prstGeom>
        </p:spPr>
      </p:pic>
    </p:spTree>
    <p:extLst>
      <p:ext uri="{BB962C8B-B14F-4D97-AF65-F5344CB8AC3E}">
        <p14:creationId xmlns:p14="http://schemas.microsoft.com/office/powerpoint/2010/main" val="2934375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73F5F-5BD9-4F51-994B-B2D7A22A87C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Minmax Winning </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2538FCF-C30C-4421-9917-AEBF1607F141}"/>
              </a:ext>
            </a:extLst>
          </p:cNvPr>
          <p:cNvPicPr>
            <a:picLocks noChangeAspect="1"/>
          </p:cNvPicPr>
          <p:nvPr/>
        </p:nvPicPr>
        <p:blipFill>
          <a:blip r:embed="rId2"/>
          <a:stretch>
            <a:fillRect/>
          </a:stretch>
        </p:blipFill>
        <p:spPr>
          <a:xfrm>
            <a:off x="727571" y="2426818"/>
            <a:ext cx="4663909"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80E86C4-23BC-44AF-AE47-B6C51175F10E}"/>
              </a:ext>
            </a:extLst>
          </p:cNvPr>
          <p:cNvPicPr>
            <a:picLocks noChangeAspect="1"/>
          </p:cNvPicPr>
          <p:nvPr/>
        </p:nvPicPr>
        <p:blipFill>
          <a:blip r:embed="rId3"/>
          <a:stretch>
            <a:fillRect/>
          </a:stretch>
        </p:blipFill>
        <p:spPr>
          <a:xfrm>
            <a:off x="6265680" y="2426818"/>
            <a:ext cx="5420525" cy="3997637"/>
          </a:xfrm>
          <a:prstGeom prst="rect">
            <a:avLst/>
          </a:prstGeom>
        </p:spPr>
      </p:pic>
    </p:spTree>
    <p:extLst>
      <p:ext uri="{BB962C8B-B14F-4D97-AF65-F5344CB8AC3E}">
        <p14:creationId xmlns:p14="http://schemas.microsoft.com/office/powerpoint/2010/main" val="381356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3C509-B302-4D13-BD48-96CFD439247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Q- Learning Winning </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D823EDB-F2D0-430F-9730-CCD8726EF205}"/>
              </a:ext>
            </a:extLst>
          </p:cNvPr>
          <p:cNvPicPr>
            <a:picLocks noChangeAspect="1"/>
          </p:cNvPicPr>
          <p:nvPr/>
        </p:nvPicPr>
        <p:blipFill>
          <a:blip r:embed="rId2"/>
          <a:stretch>
            <a:fillRect/>
          </a:stretch>
        </p:blipFill>
        <p:spPr>
          <a:xfrm>
            <a:off x="668486" y="2426818"/>
            <a:ext cx="4782078"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B18730F-FCE2-44AD-8374-38083C5C07DF}"/>
              </a:ext>
            </a:extLst>
          </p:cNvPr>
          <p:cNvPicPr>
            <a:picLocks noChangeAspect="1"/>
          </p:cNvPicPr>
          <p:nvPr/>
        </p:nvPicPr>
        <p:blipFill>
          <a:blip r:embed="rId3"/>
          <a:stretch>
            <a:fillRect/>
          </a:stretch>
        </p:blipFill>
        <p:spPr>
          <a:xfrm>
            <a:off x="6193332" y="2426818"/>
            <a:ext cx="5330182" cy="3997637"/>
          </a:xfrm>
          <a:prstGeom prst="rect">
            <a:avLst/>
          </a:prstGeom>
        </p:spPr>
      </p:pic>
    </p:spTree>
    <p:extLst>
      <p:ext uri="{BB962C8B-B14F-4D97-AF65-F5344CB8AC3E}">
        <p14:creationId xmlns:p14="http://schemas.microsoft.com/office/powerpoint/2010/main" val="32912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C31D-71AC-4B9F-B750-F4DEC909B797}"/>
              </a:ext>
            </a:extLst>
          </p:cNvPr>
          <p:cNvSpPr>
            <a:spLocks noGrp="1"/>
          </p:cNvSpPr>
          <p:nvPr>
            <p:ph type="title"/>
          </p:nvPr>
        </p:nvSpPr>
        <p:spPr>
          <a:xfrm>
            <a:off x="838200" y="620392"/>
            <a:ext cx="3374136" cy="5504688"/>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20EE349D-B777-4AFA-BB76-AE1A80464EDD}"/>
              </a:ext>
            </a:extLst>
          </p:cNvPr>
          <p:cNvGraphicFramePr>
            <a:graphicFrameLocks noGrp="1"/>
          </p:cNvGraphicFramePr>
          <p:nvPr>
            <p:ph idx="1"/>
            <p:extLst>
              <p:ext uri="{D42A27DB-BD31-4B8C-83A1-F6EECF244321}">
                <p14:modId xmlns:p14="http://schemas.microsoft.com/office/powerpoint/2010/main" val="253825540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1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1"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F4B659-4E9D-4ED5-BD37-613361D1DE63}"/>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Thank You</a:t>
            </a:r>
          </a:p>
        </p:txBody>
      </p:sp>
      <p:pic>
        <p:nvPicPr>
          <p:cNvPr id="6" name="Picture 4" descr="Creating a simple Tic-Tac-Toe (or Naughts and Crosses) game in ...">
            <a:extLst>
              <a:ext uri="{FF2B5EF4-FFF2-40B4-BE49-F238E27FC236}">
                <a16:creationId xmlns:a16="http://schemas.microsoft.com/office/drawing/2014/main" id="{6071552C-B7A1-42EC-8D2D-A6D540A8A04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3999426" y="2543175"/>
            <a:ext cx="3209779" cy="33444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CD5597-797B-4562-8392-360DA5A16AF5}"/>
              </a:ext>
            </a:extLst>
          </p:cNvPr>
          <p:cNvSpPr>
            <a:spLocks noGrp="1"/>
          </p:cNvSpPr>
          <p:nvPr>
            <p:ph idx="1"/>
          </p:nvPr>
        </p:nvSpPr>
        <p:spPr>
          <a:xfrm>
            <a:off x="5295569" y="2494450"/>
            <a:ext cx="5471529" cy="3563159"/>
          </a:xfrm>
        </p:spPr>
        <p:txBody>
          <a:bodyPr>
            <a:normAutofit/>
          </a:bodyPr>
          <a:lstStyle/>
          <a:p>
            <a:pPr marL="0" indent="0">
              <a:buNone/>
            </a:pPr>
            <a:endParaRPr lang="en-US" sz="2400" dirty="0"/>
          </a:p>
        </p:txBody>
      </p:sp>
    </p:spTree>
    <p:extLst>
      <p:ext uri="{BB962C8B-B14F-4D97-AF65-F5344CB8AC3E}">
        <p14:creationId xmlns:p14="http://schemas.microsoft.com/office/powerpoint/2010/main" val="249219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C4E4F8-9473-42AC-84F3-A236CB4EDBEB}"/>
              </a:ext>
            </a:extLst>
          </p:cNvPr>
          <p:cNvPicPr>
            <a:picLocks noChangeAspect="1"/>
          </p:cNvPicPr>
          <p:nvPr/>
        </p:nvPicPr>
        <p:blipFill rotWithShape="1">
          <a:blip r:embed="rId2">
            <a:alphaModFix amt="50000"/>
          </a:blip>
          <a:srcRect t="19212" b="5788"/>
          <a:stretch/>
        </p:blipFill>
        <p:spPr>
          <a:xfrm>
            <a:off x="20" y="1"/>
            <a:ext cx="12191980" cy="6857999"/>
          </a:xfrm>
          <a:prstGeom prst="rect">
            <a:avLst/>
          </a:prstGeom>
        </p:spPr>
      </p:pic>
      <p:sp>
        <p:nvSpPr>
          <p:cNvPr id="2" name="Title 1">
            <a:extLst>
              <a:ext uri="{FF2B5EF4-FFF2-40B4-BE49-F238E27FC236}">
                <a16:creationId xmlns:a16="http://schemas.microsoft.com/office/drawing/2014/main" id="{6F5D1A06-7C34-4353-9223-73E374C2F94E}"/>
              </a:ext>
            </a:extLst>
          </p:cNvPr>
          <p:cNvSpPr>
            <a:spLocks noGrp="1"/>
          </p:cNvSpPr>
          <p:nvPr>
            <p:ph type="ctrTitle"/>
          </p:nvPr>
        </p:nvSpPr>
        <p:spPr>
          <a:xfrm>
            <a:off x="4234650" y="1200152"/>
            <a:ext cx="7581523" cy="4457696"/>
          </a:xfrm>
        </p:spPr>
        <p:txBody>
          <a:bodyPr anchor="ctr">
            <a:normAutofit/>
          </a:bodyPr>
          <a:lstStyle/>
          <a:p>
            <a:r>
              <a:rPr lang="en-US" sz="6200" dirty="0">
                <a:solidFill>
                  <a:srgbClr val="FFFFFF"/>
                </a:solidFill>
              </a:rPr>
              <a:t>Comparison of </a:t>
            </a:r>
            <a:br>
              <a:rPr lang="en-US" sz="6200" dirty="0">
                <a:solidFill>
                  <a:srgbClr val="FFFFFF"/>
                </a:solidFill>
              </a:rPr>
            </a:br>
            <a:r>
              <a:rPr lang="en-US" sz="6200" dirty="0">
                <a:solidFill>
                  <a:srgbClr val="FFFFFF"/>
                </a:solidFill>
              </a:rPr>
              <a:t>Tic-Tac-Toe</a:t>
            </a:r>
            <a:br>
              <a:rPr lang="en-US" sz="6200" dirty="0">
                <a:solidFill>
                  <a:srgbClr val="FFFFFF"/>
                </a:solidFill>
              </a:rPr>
            </a:br>
            <a:r>
              <a:rPr lang="en-US" sz="6200" dirty="0">
                <a:solidFill>
                  <a:srgbClr val="FFFFFF"/>
                </a:solidFill>
              </a:rPr>
              <a:t>using Minmax and </a:t>
            </a:r>
            <a:br>
              <a:rPr lang="en-US" sz="6200" dirty="0">
                <a:solidFill>
                  <a:srgbClr val="FFFFFF"/>
                </a:solidFill>
              </a:rPr>
            </a:br>
            <a:r>
              <a:rPr lang="en-US" sz="6200" dirty="0">
                <a:solidFill>
                  <a:srgbClr val="FFFFFF"/>
                </a:solidFill>
              </a:rPr>
              <a:t>q-learning Algorithm</a:t>
            </a:r>
            <a:br>
              <a:rPr lang="en-US" sz="6200" dirty="0">
                <a:solidFill>
                  <a:srgbClr val="FFFFFF"/>
                </a:solidFill>
              </a:rPr>
            </a:br>
            <a:endParaRPr lang="en-US" sz="6200" dirty="0">
              <a:solidFill>
                <a:srgbClr val="FFFFFF"/>
              </a:solidFill>
            </a:endParaRPr>
          </a:p>
        </p:txBody>
      </p:sp>
      <p:sp>
        <p:nvSpPr>
          <p:cNvPr id="3" name="Subtitle 2">
            <a:extLst>
              <a:ext uri="{FF2B5EF4-FFF2-40B4-BE49-F238E27FC236}">
                <a16:creationId xmlns:a16="http://schemas.microsoft.com/office/drawing/2014/main" id="{F48279CD-F9C7-4A78-8479-B1909F1194C5}"/>
              </a:ext>
            </a:extLst>
          </p:cNvPr>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By</a:t>
            </a:r>
            <a:br>
              <a:rPr lang="en-US" sz="2800">
                <a:solidFill>
                  <a:srgbClr val="FFFFFF"/>
                </a:solidFill>
              </a:rPr>
            </a:br>
            <a:r>
              <a:rPr lang="en-US" sz="2800">
                <a:solidFill>
                  <a:srgbClr val="FFFFFF"/>
                </a:solidFill>
              </a:rPr>
              <a:t>Jahnavi Priyanka maddi</a:t>
            </a:r>
          </a:p>
          <a:p>
            <a:pPr algn="r"/>
            <a:r>
              <a:rPr lang="en-US" sz="2800">
                <a:solidFill>
                  <a:srgbClr val="FFFFFF"/>
                </a:solidFill>
              </a:rPr>
              <a:t>00687587</a:t>
            </a:r>
          </a:p>
        </p:txBody>
      </p:sp>
      <p:cxnSp>
        <p:nvCxnSpPr>
          <p:cNvPr id="19" name="Straight Connector 15">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902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4E02BA-E600-42A7-BA82-55D92AF521EE}"/>
              </a:ext>
            </a:extLst>
          </p:cNvPr>
          <p:cNvSpPr>
            <a:spLocks noGrp="1"/>
          </p:cNvSpPr>
          <p:nvPr>
            <p:ph type="title"/>
          </p:nvPr>
        </p:nvSpPr>
        <p:spPr>
          <a:xfrm>
            <a:off x="1158240" y="4894262"/>
            <a:ext cx="10307952" cy="1325563"/>
          </a:xfrm>
        </p:spPr>
        <p:txBody>
          <a:bodyPr>
            <a:normAutofit/>
          </a:bodyPr>
          <a:lstStyle/>
          <a:p>
            <a:r>
              <a:rPr lang="en-US"/>
              <a:t>CONTENTS</a:t>
            </a:r>
            <a:endParaRPr lang="en-US" dirty="0"/>
          </a:p>
        </p:txBody>
      </p:sp>
      <p:sp>
        <p:nvSpPr>
          <p:cNvPr id="3" name="Content Placeholder 2">
            <a:extLst>
              <a:ext uri="{FF2B5EF4-FFF2-40B4-BE49-F238E27FC236}">
                <a16:creationId xmlns:a16="http://schemas.microsoft.com/office/drawing/2014/main" id="{F4519EF4-5811-4882-A76F-E7522DE48B06}"/>
              </a:ext>
            </a:extLst>
          </p:cNvPr>
          <p:cNvSpPr>
            <a:spLocks noGrp="1"/>
          </p:cNvSpPr>
          <p:nvPr>
            <p:ph idx="1"/>
          </p:nvPr>
        </p:nvSpPr>
        <p:spPr>
          <a:xfrm>
            <a:off x="1161288" y="701019"/>
            <a:ext cx="6484094" cy="3555064"/>
          </a:xfrm>
        </p:spPr>
        <p:txBody>
          <a:bodyPr anchor="ctr">
            <a:noAutofit/>
          </a:bodyPr>
          <a:lstStyle/>
          <a:p>
            <a:r>
              <a:rPr lang="en-US" sz="2000" dirty="0"/>
              <a:t>Introduction</a:t>
            </a:r>
          </a:p>
          <a:p>
            <a:r>
              <a:rPr lang="en-US" sz="2000" dirty="0"/>
              <a:t>Goal of the project</a:t>
            </a:r>
          </a:p>
          <a:p>
            <a:r>
              <a:rPr lang="en-US" sz="2000" dirty="0"/>
              <a:t>Approach</a:t>
            </a:r>
          </a:p>
          <a:p>
            <a:r>
              <a:rPr lang="en-US" sz="2000" dirty="0"/>
              <a:t>Algorithm</a:t>
            </a:r>
          </a:p>
          <a:p>
            <a:r>
              <a:rPr lang="en-US" sz="2000" dirty="0"/>
              <a:t>Implementation</a:t>
            </a:r>
          </a:p>
          <a:p>
            <a:r>
              <a:rPr lang="en-US" sz="2000" dirty="0"/>
              <a:t>Evaluation and Result</a:t>
            </a:r>
          </a:p>
          <a:p>
            <a:r>
              <a:rPr lang="en-US" sz="2000" dirty="0"/>
              <a:t>Conclusion</a:t>
            </a:r>
          </a:p>
          <a:p>
            <a:pPr marL="0" indent="0">
              <a:buNone/>
            </a:pPr>
            <a:endParaRPr lang="en-US" sz="2000" dirty="0"/>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347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4AFC4-507E-435C-82F5-A408DE36FAD5}"/>
              </a:ext>
            </a:extLst>
          </p:cNvPr>
          <p:cNvSpPr>
            <a:spLocks noGrp="1"/>
          </p:cNvSpPr>
          <p:nvPr>
            <p:ph type="title"/>
          </p:nvPr>
        </p:nvSpPr>
        <p:spPr>
          <a:xfrm>
            <a:off x="838200" y="365125"/>
            <a:ext cx="5558489" cy="1325563"/>
          </a:xfrm>
        </p:spPr>
        <p:txBody>
          <a:bodyPr>
            <a:normAutofit/>
          </a:bodyPr>
          <a:lstStyle/>
          <a:p>
            <a:r>
              <a:rPr lang="en-US"/>
              <a:t>Introduction</a:t>
            </a:r>
          </a:p>
        </p:txBody>
      </p:sp>
      <p:sp>
        <p:nvSpPr>
          <p:cNvPr id="17" name="Freeform: Shape 1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7EAB78A-E96C-4EA0-AC64-54A6B535C647}"/>
              </a:ext>
            </a:extLst>
          </p:cNvPr>
          <p:cNvSpPr>
            <a:spLocks noGrp="1"/>
          </p:cNvSpPr>
          <p:nvPr>
            <p:ph idx="1"/>
          </p:nvPr>
        </p:nvSpPr>
        <p:spPr>
          <a:xfrm>
            <a:off x="838200" y="1825625"/>
            <a:ext cx="5558489" cy="4351338"/>
          </a:xfrm>
        </p:spPr>
        <p:txBody>
          <a:bodyPr>
            <a:normAutofit/>
          </a:bodyPr>
          <a:lstStyle/>
          <a:p>
            <a:r>
              <a:rPr lang="en-US" sz="2200" dirty="0"/>
              <a:t>Tic-tac-toe also know as </a:t>
            </a:r>
            <a:r>
              <a:rPr lang="en-US" sz="2200" dirty="0" err="1"/>
              <a:t>noughts</a:t>
            </a:r>
            <a:r>
              <a:rPr lang="en-US" sz="2200" dirty="0"/>
              <a:t> and crosses or X’s and O’s is a two players game in which player can choose either </a:t>
            </a:r>
            <a:r>
              <a:rPr lang="en-US" sz="2200" i="1" dirty="0"/>
              <a:t>X</a:t>
            </a:r>
            <a:r>
              <a:rPr lang="en-US" sz="2200" dirty="0"/>
              <a:t> or </a:t>
            </a:r>
            <a:r>
              <a:rPr lang="en-US" sz="2200" i="1" dirty="0"/>
              <a:t>O</a:t>
            </a:r>
            <a:r>
              <a:rPr lang="en-US" sz="2200" dirty="0"/>
              <a:t>, who take turns marking the spaces in a 3×3 grid. The player who succeeds in placing three of their marks in a horizontal, vertical, or diagonal row is the winner.</a:t>
            </a:r>
          </a:p>
          <a:p>
            <a:r>
              <a:rPr lang="en-US" sz="2200" dirty="0"/>
              <a:t>Tic-Tac-Toe game is written in Python and </a:t>
            </a:r>
            <a:r>
              <a:rPr lang="en-US" sz="2200" dirty="0" err="1"/>
              <a:t>pyGame</a:t>
            </a:r>
            <a:r>
              <a:rPr lang="en-US" sz="2200" dirty="0"/>
              <a:t>. You can play versus the computer.</a:t>
            </a:r>
          </a:p>
          <a:p>
            <a:r>
              <a:rPr lang="en-US" sz="2200" dirty="0"/>
              <a:t>We implement </a:t>
            </a:r>
            <a:r>
              <a:rPr lang="en-US" sz="2200" dirty="0" err="1"/>
              <a:t>tictactoe</a:t>
            </a:r>
            <a:r>
              <a:rPr lang="en-US" sz="2200" dirty="0"/>
              <a:t> by using both Minmax and Q-learning Algorithms.</a:t>
            </a:r>
          </a:p>
          <a:p>
            <a:pPr marL="0" indent="0">
              <a:buNone/>
            </a:pPr>
            <a:endParaRPr lang="en-US" sz="2200" dirty="0"/>
          </a:p>
        </p:txBody>
      </p:sp>
      <p:sp>
        <p:nvSpPr>
          <p:cNvPr id="19" name="Oval 1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ock Arc 2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5" name="Straight Connector 2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Arc 2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39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36A1-9B28-47B3-B64D-C10ECEE9D2E5}"/>
              </a:ext>
            </a:extLst>
          </p:cNvPr>
          <p:cNvSpPr>
            <a:spLocks noGrp="1"/>
          </p:cNvSpPr>
          <p:nvPr>
            <p:ph type="title"/>
          </p:nvPr>
        </p:nvSpPr>
        <p:spPr>
          <a:xfrm>
            <a:off x="1140041" y="676656"/>
            <a:ext cx="3374136" cy="5504688"/>
          </a:xfrm>
        </p:spPr>
        <p:txBody>
          <a:bodyPr>
            <a:normAutofit/>
          </a:bodyPr>
          <a:lstStyle/>
          <a:p>
            <a:r>
              <a:rPr lang="en-US" dirty="0"/>
              <a:t>Goal of the project</a:t>
            </a:r>
          </a:p>
        </p:txBody>
      </p:sp>
      <p:graphicFrame>
        <p:nvGraphicFramePr>
          <p:cNvPr id="5" name="Content Placeholder 2">
            <a:extLst>
              <a:ext uri="{FF2B5EF4-FFF2-40B4-BE49-F238E27FC236}">
                <a16:creationId xmlns:a16="http://schemas.microsoft.com/office/drawing/2014/main" id="{F81C4185-F4E9-4A02-868A-FCFC11A02068}"/>
              </a:ext>
            </a:extLst>
          </p:cNvPr>
          <p:cNvGraphicFramePr>
            <a:graphicFrameLocks noGrp="1"/>
          </p:cNvGraphicFramePr>
          <p:nvPr>
            <p:ph idx="1"/>
            <p:extLst>
              <p:ext uri="{D42A27DB-BD31-4B8C-83A1-F6EECF244321}">
                <p14:modId xmlns:p14="http://schemas.microsoft.com/office/powerpoint/2010/main" val="148771486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5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19AB7-3A8A-4FD2-BCCC-47AD4ABC49BD}"/>
              </a:ext>
            </a:extLst>
          </p:cNvPr>
          <p:cNvSpPr>
            <a:spLocks noGrp="1"/>
          </p:cNvSpPr>
          <p:nvPr>
            <p:ph type="title"/>
          </p:nvPr>
        </p:nvSpPr>
        <p:spPr>
          <a:xfrm>
            <a:off x="686834" y="1153572"/>
            <a:ext cx="3200400" cy="4461163"/>
          </a:xfrm>
        </p:spPr>
        <p:txBody>
          <a:bodyPr>
            <a:normAutofit/>
          </a:bodyPr>
          <a:lstStyle/>
          <a:p>
            <a:r>
              <a:rPr lang="en-US">
                <a:solidFill>
                  <a:srgbClr val="FFFFFF"/>
                </a:solidFill>
              </a:rPr>
              <a:t>Approach</a:t>
            </a:r>
          </a:p>
        </p:txBody>
      </p:sp>
      <p:sp>
        <p:nvSpPr>
          <p:cNvPr id="4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Content Placeholder 2">
            <a:extLst>
              <a:ext uri="{FF2B5EF4-FFF2-40B4-BE49-F238E27FC236}">
                <a16:creationId xmlns:a16="http://schemas.microsoft.com/office/drawing/2014/main" id="{1E3D13A1-08DA-403E-9BDE-BB6C88E890D1}"/>
              </a:ext>
            </a:extLst>
          </p:cNvPr>
          <p:cNvSpPr>
            <a:spLocks noGrp="1"/>
          </p:cNvSpPr>
          <p:nvPr>
            <p:ph idx="1"/>
          </p:nvPr>
        </p:nvSpPr>
        <p:spPr>
          <a:xfrm>
            <a:off x="4447308" y="591344"/>
            <a:ext cx="6906491" cy="5585619"/>
          </a:xfrm>
        </p:spPr>
        <p:txBody>
          <a:bodyPr anchor="ctr">
            <a:normAutofit/>
          </a:bodyPr>
          <a:lstStyle/>
          <a:p>
            <a:r>
              <a:rPr lang="en-US" sz="2600" dirty="0"/>
              <a:t>Minmax approach:</a:t>
            </a:r>
          </a:p>
          <a:p>
            <a:pPr marL="0" indent="0">
              <a:buNone/>
            </a:pPr>
            <a:r>
              <a:rPr lang="en-US" sz="2600" dirty="0"/>
              <a:t>It searches with iteratively increasing the depth of the search. It uses minimax algorithm with alpha-beta pruning to decide its move and on reaching the depth limit it uses a heuristic function as a quantitative analysis of the board state. It also uses Hashing to compute the next move quickly if the same state of the board is acquired again.</a:t>
            </a:r>
          </a:p>
          <a:p>
            <a:r>
              <a:rPr lang="en-US" sz="2600" dirty="0"/>
              <a:t>Q-learning Approach:</a:t>
            </a:r>
          </a:p>
          <a:p>
            <a:pPr marL="0" indent="0">
              <a:buNone/>
            </a:pPr>
            <a:r>
              <a:rPr lang="en-US" sz="2600" dirty="0"/>
              <a:t>Q learning finds the policy which is optimal in a way which maximizes the expected value of the total reward to any or all the successive steps from that of the current step. It also helps in identifying the optimal selection policy.</a:t>
            </a:r>
          </a:p>
          <a:p>
            <a:endParaRPr lang="en-US" sz="2600" dirty="0"/>
          </a:p>
        </p:txBody>
      </p:sp>
    </p:spTree>
    <p:extLst>
      <p:ext uri="{BB962C8B-B14F-4D97-AF65-F5344CB8AC3E}">
        <p14:creationId xmlns:p14="http://schemas.microsoft.com/office/powerpoint/2010/main" val="233868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69FF-B5C8-4FE3-AD10-CD34DA748269}"/>
              </a:ext>
            </a:extLst>
          </p:cNvPr>
          <p:cNvSpPr>
            <a:spLocks noGrp="1"/>
          </p:cNvSpPr>
          <p:nvPr>
            <p:ph type="title"/>
          </p:nvPr>
        </p:nvSpPr>
        <p:spPr>
          <a:xfrm>
            <a:off x="648929" y="629266"/>
            <a:ext cx="3667039" cy="1676603"/>
          </a:xfrm>
        </p:spPr>
        <p:txBody>
          <a:bodyPr>
            <a:normAutofit/>
          </a:bodyPr>
          <a:lstStyle/>
          <a:p>
            <a:r>
              <a:rPr lang="en-US" dirty="0" err="1"/>
              <a:t>MinMax</a:t>
            </a:r>
            <a:br>
              <a:rPr lang="en-US" dirty="0"/>
            </a:br>
            <a:r>
              <a:rPr lang="en-US" dirty="0"/>
              <a:t> Algorithm</a:t>
            </a:r>
          </a:p>
        </p:txBody>
      </p:sp>
      <p:sp>
        <p:nvSpPr>
          <p:cNvPr id="3" name="Content Placeholder 2">
            <a:extLst>
              <a:ext uri="{FF2B5EF4-FFF2-40B4-BE49-F238E27FC236}">
                <a16:creationId xmlns:a16="http://schemas.microsoft.com/office/drawing/2014/main" id="{BABCBB50-B308-4BD3-87BA-91FBD9FB8354}"/>
              </a:ext>
            </a:extLst>
          </p:cNvPr>
          <p:cNvSpPr>
            <a:spLocks noGrp="1"/>
          </p:cNvSpPr>
          <p:nvPr>
            <p:ph idx="1"/>
          </p:nvPr>
        </p:nvSpPr>
        <p:spPr>
          <a:xfrm>
            <a:off x="648931" y="2438401"/>
            <a:ext cx="3667036" cy="3779520"/>
          </a:xfrm>
        </p:spPr>
        <p:txBody>
          <a:bodyPr>
            <a:normAutofit/>
          </a:bodyPr>
          <a:lstStyle/>
          <a:p>
            <a:pPr marL="0" indent="0">
              <a:buNone/>
            </a:pPr>
            <a:endParaRPr lang="en-US" sz="1800" dirty="0"/>
          </a:p>
        </p:txBody>
      </p:sp>
      <p:sp>
        <p:nvSpPr>
          <p:cNvPr id="20" name="Rectangle 22">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AD721CF-1AC7-4368-BC33-7F1D29ABE1DC}"/>
              </a:ext>
            </a:extLst>
          </p:cNvPr>
          <p:cNvPicPr>
            <a:picLocks noChangeAspect="1"/>
          </p:cNvPicPr>
          <p:nvPr/>
        </p:nvPicPr>
        <p:blipFill rotWithShape="1">
          <a:blip r:embed="rId2"/>
          <a:srcRect l="2331" r="6366" b="2"/>
          <a:stretch/>
        </p:blipFill>
        <p:spPr>
          <a:xfrm>
            <a:off x="5187055" y="719091"/>
            <a:ext cx="6087585" cy="5498830"/>
          </a:xfrm>
          <a:prstGeom prst="rect">
            <a:avLst/>
          </a:prstGeom>
        </p:spPr>
      </p:pic>
    </p:spTree>
    <p:extLst>
      <p:ext uri="{BB962C8B-B14F-4D97-AF65-F5344CB8AC3E}">
        <p14:creationId xmlns:p14="http://schemas.microsoft.com/office/powerpoint/2010/main" val="6435492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7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B5DEF205-99DE-4ADE-836F-4073C7CDD7E2}"/>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Q- learning </a:t>
            </a:r>
            <a:br>
              <a:rPr lang="en-US">
                <a:solidFill>
                  <a:schemeClr val="bg1"/>
                </a:solidFill>
              </a:rPr>
            </a:br>
            <a:r>
              <a:rPr lang="en-US">
                <a:solidFill>
                  <a:schemeClr val="bg1"/>
                </a:solidFill>
              </a:rPr>
              <a:t>Algorithm</a:t>
            </a:r>
          </a:p>
        </p:txBody>
      </p:sp>
      <p:sp>
        <p:nvSpPr>
          <p:cNvPr id="1037" name="Content Placeholder 1035">
            <a:extLst>
              <a:ext uri="{FF2B5EF4-FFF2-40B4-BE49-F238E27FC236}">
                <a16:creationId xmlns:a16="http://schemas.microsoft.com/office/drawing/2014/main" id="{4D6644C1-0F4A-451F-8A5C-9E47109AD28C}"/>
              </a:ext>
            </a:extLst>
          </p:cNvPr>
          <p:cNvSpPr>
            <a:spLocks noGrp="1"/>
          </p:cNvSpPr>
          <p:nvPr>
            <p:ph idx="1"/>
          </p:nvPr>
        </p:nvSpPr>
        <p:spPr>
          <a:xfrm>
            <a:off x="7546848" y="2516777"/>
            <a:ext cx="3803904" cy="3660185"/>
          </a:xfrm>
        </p:spPr>
        <p:txBody>
          <a:bodyPr anchor="ctr">
            <a:normAutofit/>
          </a:bodyPr>
          <a:lstStyle/>
          <a:p>
            <a:endParaRPr lang="en-US" sz="2200"/>
          </a:p>
        </p:txBody>
      </p:sp>
      <p:pic>
        <p:nvPicPr>
          <p:cNvPr id="4" name="Picture 8" descr="Lei Mao's Log Book – On-Policy VS Off-Policy in Reinforcement Learning">
            <a:extLst>
              <a:ext uri="{FF2B5EF4-FFF2-40B4-BE49-F238E27FC236}">
                <a16:creationId xmlns:a16="http://schemas.microsoft.com/office/drawing/2014/main" id="{911FAC4C-D4B0-4329-A11A-326CD190F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023452"/>
            <a:ext cx="9875298" cy="464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91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2307095D-0215-416B-BD0E-815D02B93B00}"/>
              </a:ext>
            </a:extLst>
          </p:cNvPr>
          <p:cNvSpPr>
            <a:spLocks noGrp="1"/>
          </p:cNvSpPr>
          <p:nvPr>
            <p:ph type="title"/>
          </p:nvPr>
        </p:nvSpPr>
        <p:spPr>
          <a:xfrm>
            <a:off x="841248" y="5529884"/>
            <a:ext cx="5802656" cy="1096331"/>
          </a:xfrm>
        </p:spPr>
        <p:txBody>
          <a:bodyPr>
            <a:normAutofit/>
          </a:bodyPr>
          <a:lstStyle/>
          <a:p>
            <a:r>
              <a:rPr lang="en-US" sz="3600">
                <a:solidFill>
                  <a:srgbClr val="303030"/>
                </a:solidFill>
              </a:rPr>
              <a:t>Implementation of MinMax:</a:t>
            </a:r>
            <a:br>
              <a:rPr lang="en-US" sz="3600"/>
            </a:br>
            <a:endParaRPr lang="en-US" sz="3700" dirty="0">
              <a:solidFill>
                <a:srgbClr val="303030"/>
              </a:solidFill>
            </a:endParaRPr>
          </a:p>
        </p:txBody>
      </p:sp>
      <p:pic>
        <p:nvPicPr>
          <p:cNvPr id="2050" name="Picture 2" descr="A screenshot of a cell phone&#10;&#10;Description automatically generated">
            <a:extLst>
              <a:ext uri="{FF2B5EF4-FFF2-40B4-BE49-F238E27FC236}">
                <a16:creationId xmlns:a16="http://schemas.microsoft.com/office/drawing/2014/main" id="{52791A52-14D6-4A24-BD4C-E6A7EA5054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4" r="-3" b="-3"/>
          <a:stretch/>
        </p:blipFill>
        <p:spPr bwMode="auto">
          <a:xfrm>
            <a:off x="420623" y="98078"/>
            <a:ext cx="6505357" cy="5157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023881-40D0-4550-A704-45A5E6484716}"/>
              </a:ext>
            </a:extLst>
          </p:cNvPr>
          <p:cNvSpPr>
            <a:spLocks noGrp="1"/>
          </p:cNvSpPr>
          <p:nvPr>
            <p:ph idx="1"/>
          </p:nvPr>
        </p:nvSpPr>
        <p:spPr>
          <a:xfrm>
            <a:off x="7534655" y="601315"/>
            <a:ext cx="4008101" cy="4384342"/>
          </a:xfrm>
        </p:spPr>
        <p:txBody>
          <a:bodyPr anchor="ctr">
            <a:normAutofit/>
          </a:bodyPr>
          <a:lstStyle/>
          <a:p>
            <a:r>
              <a:rPr lang="en-US" sz="1800" b="1" dirty="0"/>
              <a:t>Minimizer</a:t>
            </a:r>
          </a:p>
          <a:p>
            <a:pPr marL="0" indent="0">
              <a:buNone/>
            </a:pPr>
            <a:r>
              <a:rPr lang="en-US" sz="1800" dirty="0"/>
              <a:t>The minimizer selects the less values to analyze the best  move</a:t>
            </a:r>
          </a:p>
          <a:p>
            <a:pPr marL="0" indent="0">
              <a:buNone/>
            </a:pPr>
            <a:endParaRPr lang="en-US" sz="1800" dirty="0"/>
          </a:p>
          <a:p>
            <a:r>
              <a:rPr lang="en-US" sz="1800" b="1" dirty="0"/>
              <a:t>Maximizer</a:t>
            </a:r>
          </a:p>
          <a:p>
            <a:pPr marL="0" indent="0">
              <a:buNone/>
            </a:pPr>
            <a:r>
              <a:rPr lang="en-US" sz="1800" dirty="0"/>
              <a:t>The maximizer selects the highest value to </a:t>
            </a:r>
            <a:r>
              <a:rPr lang="en-US" sz="1800" dirty="0" err="1"/>
              <a:t>caluculate</a:t>
            </a:r>
            <a:r>
              <a:rPr lang="en-US" sz="1800" dirty="0"/>
              <a:t> the best move</a:t>
            </a:r>
          </a:p>
        </p:txBody>
      </p:sp>
    </p:spTree>
    <p:extLst>
      <p:ext uri="{BB962C8B-B14F-4D97-AF65-F5344CB8AC3E}">
        <p14:creationId xmlns:p14="http://schemas.microsoft.com/office/powerpoint/2010/main" val="1554011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5DC5CB6EE0C4CA23F26B5297CBD84" ma:contentTypeVersion="2" ma:contentTypeDescription="Create a new document." ma:contentTypeScope="" ma:versionID="57925d3a5545590ad126c62c6c939b77">
  <xsd:schema xmlns:xsd="http://www.w3.org/2001/XMLSchema" xmlns:xs="http://www.w3.org/2001/XMLSchema" xmlns:p="http://schemas.microsoft.com/office/2006/metadata/properties" xmlns:ns3="eddd008a-7c5e-45b1-bec3-1fce325ed649" targetNamespace="http://schemas.microsoft.com/office/2006/metadata/properties" ma:root="true" ma:fieldsID="c3f2d4d3b8d72304914df64a038e5033" ns3:_="">
    <xsd:import namespace="eddd008a-7c5e-45b1-bec3-1fce325ed64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dd008a-7c5e-45b1-bec3-1fce325ed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90B4E3-87A6-4CDB-91B6-9848B80AE0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dd008a-7c5e-45b1-bec3-1fce325ed6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E819D0-4E93-44EF-8833-AD1A663E41CB}">
  <ds:schemaRefs>
    <ds:schemaRef ds:uri="http://schemas.microsoft.com/sharepoint/v3/contenttype/forms"/>
  </ds:schemaRefs>
</ds:datastoreItem>
</file>

<file path=customXml/itemProps3.xml><?xml version="1.0" encoding="utf-8"?>
<ds:datastoreItem xmlns:ds="http://schemas.openxmlformats.org/officeDocument/2006/customXml" ds:itemID="{B79AFDE2-F6E3-4D3B-93DE-118660FA0830}">
  <ds:schemaRefs>
    <ds:schemaRef ds:uri="http://schemas.microsoft.com/office/infopath/2007/PartnerControls"/>
    <ds:schemaRef ds:uri="eddd008a-7c5e-45b1-bec3-1fce325ed649"/>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3872</TotalTime>
  <Words>406</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Final Project</vt:lpstr>
      <vt:lpstr>Comparison of  Tic-Tac-Toe using Minmax and  q-learning Algorithm </vt:lpstr>
      <vt:lpstr>CONTENTS</vt:lpstr>
      <vt:lpstr>Introduction</vt:lpstr>
      <vt:lpstr>Goal of the project</vt:lpstr>
      <vt:lpstr>Approach</vt:lpstr>
      <vt:lpstr>MinMax  Algorithm</vt:lpstr>
      <vt:lpstr>Q- learning  Algorithm</vt:lpstr>
      <vt:lpstr>Implementation of MinMax: </vt:lpstr>
      <vt:lpstr>Implementation of Q-learning</vt:lpstr>
      <vt:lpstr>Evaluation and RESULTSult </vt:lpstr>
      <vt:lpstr>Minmax Winning </vt:lpstr>
      <vt:lpstr>Q- Learning Winning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Maddi, Jahnavi Priyanka</dc:creator>
  <cp:lastModifiedBy>Maddi, Jahnavi Priyanka</cp:lastModifiedBy>
  <cp:revision>1</cp:revision>
  <dcterms:created xsi:type="dcterms:W3CDTF">2020-05-10T07:22:27Z</dcterms:created>
  <dcterms:modified xsi:type="dcterms:W3CDTF">2020-05-12T23:55:01Z</dcterms:modified>
</cp:coreProperties>
</file>