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E59F18-61BC-4267-A921-B3ED3C8937BE}" v="1" dt="2024-04-01T15:30:29.27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thi Raja" userId="68466e79f41391ed" providerId="LiveId" clId="{85E59F18-61BC-4267-A921-B3ED3C8937BE}"/>
    <pc:docChg chg="custSel modSld">
      <pc:chgData name="Aarthi Raja" userId="68466e79f41391ed" providerId="LiveId" clId="{85E59F18-61BC-4267-A921-B3ED3C8937BE}" dt="2024-04-01T15:31:03.487" v="26" actId="1076"/>
      <pc:docMkLst>
        <pc:docMk/>
      </pc:docMkLst>
      <pc:sldChg chg="modSp mod">
        <pc:chgData name="Aarthi Raja" userId="68466e79f41391ed" providerId="LiveId" clId="{85E59F18-61BC-4267-A921-B3ED3C8937BE}" dt="2024-04-01T14:00:59.657" v="0" actId="1076"/>
        <pc:sldMkLst>
          <pc:docMk/>
          <pc:sldMk cId="0" sldId="259"/>
        </pc:sldMkLst>
        <pc:spChg chg="mod">
          <ac:chgData name="Aarthi Raja" userId="68466e79f41391ed" providerId="LiveId" clId="{85E59F18-61BC-4267-A921-B3ED3C8937BE}" dt="2024-04-01T14:00:59.657" v="0" actId="1076"/>
          <ac:spMkLst>
            <pc:docMk/>
            <pc:sldMk cId="0" sldId="259"/>
            <ac:spMk id="11" creationId="{00000000-0000-0000-0000-000000000000}"/>
          </ac:spMkLst>
        </pc:spChg>
      </pc:sldChg>
      <pc:sldChg chg="modSp mod">
        <pc:chgData name="Aarthi Raja" userId="68466e79f41391ed" providerId="LiveId" clId="{85E59F18-61BC-4267-A921-B3ED3C8937BE}" dt="2024-04-01T14:01:10.642" v="2" actId="1076"/>
        <pc:sldMkLst>
          <pc:docMk/>
          <pc:sldMk cId="0" sldId="260"/>
        </pc:sldMkLst>
        <pc:spChg chg="mod">
          <ac:chgData name="Aarthi Raja" userId="68466e79f41391ed" providerId="LiveId" clId="{85E59F18-61BC-4267-A921-B3ED3C8937BE}" dt="2024-04-01T14:01:10.642" v="2" actId="1076"/>
          <ac:spMkLst>
            <pc:docMk/>
            <pc:sldMk cId="0" sldId="260"/>
            <ac:spMk id="11" creationId="{00000000-0000-0000-0000-000000000000}"/>
          </ac:spMkLst>
        </pc:spChg>
      </pc:sldChg>
      <pc:sldChg chg="modSp mod">
        <pc:chgData name="Aarthi Raja" userId="68466e79f41391ed" providerId="LiveId" clId="{85E59F18-61BC-4267-A921-B3ED3C8937BE}" dt="2024-04-01T14:01:38.254" v="4" actId="1076"/>
        <pc:sldMkLst>
          <pc:docMk/>
          <pc:sldMk cId="0" sldId="262"/>
        </pc:sldMkLst>
        <pc:spChg chg="mod">
          <ac:chgData name="Aarthi Raja" userId="68466e79f41391ed" providerId="LiveId" clId="{85E59F18-61BC-4267-A921-B3ED3C8937BE}" dt="2024-04-01T14:01:38.254" v="4" actId="1076"/>
          <ac:spMkLst>
            <pc:docMk/>
            <pc:sldMk cId="0" sldId="262"/>
            <ac:spMk id="10" creationId="{00000000-0000-0000-0000-000000000000}"/>
          </ac:spMkLst>
        </pc:spChg>
      </pc:sldChg>
      <pc:sldChg chg="modSp mod">
        <pc:chgData name="Aarthi Raja" userId="68466e79f41391ed" providerId="LiveId" clId="{85E59F18-61BC-4267-A921-B3ED3C8937BE}" dt="2024-04-01T14:05:21.473" v="16" actId="113"/>
        <pc:sldMkLst>
          <pc:docMk/>
          <pc:sldMk cId="0" sldId="263"/>
        </pc:sldMkLst>
        <pc:spChg chg="mod">
          <ac:chgData name="Aarthi Raja" userId="68466e79f41391ed" providerId="LiveId" clId="{85E59F18-61BC-4267-A921-B3ED3C8937BE}" dt="2024-04-01T14:05:21.473" v="16" actId="113"/>
          <ac:spMkLst>
            <pc:docMk/>
            <pc:sldMk cId="0" sldId="263"/>
            <ac:spMk id="9" creationId="{00000000-0000-0000-0000-000000000000}"/>
          </ac:spMkLst>
        </pc:spChg>
      </pc:sldChg>
      <pc:sldChg chg="modSp mod">
        <pc:chgData name="Aarthi Raja" userId="68466e79f41391ed" providerId="LiveId" clId="{85E59F18-61BC-4267-A921-B3ED3C8937BE}" dt="2024-04-01T14:02:04.781" v="6" actId="1076"/>
        <pc:sldMkLst>
          <pc:docMk/>
          <pc:sldMk cId="0" sldId="264"/>
        </pc:sldMkLst>
        <pc:spChg chg="mod">
          <ac:chgData name="Aarthi Raja" userId="68466e79f41391ed" providerId="LiveId" clId="{85E59F18-61BC-4267-A921-B3ED3C8937BE}" dt="2024-04-01T14:02:04.781" v="6" actId="1076"/>
          <ac:spMkLst>
            <pc:docMk/>
            <pc:sldMk cId="0" sldId="264"/>
            <ac:spMk id="8" creationId="{00000000-0000-0000-0000-000000000000}"/>
          </ac:spMkLst>
        </pc:spChg>
        <pc:spChg chg="mod">
          <ac:chgData name="Aarthi Raja" userId="68466e79f41391ed" providerId="LiveId" clId="{85E59F18-61BC-4267-A921-B3ED3C8937BE}" dt="2024-04-01T14:01:57.124" v="5" actId="1076"/>
          <ac:spMkLst>
            <pc:docMk/>
            <pc:sldMk cId="0" sldId="264"/>
            <ac:spMk id="10" creationId="{00000000-0000-0000-0000-000000000000}"/>
          </ac:spMkLst>
        </pc:spChg>
      </pc:sldChg>
      <pc:sldChg chg="modSp mod">
        <pc:chgData name="Aarthi Raja" userId="68466e79f41391ed" providerId="LiveId" clId="{85E59F18-61BC-4267-A921-B3ED3C8937BE}" dt="2024-04-01T14:02:41.599" v="12" actId="113"/>
        <pc:sldMkLst>
          <pc:docMk/>
          <pc:sldMk cId="0" sldId="265"/>
        </pc:sldMkLst>
        <pc:spChg chg="mod">
          <ac:chgData name="Aarthi Raja" userId="68466e79f41391ed" providerId="LiveId" clId="{85E59F18-61BC-4267-A921-B3ED3C8937BE}" dt="2024-04-01T14:02:41.599" v="12" actId="113"/>
          <ac:spMkLst>
            <pc:docMk/>
            <pc:sldMk cId="0" sldId="265"/>
            <ac:spMk id="10" creationId="{00000000-0000-0000-0000-000000000000}"/>
          </ac:spMkLst>
        </pc:spChg>
      </pc:sldChg>
      <pc:sldChg chg="addSp delSp modSp mod">
        <pc:chgData name="Aarthi Raja" userId="68466e79f41391ed" providerId="LiveId" clId="{85E59F18-61BC-4267-A921-B3ED3C8937BE}" dt="2024-04-01T15:31:03.487" v="26" actId="1076"/>
        <pc:sldMkLst>
          <pc:docMk/>
          <pc:sldMk cId="220257102" sldId="266"/>
        </pc:sldMkLst>
        <pc:picChg chg="add mod">
          <ac:chgData name="Aarthi Raja" userId="68466e79f41391ed" providerId="LiveId" clId="{85E59F18-61BC-4267-A921-B3ED3C8937BE}" dt="2024-04-01T15:31:03.487" v="26" actId="1076"/>
          <ac:picMkLst>
            <pc:docMk/>
            <pc:sldMk cId="220257102" sldId="266"/>
            <ac:picMk id="4" creationId="{D213C14E-607D-900A-3796-496B50AA04E0}"/>
          </ac:picMkLst>
        </pc:picChg>
        <pc:picChg chg="del">
          <ac:chgData name="Aarthi Raja" userId="68466e79f41391ed" providerId="LiveId" clId="{85E59F18-61BC-4267-A921-B3ED3C8937BE}" dt="2024-04-01T15:30:13.338" v="17" actId="21"/>
          <ac:picMkLst>
            <pc:docMk/>
            <pc:sldMk cId="220257102" sldId="266"/>
            <ac:picMk id="5" creationId="{A0656804-19D8-A66E-C844-FB3DA8E9186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943600" y="31242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itle 11"/>
          <p:cNvSpPr>
            <a:spLocks noGrp="1"/>
          </p:cNvSpPr>
          <p:nvPr>
            <p:ph type="ctrTitle"/>
          </p:nvPr>
        </p:nvSpPr>
        <p:spPr>
          <a:xfrm>
            <a:off x="5849747" y="2438400"/>
            <a:ext cx="3675253" cy="533400"/>
          </a:xfrm>
        </p:spPr>
        <p:txBody>
          <a:bodyPr/>
          <a:lstStyle/>
          <a:p>
            <a:r>
              <a:rPr lang="en-US" sz="3600" dirty="0"/>
              <a:t>VC </a:t>
            </a:r>
            <a:r>
              <a:rPr lang="en-US" sz="3600" dirty="0" err="1"/>
              <a:t>Sai</a:t>
            </a:r>
            <a:r>
              <a:rPr lang="en-US" sz="3600" dirty="0"/>
              <a:t> </a:t>
            </a:r>
            <a:r>
              <a:rPr lang="en-US" sz="3600" dirty="0" err="1"/>
              <a:t>Jahnavi</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381000"/>
            <a:ext cx="5257800" cy="646331"/>
          </a:xfrm>
          <a:prstGeom prst="rect">
            <a:avLst/>
          </a:prstGeom>
          <a:noFill/>
        </p:spPr>
        <p:txBody>
          <a:bodyPr wrap="square" rtlCol="0">
            <a:spAutoFit/>
          </a:bodyPr>
          <a:lstStyle/>
          <a:p>
            <a:r>
              <a:rPr lang="en-US" sz="3600" b="1" spc="15" dirty="0">
                <a:latin typeface="Trebuchet MS"/>
                <a:cs typeface="Trebuchet MS"/>
              </a:rPr>
              <a:t>M</a:t>
            </a:r>
            <a:r>
              <a:rPr lang="en-US" sz="3600" b="1" dirty="0">
                <a:latin typeface="Trebuchet MS"/>
                <a:cs typeface="Trebuchet MS"/>
              </a:rPr>
              <a:t>O</a:t>
            </a:r>
            <a:r>
              <a:rPr lang="en-US" sz="3600" b="1" spc="-15" dirty="0">
                <a:latin typeface="Trebuchet MS"/>
                <a:cs typeface="Trebuchet MS"/>
              </a:rPr>
              <a:t>D</a:t>
            </a:r>
            <a:r>
              <a:rPr lang="en-US" sz="3600" b="1" spc="-35" dirty="0">
                <a:latin typeface="Trebuchet MS"/>
                <a:cs typeface="Trebuchet MS"/>
              </a:rPr>
              <a:t>E</a:t>
            </a:r>
            <a:r>
              <a:rPr lang="en-US" sz="3600" b="1" spc="-30" dirty="0">
                <a:latin typeface="Trebuchet MS"/>
                <a:cs typeface="Trebuchet MS"/>
              </a:rPr>
              <a:t>LL</a:t>
            </a:r>
            <a:r>
              <a:rPr lang="en-US" sz="3600" b="1" spc="-5" dirty="0">
                <a:latin typeface="Trebuchet MS"/>
                <a:cs typeface="Trebuchet MS"/>
              </a:rPr>
              <a:t>I</a:t>
            </a:r>
            <a:r>
              <a:rPr lang="en-US" sz="3600" b="1" spc="30" dirty="0">
                <a:latin typeface="Trebuchet MS"/>
                <a:cs typeface="Trebuchet MS"/>
              </a:rPr>
              <a:t>N</a:t>
            </a:r>
            <a:r>
              <a:rPr lang="en-US" sz="3600" b="1" spc="5" dirty="0">
                <a:latin typeface="Trebuchet MS"/>
                <a:cs typeface="Trebuchet MS"/>
              </a:rPr>
              <a:t>G</a:t>
            </a:r>
            <a:endParaRPr lang="en-US" sz="3600" dirty="0">
              <a:latin typeface="Trebuchet MS"/>
              <a:cs typeface="Trebuchet MS"/>
            </a:endParaRPr>
          </a:p>
        </p:txBody>
      </p:sp>
      <p:pic>
        <p:nvPicPr>
          <p:cNvPr id="4" name="Picture 3">
            <a:extLst>
              <a:ext uri="{FF2B5EF4-FFF2-40B4-BE49-F238E27FC236}">
                <a16:creationId xmlns:a16="http://schemas.microsoft.com/office/drawing/2014/main" id="{D213C14E-607D-900A-3796-496B50AA0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219200"/>
            <a:ext cx="5791200" cy="4908895"/>
          </a:xfrm>
          <a:prstGeom prst="rect">
            <a:avLst/>
          </a:prstGeom>
        </p:spPr>
      </p:pic>
    </p:spTree>
    <p:extLst>
      <p:ext uri="{BB962C8B-B14F-4D97-AF65-F5344CB8AC3E}">
        <p14:creationId xmlns:p14="http://schemas.microsoft.com/office/powerpoint/2010/main" val="220257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24510" y="151190"/>
            <a:ext cx="2437130" cy="567463"/>
          </a:xfrm>
          <a:prstGeom prst="rect">
            <a:avLst/>
          </a:prstGeom>
        </p:spPr>
        <p:txBody>
          <a:bodyPr vert="horz" wrap="square" lIns="0" tIns="13335" rIns="0" bIns="0" rtlCol="0">
            <a:spAutoFit/>
          </a:bodyPr>
          <a:lstStyle/>
          <a:p>
            <a:pPr marL="12700">
              <a:lnSpc>
                <a:spcPct val="100000"/>
              </a:lnSpc>
              <a:spcBef>
                <a:spcPts val="105"/>
              </a:spcBef>
            </a:pPr>
            <a:r>
              <a:rPr sz="3600" dirty="0"/>
              <a:t>R</a:t>
            </a:r>
            <a:r>
              <a:rPr sz="3600" spc="-40" dirty="0"/>
              <a:t>E</a:t>
            </a:r>
            <a:r>
              <a:rPr sz="3600" spc="15" dirty="0"/>
              <a:t>S</a:t>
            </a:r>
            <a:r>
              <a:rPr sz="3600" spc="-30" dirty="0"/>
              <a:t>U</a:t>
            </a:r>
            <a:r>
              <a:rPr sz="3600" spc="-405" dirty="0"/>
              <a:t>L</a:t>
            </a:r>
            <a:r>
              <a:rPr sz="36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p:cNvSpPr txBox="1"/>
          <p:nvPr/>
        </p:nvSpPr>
        <p:spPr>
          <a:xfrm>
            <a:off x="405199" y="741636"/>
            <a:ext cx="10720001" cy="6494085"/>
          </a:xfrm>
          <a:prstGeom prst="rect">
            <a:avLst/>
          </a:prstGeom>
          <a:noFill/>
        </p:spPr>
        <p:txBody>
          <a:bodyPr wrap="square" rtlCol="0">
            <a:spAutoFit/>
          </a:bodyPr>
          <a:lstStyle/>
          <a:p>
            <a:pPr algn="just">
              <a:buFont typeface="+mj-lt"/>
              <a:buAutoNum type="arabicPeriod"/>
            </a:pPr>
            <a:r>
              <a:rPr lang="en-US" sz="2800" b="1" dirty="0"/>
              <a:t>Accuracy: </a:t>
            </a:r>
            <a:r>
              <a:rPr lang="en-US" sz="2800" dirty="0"/>
              <a:t>The percentage of correctly predicted churn and non-churn instances. A higher accuracy indicates better overall performance.</a:t>
            </a:r>
          </a:p>
          <a:p>
            <a:pPr algn="just">
              <a:buFont typeface="+mj-lt"/>
              <a:buAutoNum type="arabicPeriod"/>
            </a:pPr>
            <a:r>
              <a:rPr lang="en-US" sz="2800" b="1" dirty="0"/>
              <a:t>Precision: </a:t>
            </a:r>
            <a:r>
              <a:rPr lang="en-US" sz="2800" dirty="0"/>
              <a:t>The proportion of correctly predicted churn cases among all predicted churn cases. High precision means that when the model predicts a customer will churn, it's likely correct.</a:t>
            </a:r>
          </a:p>
          <a:p>
            <a:pPr algn="just">
              <a:buFont typeface="+mj-lt"/>
              <a:buAutoNum type="arabicPeriod"/>
            </a:pPr>
            <a:r>
              <a:rPr lang="en-US" sz="2800" b="1" dirty="0"/>
              <a:t>Recall: </a:t>
            </a:r>
            <a:r>
              <a:rPr lang="en-US" sz="2800" dirty="0"/>
              <a:t>The proportion of correctly predicted churn cases among all actual churn cases. High recall means the model is good at capturing most of the churn cases.</a:t>
            </a:r>
          </a:p>
          <a:p>
            <a:pPr algn="just">
              <a:buFont typeface="+mj-lt"/>
              <a:buAutoNum type="arabicPeriod"/>
            </a:pPr>
            <a:r>
              <a:rPr lang="en-US" sz="2800" b="1" dirty="0"/>
              <a:t>F1 Score: </a:t>
            </a:r>
            <a:r>
              <a:rPr lang="en-US" sz="2800" dirty="0"/>
              <a:t>The harmonic mean of precision and recall. It provides a balance between precision and recall.</a:t>
            </a:r>
          </a:p>
          <a:p>
            <a:pPr algn="just">
              <a:buFont typeface="+mj-lt"/>
              <a:buAutoNum type="arabicPeriod"/>
            </a:pPr>
            <a:r>
              <a:rPr lang="en-US" sz="2800" b="1" dirty="0"/>
              <a:t>ROC-AUC Score: </a:t>
            </a:r>
            <a:r>
              <a:rPr lang="en-US" sz="2800" dirty="0"/>
              <a:t>The area under the Receiver Operating Characteristic (ROC) curve. It measures the model's ability to distinguish between churn and non-churn cases. A higher ROC-AUC score indicates better performance</a:t>
            </a:r>
            <a:r>
              <a:rPr lang="en-US" sz="2400" dirty="0"/>
              <a:t>.</a:t>
            </a:r>
          </a:p>
          <a:p>
            <a:pPr algn="just"/>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76400" y="2281237"/>
            <a:ext cx="7086600" cy="3457575"/>
          </a:xfrm>
          <a:custGeom>
            <a:avLst/>
            <a:gdLst/>
            <a:ahLst/>
            <a:cxnLst/>
            <a:rect l="l" t="t" r="r" b="b"/>
            <a:pathLst>
              <a:path w="12192000" h="6858000">
                <a:moveTo>
                  <a:pt x="12192000" y="0"/>
                </a:moveTo>
                <a:lnTo>
                  <a:pt x="0" y="0"/>
                </a:lnTo>
                <a:lnTo>
                  <a:pt x="0" y="6858000"/>
                </a:lnTo>
                <a:lnTo>
                  <a:pt x="12192000" y="6858000"/>
                </a:lnTo>
                <a:lnTo>
                  <a:pt x="12192000" y="0"/>
                </a:lnTo>
                <a:close/>
              </a:path>
            </a:pathLst>
          </a:custGeom>
          <a:noFill/>
        </p:spPr>
        <p:txBody>
          <a:bodyPr wrap="square" lIns="0" tIns="0" rIns="0" bIns="0" rtlCol="0"/>
          <a:lstStyle/>
          <a:p>
            <a:pPr algn="ctr"/>
            <a:endParaRPr sz="5400" b="1"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205545" y="2516966"/>
            <a:ext cx="6878892" cy="2148024"/>
          </a:xfrm>
          <a:prstGeom prst="rect">
            <a:avLst/>
          </a:prstGeom>
        </p:spPr>
        <p:txBody>
          <a:bodyPr vert="horz" wrap="square" lIns="0" tIns="16510" rIns="0" bIns="0" rtlCol="0">
            <a:spAutoFit/>
          </a:bodyPr>
          <a:lstStyle/>
          <a:p>
            <a:pPr marL="12700" algn="ctr">
              <a:spcBef>
                <a:spcPts val="130"/>
              </a:spcBef>
            </a:pPr>
            <a:r>
              <a:rPr lang="en-US" dirty="0"/>
              <a:t>Churn Prediction in Telecom Industry</a:t>
            </a:r>
            <a:br>
              <a:rPr lang="en-US" sz="4400"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53081" y="1241838"/>
            <a:ext cx="7543800" cy="5204607"/>
          </a:xfrm>
          <a:custGeom>
            <a:avLst/>
            <a:gdLst/>
            <a:ahLst/>
            <a:cxnLst/>
            <a:rect l="l" t="t" r="r" b="b"/>
            <a:pathLst>
              <a:path w="12192000" h="6858000">
                <a:moveTo>
                  <a:pt x="12192000" y="0"/>
                </a:moveTo>
                <a:lnTo>
                  <a:pt x="0" y="0"/>
                </a:lnTo>
                <a:lnTo>
                  <a:pt x="0" y="6858000"/>
                </a:lnTo>
                <a:lnTo>
                  <a:pt x="12192000" y="6858000"/>
                </a:lnTo>
                <a:lnTo>
                  <a:pt x="12192000" y="0"/>
                </a:lnTo>
                <a:close/>
              </a:path>
            </a:pathLst>
          </a:custGeom>
          <a:noFill/>
        </p:spPr>
        <p:txBody>
          <a:bodyPr wrap="square" lIns="0" tIns="0" rIns="0" bIns="0" rtlCol="0"/>
          <a:lstStyle/>
          <a:p>
            <a:r>
              <a:rPr lang="en-US" sz="3200" dirty="0"/>
              <a:t>1.Problem  Statement</a:t>
            </a:r>
          </a:p>
          <a:p>
            <a:r>
              <a:rPr lang="en-US" sz="3200" dirty="0"/>
              <a:t>2.Project Overview</a:t>
            </a:r>
          </a:p>
          <a:p>
            <a:r>
              <a:rPr lang="en-US" sz="3200" dirty="0"/>
              <a:t>3.Who are the End Users?</a:t>
            </a:r>
          </a:p>
          <a:p>
            <a:r>
              <a:rPr lang="en-US" sz="3200" dirty="0"/>
              <a:t>4.Your Solution and  its Value Proposition</a:t>
            </a:r>
          </a:p>
          <a:p>
            <a:r>
              <a:rPr lang="en-US" sz="3200" dirty="0"/>
              <a:t>5.The WOW in your Solution</a:t>
            </a:r>
          </a:p>
          <a:p>
            <a:r>
              <a:rPr lang="en-US" sz="3200" dirty="0"/>
              <a:t>6.Modelling</a:t>
            </a:r>
          </a:p>
          <a:p>
            <a:r>
              <a:rPr lang="en-US" sz="3200" dirty="0"/>
              <a:t>7.Results</a:t>
            </a:r>
          </a:p>
          <a:p>
            <a:endParaRPr lang="en-US" sz="2400" dirty="0"/>
          </a:p>
          <a:p>
            <a:pPr algn="just"/>
            <a:r>
              <a:rPr lang="en-US" sz="2000" dirty="0"/>
              <a:t>The project aims to predict customer churn in the telecom industry using a CNN algorithm. It involves collecting and preprocessing data, exploring key features, building a CNN model, training it with the dataset, and evaluating its performance. The results will be analyzed to provide insights for telecom companies to reduce churn.</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0" y="3771732"/>
            <a:ext cx="1733550" cy="3009898"/>
          </a:xfrm>
          <a:prstGeom prst="rect">
            <a:avLst/>
          </a:prstGeom>
          <a:noFill/>
        </p:spPr>
      </p:pic>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t>A</a:t>
            </a:r>
            <a:r>
              <a:rPr sz="3600" spc="-5" dirty="0"/>
              <a:t>G</a:t>
            </a:r>
            <a:r>
              <a:rPr sz="3600" spc="-35" dirty="0"/>
              <a:t>E</a:t>
            </a:r>
            <a:r>
              <a:rPr sz="3600" spc="15" dirty="0"/>
              <a:t>N</a:t>
            </a:r>
            <a:r>
              <a:rPr sz="36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2600" y="3276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8197" y="381000"/>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t>P</a:t>
            </a:r>
            <a:r>
              <a:rPr sz="3600" spc="15" dirty="0"/>
              <a:t>ROB</a:t>
            </a:r>
            <a:r>
              <a:rPr sz="3600" spc="55" dirty="0"/>
              <a:t>L</a:t>
            </a:r>
            <a:r>
              <a:rPr sz="3600" spc="-20" dirty="0"/>
              <a:t>E</a:t>
            </a:r>
            <a:r>
              <a:rPr sz="3600" spc="20" dirty="0"/>
              <a:t>M</a:t>
            </a:r>
            <a:r>
              <a:rPr lang="en-US"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801326" y="1219200"/>
            <a:ext cx="8458200" cy="4832092"/>
          </a:xfrm>
          <a:prstGeom prst="rect">
            <a:avLst/>
          </a:prstGeom>
          <a:noFill/>
        </p:spPr>
        <p:txBody>
          <a:bodyPr wrap="square" rtlCol="0">
            <a:spAutoFit/>
          </a:bodyPr>
          <a:lstStyle/>
          <a:p>
            <a:pPr algn="just"/>
            <a:r>
              <a:rPr lang="en-US" sz="2800" dirty="0"/>
              <a:t>In the telecom industry, customer churn poses a significant challenge, leading to revenue loss and decreased market competitiveness. The aim of this project is to develop a convolutional neural network (CNN) algorithm to predict customer churn. By leveraging a dataset containing historical customer information, the CNN model will be trained to accurately identify potential churners based on their behavior and usage patterns. The ultimate goal is to provide telecom companies with a proactive tool to reduce churn and enhance customer retention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85800" y="152400"/>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US" sz="4000" spc="5" dirty="0"/>
              <a:t> </a:t>
            </a:r>
            <a:r>
              <a:rPr sz="4000" spc="-20" dirty="0"/>
              <a:t>OVERVIEW</a:t>
            </a:r>
            <a:endParaRPr sz="40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533400" y="831006"/>
            <a:ext cx="9067800" cy="5755422"/>
          </a:xfrm>
          <a:prstGeom prst="rect">
            <a:avLst/>
          </a:prstGeom>
          <a:noFill/>
        </p:spPr>
        <p:txBody>
          <a:bodyPr wrap="square" rtlCol="0">
            <a:spAutoFit/>
          </a:bodyPr>
          <a:lstStyle/>
          <a:p>
            <a:pPr algn="just"/>
            <a:r>
              <a:rPr lang="en-US" sz="2800" dirty="0"/>
              <a:t>The project aims to develop a CNN-based model for predicting customer churn in the telecom industry. The project ultimately seeks to provide telecom companies with a predictive tool to enhance customer retention strategies and reduce revenue loss due to churn. The main steps involved are:</a:t>
            </a:r>
          </a:p>
          <a:p>
            <a:pPr algn="just"/>
            <a:r>
              <a:rPr lang="en-US" sz="2800" dirty="0"/>
              <a:t>1.Data collection and preprocessing of customer data.</a:t>
            </a:r>
          </a:p>
          <a:p>
            <a:pPr algn="just"/>
            <a:r>
              <a:rPr lang="en-US" sz="2800" dirty="0"/>
              <a:t>2.Exploratory data analysis to gain insights into features that may influence churn.</a:t>
            </a:r>
          </a:p>
          <a:p>
            <a:pPr algn="just"/>
            <a:r>
              <a:rPr lang="en-US" sz="2800" dirty="0"/>
              <a:t>3.Constructing a CNN architecture to predict customer churn.</a:t>
            </a:r>
          </a:p>
          <a:p>
            <a:pPr algn="just"/>
            <a:r>
              <a:rPr lang="en-US" sz="2800" dirty="0"/>
              <a:t>4.Evaluating and tuning the model's performance.</a:t>
            </a:r>
          </a:p>
          <a:p>
            <a:pPr algn="just"/>
            <a:r>
              <a:rPr lang="en-US" sz="2800" dirty="0"/>
              <a:t>5.Deploying the model to predict churn.</a:t>
            </a:r>
          </a:p>
          <a:p>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65889" y="152400"/>
            <a:ext cx="5014595" cy="447558"/>
          </a:xfrm>
          <a:prstGeom prst="rect">
            <a:avLst/>
          </a:prstGeom>
        </p:spPr>
        <p:txBody>
          <a:bodyPr vert="horz" wrap="square" lIns="0" tIns="16510" rIns="0" bIns="0" rtlCol="0">
            <a:spAutoFit/>
          </a:bodyPr>
          <a:lstStyle/>
          <a:p>
            <a:pPr marL="12700">
              <a:lnSpc>
                <a:spcPct val="100000"/>
              </a:lnSpc>
              <a:spcBef>
                <a:spcPts val="130"/>
              </a:spcBef>
            </a:pPr>
            <a:r>
              <a:rPr sz="2800" spc="25" dirty="0"/>
              <a:t>W</a:t>
            </a:r>
            <a:r>
              <a:rPr sz="2800" spc="-20" dirty="0"/>
              <a:t>H</a:t>
            </a:r>
            <a:r>
              <a:rPr sz="2800" spc="20" dirty="0"/>
              <a:t>O</a:t>
            </a:r>
            <a:r>
              <a:rPr sz="2800" spc="-235" dirty="0"/>
              <a:t> </a:t>
            </a:r>
            <a:r>
              <a:rPr sz="2800" spc="-10" dirty="0"/>
              <a:t>AR</a:t>
            </a:r>
            <a:r>
              <a:rPr sz="2800" spc="15" dirty="0"/>
              <a:t>E</a:t>
            </a:r>
            <a:r>
              <a:rPr sz="2800" spc="-35" dirty="0"/>
              <a:t> </a:t>
            </a:r>
            <a:r>
              <a:rPr sz="2800" spc="-10" dirty="0"/>
              <a:t>T</a:t>
            </a:r>
            <a:r>
              <a:rPr sz="2800" spc="-15" dirty="0"/>
              <a:t>H</a:t>
            </a:r>
            <a:r>
              <a:rPr sz="2800" spc="15" dirty="0"/>
              <a:t>E</a:t>
            </a:r>
            <a:r>
              <a:rPr sz="2800" spc="-35" dirty="0"/>
              <a:t> </a:t>
            </a:r>
            <a:r>
              <a:rPr sz="2800" spc="-20" dirty="0"/>
              <a:t>E</a:t>
            </a:r>
            <a:r>
              <a:rPr sz="2800" spc="30" dirty="0"/>
              <a:t>N</a:t>
            </a:r>
            <a:r>
              <a:rPr sz="2800" spc="15" dirty="0"/>
              <a:t>D</a:t>
            </a:r>
            <a:r>
              <a:rPr sz="2800" spc="-45" dirty="0"/>
              <a:t> </a:t>
            </a:r>
            <a:r>
              <a:rPr sz="2800" dirty="0"/>
              <a:t>U</a:t>
            </a:r>
            <a:r>
              <a:rPr sz="2800" spc="10" dirty="0"/>
              <a:t>S</a:t>
            </a:r>
            <a:r>
              <a:rPr sz="2800" spc="-25" dirty="0"/>
              <a:t>E</a:t>
            </a:r>
            <a:r>
              <a:rPr sz="2800" spc="-10" dirty="0"/>
              <a:t>R</a:t>
            </a:r>
            <a:r>
              <a:rPr sz="2800" spc="5" dirty="0"/>
              <a:t>S?</a:t>
            </a:r>
            <a:endParaRPr sz="2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228600" y="685800"/>
            <a:ext cx="11582400" cy="5632311"/>
          </a:xfrm>
          <a:prstGeom prst="rect">
            <a:avLst/>
          </a:prstGeom>
          <a:noFill/>
        </p:spPr>
        <p:txBody>
          <a:bodyPr wrap="square" rtlCol="0">
            <a:spAutoFit/>
          </a:bodyPr>
          <a:lstStyle/>
          <a:p>
            <a:pPr algn="just"/>
            <a:r>
              <a:rPr lang="en-US" sz="2400" b="1" dirty="0"/>
              <a:t>1.Telecom Executives and Managers:</a:t>
            </a:r>
            <a:r>
              <a:rPr lang="en-US" sz="2400" dirty="0"/>
              <a:t> They can use the predictions and insights from the model to make strategic decisions related to customer retention, marketing campaigns, and service offerings.</a:t>
            </a:r>
          </a:p>
          <a:p>
            <a:pPr algn="just"/>
            <a:r>
              <a:rPr lang="en-US" sz="2400" b="1" dirty="0"/>
              <a:t>2.Customer Service Teams:</a:t>
            </a:r>
            <a:r>
              <a:rPr lang="en-US" sz="2400" dirty="0"/>
              <a:t> They can proactively reach out to customers identified as at-risk of churn to address their concerns, offer incentives, or provide personalized offers to encourage them to stay.</a:t>
            </a:r>
          </a:p>
          <a:p>
            <a:pPr algn="just"/>
            <a:r>
              <a:rPr lang="en-US" sz="2400" b="1" dirty="0"/>
              <a:t>3.Marketing Teams:</a:t>
            </a:r>
            <a:r>
              <a:rPr lang="en-US" sz="2400" dirty="0"/>
              <a:t> They can use the model's predictions to tailor marketing campaigns and promotions to target specific customer segments more effectively.</a:t>
            </a:r>
          </a:p>
          <a:p>
            <a:pPr algn="just"/>
            <a:r>
              <a:rPr lang="en-US" sz="2400" b="1" dirty="0"/>
              <a:t>4.Sales Teams:</a:t>
            </a:r>
            <a:r>
              <a:rPr lang="en-US" sz="2400" dirty="0"/>
              <a:t> They can prioritize their efforts on retaining high-value customers who are more likely to churn, potentially offering them special deals or upgrades to prevent them from leaving.</a:t>
            </a:r>
          </a:p>
          <a:p>
            <a:pPr algn="just"/>
            <a:r>
              <a:rPr lang="en-US" sz="2400" b="1" dirty="0"/>
              <a:t>5.Product Development Teams:</a:t>
            </a:r>
            <a:r>
              <a:rPr lang="en-US" sz="2400" dirty="0"/>
              <a:t> They can use the insights from the model to develop new products or services that address the needs and preferences of customers at risk of churn.</a:t>
            </a:r>
          </a:p>
          <a:p>
            <a:pPr algn="just"/>
            <a:r>
              <a:rPr lang="en-US" sz="2400" b="1" dirty="0"/>
              <a:t>6.Data Analysts and Data Scientists:</a:t>
            </a:r>
            <a:r>
              <a:rPr lang="en-US" sz="2400" dirty="0"/>
              <a:t> They are responsible for building, maintaining, and updating the churn prediction model to ensure its accuracy and effectiveness over time.</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601200" y="3607445"/>
            <a:ext cx="2695574" cy="3248025"/>
          </a:xfrm>
          <a:prstGeom prst="rect">
            <a:avLst/>
          </a:prstGeom>
        </p:spPr>
      </p:pic>
      <p:sp>
        <p:nvSpPr>
          <p:cNvPr id="6" name="object 6"/>
          <p:cNvSpPr txBox="1">
            <a:spLocks noGrp="1"/>
          </p:cNvSpPr>
          <p:nvPr>
            <p:ph type="title"/>
          </p:nvPr>
        </p:nvSpPr>
        <p:spPr>
          <a:xfrm>
            <a:off x="497732" y="152400"/>
            <a:ext cx="9763125" cy="444352"/>
          </a:xfrm>
          <a:prstGeom prst="rect">
            <a:avLst/>
          </a:prstGeom>
        </p:spPr>
        <p:txBody>
          <a:bodyPr vert="horz" wrap="square" lIns="0" tIns="13335" rIns="0" bIns="0" rtlCol="0">
            <a:spAutoFit/>
          </a:bodyPr>
          <a:lstStyle/>
          <a:p>
            <a:pPr marL="12700">
              <a:lnSpc>
                <a:spcPct val="100000"/>
              </a:lnSpc>
              <a:spcBef>
                <a:spcPts val="105"/>
              </a:spcBef>
            </a:pPr>
            <a:r>
              <a:rPr sz="2800" spc="-40" dirty="0"/>
              <a:t>Y</a:t>
            </a:r>
            <a:r>
              <a:rPr sz="2800" spc="10" dirty="0"/>
              <a:t>O</a:t>
            </a:r>
            <a:r>
              <a:rPr sz="2800" spc="25" dirty="0"/>
              <a:t>U</a:t>
            </a:r>
            <a:r>
              <a:rPr sz="2800" dirty="0"/>
              <a:t>R</a:t>
            </a:r>
            <a:r>
              <a:rPr sz="2800" spc="5" dirty="0"/>
              <a:t> </a:t>
            </a:r>
            <a:r>
              <a:rPr sz="2800" spc="25" dirty="0"/>
              <a:t>S</a:t>
            </a:r>
            <a:r>
              <a:rPr sz="2800" spc="10" dirty="0"/>
              <a:t>O</a:t>
            </a:r>
            <a:r>
              <a:rPr sz="2800" spc="25" dirty="0"/>
              <a:t>LU</a:t>
            </a:r>
            <a:r>
              <a:rPr sz="2800" spc="-35" dirty="0"/>
              <a:t>T</a:t>
            </a:r>
            <a:r>
              <a:rPr sz="2800" spc="-30" dirty="0"/>
              <a:t>I</a:t>
            </a:r>
            <a:r>
              <a:rPr sz="2800" spc="10" dirty="0"/>
              <a:t>O</a:t>
            </a:r>
            <a:r>
              <a:rPr sz="2800" dirty="0"/>
              <a:t>N</a:t>
            </a:r>
            <a:r>
              <a:rPr sz="2800" spc="-345" dirty="0"/>
              <a:t> </a:t>
            </a:r>
            <a:r>
              <a:rPr sz="2800" spc="-35" dirty="0"/>
              <a:t>A</a:t>
            </a:r>
            <a:r>
              <a:rPr sz="2800" spc="-5" dirty="0"/>
              <a:t>N</a:t>
            </a:r>
            <a:r>
              <a:rPr sz="2800" dirty="0"/>
              <a:t>D</a:t>
            </a:r>
            <a:r>
              <a:rPr sz="2800" spc="35" dirty="0"/>
              <a:t> </a:t>
            </a:r>
            <a:r>
              <a:rPr sz="2800" spc="-30" dirty="0"/>
              <a:t>I</a:t>
            </a:r>
            <a:r>
              <a:rPr sz="2800" spc="-35" dirty="0"/>
              <a:t>T</a:t>
            </a:r>
            <a:r>
              <a:rPr sz="2800" dirty="0"/>
              <a:t>S</a:t>
            </a:r>
            <a:r>
              <a:rPr sz="2800" spc="60" dirty="0"/>
              <a:t> </a:t>
            </a:r>
            <a:r>
              <a:rPr sz="2800" spc="-295" dirty="0"/>
              <a:t>V</a:t>
            </a:r>
            <a:r>
              <a:rPr sz="2800" spc="-35" dirty="0"/>
              <a:t>A</a:t>
            </a:r>
            <a:r>
              <a:rPr sz="2800" spc="25" dirty="0"/>
              <a:t>LU</a:t>
            </a:r>
            <a:r>
              <a:rPr sz="2800" dirty="0"/>
              <a:t>E</a:t>
            </a:r>
            <a:r>
              <a:rPr sz="2800" spc="-65" dirty="0"/>
              <a:t> </a:t>
            </a:r>
            <a:r>
              <a:rPr sz="2800" spc="-15" dirty="0"/>
              <a:t>P</a:t>
            </a:r>
            <a:r>
              <a:rPr sz="2800" spc="-30" dirty="0"/>
              <a:t>R</a:t>
            </a:r>
            <a:r>
              <a:rPr sz="2800" spc="10" dirty="0"/>
              <a:t>O</a:t>
            </a:r>
            <a:r>
              <a:rPr sz="2800" spc="-15" dirty="0"/>
              <a:t>P</a:t>
            </a:r>
            <a:r>
              <a:rPr sz="2800" spc="10" dirty="0"/>
              <a:t>O</a:t>
            </a:r>
            <a:r>
              <a:rPr sz="2800" spc="25" dirty="0"/>
              <a:t>S</a:t>
            </a:r>
            <a:r>
              <a:rPr sz="2800" spc="-30" dirty="0"/>
              <a:t>I</a:t>
            </a:r>
            <a:r>
              <a:rPr sz="2800" spc="-35" dirty="0"/>
              <a:t>T</a:t>
            </a:r>
            <a:r>
              <a:rPr sz="2800" spc="-30" dirty="0"/>
              <a:t>I</a:t>
            </a:r>
            <a:r>
              <a:rPr sz="2800" spc="10" dirty="0"/>
              <a:t>O</a:t>
            </a:r>
            <a:r>
              <a:rPr sz="28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478067" y="735955"/>
            <a:ext cx="8839200" cy="5386090"/>
          </a:xfrm>
          <a:prstGeom prst="rect">
            <a:avLst/>
          </a:prstGeom>
          <a:noFill/>
        </p:spPr>
        <p:txBody>
          <a:bodyPr wrap="square" rtlCol="0">
            <a:spAutoFit/>
          </a:bodyPr>
          <a:lstStyle/>
          <a:p>
            <a:pPr algn="just"/>
            <a:r>
              <a:rPr lang="en-US" sz="2800" b="1" dirty="0"/>
              <a:t>Solution </a:t>
            </a:r>
          </a:p>
          <a:p>
            <a:pPr algn="just"/>
            <a:r>
              <a:rPr lang="en-US" sz="2400" dirty="0"/>
              <a:t>The solution involves building a predictive model using CNN algorithms to identify customers who are likely to churn from the telecom company's services. The model is trained on historical customer data, including demographic information, subscription details, usage patterns, billing information, and customer service records.</a:t>
            </a:r>
          </a:p>
          <a:p>
            <a:pPr algn="just"/>
            <a:r>
              <a:rPr lang="en-US" sz="2800" b="1" dirty="0"/>
              <a:t>Value Proposition</a:t>
            </a:r>
          </a:p>
          <a:p>
            <a:pPr algn="just"/>
            <a:r>
              <a:rPr lang="en-US" sz="2400" dirty="0"/>
              <a:t>1.Improved Customer Retention</a:t>
            </a:r>
          </a:p>
          <a:p>
            <a:pPr algn="just"/>
            <a:r>
              <a:rPr lang="en-US" sz="2400" dirty="0"/>
              <a:t>2.Cost Savings</a:t>
            </a:r>
          </a:p>
          <a:p>
            <a:pPr algn="just"/>
            <a:r>
              <a:rPr lang="en-US" sz="2400" dirty="0"/>
              <a:t>3.Revenue Maximization</a:t>
            </a:r>
          </a:p>
          <a:p>
            <a:pPr algn="just"/>
            <a:r>
              <a:rPr lang="en-US" sz="2400" dirty="0"/>
              <a:t>4.Competitive Advantage</a:t>
            </a:r>
          </a:p>
          <a:p>
            <a:pPr algn="just"/>
            <a:r>
              <a:rPr lang="en-US" sz="2400" dirty="0"/>
              <a:t>5.Improved Customer Experience</a:t>
            </a:r>
          </a:p>
          <a:p>
            <a:pPr algn="just"/>
            <a:r>
              <a:rPr lang="en-US" sz="2400" dirty="0"/>
              <a:t>6.Data-Driven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57200" y="152400"/>
            <a:ext cx="7543165" cy="447558"/>
          </a:xfrm>
          <a:prstGeom prst="rect">
            <a:avLst/>
          </a:prstGeom>
        </p:spPr>
        <p:txBody>
          <a:bodyPr vert="horz" wrap="square" lIns="0" tIns="16510" rIns="0" bIns="0" rtlCol="0">
            <a:spAutoFit/>
          </a:bodyPr>
          <a:lstStyle/>
          <a:p>
            <a:pPr marL="12700">
              <a:lnSpc>
                <a:spcPct val="100000"/>
              </a:lnSpc>
              <a:spcBef>
                <a:spcPts val="130"/>
              </a:spcBef>
            </a:pPr>
            <a:r>
              <a:rPr sz="2800" spc="15" dirty="0"/>
              <a:t>THE</a:t>
            </a:r>
            <a:r>
              <a:rPr sz="2800" spc="20" dirty="0"/>
              <a:t> </a:t>
            </a:r>
            <a:r>
              <a:rPr sz="2800" spc="10" dirty="0"/>
              <a:t>WOW</a:t>
            </a:r>
            <a:r>
              <a:rPr sz="2800" spc="85" dirty="0"/>
              <a:t> </a:t>
            </a:r>
            <a:r>
              <a:rPr sz="2800" spc="10" dirty="0"/>
              <a:t>IN</a:t>
            </a:r>
            <a:r>
              <a:rPr sz="2800" spc="-5" dirty="0"/>
              <a:t> </a:t>
            </a:r>
            <a:r>
              <a:rPr sz="2800" spc="15" dirty="0"/>
              <a:t>YOUR</a:t>
            </a:r>
            <a:r>
              <a:rPr sz="2800" spc="-10" dirty="0"/>
              <a:t> </a:t>
            </a:r>
            <a:r>
              <a:rPr sz="2800" spc="20" dirty="0"/>
              <a:t>SOLUTION</a:t>
            </a:r>
            <a:endParaRPr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304800" y="762000"/>
            <a:ext cx="8839200" cy="6278642"/>
          </a:xfrm>
          <a:prstGeom prst="rect">
            <a:avLst/>
          </a:prstGeom>
          <a:noFill/>
        </p:spPr>
        <p:txBody>
          <a:bodyPr wrap="square" rtlCol="0">
            <a:spAutoFit/>
          </a:bodyPr>
          <a:lstStyle/>
          <a:p>
            <a:pPr algn="just">
              <a:buFont typeface="+mj-lt"/>
              <a:buAutoNum type="arabicPeriod"/>
            </a:pPr>
            <a:r>
              <a:rPr lang="en-US" sz="2400" b="1" dirty="0"/>
              <a:t>Versatility of CNNs: </a:t>
            </a:r>
            <a:r>
              <a:rPr lang="en-US" sz="2400" dirty="0"/>
              <a:t>CNNs are traditionally used in image processing, but applying them to sequential data like customer behavior patterns in the telecom industry shows creativity and adaptability in utilizing neural networks.</a:t>
            </a:r>
          </a:p>
          <a:p>
            <a:pPr algn="just">
              <a:buFont typeface="+mj-lt"/>
              <a:buAutoNum type="arabicPeriod"/>
            </a:pPr>
            <a:r>
              <a:rPr lang="en-US" sz="2400" b="1" dirty="0"/>
              <a:t>Potential for Improved Accuracy: </a:t>
            </a:r>
            <a:r>
              <a:rPr lang="en-US" sz="2400" dirty="0"/>
              <a:t>CNNs have the potential to capture complex patterns and dependencies in customer data better than traditional machine learning algorithms, potentially leading to more accurate churn predictions.</a:t>
            </a:r>
          </a:p>
          <a:p>
            <a:pPr algn="just">
              <a:buFont typeface="+mj-lt"/>
              <a:buAutoNum type="arabicPeriod"/>
            </a:pPr>
            <a:r>
              <a:rPr lang="en-US" sz="2400" b="1" dirty="0"/>
              <a:t>Deep Understanding of Machine Learning: </a:t>
            </a:r>
            <a:r>
              <a:rPr lang="en-US" sz="2400" dirty="0"/>
              <a:t>Your solution demonstrates a deep understanding of both the problem domain (telecom churn prediction) and advanced machine learning techniques (CNNs), highlighting your expertise in the field.</a:t>
            </a:r>
          </a:p>
          <a:p>
            <a:pPr algn="just">
              <a:buFont typeface="+mj-lt"/>
              <a:buAutoNum type="arabicPeriod"/>
            </a:pPr>
            <a:r>
              <a:rPr lang="en-US" sz="2400" b="1" dirty="0"/>
              <a:t>Impactful Results: </a:t>
            </a:r>
            <a:r>
              <a:rPr lang="en-US" sz="2400" dirty="0"/>
              <a:t>By accurately predicting customer churn, your solution can help telecom companies implement targeted retention strategies, ultimately reducing revenue loss and improving customer satisfaction.</a:t>
            </a:r>
          </a:p>
          <a:p>
            <a:endParaRPr lang="en-US" dirty="0"/>
          </a:p>
        </p:txBody>
      </p:sp>
      <p:pic>
        <p:nvPicPr>
          <p:cNvPr id="3" name="Picture 2">
            <a:extLst>
              <a:ext uri="{FF2B5EF4-FFF2-40B4-BE49-F238E27FC236}">
                <a16:creationId xmlns:a16="http://schemas.microsoft.com/office/drawing/2014/main" id="{D4C4894A-BCB6-5E63-3DF5-200F65EF401E}"/>
              </a:ext>
            </a:extLst>
          </p:cNvPr>
          <p:cNvPicPr>
            <a:picLocks noChangeAspect="1"/>
          </p:cNvPicPr>
          <p:nvPr/>
        </p:nvPicPr>
        <p:blipFill rotWithShape="1">
          <a:blip r:embed="rId2">
            <a:extLst>
              <a:ext uri="{28A0092B-C50C-407E-A947-70E740481C1C}">
                <a14:useLocalDpi xmlns:a14="http://schemas.microsoft.com/office/drawing/2010/main" val="0"/>
              </a:ext>
            </a:extLst>
          </a:blip>
          <a:srcRect b="7153"/>
          <a:stretch/>
        </p:blipFill>
        <p:spPr>
          <a:xfrm>
            <a:off x="9219888" y="3878826"/>
            <a:ext cx="2972112" cy="2971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152400"/>
            <a:ext cx="3303904"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rebuchet MS"/>
                <a:cs typeface="Trebuchet MS"/>
              </a:rPr>
              <a:t>M</a:t>
            </a:r>
            <a:r>
              <a:rPr sz="3600" b="1" dirty="0">
                <a:latin typeface="Trebuchet MS"/>
                <a:cs typeface="Trebuchet MS"/>
              </a:rPr>
              <a:t>O</a:t>
            </a:r>
            <a:r>
              <a:rPr sz="3600" b="1" spc="-15" dirty="0">
                <a:latin typeface="Trebuchet MS"/>
                <a:cs typeface="Trebuchet MS"/>
              </a:rPr>
              <a:t>D</a:t>
            </a:r>
            <a:r>
              <a:rPr sz="3600" b="1" spc="-35" dirty="0">
                <a:latin typeface="Trebuchet MS"/>
                <a:cs typeface="Trebuchet MS"/>
              </a:rPr>
              <a:t>E</a:t>
            </a:r>
            <a:r>
              <a:rPr sz="3600" b="1" spc="-30" dirty="0">
                <a:latin typeface="Trebuchet MS"/>
                <a:cs typeface="Trebuchet MS"/>
              </a:rPr>
              <a:t>LL</a:t>
            </a:r>
            <a:r>
              <a:rPr sz="3600" b="1" spc="-5" dirty="0">
                <a:latin typeface="Trebuchet MS"/>
                <a:cs typeface="Trebuchet MS"/>
              </a:rPr>
              <a:t>I</a:t>
            </a:r>
            <a:r>
              <a:rPr sz="3600" b="1" spc="30" dirty="0">
                <a:latin typeface="Trebuchet MS"/>
                <a:cs typeface="Trebuchet MS"/>
              </a:rPr>
              <a:t>N</a:t>
            </a:r>
            <a:r>
              <a:rPr sz="3600" b="1" spc="5" dirty="0">
                <a:latin typeface="Trebuchet MS"/>
                <a:cs typeface="Trebuchet MS"/>
              </a:rPr>
              <a:t>G</a:t>
            </a:r>
            <a:endParaRPr sz="3600" dirty="0">
              <a:latin typeface="Trebuchet MS"/>
              <a:cs typeface="Trebuchet MS"/>
            </a:endParaRPr>
          </a:p>
        </p:txBody>
      </p:sp>
      <p:sp>
        <p:nvSpPr>
          <p:cNvPr id="10" name="TextBox 9"/>
          <p:cNvSpPr txBox="1"/>
          <p:nvPr/>
        </p:nvSpPr>
        <p:spPr>
          <a:xfrm>
            <a:off x="533400" y="914400"/>
            <a:ext cx="11430000" cy="6247864"/>
          </a:xfrm>
          <a:prstGeom prst="rect">
            <a:avLst/>
          </a:prstGeom>
          <a:noFill/>
        </p:spPr>
        <p:txBody>
          <a:bodyPr wrap="square" rtlCol="0">
            <a:spAutoFit/>
          </a:bodyPr>
          <a:lstStyle/>
          <a:p>
            <a:pPr algn="l">
              <a:buFont typeface="+mj-lt"/>
              <a:buAutoNum type="arabicPeriod"/>
            </a:pPr>
            <a:r>
              <a:rPr lang="en-US" sz="2400" b="1" dirty="0"/>
              <a:t>Data Preparation: </a:t>
            </a:r>
            <a:r>
              <a:rPr lang="en-US" sz="2400" dirty="0"/>
              <a:t>Prepare the dataset, including cleaning, preprocessing, and splitting into training, validation, and test sets.</a:t>
            </a:r>
          </a:p>
          <a:p>
            <a:pPr algn="l">
              <a:buFont typeface="+mj-lt"/>
              <a:buAutoNum type="arabicPeriod"/>
            </a:pPr>
            <a:r>
              <a:rPr lang="en-US" sz="2400" b="1" dirty="0"/>
              <a:t>Model Architecture: </a:t>
            </a:r>
            <a:r>
              <a:rPr lang="en-US" sz="2400" dirty="0"/>
              <a:t>Design a CNN architecture suitable for the churn prediction task, considering factors like convolutional layers, pooling layers, and dense layers.</a:t>
            </a:r>
          </a:p>
          <a:p>
            <a:pPr algn="l">
              <a:buFont typeface="+mj-lt"/>
              <a:buAutoNum type="arabicPeriod"/>
            </a:pPr>
            <a:r>
              <a:rPr lang="en-US" sz="2400" b="1" dirty="0"/>
              <a:t>Model Compilation: </a:t>
            </a:r>
            <a:r>
              <a:rPr lang="en-US" sz="2400" dirty="0"/>
              <a:t>Compile the model with an appropriate loss function (e.g., binary </a:t>
            </a:r>
            <a:r>
              <a:rPr lang="en-US" sz="2400" dirty="0" err="1"/>
              <a:t>crossentropy</a:t>
            </a:r>
            <a:r>
              <a:rPr lang="en-US" sz="2400" dirty="0"/>
              <a:t>) and optimizer (e.g., Adam).</a:t>
            </a:r>
          </a:p>
          <a:p>
            <a:pPr algn="l">
              <a:buFont typeface="+mj-lt"/>
              <a:buAutoNum type="arabicPeriod"/>
            </a:pPr>
            <a:r>
              <a:rPr lang="en-US" sz="2400" b="1" dirty="0"/>
              <a:t>Model Training: </a:t>
            </a:r>
            <a:r>
              <a:rPr lang="en-US" sz="2400" dirty="0"/>
              <a:t>Train the CNN model using the training data, specifying the number of epochs and batch size.</a:t>
            </a:r>
          </a:p>
          <a:p>
            <a:pPr algn="l">
              <a:buFont typeface="+mj-lt"/>
              <a:buAutoNum type="arabicPeriod"/>
            </a:pPr>
            <a:r>
              <a:rPr lang="en-US" sz="2400" b="1" dirty="0"/>
              <a:t>Model Evaluation: </a:t>
            </a:r>
            <a:r>
              <a:rPr lang="en-US" sz="2400" dirty="0"/>
              <a:t>Evaluate the trained model using the validation set to assess its performance and adjust hyperparameters if necessary.</a:t>
            </a:r>
          </a:p>
          <a:p>
            <a:pPr algn="l">
              <a:buFont typeface="+mj-lt"/>
              <a:buAutoNum type="arabicPeriod"/>
            </a:pPr>
            <a:r>
              <a:rPr lang="en-US" sz="2400" b="1" dirty="0"/>
              <a:t>Final Model Selection: </a:t>
            </a:r>
            <a:r>
              <a:rPr lang="en-US" sz="2400" dirty="0"/>
              <a:t>Select the best-performing model based on the validation results.</a:t>
            </a:r>
          </a:p>
          <a:p>
            <a:pPr algn="l">
              <a:buFont typeface="+mj-lt"/>
              <a:buAutoNum type="arabicPeriod"/>
            </a:pPr>
            <a:r>
              <a:rPr lang="en-US" sz="2400" b="1" dirty="0"/>
              <a:t>Model Testing: </a:t>
            </a:r>
            <a:r>
              <a:rPr lang="en-US" sz="2400" dirty="0"/>
              <a:t>Test the selected model using the test set to evaluate its performance on unseen data.</a:t>
            </a:r>
          </a:p>
          <a:p>
            <a:pPr algn="l">
              <a:buFont typeface="+mj-lt"/>
              <a:buAutoNum type="arabicPeriod"/>
            </a:pPr>
            <a:r>
              <a:rPr lang="en-US" sz="2400" b="1" dirty="0"/>
              <a:t>Performance Evaluation: </a:t>
            </a:r>
            <a:r>
              <a:rPr lang="en-US" sz="2400" dirty="0"/>
              <a:t>Evaluate the model's performance using metrics such as accuracy, precision, recall, F1 score, and ROC-AUC score</a:t>
            </a:r>
          </a:p>
          <a:p>
            <a:endParaRPr lang="en-US" sz="2000" dirty="0"/>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437</TotalTime>
  <Words>1054</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Trebuchet MS</vt:lpstr>
      <vt:lpstr>Office Theme</vt:lpstr>
      <vt:lpstr>VC Sai Jahnavi</vt:lpstr>
      <vt:lpstr>Churn Prediction in Telecom Industry </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VC Sai Jahnavi</dc:title>
  <dc:creator>KUSHMA</dc:creator>
  <cp:lastModifiedBy>Aarthi Raja</cp:lastModifiedBy>
  <cp:revision>21</cp:revision>
  <dcterms:created xsi:type="dcterms:W3CDTF">2024-03-29T09:38:41Z</dcterms:created>
  <dcterms:modified xsi:type="dcterms:W3CDTF">2024-04-01T15:31:08Z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