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95757"/>
            <a:ext cx="10669905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EC842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C842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C842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C842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198"/>
            <a:ext cx="3703320" cy="95250"/>
          </a:xfrm>
          <a:custGeom>
            <a:avLst/>
            <a:gdLst/>
            <a:ahLst/>
            <a:cxnLst/>
            <a:rect l="l" t="t" r="r" b="b"/>
            <a:pathLst>
              <a:path w="3703320" h="95250">
                <a:moveTo>
                  <a:pt x="3703320" y="0"/>
                </a:moveTo>
                <a:lnTo>
                  <a:pt x="0" y="0"/>
                </a:lnTo>
                <a:lnTo>
                  <a:pt x="0" y="94997"/>
                </a:lnTo>
                <a:lnTo>
                  <a:pt x="3703320" y="9499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2147" y="453641"/>
            <a:ext cx="3703320" cy="99060"/>
          </a:xfrm>
          <a:custGeom>
            <a:avLst/>
            <a:gdLst/>
            <a:ahLst/>
            <a:cxnLst/>
            <a:rect l="l" t="t" r="r" b="b"/>
            <a:pathLst>
              <a:path w="3703320" h="99059">
                <a:moveTo>
                  <a:pt x="3703320" y="0"/>
                </a:moveTo>
                <a:lnTo>
                  <a:pt x="0" y="0"/>
                </a:lnTo>
                <a:lnTo>
                  <a:pt x="0" y="98554"/>
                </a:lnTo>
                <a:lnTo>
                  <a:pt x="3703320" y="98554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800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20" y="0"/>
                </a:moveTo>
                <a:lnTo>
                  <a:pt x="0" y="0"/>
                </a:lnTo>
                <a:lnTo>
                  <a:pt x="0" y="91439"/>
                </a:lnTo>
                <a:lnTo>
                  <a:pt x="3703320" y="91439"/>
                </a:lnTo>
                <a:lnTo>
                  <a:pt x="3703320" y="0"/>
                </a:lnTo>
                <a:close/>
              </a:path>
            </a:pathLst>
          </a:custGeom>
          <a:solidFill>
            <a:srgbClr val="EC84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28701" y="482180"/>
            <a:ext cx="3703320" cy="81280"/>
          </a:xfrm>
          <a:custGeom>
            <a:avLst/>
            <a:gdLst/>
            <a:ahLst/>
            <a:cxnLst/>
            <a:rect l="l" t="t" r="r" b="b"/>
            <a:pathLst>
              <a:path w="3703320" h="81279">
                <a:moveTo>
                  <a:pt x="3703320" y="0"/>
                </a:moveTo>
                <a:lnTo>
                  <a:pt x="0" y="0"/>
                </a:lnTo>
                <a:lnTo>
                  <a:pt x="0" y="81191"/>
                </a:lnTo>
                <a:lnTo>
                  <a:pt x="3703320" y="81191"/>
                </a:lnTo>
                <a:lnTo>
                  <a:pt x="3703320" y="0"/>
                </a:lnTo>
                <a:close/>
              </a:path>
            </a:pathLst>
          </a:custGeom>
          <a:solidFill>
            <a:srgbClr val="527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235958" y="482180"/>
            <a:ext cx="3703320" cy="81280"/>
          </a:xfrm>
          <a:custGeom>
            <a:avLst/>
            <a:gdLst/>
            <a:ahLst/>
            <a:cxnLst/>
            <a:rect l="l" t="t" r="r" b="b"/>
            <a:pathLst>
              <a:path w="3703320" h="81279">
                <a:moveTo>
                  <a:pt x="3703320" y="0"/>
                </a:moveTo>
                <a:lnTo>
                  <a:pt x="0" y="0"/>
                </a:lnTo>
                <a:lnTo>
                  <a:pt x="0" y="81191"/>
                </a:lnTo>
                <a:lnTo>
                  <a:pt x="3703320" y="81191"/>
                </a:lnTo>
                <a:lnTo>
                  <a:pt x="3703320" y="0"/>
                </a:lnTo>
                <a:close/>
              </a:path>
            </a:pathLst>
          </a:custGeom>
          <a:solidFill>
            <a:srgbClr val="EC84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026527" y="482180"/>
            <a:ext cx="3703320" cy="81280"/>
          </a:xfrm>
          <a:custGeom>
            <a:avLst/>
            <a:gdLst/>
            <a:ahLst/>
            <a:cxnLst/>
            <a:rect l="l" t="t" r="r" b="b"/>
            <a:pathLst>
              <a:path w="3703320" h="81279">
                <a:moveTo>
                  <a:pt x="3703320" y="0"/>
                </a:moveTo>
                <a:lnTo>
                  <a:pt x="0" y="0"/>
                </a:lnTo>
                <a:lnTo>
                  <a:pt x="0" y="81191"/>
                </a:lnTo>
                <a:lnTo>
                  <a:pt x="3703320" y="81191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5823" y="848360"/>
            <a:ext cx="350392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EC842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951" y="1455521"/>
            <a:ext cx="9849485" cy="1656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9460" algn="l"/>
                <a:tab pos="9076690" algn="l"/>
              </a:tabLst>
            </a:pPr>
            <a:r>
              <a:rPr sz="6600" spc="-10" dirty="0">
                <a:latin typeface="Bahnschrift"/>
                <a:cs typeface="Bahnschrift"/>
              </a:rPr>
              <a:t>DOCTOR</a:t>
            </a:r>
            <a:r>
              <a:rPr sz="6600" dirty="0">
                <a:latin typeface="Bahnschrift"/>
                <a:cs typeface="Bahnschrift"/>
              </a:rPr>
              <a:t>	</a:t>
            </a:r>
            <a:r>
              <a:rPr sz="6600" spc="-10" dirty="0">
                <a:latin typeface="Bahnschrift"/>
                <a:cs typeface="Bahnschrift"/>
              </a:rPr>
              <a:t>APPOINTMENT</a:t>
            </a:r>
            <a:r>
              <a:rPr sz="6600" dirty="0">
                <a:latin typeface="Bahnschrift"/>
                <a:cs typeface="Bahnschrift"/>
              </a:rPr>
              <a:t>	</a:t>
            </a:r>
            <a:r>
              <a:rPr sz="6600" spc="-25" dirty="0">
                <a:latin typeface="Bahnschrift"/>
                <a:cs typeface="Bahnschrift"/>
              </a:rPr>
              <a:t>APP</a:t>
            </a:r>
            <a:endParaRPr sz="6600">
              <a:latin typeface="Bahnschrift"/>
              <a:cs typeface="Bahnschrif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6800" y="1527633"/>
            <a:ext cx="6629400" cy="30444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2800" b="1" dirty="0" err="1"/>
              <a:t>Ungarala</a:t>
            </a:r>
            <a:r>
              <a:rPr lang="en-IN" sz="2800" b="1" dirty="0"/>
              <a:t> Devi Nagalakshmi Sunitha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0" dirty="0">
                <a:latin typeface="Arial"/>
                <a:cs typeface="Arial"/>
              </a:rPr>
              <a:t>SHESHAPALLI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250" dirty="0">
                <a:latin typeface="Arial"/>
                <a:cs typeface="Arial"/>
              </a:rPr>
              <a:t>NAGA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800" b="1" spc="-120" dirty="0">
                <a:latin typeface="Arial"/>
                <a:cs typeface="Arial"/>
              </a:rPr>
              <a:t>JAHNA</a:t>
            </a:r>
            <a:r>
              <a:rPr lang="en-IN" sz="2800" b="1" spc="-120" dirty="0">
                <a:latin typeface="Arial"/>
                <a:cs typeface="Arial"/>
              </a:rPr>
              <a:t>V</a:t>
            </a:r>
            <a:r>
              <a:rPr sz="2800" b="1" spc="-120" dirty="0">
                <a:latin typeface="Arial"/>
                <a:cs typeface="Arial"/>
              </a:rPr>
              <a:t>I</a:t>
            </a:r>
            <a:endParaRPr lang="en-IN" sz="2800" b="1" spc="-120" dirty="0"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IN" sz="2800" b="1" dirty="0" err="1"/>
              <a:t>Jakkamsetti</a:t>
            </a:r>
            <a:r>
              <a:rPr lang="en-IN" sz="2800" b="1" dirty="0"/>
              <a:t> Siri Durga</a:t>
            </a:r>
          </a:p>
          <a:p>
            <a:pPr marL="12700">
              <a:spcBef>
                <a:spcPts val="100"/>
              </a:spcBef>
            </a:pPr>
            <a:r>
              <a:rPr lang="en-IN" sz="2800" b="1" dirty="0"/>
              <a:t>Sunkara Sindhu</a:t>
            </a:r>
          </a:p>
          <a:p>
            <a:pPr marL="12700">
              <a:spcBef>
                <a:spcPts val="100"/>
              </a:spcBef>
            </a:pPr>
            <a:endParaRPr lang="en-IN" sz="320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spc="-12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527" y="3780370"/>
            <a:ext cx="11274552" cy="32880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178" y="1144904"/>
            <a:ext cx="2735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75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6738" y="2100707"/>
            <a:ext cx="3699255" cy="42568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103" y="2100707"/>
            <a:ext cx="7489621" cy="42568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PROBLEM</a:t>
            </a:r>
            <a:r>
              <a:rPr spc="6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882" y="1442414"/>
            <a:ext cx="5123180" cy="121539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5"/>
              </a:spcBef>
              <a:buClr>
                <a:srgbClr val="EC8428"/>
              </a:buClr>
              <a:buSzPct val="90000"/>
              <a:buFont typeface="Arial MT"/>
              <a:buChar char="•"/>
              <a:tabLst>
                <a:tab pos="299085" algn="l"/>
              </a:tabLst>
            </a:pPr>
            <a:r>
              <a:rPr sz="2000" spc="-65" dirty="0">
                <a:solidFill>
                  <a:srgbClr val="404040"/>
                </a:solidFill>
                <a:latin typeface="Trebuchet MS"/>
                <a:cs typeface="Trebuchet MS"/>
              </a:rPr>
              <a:t>Long</a:t>
            </a:r>
            <a:r>
              <a:rPr sz="20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Trebuchet MS"/>
                <a:cs typeface="Trebuchet MS"/>
              </a:rPr>
              <a:t>wait</a:t>
            </a:r>
            <a:r>
              <a:rPr sz="20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Trebuchet MS"/>
                <a:cs typeface="Trebuchet MS"/>
              </a:rPr>
              <a:t>times</a:t>
            </a:r>
            <a:r>
              <a:rPr sz="20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0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book</a:t>
            </a:r>
            <a:r>
              <a:rPr sz="20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appointments</a:t>
            </a:r>
            <a:endParaRPr sz="20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spcBef>
                <a:spcPts val="1080"/>
              </a:spcBef>
              <a:buClr>
                <a:srgbClr val="EC8428"/>
              </a:buClr>
              <a:buSzPct val="90000"/>
              <a:buFont typeface="Arial MT"/>
              <a:buChar char="•"/>
              <a:tabLst>
                <a:tab pos="299085" algn="l"/>
              </a:tabLst>
            </a:pPr>
            <a:r>
              <a:rPr sz="2000" spc="-110" dirty="0">
                <a:solidFill>
                  <a:srgbClr val="404040"/>
                </a:solidFill>
                <a:latin typeface="Trebuchet MS"/>
                <a:cs typeface="Trebuchet MS"/>
              </a:rPr>
              <a:t>Difficulty</a:t>
            </a:r>
            <a:r>
              <a:rPr sz="20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Trebuchet MS"/>
                <a:cs typeface="Trebuchet MS"/>
              </a:rPr>
              <a:t>finding</a:t>
            </a:r>
            <a:r>
              <a:rPr sz="20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0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doctor</a:t>
            </a:r>
            <a:r>
              <a:rPr sz="20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20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Trebuchet MS"/>
                <a:cs typeface="Trebuchet MS"/>
              </a:rPr>
              <a:t>matches</a:t>
            </a:r>
            <a:r>
              <a:rPr sz="20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Trebuchet MS"/>
                <a:cs typeface="Trebuchet MS"/>
              </a:rPr>
              <a:t>specific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criteria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270" y="3082957"/>
            <a:ext cx="9741408" cy="36823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4837"/>
            <a:ext cx="3756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5" dirty="0"/>
              <a:t>PROPOSED</a:t>
            </a:r>
            <a:r>
              <a:rPr spc="-8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436" y="1198066"/>
            <a:ext cx="11322685" cy="121539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1185"/>
              </a:spcBef>
              <a:buClr>
                <a:srgbClr val="EC8428"/>
              </a:buClr>
              <a:buSzPct val="90000"/>
              <a:buFont typeface="Arial MT"/>
              <a:buChar char="•"/>
              <a:tabLst>
                <a:tab pos="295910" algn="l"/>
              </a:tabLst>
            </a:pPr>
            <a:r>
              <a:rPr sz="2000" spc="-12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Trebuchet MS"/>
                <a:cs typeface="Trebuchet MS"/>
              </a:rPr>
              <a:t>address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Trebuchet MS"/>
                <a:cs typeface="Trebuchet MS"/>
              </a:rPr>
              <a:t>challenges,we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Trebuchet MS"/>
                <a:cs typeface="Trebuchet MS"/>
              </a:rPr>
              <a:t>propose</a:t>
            </a:r>
            <a:r>
              <a:rPr sz="20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0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doctor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Trebuchet MS"/>
                <a:cs typeface="Trebuchet MS"/>
              </a:rPr>
              <a:t>appointment</a:t>
            </a:r>
            <a:r>
              <a:rPr sz="2000" spc="-70" dirty="0">
                <a:solidFill>
                  <a:srgbClr val="404040"/>
                </a:solidFill>
                <a:latin typeface="Trebuchet MS"/>
                <a:cs typeface="Trebuchet MS"/>
              </a:rPr>
              <a:t> MERN(Mongodb,Express,Node.js,React)app</a:t>
            </a:r>
            <a:endParaRPr sz="2000">
              <a:latin typeface="Trebuchet MS"/>
              <a:cs typeface="Trebuchet MS"/>
            </a:endParaRPr>
          </a:p>
          <a:p>
            <a:pPr marL="295910" marR="101600" indent="-283845">
              <a:lnSpc>
                <a:spcPct val="100000"/>
              </a:lnSpc>
              <a:spcBef>
                <a:spcPts val="1080"/>
              </a:spcBef>
              <a:buClr>
                <a:srgbClr val="EC8428"/>
              </a:buClr>
              <a:buSzPct val="90000"/>
              <a:buFont typeface="Arial MT"/>
              <a:buChar char="•"/>
              <a:tabLst>
                <a:tab pos="295910" algn="l"/>
              </a:tabLst>
            </a:pPr>
            <a:r>
              <a:rPr sz="2000" spc="-10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20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Trebuchet MS"/>
                <a:cs typeface="Trebuchet MS"/>
              </a:rPr>
              <a:t>enables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Trebuchet MS"/>
                <a:cs typeface="Trebuchet MS"/>
              </a:rPr>
              <a:t>patients</a:t>
            </a:r>
            <a:r>
              <a:rPr sz="20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Trebuchet MS"/>
                <a:cs typeface="Trebuchet MS"/>
              </a:rPr>
              <a:t>easily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book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Trebuchet MS"/>
                <a:cs typeface="Trebuchet MS"/>
              </a:rPr>
              <a:t>appointments</a:t>
            </a:r>
            <a:r>
              <a:rPr sz="20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20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Trebuchet MS"/>
                <a:cs typeface="Trebuchet MS"/>
              </a:rPr>
              <a:t>preferred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doctors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04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Trebuchet MS"/>
                <a:cs typeface="Trebuchet MS"/>
              </a:rPr>
              <a:t>specific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Trebuchet MS"/>
                <a:cs typeface="Trebuchet MS"/>
              </a:rPr>
              <a:t>time</a:t>
            </a:r>
            <a:r>
              <a:rPr sz="20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Trebuchet MS"/>
                <a:cs typeface="Trebuchet MS"/>
              </a:rPr>
              <a:t>slot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free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2995" y="2626461"/>
            <a:ext cx="4906009" cy="37057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59891"/>
            <a:ext cx="2316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0" dirty="0"/>
              <a:t>KEY</a:t>
            </a:r>
            <a:r>
              <a:rPr spc="-65" dirty="0"/>
              <a:t> </a:t>
            </a:r>
            <a:r>
              <a:rPr spc="-20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38934"/>
            <a:ext cx="6488430" cy="36093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00"/>
              </a:spcBef>
              <a:buClr>
                <a:srgbClr val="EC8428"/>
              </a:buClr>
              <a:buSzPct val="90000"/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User</a:t>
            </a:r>
            <a:r>
              <a:rPr sz="20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Trebuchet MS"/>
                <a:cs typeface="Trebuchet MS"/>
              </a:rPr>
              <a:t>login/Registratio</a:t>
            </a:r>
            <a:endParaRPr sz="20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EC8428"/>
              </a:buClr>
              <a:buSzPct val="90000"/>
              <a:buFont typeface="Arial MT"/>
              <a:buChar char="•"/>
              <a:tabLst>
                <a:tab pos="299085" algn="l"/>
              </a:tabLst>
            </a:pPr>
            <a:r>
              <a:rPr sz="2000" spc="-80" dirty="0">
                <a:solidFill>
                  <a:srgbClr val="404040"/>
                </a:solidFill>
                <a:latin typeface="Trebuchet MS"/>
                <a:cs typeface="Trebuchet MS"/>
              </a:rPr>
              <a:t>Appointment</a:t>
            </a:r>
            <a:r>
              <a:rPr sz="20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20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Trebuchet MS"/>
                <a:cs typeface="Trebuchet MS"/>
              </a:rPr>
              <a:t>specialization,</a:t>
            </a:r>
            <a:r>
              <a:rPr sz="2000" spc="-2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Trebuchet MS"/>
                <a:cs typeface="Trebuchet MS"/>
              </a:rPr>
              <a:t>experience</a:t>
            </a:r>
            <a:r>
              <a:rPr sz="20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25" dirty="0">
                <a:solidFill>
                  <a:srgbClr val="404040"/>
                </a:solidFill>
                <a:latin typeface="Trebuchet MS"/>
                <a:cs typeface="Trebuchet MS"/>
              </a:rPr>
              <a:t>,fee, </a:t>
            </a:r>
            <a:r>
              <a:rPr sz="2000" spc="-75" dirty="0">
                <a:solidFill>
                  <a:srgbClr val="404040"/>
                </a:solidFill>
                <a:latin typeface="Trebuchet MS"/>
                <a:cs typeface="Trebuchet MS"/>
              </a:rPr>
              <a:t>timing</a:t>
            </a:r>
            <a:endParaRPr sz="20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EC8428"/>
              </a:buClr>
              <a:buSzPct val="90000"/>
              <a:buFont typeface="Arial MT"/>
              <a:buChar char="•"/>
              <a:tabLst>
                <a:tab pos="299085" algn="l"/>
              </a:tabLst>
            </a:pPr>
            <a:r>
              <a:rPr sz="2000" spc="-80" dirty="0">
                <a:solidFill>
                  <a:srgbClr val="404040"/>
                </a:solidFill>
                <a:latin typeface="Trebuchet MS"/>
                <a:cs typeface="Trebuchet MS"/>
              </a:rPr>
              <a:t>Appointment</a:t>
            </a:r>
            <a:r>
              <a:rPr sz="20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rebuchet MS"/>
                <a:cs typeface="Trebuchet MS"/>
              </a:rPr>
              <a:t>History</a:t>
            </a:r>
            <a:endParaRPr sz="20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EC8428"/>
              </a:buClr>
              <a:buSzPct val="90000"/>
              <a:buFont typeface="Arial MT"/>
              <a:buChar char="•"/>
              <a:tabLst>
                <a:tab pos="299085" algn="l"/>
              </a:tabLst>
            </a:pPr>
            <a:r>
              <a:rPr sz="2000" spc="-80" dirty="0">
                <a:solidFill>
                  <a:srgbClr val="404040"/>
                </a:solidFill>
                <a:latin typeface="Trebuchet MS"/>
                <a:cs typeface="Trebuchet MS"/>
              </a:rPr>
              <a:t>Appointment</a:t>
            </a:r>
            <a:r>
              <a:rPr sz="20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Trebuchet MS"/>
                <a:cs typeface="Trebuchet MS"/>
              </a:rPr>
              <a:t>approval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20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45" dirty="0">
                <a:solidFill>
                  <a:srgbClr val="404040"/>
                </a:solidFill>
                <a:latin typeface="Trebuchet MS"/>
                <a:cs typeface="Trebuchet MS"/>
              </a:rPr>
              <a:t>admin</a:t>
            </a:r>
            <a:r>
              <a:rPr sz="20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rebuchet MS"/>
                <a:cs typeface="Trebuchet MS"/>
              </a:rPr>
              <a:t>team</a:t>
            </a:r>
            <a:endParaRPr sz="20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EC8428"/>
              </a:buClr>
              <a:buSzPct val="90000"/>
              <a:buFont typeface="Arial MT"/>
              <a:buChar char="•"/>
              <a:tabLst>
                <a:tab pos="299085" algn="l"/>
              </a:tabLst>
            </a:pPr>
            <a:r>
              <a:rPr sz="2000" spc="-114" dirty="0">
                <a:solidFill>
                  <a:srgbClr val="404040"/>
                </a:solidFill>
                <a:latin typeface="Trebuchet MS"/>
                <a:cs typeface="Trebuchet MS"/>
              </a:rPr>
              <a:t>Suggest</a:t>
            </a:r>
            <a:r>
              <a:rPr sz="20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Trebuchet MS"/>
                <a:cs typeface="Trebuchet MS"/>
              </a:rPr>
              <a:t>alternative</a:t>
            </a:r>
            <a:r>
              <a:rPr sz="20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doctors</a:t>
            </a:r>
            <a:r>
              <a:rPr sz="20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235" dirty="0">
                <a:solidFill>
                  <a:srgbClr val="404040"/>
                </a:solidFill>
                <a:latin typeface="Trebuchet MS"/>
                <a:cs typeface="Trebuchet MS"/>
              </a:rPr>
              <a:t>,if</a:t>
            </a:r>
            <a:r>
              <a:rPr sz="20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20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available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700" b="1" spc="13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700" b="1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700" b="1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b="1" spc="-10" dirty="0">
                <a:solidFill>
                  <a:srgbClr val="404040"/>
                </a:solidFill>
                <a:latin typeface="Trebuchet MS"/>
                <a:cs typeface="Trebuchet MS"/>
              </a:rPr>
              <a:t>basis:</a:t>
            </a:r>
            <a:endParaRPr sz="1700">
              <a:latin typeface="Trebuchet MS"/>
              <a:cs typeface="Trebuchet MS"/>
            </a:endParaRPr>
          </a:p>
          <a:p>
            <a:pPr marL="797560" marR="4512945">
              <a:lnSpc>
                <a:spcPts val="2640"/>
              </a:lnSpc>
              <a:spcBef>
                <a:spcPts val="185"/>
              </a:spcBef>
            </a:pPr>
            <a:r>
              <a:rPr sz="1700" spc="-110" dirty="0">
                <a:solidFill>
                  <a:srgbClr val="404040"/>
                </a:solidFill>
                <a:latin typeface="Trebuchet MS"/>
                <a:cs typeface="Trebuchet MS"/>
              </a:rPr>
              <a:t>Specialization </a:t>
            </a: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Experience </a:t>
            </a:r>
            <a:r>
              <a:rPr sz="1700" spc="-25" dirty="0">
                <a:solidFill>
                  <a:srgbClr val="404040"/>
                </a:solidFill>
                <a:latin typeface="Trebuchet MS"/>
                <a:cs typeface="Trebuchet MS"/>
              </a:rPr>
              <a:t>Fee</a:t>
            </a:r>
            <a:endParaRPr sz="1700">
              <a:latin typeface="Trebuchet MS"/>
              <a:cs typeface="Trebuchet MS"/>
            </a:endParaRPr>
          </a:p>
          <a:p>
            <a:pPr marL="770255">
              <a:lnSpc>
                <a:spcPct val="100000"/>
              </a:lnSpc>
              <a:spcBef>
                <a:spcPts val="415"/>
              </a:spcBef>
            </a:pPr>
            <a:r>
              <a:rPr sz="1700" spc="-10" dirty="0">
                <a:solidFill>
                  <a:srgbClr val="404040"/>
                </a:solidFill>
                <a:latin typeface="Trebuchet MS"/>
                <a:cs typeface="Trebuchet MS"/>
              </a:rPr>
              <a:t>Timing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0920" y="3039808"/>
            <a:ext cx="5087112" cy="33481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95"/>
              </a:spcBef>
            </a:pPr>
            <a:r>
              <a:rPr spc="195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EC8428"/>
              </a:buClr>
              <a:buSzPct val="90000"/>
              <a:buFont typeface="Arial MT"/>
              <a:buChar char="•"/>
              <a:tabLst>
                <a:tab pos="299085" algn="l"/>
              </a:tabLst>
            </a:pPr>
            <a:r>
              <a:rPr spc="-75" dirty="0"/>
              <a:t>Solution</a:t>
            </a:r>
            <a:r>
              <a:rPr spc="-85" dirty="0"/>
              <a:t> </a:t>
            </a:r>
            <a:r>
              <a:rPr spc="-10" dirty="0"/>
              <a:t>to</a:t>
            </a:r>
            <a:r>
              <a:rPr spc="-40" dirty="0"/>
              <a:t> </a:t>
            </a:r>
            <a:r>
              <a:rPr spc="-120" dirty="0"/>
              <a:t>the</a:t>
            </a:r>
            <a:r>
              <a:rPr spc="-60" dirty="0"/>
              <a:t> </a:t>
            </a:r>
            <a:r>
              <a:rPr spc="-100" dirty="0"/>
              <a:t>long</a:t>
            </a:r>
            <a:r>
              <a:rPr spc="-60" dirty="0"/>
              <a:t> </a:t>
            </a:r>
            <a:r>
              <a:rPr spc="-135" dirty="0"/>
              <a:t>wait</a:t>
            </a:r>
            <a:r>
              <a:rPr spc="-40" dirty="0"/>
              <a:t> </a:t>
            </a:r>
            <a:r>
              <a:rPr spc="-125" dirty="0"/>
              <a:t>times</a:t>
            </a:r>
            <a:r>
              <a:rPr spc="-55" dirty="0"/>
              <a:t> </a:t>
            </a:r>
            <a:r>
              <a:rPr spc="-130" dirty="0"/>
              <a:t>and</a:t>
            </a:r>
            <a:r>
              <a:rPr spc="-50" dirty="0"/>
              <a:t> </a:t>
            </a:r>
            <a:r>
              <a:rPr spc="-145" dirty="0"/>
              <a:t>difficulty</a:t>
            </a:r>
            <a:r>
              <a:rPr spc="-65" dirty="0"/>
              <a:t> </a:t>
            </a:r>
            <a:r>
              <a:rPr spc="-120" dirty="0"/>
              <a:t>in</a:t>
            </a:r>
            <a:r>
              <a:rPr spc="-50" dirty="0"/>
              <a:t> </a:t>
            </a:r>
            <a:r>
              <a:rPr spc="-145" dirty="0"/>
              <a:t>finding</a:t>
            </a:r>
            <a:r>
              <a:rPr spc="-60" dirty="0"/>
              <a:t> </a:t>
            </a:r>
            <a:r>
              <a:rPr spc="-204" dirty="0"/>
              <a:t>a</a:t>
            </a:r>
            <a:r>
              <a:rPr spc="-45" dirty="0"/>
              <a:t> doctor</a:t>
            </a:r>
            <a:r>
              <a:rPr spc="-50" dirty="0"/>
              <a:t> </a:t>
            </a:r>
            <a:r>
              <a:rPr spc="-140" dirty="0"/>
              <a:t>that</a:t>
            </a:r>
            <a:r>
              <a:rPr spc="-75" dirty="0"/>
              <a:t> </a:t>
            </a:r>
            <a:r>
              <a:rPr spc="-125" dirty="0"/>
              <a:t>matches</a:t>
            </a:r>
            <a:r>
              <a:rPr spc="-60" dirty="0"/>
              <a:t> </a:t>
            </a:r>
            <a:r>
              <a:rPr spc="-140" dirty="0"/>
              <a:t>specific</a:t>
            </a:r>
            <a:r>
              <a:rPr spc="-40" dirty="0"/>
              <a:t> </a:t>
            </a:r>
            <a:r>
              <a:rPr spc="-65" dirty="0"/>
              <a:t>criteria.</a:t>
            </a: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EC8428"/>
              </a:buClr>
              <a:buSzPct val="90000"/>
              <a:buFont typeface="Arial MT"/>
              <a:buChar char="•"/>
              <a:tabLst>
                <a:tab pos="299085" algn="l"/>
              </a:tabLst>
            </a:pPr>
            <a:r>
              <a:rPr spc="-45" dirty="0"/>
              <a:t>The</a:t>
            </a:r>
            <a:r>
              <a:rPr spc="-55" dirty="0"/>
              <a:t> </a:t>
            </a:r>
            <a:r>
              <a:rPr spc="-160" dirty="0"/>
              <a:t>app</a:t>
            </a:r>
            <a:r>
              <a:rPr spc="-45" dirty="0"/>
              <a:t> </a:t>
            </a:r>
            <a:r>
              <a:rPr spc="-114" dirty="0"/>
              <a:t>offers</a:t>
            </a:r>
            <a:r>
              <a:rPr spc="-40" dirty="0"/>
              <a:t> </a:t>
            </a:r>
            <a:r>
              <a:rPr spc="-140" dirty="0"/>
              <a:t>value</a:t>
            </a:r>
            <a:r>
              <a:rPr spc="-60" dirty="0"/>
              <a:t> </a:t>
            </a:r>
            <a:r>
              <a:rPr spc="-75" dirty="0"/>
              <a:t>for</a:t>
            </a:r>
            <a:r>
              <a:rPr spc="-45" dirty="0"/>
              <a:t> </a:t>
            </a:r>
            <a:r>
              <a:rPr spc="-130" dirty="0"/>
              <a:t>patients</a:t>
            </a:r>
            <a:r>
              <a:rPr spc="-70" dirty="0"/>
              <a:t> </a:t>
            </a:r>
            <a:r>
              <a:rPr spc="-130" dirty="0"/>
              <a:t>by</a:t>
            </a:r>
            <a:r>
              <a:rPr spc="-50" dirty="0"/>
              <a:t> </a:t>
            </a:r>
            <a:r>
              <a:rPr spc="-120" dirty="0"/>
              <a:t>allowing</a:t>
            </a:r>
            <a:r>
              <a:rPr spc="-80" dirty="0"/>
              <a:t> </a:t>
            </a:r>
            <a:r>
              <a:rPr spc="-120" dirty="0"/>
              <a:t>them</a:t>
            </a:r>
            <a:r>
              <a:rPr spc="-65" dirty="0"/>
              <a:t> </a:t>
            </a:r>
            <a:r>
              <a:rPr spc="-20" dirty="0"/>
              <a:t>to</a:t>
            </a:r>
            <a:r>
              <a:rPr spc="-65" dirty="0"/>
              <a:t> </a:t>
            </a:r>
            <a:r>
              <a:rPr spc="-145" dirty="0"/>
              <a:t>easily</a:t>
            </a:r>
            <a:r>
              <a:rPr spc="-40" dirty="0"/>
              <a:t> </a:t>
            </a:r>
            <a:r>
              <a:rPr spc="-20" dirty="0"/>
              <a:t>book</a:t>
            </a:r>
            <a:r>
              <a:rPr spc="-55" dirty="0"/>
              <a:t> </a:t>
            </a:r>
            <a:r>
              <a:rPr spc="-110" dirty="0"/>
              <a:t>appointments</a:t>
            </a:r>
            <a:r>
              <a:rPr spc="-70" dirty="0"/>
              <a:t> </a:t>
            </a:r>
            <a:r>
              <a:rPr spc="-105" dirty="0"/>
              <a:t>with</a:t>
            </a:r>
            <a:r>
              <a:rPr spc="-70" dirty="0"/>
              <a:t> </a:t>
            </a:r>
            <a:r>
              <a:rPr spc="-10" dirty="0"/>
              <a:t>their</a:t>
            </a:r>
          </a:p>
          <a:p>
            <a:pPr marL="299085">
              <a:lnSpc>
                <a:spcPct val="100000"/>
              </a:lnSpc>
            </a:pPr>
            <a:r>
              <a:rPr spc="-110" dirty="0"/>
              <a:t>preferred</a:t>
            </a:r>
            <a:r>
              <a:rPr spc="-45" dirty="0"/>
              <a:t> </a:t>
            </a:r>
            <a:r>
              <a:rPr spc="-40" dirty="0"/>
              <a:t>doctors</a:t>
            </a:r>
            <a:r>
              <a:rPr spc="-50" dirty="0"/>
              <a:t> </a:t>
            </a:r>
            <a:r>
              <a:rPr spc="-130" dirty="0"/>
              <a:t>and</a:t>
            </a:r>
            <a:r>
              <a:rPr spc="-40" dirty="0"/>
              <a:t> </a:t>
            </a:r>
            <a:r>
              <a:rPr spc="-105" dirty="0"/>
              <a:t>providing</a:t>
            </a:r>
            <a:r>
              <a:rPr spc="-65" dirty="0"/>
              <a:t> </a:t>
            </a:r>
            <a:r>
              <a:rPr spc="-105" dirty="0"/>
              <a:t>transparency</a:t>
            </a:r>
            <a:r>
              <a:rPr spc="-65" dirty="0"/>
              <a:t> </a:t>
            </a:r>
            <a:r>
              <a:rPr spc="-120" dirty="0"/>
              <a:t>in</a:t>
            </a:r>
            <a:r>
              <a:rPr spc="-45" dirty="0"/>
              <a:t> </a:t>
            </a:r>
            <a:r>
              <a:rPr spc="-85" dirty="0"/>
              <a:t>terms</a:t>
            </a:r>
            <a:r>
              <a:rPr spc="-40" dirty="0"/>
              <a:t> </a:t>
            </a:r>
            <a:r>
              <a:rPr spc="-114" dirty="0"/>
              <a:t>of</a:t>
            </a:r>
            <a:r>
              <a:rPr spc="-35" dirty="0"/>
              <a:t> </a:t>
            </a:r>
            <a:r>
              <a:rPr spc="-160" dirty="0"/>
              <a:t>availability</a:t>
            </a:r>
            <a:r>
              <a:rPr spc="-65" dirty="0"/>
              <a:t> </a:t>
            </a:r>
            <a:r>
              <a:rPr spc="-204" dirty="0"/>
              <a:t>,fees,</a:t>
            </a:r>
            <a:r>
              <a:rPr spc="-229" dirty="0"/>
              <a:t> </a:t>
            </a:r>
            <a:r>
              <a:rPr spc="-130" dirty="0"/>
              <a:t>and</a:t>
            </a:r>
            <a:r>
              <a:rPr spc="-15" dirty="0"/>
              <a:t> </a:t>
            </a:r>
            <a:r>
              <a:rPr spc="-60" dirty="0"/>
              <a:t>qualification.</a:t>
            </a: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EC8428"/>
              </a:buClr>
              <a:buSzPct val="90000"/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For</a:t>
            </a:r>
            <a:r>
              <a:rPr spc="-45" dirty="0"/>
              <a:t> doctors</a:t>
            </a:r>
            <a:r>
              <a:rPr spc="-65" dirty="0"/>
              <a:t> </a:t>
            </a:r>
            <a:r>
              <a:rPr spc="-235" dirty="0"/>
              <a:t>,if</a:t>
            </a:r>
            <a:r>
              <a:rPr spc="-60" dirty="0"/>
              <a:t> </a:t>
            </a:r>
            <a:r>
              <a:rPr spc="-114" dirty="0"/>
              <a:t>offers</a:t>
            </a:r>
            <a:r>
              <a:rPr spc="-45" dirty="0"/>
              <a:t> </a:t>
            </a:r>
            <a:r>
              <a:rPr spc="-204" dirty="0"/>
              <a:t>a</a:t>
            </a:r>
            <a:r>
              <a:rPr spc="-55" dirty="0"/>
              <a:t> </a:t>
            </a:r>
            <a:r>
              <a:rPr spc="-125" dirty="0"/>
              <a:t>platform</a:t>
            </a:r>
            <a:r>
              <a:rPr spc="-90" dirty="0"/>
              <a:t> </a:t>
            </a:r>
            <a:r>
              <a:rPr spc="-10" dirty="0"/>
              <a:t>to</a:t>
            </a:r>
            <a:r>
              <a:rPr spc="-45" dirty="0"/>
              <a:t> </a:t>
            </a:r>
            <a:r>
              <a:rPr spc="-160" dirty="0"/>
              <a:t>manage</a:t>
            </a:r>
            <a:r>
              <a:rPr spc="-70" dirty="0"/>
              <a:t> </a:t>
            </a:r>
            <a:r>
              <a:rPr spc="-100" dirty="0"/>
              <a:t>their</a:t>
            </a:r>
            <a:r>
              <a:rPr spc="-65" dirty="0"/>
              <a:t> </a:t>
            </a:r>
            <a:r>
              <a:rPr spc="-110" dirty="0"/>
              <a:t>schedules</a:t>
            </a:r>
            <a:r>
              <a:rPr spc="-40" dirty="0"/>
              <a:t> </a:t>
            </a:r>
            <a:r>
              <a:rPr spc="-60" dirty="0"/>
              <a:t>more</a:t>
            </a:r>
            <a:r>
              <a:rPr spc="-65" dirty="0"/>
              <a:t> </a:t>
            </a:r>
            <a:r>
              <a:rPr spc="-80" dirty="0"/>
              <a:t>efficiently.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0689" y="3429050"/>
            <a:ext cx="5220462" cy="30769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179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MT</vt:lpstr>
      <vt:lpstr>Bahnschrift</vt:lpstr>
      <vt:lpstr>Trebuchet MS</vt:lpstr>
      <vt:lpstr>Office Theme</vt:lpstr>
      <vt:lpstr>DOCTOR APPOINTMENT APP</vt:lpstr>
      <vt:lpstr>INTRODUCTION</vt:lpstr>
      <vt:lpstr>PROBLEM STATEMENT</vt:lpstr>
      <vt:lpstr>PROPOSED STATEMENT</vt:lpstr>
      <vt:lpstr>KEY FEATURES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Tejasri Nookala</dc:creator>
  <cp:lastModifiedBy>sheshapalli Naga Jahnavi</cp:lastModifiedBy>
  <cp:revision>1</cp:revision>
  <dcterms:created xsi:type="dcterms:W3CDTF">2025-06-30T16:38:46Z</dcterms:created>
  <dcterms:modified xsi:type="dcterms:W3CDTF">2025-07-01T11:29:48Z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2025-06-29T00:00:00Z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2025-06-30T00:00:00Z</vt:filetime>
  </property>
  <property fmtid="{D5CDD505-2E9C-101B-9397-08002B2CF9AE}" pid="5" name="Producer">
    <vt:lpwstr>Microsoft® PowerPoint® 2021</vt:lpwstr>
  </property>
</Properties>
</file>