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598" y="29"/>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22-04-2024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402529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r>
              <a:rPr lang="en-IN" sz="1791" dirty="0"/>
              <a:t> </a:t>
            </a:r>
          </a:p>
        </p:txBody>
      </p:sp>
      <p:sp>
        <p:nvSpPr>
          <p:cNvPr id="5" name="Rectangle 4"/>
          <p:cNvSpPr/>
          <p:nvPr/>
        </p:nvSpPr>
        <p:spPr>
          <a:xfrm>
            <a:off x="-12911" y="10086941"/>
            <a:ext cx="21621907" cy="56842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IN" sz="2950" dirty="0">
              <a:solidFill>
                <a:schemeClr val="tx1"/>
              </a:solidFill>
            </a:endParaRPr>
          </a:p>
        </p:txBody>
      </p:sp>
      <p:sp>
        <p:nvSpPr>
          <p:cNvPr id="6" name="Rectangle 5"/>
          <p:cNvSpPr/>
          <p:nvPr/>
        </p:nvSpPr>
        <p:spPr>
          <a:xfrm>
            <a:off x="-12911" y="15704851"/>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IN" sz="1791"/>
          </a:p>
        </p:txBody>
      </p:sp>
      <p:sp>
        <p:nvSpPr>
          <p:cNvPr id="19" name="Rectangle 18"/>
          <p:cNvSpPr/>
          <p:nvPr/>
        </p:nvSpPr>
        <p:spPr>
          <a:xfrm>
            <a:off x="777074" y="4117467"/>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IN" sz="1791"/>
          </a:p>
        </p:txBody>
      </p:sp>
      <p:sp>
        <p:nvSpPr>
          <p:cNvPr id="22" name="Rectangle 21"/>
          <p:cNvSpPr/>
          <p:nvPr/>
        </p:nvSpPr>
        <p:spPr>
          <a:xfrm>
            <a:off x="839248" y="15837497"/>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839248" y="22253421"/>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839248" y="27471315"/>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72681" y="2615603"/>
            <a:ext cx="20898834" cy="1194173"/>
          </a:xfrm>
          <a:prstGeom prst="rect">
            <a:avLst/>
          </a:prstGeom>
          <a:noFill/>
        </p:spPr>
        <p:txBody>
          <a:bodyPr wrap="square" rtlCol="0">
            <a:spAutoFit/>
          </a:bodyPr>
          <a:lstStyle/>
          <a:p>
            <a:pPr algn="ctr" rtl="0">
              <a:spcBef>
                <a:spcPts val="0"/>
              </a:spcBef>
              <a:spcAft>
                <a:spcPts val="0"/>
              </a:spcAft>
            </a:pPr>
            <a:r>
              <a:rPr lang="en-US" sz="3580" b="1" i="0" u="none" strike="noStrike" dirty="0">
                <a:solidFill>
                  <a:srgbClr val="000000"/>
                </a:solidFill>
                <a:effectLst/>
                <a:latin typeface="Times New Roman" panose="02020603050405020304" pitchFamily="18" charset="0"/>
                <a:cs typeface="Times New Roman" panose="02020603050405020304" pitchFamily="18" charset="0"/>
              </a:rPr>
              <a:t>Identification of </a:t>
            </a:r>
            <a:r>
              <a:rPr lang="en-US" sz="3580" b="1" i="1" dirty="0">
                <a:solidFill>
                  <a:srgbClr val="000000"/>
                </a:solidFill>
                <a:latin typeface="Times New Roman" panose="02020603050405020304" pitchFamily="18" charset="0"/>
                <a:cs typeface="Times New Roman" panose="02020603050405020304" pitchFamily="18" charset="0"/>
              </a:rPr>
              <a:t>C</a:t>
            </a:r>
            <a:r>
              <a:rPr lang="en-US" sz="3580" b="1" i="1" u="none" strike="noStrike" dirty="0">
                <a:solidFill>
                  <a:srgbClr val="000000"/>
                </a:solidFill>
                <a:effectLst/>
                <a:latin typeface="Times New Roman" panose="02020603050405020304" pitchFamily="18" charset="0"/>
                <a:cs typeface="Times New Roman" panose="02020603050405020304" pitchFamily="18" charset="0"/>
              </a:rPr>
              <a:t>issus quadrangularis </a:t>
            </a:r>
            <a:r>
              <a:rPr lang="en-US" sz="3580" b="1" dirty="0">
                <a:solidFill>
                  <a:srgbClr val="000000"/>
                </a:solidFill>
                <a:latin typeface="Times New Roman" panose="02020603050405020304" pitchFamily="18" charset="0"/>
                <a:cs typeface="Times New Roman" panose="02020603050405020304" pitchFamily="18" charset="0"/>
              </a:rPr>
              <a:t>L</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igands for Potential </a:t>
            </a:r>
            <a:r>
              <a:rPr lang="en-US" sz="3580" b="1" dirty="0">
                <a:solidFill>
                  <a:srgbClr val="000000"/>
                </a:solidFill>
                <a:latin typeface="Times New Roman" panose="02020603050405020304" pitchFamily="18" charset="0"/>
                <a:cs typeface="Times New Roman" panose="02020603050405020304" pitchFamily="18" charset="0"/>
              </a:rPr>
              <a:t>V</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accine </a:t>
            </a:r>
            <a:r>
              <a:rPr lang="en-US" sz="3580" b="1" dirty="0">
                <a:solidFill>
                  <a:srgbClr val="000000"/>
                </a:solidFill>
                <a:latin typeface="Times New Roman" panose="02020603050405020304" pitchFamily="18" charset="0"/>
                <a:cs typeface="Times New Roman" panose="02020603050405020304" pitchFamily="18" charset="0"/>
              </a:rPr>
              <a:t>D</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evelopment against Human Papilloma </a:t>
            </a:r>
            <a:r>
              <a:rPr lang="en-US" sz="3580" b="1" dirty="0">
                <a:solidFill>
                  <a:srgbClr val="000000"/>
                </a:solidFill>
                <a:latin typeface="Times New Roman" panose="02020603050405020304" pitchFamily="18" charset="0"/>
                <a:cs typeface="Times New Roman" panose="02020603050405020304" pitchFamily="18" charset="0"/>
              </a:rPr>
              <a:t>V</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irus using Immunoinformatics and </a:t>
            </a:r>
            <a:r>
              <a:rPr lang="en-US" sz="3580" b="1" dirty="0">
                <a:solidFill>
                  <a:srgbClr val="000000"/>
                </a:solidFill>
                <a:latin typeface="Times New Roman" panose="02020603050405020304" pitchFamily="18" charset="0"/>
                <a:cs typeface="Times New Roman" panose="02020603050405020304" pitchFamily="18" charset="0"/>
              </a:rPr>
              <a:t>D</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ocking </a:t>
            </a:r>
            <a:r>
              <a:rPr lang="en-US" sz="3580" b="1" dirty="0">
                <a:solidFill>
                  <a:srgbClr val="000000"/>
                </a:solidFill>
                <a:latin typeface="Times New Roman" panose="02020603050405020304" pitchFamily="18" charset="0"/>
                <a:cs typeface="Times New Roman" panose="02020603050405020304" pitchFamily="18" charset="0"/>
              </a:rPr>
              <a:t>S</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tudies</a:t>
            </a:r>
            <a:endParaRPr lang="en-US" sz="36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655154" y="10129603"/>
            <a:ext cx="5517046" cy="5221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787" b="1" dirty="0">
                <a:solidFill>
                  <a:schemeClr val="tx1"/>
                </a:solidFill>
                <a:latin typeface="Times New Roman" panose="02020603050405020304" pitchFamily="18" charset="0"/>
                <a:cs typeface="Times New Roman" panose="02020603050405020304" pitchFamily="18" charset="0"/>
              </a:rPr>
              <a:t>   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just"/>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just"/>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32116" y="4810826"/>
            <a:ext cx="14975651" cy="609788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cap="none" dirty="0">
                <a:solidFill>
                  <a:srgbClr val="000000"/>
                </a:solidFill>
                <a:latin typeface="Times New Roman" panose="02020603050405020304" pitchFamily="18" charset="0"/>
              </a:rPr>
              <a:t>H</a:t>
            </a:r>
            <a:r>
              <a:rPr lang="en-US" sz="2190" b="1" i="0" u="none" strike="noStrike" cap="none" dirty="0">
                <a:solidFill>
                  <a:srgbClr val="000000"/>
                </a:solidFill>
                <a:effectLst/>
                <a:latin typeface="Times New Roman" panose="02020603050405020304" pitchFamily="18" charset="0"/>
              </a:rPr>
              <a:t>uman papillomavirus (hpv) infection is primarily caused by a DNA virus belonging to the papillomaviridae family. notably, a majority of hpv infections remain asymptomatic, with about 90% of cases spontaneously resolving within a two-year timeframe</a:t>
            </a:r>
            <a:r>
              <a:rPr lang="en-US" sz="2190" b="0" i="0" u="none" strike="noStrike" cap="none" dirty="0">
                <a:solidFill>
                  <a:srgbClr val="000000"/>
                </a:solidFill>
                <a:effectLst/>
                <a:latin typeface="Times New Roman" panose="02020603050405020304" pitchFamily="18" charset="0"/>
              </a:rPr>
              <a:t>.</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sz="2190" b="1" cap="none" dirty="0">
                <a:solidFill>
                  <a:srgbClr val="000000"/>
                </a:solidFill>
                <a:latin typeface="Times New Roman" panose="02020603050405020304" pitchFamily="18" charset="0"/>
              </a:rPr>
              <a:t>T</a:t>
            </a:r>
            <a:r>
              <a:rPr lang="en-US" sz="2190" b="1" i="0" u="none" strike="noStrike" cap="none" dirty="0">
                <a:solidFill>
                  <a:srgbClr val="000000"/>
                </a:solidFill>
                <a:effectLst/>
                <a:latin typeface="Times New Roman" panose="02020603050405020304" pitchFamily="18" charset="0"/>
              </a:rPr>
              <a:t>he current study explores the potential development of a novel and sustainable medication against human papillomavirus (hpv) by identifying </a:t>
            </a:r>
            <a:r>
              <a:rPr lang="en-US" sz="2190" b="1" i="1" u="none" strike="noStrike" cap="none" dirty="0">
                <a:solidFill>
                  <a:srgbClr val="000000"/>
                </a:solidFill>
                <a:effectLst/>
                <a:latin typeface="Times New Roman" panose="02020603050405020304" pitchFamily="18" charset="0"/>
              </a:rPr>
              <a:t>Cissus quadrangularis</a:t>
            </a:r>
            <a:r>
              <a:rPr lang="en-US" sz="2190" b="1" i="0" u="none" strike="noStrike" cap="none" dirty="0">
                <a:solidFill>
                  <a:srgbClr val="000000"/>
                </a:solidFill>
                <a:effectLst/>
                <a:latin typeface="Times New Roman" panose="02020603050405020304" pitchFamily="18" charset="0"/>
              </a:rPr>
              <a:t> ligands through immunoinformatics and docking studies. </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u="none" strike="noStrike" cap="none" dirty="0">
                <a:solidFill>
                  <a:srgbClr val="000000"/>
                </a:solidFill>
                <a:effectLst/>
                <a:latin typeface="Times New Roman" panose="02020603050405020304" pitchFamily="18" charset="0"/>
              </a:rPr>
              <a:t>The study focuses on epitope prediction using the E6 protein, followed by docking studies with four compounds isolated from C</a:t>
            </a:r>
            <a:r>
              <a:rPr lang="en-US" sz="2190" b="1" i="1" u="none" strike="noStrike" cap="none" dirty="0">
                <a:solidFill>
                  <a:srgbClr val="000000"/>
                </a:solidFill>
                <a:effectLst/>
                <a:latin typeface="Times New Roman" panose="02020603050405020304" pitchFamily="18" charset="0"/>
              </a:rPr>
              <a:t>issus quadrangularis</a:t>
            </a:r>
            <a:r>
              <a:rPr lang="en-US" sz="2190" b="1" i="0" u="none" strike="noStrike" cap="none" dirty="0">
                <a:solidFill>
                  <a:srgbClr val="000000"/>
                </a:solidFill>
                <a:effectLst/>
                <a:latin typeface="Times New Roman" panose="02020603050405020304" pitchFamily="18" charset="0"/>
              </a:rPr>
              <a:t> and commercially available 9-valent hpv vaccines as controls. </a:t>
            </a:r>
          </a:p>
          <a:p>
            <a:pPr marL="341254" indent="-341254" algn="just">
              <a:lnSpc>
                <a:spcPct val="150000"/>
              </a:lnSpc>
              <a:buFont typeface="Wingdings" panose="05000000000000000000" pitchFamily="2" charset="2"/>
              <a:buChar char="Ø"/>
            </a:pPr>
            <a:r>
              <a:rPr lang="en-US" sz="2190" b="1" i="0" u="none" strike="noStrike" dirty="0">
                <a:effectLst/>
                <a:latin typeface="Times New Roman" panose="02020603050405020304" pitchFamily="18" charset="0"/>
              </a:rPr>
              <a:t>It is typically recommended for individuals between the ages of 9 and 45. After the age of 45, the benefit of the vaccine diminishes as many people may have already been exposed to the virus.</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 Fortunately, there are effective HPV vaccines that can prevent the most prevalent types of infection. </a:t>
            </a:r>
            <a:endParaRPr lang="en-US" sz="2190" b="1" i="0" u="none" strike="noStrike" dirty="0">
              <a:effectLst/>
              <a:latin typeface="Times New Roman" panose="02020603050405020304" pitchFamily="18" charset="0"/>
            </a:endParaRPr>
          </a:p>
          <a:p>
            <a:pPr marL="341254" indent="-341254" algn="just">
              <a:lnSpc>
                <a:spcPct val="150000"/>
              </a:lnSpc>
              <a:buFont typeface="Wingdings" panose="05000000000000000000" pitchFamily="2" charset="2"/>
              <a:buChar char="Ø"/>
            </a:pPr>
            <a:endParaRPr lang="en-US" sz="2190" b="1" i="0" u="none" strike="noStrike" cap="none" dirty="0">
              <a:effectLst/>
              <a:latin typeface="Times New Roman" panose="02020603050405020304" pitchFamily="18" charset="0"/>
            </a:endParaRPr>
          </a:p>
          <a:p>
            <a:pPr marL="341254" indent="-341254" algn="just">
              <a:lnSpc>
                <a:spcPct val="150000"/>
              </a:lnSpc>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7071923" y="18838243"/>
            <a:ext cx="21139308" cy="2847511"/>
          </a:xfrm>
          <a:prstGeom prst="rect">
            <a:avLst/>
          </a:prstGeom>
          <a:noFill/>
        </p:spPr>
        <p:txBody>
          <a:bodyPr wrap="square" rtlCol="0">
            <a:spAutoFit/>
          </a:bodyPr>
          <a:lstStyle/>
          <a:p>
            <a:pPr algn="just"/>
            <a:r>
              <a:rPr lang="en-US" sz="1990" b="1" dirty="0">
                <a:latin typeface="Times New Roman" panose="02020603050405020304" pitchFamily="18" charset="0"/>
                <a:cs typeface="Times New Roman" panose="02020603050405020304" pitchFamily="18" charset="0"/>
              </a:rPr>
              <a:t> </a:t>
            </a:r>
          </a:p>
          <a:p>
            <a:pPr marL="341254" indent="-341254" algn="just">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47214" y="22956776"/>
            <a:ext cx="20509920" cy="4075924"/>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p=0.028 (independent sample T - test p&lt;0.05) is obtained and shows that there is a statistical significant between the group 1 and group 2.</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 In this study, the investigation focused on the antigenic regions of the E6 protein in Human Papillomavirus (HPV), crucial for initiating infection and immune responses. The epitope characteristics were explored through structural and epitope modeling, with the epitope identified by the PDB ID 4XR8 deemed as the most suitable receptor for targeting antiviral drugs against HPV.</a:t>
            </a:r>
            <a:endParaRPr lang="en-US" alt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.Through GC-MS analysis, four compounds were identified as ligands for docking studies: phytol, hexadecenoic acid, ethyl ester, and caffeine. These compounds were specifically selected for their potential efficacy in interacting with the identified epitope and combating HPV.</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 Initiating the analysis, the antigenicity of the selected sequences is assessed using </a:t>
            </a:r>
            <a:r>
              <a:rPr lang="en-US" sz="2190" b="1" i="0" u="none" strike="noStrike" dirty="0" err="1">
                <a:solidFill>
                  <a:srgbClr val="000000"/>
                </a:solidFill>
                <a:effectLst/>
                <a:latin typeface="Times New Roman" panose="02020603050405020304" pitchFamily="18" charset="0"/>
              </a:rPr>
              <a:t>Vaxijen</a:t>
            </a:r>
            <a:r>
              <a:rPr lang="en-US" sz="2190" b="1" i="0" u="none" strike="noStrike" dirty="0">
                <a:solidFill>
                  <a:srgbClr val="000000"/>
                </a:solidFill>
                <a:effectLst/>
                <a:latin typeface="Times New Roman" panose="02020603050405020304" pitchFamily="18" charset="0"/>
              </a:rPr>
              <a:t> and </a:t>
            </a:r>
            <a:r>
              <a:rPr lang="en-US" sz="2190" b="1" i="0" u="none" strike="noStrike" dirty="0" err="1">
                <a:solidFill>
                  <a:srgbClr val="000000"/>
                </a:solidFill>
                <a:effectLst/>
                <a:latin typeface="Times New Roman" panose="02020603050405020304" pitchFamily="18" charset="0"/>
              </a:rPr>
              <a:t>Immunomedicine</a:t>
            </a:r>
            <a:r>
              <a:rPr lang="en-US" sz="2190" b="1" i="0" u="none" strike="noStrike" dirty="0">
                <a:solidFill>
                  <a:srgbClr val="000000"/>
                </a:solidFill>
                <a:effectLst/>
                <a:latin typeface="Times New Roman" panose="02020603050405020304" pitchFamily="18" charset="0"/>
              </a:rPr>
              <a:t>.</a:t>
            </a:r>
            <a:endParaRPr lang="en-US" altLang="en-IN" sz="2189"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777074" y="28220624"/>
            <a:ext cx="20236246" cy="4473532"/>
          </a:xfrm>
          <a:prstGeom prst="rect">
            <a:avLst/>
          </a:prstGeom>
          <a:noFill/>
        </p:spPr>
        <p:txBody>
          <a:bodyPr wrap="square" rtlCol="0">
            <a:spAutoFit/>
          </a:bodyPr>
          <a:lstStyle/>
          <a:p>
            <a:pPr marL="38100" indent="-342900" algn="just" rtl="0">
              <a:lnSpc>
                <a:spcPct val="150000"/>
              </a:lnSpc>
              <a:spcBef>
                <a:spcPts val="120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Armacost, Kira A., and David C. Thompson. 2022. </a:t>
            </a:r>
            <a:r>
              <a:rPr lang="en-IN" sz="2190" b="1" i="1" u="none" strike="noStrike" dirty="0">
                <a:effectLst/>
                <a:latin typeface="Times New Roman" panose="02020603050405020304" pitchFamily="18" charset="0"/>
                <a:cs typeface="Times New Roman" panose="02020603050405020304" pitchFamily="18" charset="0"/>
              </a:rPr>
              <a:t>Free Energy Methods in Drug Discovery: Current State and Future Directions</a:t>
            </a:r>
            <a:r>
              <a:rPr lang="en-IN" sz="2190" b="1" i="0" u="none" strike="noStrike" dirty="0">
                <a:effectLst/>
                <a:latin typeface="Times New Roman" panose="02020603050405020304" pitchFamily="18" charset="0"/>
                <a:cs typeface="Times New Roman" panose="02020603050405020304" pitchFamily="18" charset="0"/>
              </a:rPr>
              <a:t>. American Chemical Society.</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Brahmkshatriya, Hemal R., Kruti A. Shah, G. B. Ananthkumar, and Mansi H. Brahmkshatriya. 2015. “Clinical Evaluation of Cissus Quadrangularis as Osteogenic Agent in Maxillofacial Fracture: A Pilot Study.” </a:t>
            </a:r>
            <a:r>
              <a:rPr lang="en-IN" sz="2190" b="1" i="1" u="none" strike="noStrike" dirty="0">
                <a:effectLst/>
                <a:latin typeface="Times New Roman" panose="02020603050405020304" pitchFamily="18" charset="0"/>
                <a:cs typeface="Times New Roman" panose="02020603050405020304" pitchFamily="18" charset="0"/>
              </a:rPr>
              <a:t>Ayu</a:t>
            </a:r>
            <a:r>
              <a:rPr lang="en-IN" sz="2190" b="1" i="0" u="none" strike="noStrike" dirty="0">
                <a:effectLst/>
                <a:latin typeface="Times New Roman" panose="02020603050405020304" pitchFamily="18" charset="0"/>
                <a:cs typeface="Times New Roman" panose="02020603050405020304" pitchFamily="18" charset="0"/>
              </a:rPr>
              <a:t> 36 (2): 169–73.</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Compston, Juliet E., and Jane B. Lian. 2009. </a:t>
            </a:r>
            <a:r>
              <a:rPr lang="en-IN" sz="2190" b="1" i="1" u="none" strike="noStrike" dirty="0">
                <a:effectLst/>
                <a:latin typeface="Times New Roman" panose="02020603050405020304" pitchFamily="18" charset="0"/>
                <a:cs typeface="Times New Roman" panose="02020603050405020304" pitchFamily="18" charset="0"/>
              </a:rPr>
              <a:t>Primer on the Metabolic Bone Diseases and Disorders of Mineral Metabolism</a:t>
            </a:r>
            <a:r>
              <a:rPr lang="en-IN" sz="2190" b="1" i="0" u="none" strike="noStrike" dirty="0">
                <a:effectLst/>
                <a:latin typeface="Times New Roman" panose="02020603050405020304" pitchFamily="18" charset="0"/>
                <a:cs typeface="Times New Roman" panose="02020603050405020304" pitchFamily="18" charset="0"/>
              </a:rPr>
              <a:t>. John Wiley &amp; Sons.</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Eshiet, and Etetor Roland. 2023. </a:t>
            </a:r>
            <a:r>
              <a:rPr lang="en-IN" sz="2190" b="1" i="1" u="none" strike="noStrike" dirty="0">
                <a:effectLst/>
                <a:latin typeface="Times New Roman" panose="02020603050405020304" pitchFamily="18" charset="0"/>
                <a:cs typeface="Times New Roman" panose="02020603050405020304" pitchFamily="18" charset="0"/>
              </a:rPr>
              <a:t>Exploring Complementary and Alternative Medicinal Products in Disease Therapy</a:t>
            </a:r>
            <a:r>
              <a:rPr lang="en-IN" sz="2190" b="1" i="0" u="none" strike="noStrike" dirty="0">
                <a:effectLst/>
                <a:latin typeface="Times New Roman" panose="02020603050405020304" pitchFamily="18" charset="0"/>
                <a:cs typeface="Times New Roman" panose="02020603050405020304" pitchFamily="18" charset="0"/>
              </a:rPr>
              <a:t>. IGI Global.</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Martinez, José L., </a:t>
            </a:r>
            <a:r>
              <a:rPr lang="en-IN" sz="2190" b="1" i="0" u="none" strike="noStrike" dirty="0" err="1">
                <a:effectLst/>
                <a:latin typeface="Times New Roman" panose="02020603050405020304" pitchFamily="18" charset="0"/>
                <a:cs typeface="Times New Roman" panose="02020603050405020304" pitchFamily="18" charset="0"/>
              </a:rPr>
              <a:t>Amner</a:t>
            </a:r>
            <a:r>
              <a:rPr lang="en-IN" sz="2190" b="1" i="0" u="none" strike="noStrike" dirty="0">
                <a:effectLst/>
                <a:latin typeface="Times New Roman" panose="02020603050405020304" pitchFamily="18" charset="0"/>
                <a:cs typeface="Times New Roman" panose="02020603050405020304" pitchFamily="18" charset="0"/>
              </a:rPr>
              <a:t> Muñoz-Acevedo, and Mahendra Rai. 2018. </a:t>
            </a:r>
            <a:r>
              <a:rPr lang="en-IN" sz="2190" b="1" i="1" u="none" strike="noStrike" dirty="0">
                <a:effectLst/>
                <a:latin typeface="Times New Roman" panose="02020603050405020304" pitchFamily="18" charset="0"/>
                <a:cs typeface="Times New Roman" panose="02020603050405020304" pitchFamily="18" charset="0"/>
              </a:rPr>
              <a:t>Ethnobotany: Application of Medicinal Plants</a:t>
            </a:r>
            <a:r>
              <a:rPr lang="en-IN" sz="2190" b="1" i="0" u="none" strike="noStrike" dirty="0">
                <a:effectLst/>
                <a:latin typeface="Times New Roman" panose="02020603050405020304" pitchFamily="18" charset="0"/>
                <a:cs typeface="Times New Roman" panose="02020603050405020304" pitchFamily="18" charset="0"/>
              </a:rPr>
              <a:t>. CRC Press.</a:t>
            </a:r>
          </a:p>
          <a:p>
            <a:pPr marL="342900" indent="-342900" algn="just" rtl="0">
              <a:lnSpc>
                <a:spcPct val="150000"/>
              </a:lnSpc>
              <a:spcBef>
                <a:spcPts val="0"/>
              </a:spcBef>
              <a:spcAft>
                <a:spcPts val="0"/>
              </a:spcAft>
              <a:buFont typeface="Wingdings" panose="05000000000000000000" pitchFamily="2" charset="2"/>
              <a:buChar char="Ø"/>
            </a:pPr>
            <a:r>
              <a:rPr lang="en-IN" sz="2190" b="1" i="0" u="none" strike="noStrike" dirty="0">
                <a:solidFill>
                  <a:srgbClr val="000000"/>
                </a:solidFill>
                <a:effectLst/>
                <a:latin typeface="Times New Roman" panose="02020603050405020304" pitchFamily="18" charset="0"/>
              </a:rPr>
              <a:t>McMurray, H. R., D. Nguyen, T. F. Westbrook, and D. J. </a:t>
            </a:r>
            <a:r>
              <a:rPr lang="en-IN" sz="2190" b="1" i="0" u="none" strike="noStrike" dirty="0" err="1">
                <a:solidFill>
                  <a:srgbClr val="000000"/>
                </a:solidFill>
                <a:effectLst/>
                <a:latin typeface="Times New Roman" panose="02020603050405020304" pitchFamily="18" charset="0"/>
              </a:rPr>
              <a:t>McAnce</a:t>
            </a:r>
            <a:r>
              <a:rPr lang="en-IN" sz="2190" b="1" i="0" u="none" strike="noStrike" dirty="0">
                <a:solidFill>
                  <a:srgbClr val="000000"/>
                </a:solidFill>
                <a:effectLst/>
                <a:latin typeface="Times New Roman" panose="02020603050405020304" pitchFamily="18" charset="0"/>
              </a:rPr>
              <a:t>. 2001. “Biology of Human Papillomaviruses.” </a:t>
            </a:r>
            <a:r>
              <a:rPr lang="en-IN" sz="2190" b="1" i="1" u="none" strike="noStrike" dirty="0">
                <a:solidFill>
                  <a:srgbClr val="000000"/>
                </a:solidFill>
                <a:effectLst/>
                <a:latin typeface="Times New Roman" panose="02020603050405020304" pitchFamily="18" charset="0"/>
              </a:rPr>
              <a:t>International Journal of Experimental Pathology</a:t>
            </a:r>
            <a:r>
              <a:rPr lang="en-IN" sz="2190" b="1" i="0" u="none" strike="noStrike" dirty="0">
                <a:solidFill>
                  <a:srgbClr val="000000"/>
                </a:solidFill>
                <a:effectLst/>
                <a:latin typeface="Times New Roman" panose="02020603050405020304" pitchFamily="18" charset="0"/>
              </a:rPr>
              <a:t> 82 (1): 15–33.</a:t>
            </a:r>
            <a:endParaRPr lang="en-IN" sz="2190" b="1" i="0" u="none" strike="noStrike" dirty="0">
              <a:effectLst/>
              <a:latin typeface="Times New Roman" panose="02020603050405020304" pitchFamily="18" charset="0"/>
            </a:endParaRPr>
          </a:p>
          <a:p>
            <a:pPr marL="342900" indent="-342900" algn="just" rtl="0">
              <a:spcBef>
                <a:spcPts val="0"/>
              </a:spcBef>
              <a:spcAft>
                <a:spcPts val="1200"/>
              </a:spcAft>
              <a:buFont typeface="Wingdings" panose="05000000000000000000" pitchFamily="2" charset="2"/>
              <a:buChar char="Ø"/>
            </a:pPr>
            <a:r>
              <a:rPr lang="en-US" sz="2190" b="1" i="0" u="none" strike="noStrike" dirty="0">
                <a:effectLst/>
                <a:latin typeface="Times New Roman" panose="02020603050405020304" pitchFamily="18" charset="0"/>
                <a:cs typeface="Times New Roman" panose="02020603050405020304" pitchFamily="18" charset="0"/>
              </a:rPr>
              <a:t>Stanley, M. A. 2012. </a:t>
            </a:r>
            <a:r>
              <a:rPr lang="en-US" sz="2190" b="1" i="1" u="none" strike="noStrike" dirty="0">
                <a:effectLst/>
                <a:latin typeface="Times New Roman" panose="02020603050405020304" pitchFamily="18" charset="0"/>
                <a:cs typeface="Times New Roman" panose="02020603050405020304" pitchFamily="18" charset="0"/>
              </a:rPr>
              <a:t>Immunology of Human Papillomaviruses</a:t>
            </a:r>
            <a:r>
              <a:rPr lang="en-US" sz="2190" b="1" i="0" u="none" strike="noStrike" dirty="0">
                <a:effectLst/>
                <a:latin typeface="Times New Roman" panose="02020603050405020304" pitchFamily="18" charset="0"/>
                <a:cs typeface="Times New Roman" panose="02020603050405020304" pitchFamily="18" charset="0"/>
              </a:rPr>
              <a:t>. Springer US.</a:t>
            </a:r>
            <a:endParaRPr lang="en-IN" sz="240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pPr algn="just"/>
            <a:endParaRPr lang="en-US" sz="1791"/>
          </a:p>
        </p:txBody>
      </p:sp>
      <p:sp>
        <p:nvSpPr>
          <p:cNvPr id="9" name="Text Box 8"/>
          <p:cNvSpPr txBox="1"/>
          <p:nvPr/>
        </p:nvSpPr>
        <p:spPr>
          <a:xfrm>
            <a:off x="2481490" y="19734151"/>
            <a:ext cx="4372476" cy="398571"/>
          </a:xfrm>
          <a:prstGeom prst="rect">
            <a:avLst/>
          </a:prstGeom>
          <a:noFill/>
        </p:spPr>
        <p:txBody>
          <a:bodyPr wrap="square" rtlCol="0">
            <a:spAutoFit/>
          </a:bodyPr>
          <a:lstStyle/>
          <a:p>
            <a:pPr algn="just"/>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6348906" y="19730359"/>
            <a:ext cx="5025902" cy="398571"/>
          </a:xfrm>
          <a:prstGeom prst="rect">
            <a:avLst/>
          </a:prstGeom>
          <a:noFill/>
        </p:spPr>
        <p:txBody>
          <a:bodyPr wrap="square" rtlCol="0">
            <a:spAutoFit/>
          </a:bodyPr>
          <a:lstStyle/>
          <a:p>
            <a:pPr algn="just"/>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217334" y="19709505"/>
            <a:ext cx="4699191" cy="427822"/>
          </a:xfrm>
          <a:prstGeom prst="rect">
            <a:avLst/>
          </a:prstGeom>
          <a:noFill/>
        </p:spPr>
        <p:txBody>
          <a:bodyPr wrap="square" rtlCol="0">
            <a:spAutoFit/>
          </a:bodyPr>
          <a:lstStyle/>
          <a:p>
            <a:pPr algn="just"/>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 </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7115692" y="1419256"/>
            <a:ext cx="4093291"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Ms. </a:t>
            </a:r>
            <a:r>
              <a:rPr lang="en-US" sz="2189" b="1" dirty="0" err="1">
                <a:solidFill>
                  <a:schemeClr val="bg1"/>
                </a:solidFill>
                <a:latin typeface="Times New Roman" panose="02020603050405020304" pitchFamily="18" charset="0"/>
                <a:cs typeface="Times New Roman" panose="02020603050405020304" pitchFamily="18" charset="0"/>
              </a:rPr>
              <a:t>Nellepalli</a:t>
            </a:r>
            <a:r>
              <a:rPr lang="en-US" sz="2189" b="1" dirty="0">
                <a:solidFill>
                  <a:schemeClr val="bg1"/>
                </a:solidFill>
                <a:latin typeface="Times New Roman" panose="02020603050405020304" pitchFamily="18" charset="0"/>
                <a:cs typeface="Times New Roman" panose="02020603050405020304" pitchFamily="18" charset="0"/>
              </a:rPr>
              <a:t> Jahnavi</a:t>
            </a:r>
          </a:p>
          <a:p>
            <a:pPr algn="r"/>
            <a:r>
              <a:rPr lang="en-US" sz="2189" b="1" dirty="0">
                <a:solidFill>
                  <a:schemeClr val="bg1"/>
                </a:solidFill>
                <a:latin typeface="Times New Roman" panose="02020603050405020304" pitchFamily="18" charset="0"/>
                <a:cs typeface="Times New Roman" panose="02020603050405020304" pitchFamily="18" charset="0"/>
              </a:rPr>
              <a:t>Register Number: 192119043</a:t>
            </a:r>
          </a:p>
          <a:p>
            <a:pPr algn="r"/>
            <a:r>
              <a:rPr lang="en-US" sz="2189" b="1" dirty="0">
                <a:solidFill>
                  <a:schemeClr val="bg1"/>
                </a:solidFill>
                <a:latin typeface="Times New Roman" panose="02020603050405020304" pitchFamily="18" charset="0"/>
                <a:cs typeface="Times New Roman" panose="02020603050405020304" pitchFamily="18" charset="0"/>
              </a:rPr>
              <a:t>Guided by Dr. K. Vaidhegi </a:t>
            </a:r>
          </a:p>
        </p:txBody>
      </p:sp>
      <p:pic>
        <p:nvPicPr>
          <p:cNvPr id="1028" name="Picture 4">
            <a:extLst>
              <a:ext uri="{FF2B5EF4-FFF2-40B4-BE49-F238E27FC236}">
                <a16:creationId xmlns:a16="http://schemas.microsoft.com/office/drawing/2014/main" id="{061A6441-40D9-A5D7-78EC-6BE9AF1C5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4" y="16638907"/>
            <a:ext cx="5734050" cy="3868104"/>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
            <a:extLst>
              <a:ext uri="{FF2B5EF4-FFF2-40B4-BE49-F238E27FC236}">
                <a16:creationId xmlns:a16="http://schemas.microsoft.com/office/drawing/2014/main" id="{25A6B762-68CD-9A7C-D56C-904DA78C31E7}"/>
              </a:ext>
            </a:extLst>
          </p:cNvPr>
          <p:cNvSpPr>
            <a:spLocks noChangeArrowheads="1"/>
          </p:cNvSpPr>
          <p:nvPr/>
        </p:nvSpPr>
        <p:spPr bwMode="auto">
          <a:xfrm>
            <a:off x="17659452" y="1653450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4" name="Picture 53">
            <a:extLst>
              <a:ext uri="{FF2B5EF4-FFF2-40B4-BE49-F238E27FC236}">
                <a16:creationId xmlns:a16="http://schemas.microsoft.com/office/drawing/2014/main" id="{76BB9266-902D-BD45-7D8F-28991680905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6053369" y="16638906"/>
            <a:ext cx="5004619" cy="3909459"/>
          </a:xfrm>
          <a:prstGeom prst="rect">
            <a:avLst/>
          </a:prstGeom>
        </p:spPr>
      </p:pic>
      <p:pic>
        <p:nvPicPr>
          <p:cNvPr id="17" name="Picture 2" descr="Evidence grows for an HPV-heart disease connection | American Heart  Association">
            <a:extLst>
              <a:ext uri="{FF2B5EF4-FFF2-40B4-BE49-F238E27FC236}">
                <a16:creationId xmlns:a16="http://schemas.microsoft.com/office/drawing/2014/main" id="{43A53896-B8AE-E9A2-19E1-4B733AA48F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76354" y="4619252"/>
            <a:ext cx="5202612" cy="50138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16C4E7E-11F9-EBC4-0E86-6FE91E6AA385}"/>
              </a:ext>
            </a:extLst>
          </p:cNvPr>
          <p:cNvGraphicFramePr>
            <a:graphicFrameLocks noGrp="1"/>
          </p:cNvGraphicFramePr>
          <p:nvPr>
            <p:extLst>
              <p:ext uri="{D42A27DB-BD31-4B8C-83A1-F6EECF244321}">
                <p14:modId xmlns:p14="http://schemas.microsoft.com/office/powerpoint/2010/main" val="3004679545"/>
              </p:ext>
            </p:extLst>
          </p:nvPr>
        </p:nvGraphicFramePr>
        <p:xfrm>
          <a:off x="7500303" y="16083762"/>
          <a:ext cx="8747881" cy="5191971"/>
        </p:xfrm>
        <a:graphic>
          <a:graphicData uri="http://schemas.openxmlformats.org/drawingml/2006/table">
            <a:tbl>
              <a:tblPr/>
              <a:tblGrid>
                <a:gridCol w="916076">
                  <a:extLst>
                    <a:ext uri="{9D8B030D-6E8A-4147-A177-3AD203B41FA5}">
                      <a16:colId xmlns:a16="http://schemas.microsoft.com/office/drawing/2014/main" val="161202254"/>
                    </a:ext>
                  </a:extLst>
                </a:gridCol>
                <a:gridCol w="1109613">
                  <a:extLst>
                    <a:ext uri="{9D8B030D-6E8A-4147-A177-3AD203B41FA5}">
                      <a16:colId xmlns:a16="http://schemas.microsoft.com/office/drawing/2014/main" val="1584429328"/>
                    </a:ext>
                  </a:extLst>
                </a:gridCol>
                <a:gridCol w="1083809">
                  <a:extLst>
                    <a:ext uri="{9D8B030D-6E8A-4147-A177-3AD203B41FA5}">
                      <a16:colId xmlns:a16="http://schemas.microsoft.com/office/drawing/2014/main" val="2137119009"/>
                    </a:ext>
                  </a:extLst>
                </a:gridCol>
                <a:gridCol w="1161223">
                  <a:extLst>
                    <a:ext uri="{9D8B030D-6E8A-4147-A177-3AD203B41FA5}">
                      <a16:colId xmlns:a16="http://schemas.microsoft.com/office/drawing/2014/main" val="40398975"/>
                    </a:ext>
                  </a:extLst>
                </a:gridCol>
                <a:gridCol w="1122515">
                  <a:extLst>
                    <a:ext uri="{9D8B030D-6E8A-4147-A177-3AD203B41FA5}">
                      <a16:colId xmlns:a16="http://schemas.microsoft.com/office/drawing/2014/main" val="1760926646"/>
                    </a:ext>
                  </a:extLst>
                </a:gridCol>
                <a:gridCol w="1354761">
                  <a:extLst>
                    <a:ext uri="{9D8B030D-6E8A-4147-A177-3AD203B41FA5}">
                      <a16:colId xmlns:a16="http://schemas.microsoft.com/office/drawing/2014/main" val="4206552447"/>
                    </a:ext>
                  </a:extLst>
                </a:gridCol>
                <a:gridCol w="1999884">
                  <a:extLst>
                    <a:ext uri="{9D8B030D-6E8A-4147-A177-3AD203B41FA5}">
                      <a16:colId xmlns:a16="http://schemas.microsoft.com/office/drawing/2014/main" val="2551556059"/>
                    </a:ext>
                  </a:extLst>
                </a:gridCol>
              </a:tblGrid>
              <a:tr h="326282">
                <a:tc rowSpan="3">
                  <a:txBody>
                    <a:bodyPr/>
                    <a:lstStyle/>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File No.</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rowSpan="3">
                  <a:txBody>
                    <a:bodyPr/>
                    <a:lstStyle/>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Protein sequence</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gridSpan="5">
                  <a:txBody>
                    <a:bodyPr/>
                    <a:lstStyle/>
                    <a:p>
                      <a:pPr marL="88900" marR="88900"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Antigenic properties</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15224988"/>
                  </a:ext>
                </a:extLst>
              </a:tr>
              <a:tr h="326282">
                <a:tc vMerge="1">
                  <a:txBody>
                    <a:bodyPr/>
                    <a:lstStyle/>
                    <a:p>
                      <a:endParaRPr lang="en-IN"/>
                    </a:p>
                  </a:txBody>
                  <a:tcPr/>
                </a:tc>
                <a:tc vMerge="1">
                  <a:txBody>
                    <a:bodyPr/>
                    <a:lstStyle/>
                    <a:p>
                      <a:endParaRPr lang="en-IN"/>
                    </a:p>
                  </a:txBody>
                  <a:tcPr/>
                </a:tc>
                <a:tc gridSpan="2">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VaxiJen</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gridSpan="3">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Immunomedicine</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01115810"/>
                  </a:ext>
                </a:extLst>
              </a:tr>
              <a:tr h="1011473">
                <a:tc vMerge="1">
                  <a:txBody>
                    <a:bodyPr/>
                    <a:lstStyle/>
                    <a:p>
                      <a:endParaRPr lang="en-IN"/>
                    </a:p>
                  </a:txBody>
                  <a:tcPr/>
                </a:tc>
                <a:tc vMerge="1">
                  <a:txBody>
                    <a:bodyPr/>
                    <a:lstStyle/>
                    <a:p>
                      <a:endParaRPr lang="en-IN"/>
                    </a:p>
                  </a:txBody>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Antigenic score Threshold = 0.4</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Antigenic nature</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Average antigenic propensity</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Antigenic determinants</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Antigenic plot sequence</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5780617"/>
                  </a:ext>
                </a:extLst>
              </a:tr>
              <a:tr h="689283">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1</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E6-1</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0.6247</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Probable antigen</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1.046</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5</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base">
                        <a:spcBef>
                          <a:spcPts val="1200"/>
                        </a:spcBef>
                        <a:spcAft>
                          <a:spcPts val="1200"/>
                        </a:spcAft>
                      </a:pPr>
                      <a:endParaRPr lang="en-IN" sz="1400" b="1" i="0" u="none" strike="noStrike" dirty="0">
                        <a:solidFill>
                          <a:srgbClr val="000000"/>
                        </a:solidFill>
                        <a:effectLst/>
                        <a:latin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660695"/>
                  </a:ext>
                </a:extLst>
              </a:tr>
              <a:tr h="2283972">
                <a:tc>
                  <a:txBody>
                    <a:bodyPr/>
                    <a:lstStyle/>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2</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E6-2</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      0.7243</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Probable antigen</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1.0559</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6</a:t>
                      </a:r>
                      <a:endParaRPr lang="en-IN" sz="1400" b="1" dirty="0">
                        <a:effectLst/>
                      </a:endParaRPr>
                    </a:p>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 </a:t>
                      </a:r>
                      <a:endParaRPr lang="en-IN" sz="1400" b="1" dirty="0">
                        <a:effectLst/>
                      </a:endParaRPr>
                    </a:p>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 </a:t>
                      </a:r>
                      <a:endParaRPr lang="en-IN" sz="1400" b="1" dirty="0">
                        <a:effectLst/>
                      </a:endParaRPr>
                    </a:p>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 </a:t>
                      </a:r>
                      <a:endParaRPr lang="en-IN" sz="1400" b="1" dirty="0">
                        <a:effectLst/>
                      </a:endParaRPr>
                    </a:p>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 </a:t>
                      </a:r>
                      <a:endParaRPr lang="en-IN" sz="1400" b="1" dirty="0">
                        <a:effectLst/>
                      </a:endParaRPr>
                    </a:p>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 </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base">
                        <a:spcBef>
                          <a:spcPts val="1200"/>
                        </a:spcBef>
                        <a:spcAft>
                          <a:spcPts val="1200"/>
                        </a:spcAft>
                      </a:pPr>
                      <a:endParaRPr lang="en-IN" sz="1400" b="1" i="0" u="none" strike="noStrike" dirty="0">
                        <a:solidFill>
                          <a:srgbClr val="000000"/>
                        </a:solidFill>
                        <a:effectLst/>
                        <a:latin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86314601"/>
                  </a:ext>
                </a:extLst>
              </a:tr>
              <a:tr h="554679">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3</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E6-3</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0.5329 </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Probable antigen</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a:solidFill>
                            <a:srgbClr val="000000"/>
                          </a:solidFill>
                          <a:effectLst/>
                          <a:latin typeface="Times New Roman" panose="02020603050405020304" pitchFamily="18" charset="0"/>
                        </a:rPr>
                        <a:t>1.069</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6</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88900" marR="88900" algn="just" rtl="0" fontAlgn="base">
                        <a:spcBef>
                          <a:spcPts val="1200"/>
                        </a:spcBef>
                        <a:spcAft>
                          <a:spcPts val="1200"/>
                        </a:spcAft>
                      </a:pPr>
                      <a:endParaRPr lang="en-IN" sz="1400" b="1" i="0" u="none" strike="noStrike" dirty="0">
                        <a:solidFill>
                          <a:srgbClr val="000000"/>
                        </a:solidFill>
                        <a:effectLst/>
                        <a:latin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791986"/>
                  </a:ext>
                </a:extLst>
              </a:tr>
            </a:tbl>
          </a:graphicData>
        </a:graphic>
      </p:graphicFrame>
      <p:pic>
        <p:nvPicPr>
          <p:cNvPr id="3" name="Picture 2">
            <a:extLst>
              <a:ext uri="{FF2B5EF4-FFF2-40B4-BE49-F238E27FC236}">
                <a16:creationId xmlns:a16="http://schemas.microsoft.com/office/drawing/2014/main" id="{1BEB3DA1-3C48-0F9D-3FDF-E14C5E9345E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530393" y="18978332"/>
            <a:ext cx="1091766" cy="79617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3DDA9287-F76D-59FB-CEC1-54D802D43C0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459802" y="20789822"/>
            <a:ext cx="1162050" cy="3381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188B3178-6209-880C-92B9-6A87960D552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472558" y="17858882"/>
            <a:ext cx="941898" cy="48225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06BFA23A-C96C-7B4A-C0AF-00BDE1B81531}"/>
              </a:ext>
            </a:extLst>
          </p:cNvPr>
          <p:cNvSpPr/>
          <p:nvPr/>
        </p:nvSpPr>
        <p:spPr>
          <a:xfrm>
            <a:off x="938892" y="11943383"/>
            <a:ext cx="5649474" cy="338092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5E1A0973-5101-ADE7-9A33-48A1FA04C6D2}"/>
              </a:ext>
            </a:extLst>
          </p:cNvPr>
          <p:cNvSpPr/>
          <p:nvPr/>
        </p:nvSpPr>
        <p:spPr>
          <a:xfrm>
            <a:off x="7819941" y="11943383"/>
            <a:ext cx="6523669" cy="340181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E42FB8CC-D2D6-5E1E-0D67-B49D1E7E40A0}"/>
              </a:ext>
            </a:extLst>
          </p:cNvPr>
          <p:cNvSpPr/>
          <p:nvPr/>
        </p:nvSpPr>
        <p:spPr>
          <a:xfrm>
            <a:off x="15363846" y="11976479"/>
            <a:ext cx="5649474" cy="336872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3B109998-F168-EBA8-787C-D2FAF949F50C}"/>
              </a:ext>
            </a:extLst>
          </p:cNvPr>
          <p:cNvSpPr/>
          <p:nvPr/>
        </p:nvSpPr>
        <p:spPr>
          <a:xfrm>
            <a:off x="6790356" y="10714176"/>
            <a:ext cx="8509880" cy="62862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Sequence Retrieval proteins in HPV</a:t>
            </a:r>
          </a:p>
        </p:txBody>
      </p:sp>
      <p:cxnSp>
        <p:nvCxnSpPr>
          <p:cNvPr id="32" name="Straight Arrow Connector 31">
            <a:extLst>
              <a:ext uri="{FF2B5EF4-FFF2-40B4-BE49-F238E27FC236}">
                <a16:creationId xmlns:a16="http://schemas.microsoft.com/office/drawing/2014/main" id="{9803B219-C29D-EC11-512E-4499A30DCA06}"/>
              </a:ext>
            </a:extLst>
          </p:cNvPr>
          <p:cNvCxnSpPr>
            <a:cxnSpLocks/>
          </p:cNvCxnSpPr>
          <p:nvPr/>
        </p:nvCxnSpPr>
        <p:spPr>
          <a:xfrm>
            <a:off x="15307767" y="11339320"/>
            <a:ext cx="3108129" cy="63168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B7170DF-3A19-3CBC-3343-FE70114BF0D8}"/>
              </a:ext>
            </a:extLst>
          </p:cNvPr>
          <p:cNvCxnSpPr>
            <a:cxnSpLocks/>
            <a:endCxn id="21" idx="0"/>
          </p:cNvCxnSpPr>
          <p:nvPr/>
        </p:nvCxnSpPr>
        <p:spPr>
          <a:xfrm flipH="1">
            <a:off x="3763629" y="11346974"/>
            <a:ext cx="3019196" cy="59640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7149EDBD-61AE-9ACC-2F1E-048E90C8F9AB}"/>
              </a:ext>
            </a:extLst>
          </p:cNvPr>
          <p:cNvCxnSpPr>
            <a:cxnSpLocks/>
          </p:cNvCxnSpPr>
          <p:nvPr/>
        </p:nvCxnSpPr>
        <p:spPr>
          <a:xfrm flipH="1">
            <a:off x="10722098" y="11349661"/>
            <a:ext cx="7242" cy="62134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EC6E67C5-592B-FF41-4FDE-048EF39EA4EF}"/>
              </a:ext>
            </a:extLst>
          </p:cNvPr>
          <p:cNvSpPr/>
          <p:nvPr/>
        </p:nvSpPr>
        <p:spPr>
          <a:xfrm>
            <a:off x="2124152" y="12221619"/>
            <a:ext cx="2968815" cy="7572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Antigenic Properties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B4682539-EF0E-44A8-7A39-1068DDC1CDF9}"/>
              </a:ext>
            </a:extLst>
          </p:cNvPr>
          <p:cNvSpPr/>
          <p:nvPr/>
        </p:nvSpPr>
        <p:spPr>
          <a:xfrm>
            <a:off x="2123113" y="14503813"/>
            <a:ext cx="2968815" cy="7572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Immunomedicine</a:t>
            </a:r>
            <a:endParaRPr lang="en-IN" dirty="0"/>
          </a:p>
        </p:txBody>
      </p:sp>
      <p:sp>
        <p:nvSpPr>
          <p:cNvPr id="48" name="Rectangle 47">
            <a:extLst>
              <a:ext uri="{FF2B5EF4-FFF2-40B4-BE49-F238E27FC236}">
                <a16:creationId xmlns:a16="http://schemas.microsoft.com/office/drawing/2014/main" id="{F4DCD7E8-B127-D370-47B9-0173885D495E}"/>
              </a:ext>
            </a:extLst>
          </p:cNvPr>
          <p:cNvSpPr/>
          <p:nvPr/>
        </p:nvSpPr>
        <p:spPr>
          <a:xfrm>
            <a:off x="2123114" y="13369722"/>
            <a:ext cx="2968815" cy="7572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VaxiJen</a:t>
            </a:r>
            <a:endParaRPr lang="en-IN" dirty="0"/>
          </a:p>
        </p:txBody>
      </p:sp>
      <p:sp>
        <p:nvSpPr>
          <p:cNvPr id="55" name="Rectangle 54">
            <a:extLst>
              <a:ext uri="{FF2B5EF4-FFF2-40B4-BE49-F238E27FC236}">
                <a16:creationId xmlns:a16="http://schemas.microsoft.com/office/drawing/2014/main" id="{9C164335-19B6-4F4C-3986-576108C8EEF9}"/>
              </a:ext>
            </a:extLst>
          </p:cNvPr>
          <p:cNvSpPr/>
          <p:nvPr/>
        </p:nvSpPr>
        <p:spPr>
          <a:xfrm>
            <a:off x="9357587" y="12074373"/>
            <a:ext cx="2968815" cy="61736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1"/>
                </a:solidFill>
                <a:latin typeface="Times New Roman" panose="02020603050405020304" pitchFamily="18" charset="0"/>
                <a:cs typeface="Times New Roman" panose="02020603050405020304" pitchFamily="18" charset="0"/>
              </a:rPr>
              <a:t>Functional/Physiochemical Properties</a:t>
            </a:r>
            <a:endParaRPr lang="en-IN" sz="1700" b="1"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6BE4FEF-8DD3-F223-6D4E-0E63108AA220}"/>
              </a:ext>
            </a:extLst>
          </p:cNvPr>
          <p:cNvSpPr/>
          <p:nvPr/>
        </p:nvSpPr>
        <p:spPr>
          <a:xfrm>
            <a:off x="11184593" y="13812958"/>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Protparam</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424F7608-73BD-0ECA-18A6-E02579A79C38}"/>
              </a:ext>
            </a:extLst>
          </p:cNvPr>
          <p:cNvSpPr/>
          <p:nvPr/>
        </p:nvSpPr>
        <p:spPr>
          <a:xfrm>
            <a:off x="8025579" y="14672567"/>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2.0Alertropv</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D3E7B9D0-D448-DE07-37D7-B91C5E504C7F}"/>
              </a:ext>
            </a:extLst>
          </p:cNvPr>
          <p:cNvSpPr/>
          <p:nvPr/>
        </p:nvSpPr>
        <p:spPr>
          <a:xfrm>
            <a:off x="8025579" y="13753464"/>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Algpred</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5DD49D7A-FCCC-5E7B-997D-22CF18244105}"/>
              </a:ext>
            </a:extLst>
          </p:cNvPr>
          <p:cNvSpPr/>
          <p:nvPr/>
        </p:nvSpPr>
        <p:spPr>
          <a:xfrm>
            <a:off x="8025579" y="12943666"/>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Functional</a:t>
            </a:r>
            <a:endParaRPr lang="en-IN" dirty="0"/>
          </a:p>
        </p:txBody>
      </p:sp>
      <p:sp>
        <p:nvSpPr>
          <p:cNvPr id="40" name="Rectangle 39">
            <a:extLst>
              <a:ext uri="{FF2B5EF4-FFF2-40B4-BE49-F238E27FC236}">
                <a16:creationId xmlns:a16="http://schemas.microsoft.com/office/drawing/2014/main" id="{3EE89C47-DADA-C5F9-2214-816DD30103CA}"/>
              </a:ext>
            </a:extLst>
          </p:cNvPr>
          <p:cNvSpPr/>
          <p:nvPr/>
        </p:nvSpPr>
        <p:spPr>
          <a:xfrm>
            <a:off x="11184594" y="12943666"/>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Physiochemical</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6C27149E-A5A2-BB02-8E86-A6F2C9E9B515}"/>
              </a:ext>
            </a:extLst>
          </p:cNvPr>
          <p:cNvSpPr/>
          <p:nvPr/>
        </p:nvSpPr>
        <p:spPr>
          <a:xfrm>
            <a:off x="11200032" y="14679555"/>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AA-prop</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4E12EB54-4508-CBF3-FDD3-8525E31D304F}"/>
              </a:ext>
            </a:extLst>
          </p:cNvPr>
          <p:cNvSpPr/>
          <p:nvPr/>
        </p:nvSpPr>
        <p:spPr>
          <a:xfrm>
            <a:off x="16931489" y="13890773"/>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PRO-SA</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34207ECA-70FE-6626-EA20-21C8B35B06DE}"/>
              </a:ext>
            </a:extLst>
          </p:cNvPr>
          <p:cNvSpPr/>
          <p:nvPr/>
        </p:nvSpPr>
        <p:spPr>
          <a:xfrm>
            <a:off x="16931489" y="13095399"/>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SOPMA</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77A5A2A9-61BE-BB37-10B8-CF57B660B113}"/>
              </a:ext>
            </a:extLst>
          </p:cNvPr>
          <p:cNvSpPr/>
          <p:nvPr/>
        </p:nvSpPr>
        <p:spPr>
          <a:xfrm>
            <a:off x="16931489" y="12304545"/>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Structural Properties</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777A07FA-0BB5-EE92-104A-44BD0BF64180}"/>
              </a:ext>
            </a:extLst>
          </p:cNvPr>
          <p:cNvSpPr/>
          <p:nvPr/>
        </p:nvSpPr>
        <p:spPr>
          <a:xfrm>
            <a:off x="16920832" y="14668439"/>
            <a:ext cx="2968815" cy="49721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VADAR</a:t>
            </a:r>
            <a:endParaRPr lang="en-IN" sz="1800" b="1" dirty="0">
              <a:solidFill>
                <a:schemeClr val="tx1"/>
              </a:solidFill>
              <a:latin typeface="Times New Roman" panose="02020603050405020304" pitchFamily="18" charset="0"/>
              <a:cs typeface="Times New Roman" panose="02020603050405020304" pitchFamily="18" charset="0"/>
            </a:endParaRPr>
          </a:p>
        </p:txBody>
      </p:sp>
      <p:cxnSp>
        <p:nvCxnSpPr>
          <p:cNvPr id="57" name="Straight Arrow Connector 56">
            <a:extLst>
              <a:ext uri="{FF2B5EF4-FFF2-40B4-BE49-F238E27FC236}">
                <a16:creationId xmlns:a16="http://schemas.microsoft.com/office/drawing/2014/main" id="{A8AFAD8B-1426-5AAA-63BF-BFA7D370A405}"/>
              </a:ext>
            </a:extLst>
          </p:cNvPr>
          <p:cNvCxnSpPr>
            <a:cxnSpLocks/>
            <a:endCxn id="40" idx="0"/>
          </p:cNvCxnSpPr>
          <p:nvPr/>
        </p:nvCxnSpPr>
        <p:spPr>
          <a:xfrm>
            <a:off x="10787043" y="12687411"/>
            <a:ext cx="1881959" cy="2562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38AD4D3D-21AE-3E99-9CF4-638DF0517B83}"/>
              </a:ext>
            </a:extLst>
          </p:cNvPr>
          <p:cNvCxnSpPr>
            <a:cxnSpLocks/>
            <a:stCxn id="55" idx="2"/>
            <a:endCxn id="36" idx="0"/>
          </p:cNvCxnSpPr>
          <p:nvPr/>
        </p:nvCxnSpPr>
        <p:spPr>
          <a:xfrm flipH="1">
            <a:off x="9509987" y="12691742"/>
            <a:ext cx="1332008" cy="25192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F0F116CC-87F3-5E90-3574-6E95058D021A}"/>
              </a:ext>
            </a:extLst>
          </p:cNvPr>
          <p:cNvCxnSpPr>
            <a:cxnSpLocks/>
            <a:stCxn id="46" idx="2"/>
            <a:endCxn id="48" idx="0"/>
          </p:cNvCxnSpPr>
          <p:nvPr/>
        </p:nvCxnSpPr>
        <p:spPr>
          <a:xfrm flipH="1">
            <a:off x="3607522" y="12978858"/>
            <a:ext cx="1038" cy="39086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24" name="Straight Arrow Connector 1023">
            <a:extLst>
              <a:ext uri="{FF2B5EF4-FFF2-40B4-BE49-F238E27FC236}">
                <a16:creationId xmlns:a16="http://schemas.microsoft.com/office/drawing/2014/main" id="{F0839A45-34C8-4044-DCF2-08BE1A459AC1}"/>
              </a:ext>
            </a:extLst>
          </p:cNvPr>
          <p:cNvCxnSpPr>
            <a:cxnSpLocks/>
            <a:stCxn id="44" idx="2"/>
            <a:endCxn id="43" idx="0"/>
          </p:cNvCxnSpPr>
          <p:nvPr/>
        </p:nvCxnSpPr>
        <p:spPr>
          <a:xfrm>
            <a:off x="18415897" y="12801755"/>
            <a:ext cx="0" cy="29364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32" name="Straight Connector 1031">
            <a:extLst>
              <a:ext uri="{FF2B5EF4-FFF2-40B4-BE49-F238E27FC236}">
                <a16:creationId xmlns:a16="http://schemas.microsoft.com/office/drawing/2014/main" id="{8D1F2D52-8EEA-53C8-5C1A-6A2FB29A7AA9}"/>
              </a:ext>
            </a:extLst>
          </p:cNvPr>
          <p:cNvCxnSpPr>
            <a:cxnSpLocks/>
            <a:endCxn id="47" idx="0"/>
          </p:cNvCxnSpPr>
          <p:nvPr/>
        </p:nvCxnSpPr>
        <p:spPr>
          <a:xfrm>
            <a:off x="3607520" y="14138282"/>
            <a:ext cx="1" cy="365531"/>
          </a:xfrm>
          <a:prstGeom prst="line">
            <a:avLst/>
          </a:prstGeom>
        </p:spPr>
        <p:style>
          <a:lnRef idx="1">
            <a:schemeClr val="dk1"/>
          </a:lnRef>
          <a:fillRef idx="0">
            <a:schemeClr val="dk1"/>
          </a:fillRef>
          <a:effectRef idx="0">
            <a:schemeClr val="dk1"/>
          </a:effectRef>
          <a:fontRef idx="minor">
            <a:schemeClr val="tx1"/>
          </a:fontRef>
        </p:style>
      </p:cxnSp>
      <p:cxnSp>
        <p:nvCxnSpPr>
          <p:cNvPr id="1036" name="Straight Connector 1035">
            <a:extLst>
              <a:ext uri="{FF2B5EF4-FFF2-40B4-BE49-F238E27FC236}">
                <a16:creationId xmlns:a16="http://schemas.microsoft.com/office/drawing/2014/main" id="{37B655EB-257C-E399-E025-17C9C75CF982}"/>
              </a:ext>
            </a:extLst>
          </p:cNvPr>
          <p:cNvCxnSpPr>
            <a:cxnSpLocks/>
            <a:stCxn id="36" idx="2"/>
            <a:endCxn id="33" idx="0"/>
          </p:cNvCxnSpPr>
          <p:nvPr/>
        </p:nvCxnSpPr>
        <p:spPr>
          <a:xfrm>
            <a:off x="9509987" y="13440876"/>
            <a:ext cx="0" cy="312588"/>
          </a:xfrm>
          <a:prstGeom prst="line">
            <a:avLst/>
          </a:prstGeom>
        </p:spPr>
        <p:style>
          <a:lnRef idx="1">
            <a:schemeClr val="dk1"/>
          </a:lnRef>
          <a:fillRef idx="0">
            <a:schemeClr val="dk1"/>
          </a:fillRef>
          <a:effectRef idx="0">
            <a:schemeClr val="dk1"/>
          </a:effectRef>
          <a:fontRef idx="minor">
            <a:schemeClr val="tx1"/>
          </a:fontRef>
        </p:style>
      </p:cxnSp>
      <p:cxnSp>
        <p:nvCxnSpPr>
          <p:cNvPr id="1037" name="Straight Connector 1036">
            <a:extLst>
              <a:ext uri="{FF2B5EF4-FFF2-40B4-BE49-F238E27FC236}">
                <a16:creationId xmlns:a16="http://schemas.microsoft.com/office/drawing/2014/main" id="{8B61921E-4138-99AF-E08F-0239EEF44339}"/>
              </a:ext>
            </a:extLst>
          </p:cNvPr>
          <p:cNvCxnSpPr>
            <a:cxnSpLocks/>
            <a:stCxn id="33" idx="2"/>
            <a:endCxn id="31" idx="0"/>
          </p:cNvCxnSpPr>
          <p:nvPr/>
        </p:nvCxnSpPr>
        <p:spPr>
          <a:xfrm>
            <a:off x="9509987" y="14250674"/>
            <a:ext cx="0" cy="421893"/>
          </a:xfrm>
          <a:prstGeom prst="line">
            <a:avLst/>
          </a:prstGeom>
        </p:spPr>
        <p:style>
          <a:lnRef idx="1">
            <a:schemeClr val="dk1"/>
          </a:lnRef>
          <a:fillRef idx="0">
            <a:schemeClr val="dk1"/>
          </a:fillRef>
          <a:effectRef idx="0">
            <a:schemeClr val="dk1"/>
          </a:effectRef>
          <a:fontRef idx="minor">
            <a:schemeClr val="tx1"/>
          </a:fontRef>
        </p:style>
      </p:cxnSp>
      <p:cxnSp>
        <p:nvCxnSpPr>
          <p:cNvPr id="1042" name="Straight Connector 1041">
            <a:extLst>
              <a:ext uri="{FF2B5EF4-FFF2-40B4-BE49-F238E27FC236}">
                <a16:creationId xmlns:a16="http://schemas.microsoft.com/office/drawing/2014/main" id="{DC225DB6-0107-B503-BBD9-533A3D38BDA0}"/>
              </a:ext>
            </a:extLst>
          </p:cNvPr>
          <p:cNvCxnSpPr>
            <a:cxnSpLocks/>
            <a:stCxn id="40" idx="2"/>
            <a:endCxn id="14" idx="0"/>
          </p:cNvCxnSpPr>
          <p:nvPr/>
        </p:nvCxnSpPr>
        <p:spPr>
          <a:xfrm flipH="1">
            <a:off x="12669001" y="13440876"/>
            <a:ext cx="1" cy="372082"/>
          </a:xfrm>
          <a:prstGeom prst="line">
            <a:avLst/>
          </a:prstGeom>
        </p:spPr>
        <p:style>
          <a:lnRef idx="1">
            <a:schemeClr val="dk1"/>
          </a:lnRef>
          <a:fillRef idx="0">
            <a:schemeClr val="dk1"/>
          </a:fillRef>
          <a:effectRef idx="0">
            <a:schemeClr val="dk1"/>
          </a:effectRef>
          <a:fontRef idx="minor">
            <a:schemeClr val="tx1"/>
          </a:fontRef>
        </p:style>
      </p:cxnSp>
      <p:cxnSp>
        <p:nvCxnSpPr>
          <p:cNvPr id="1043" name="Straight Connector 1042">
            <a:extLst>
              <a:ext uri="{FF2B5EF4-FFF2-40B4-BE49-F238E27FC236}">
                <a16:creationId xmlns:a16="http://schemas.microsoft.com/office/drawing/2014/main" id="{1C022401-2FE9-3D74-0288-ADEBA0CE14D0}"/>
              </a:ext>
            </a:extLst>
          </p:cNvPr>
          <p:cNvCxnSpPr>
            <a:cxnSpLocks/>
            <a:stCxn id="14" idx="2"/>
            <a:endCxn id="41" idx="0"/>
          </p:cNvCxnSpPr>
          <p:nvPr/>
        </p:nvCxnSpPr>
        <p:spPr>
          <a:xfrm>
            <a:off x="12669001" y="14310168"/>
            <a:ext cx="15439" cy="369387"/>
          </a:xfrm>
          <a:prstGeom prst="line">
            <a:avLst/>
          </a:prstGeom>
        </p:spPr>
        <p:style>
          <a:lnRef idx="1">
            <a:schemeClr val="dk1"/>
          </a:lnRef>
          <a:fillRef idx="0">
            <a:schemeClr val="dk1"/>
          </a:fillRef>
          <a:effectRef idx="0">
            <a:schemeClr val="dk1"/>
          </a:effectRef>
          <a:fontRef idx="minor">
            <a:schemeClr val="tx1"/>
          </a:fontRef>
        </p:style>
      </p:cxnSp>
      <p:cxnSp>
        <p:nvCxnSpPr>
          <p:cNvPr id="1044" name="Straight Connector 1043">
            <a:extLst>
              <a:ext uri="{FF2B5EF4-FFF2-40B4-BE49-F238E27FC236}">
                <a16:creationId xmlns:a16="http://schemas.microsoft.com/office/drawing/2014/main" id="{FD3E15D9-A31E-18C8-5FBB-ADE904FACD2C}"/>
              </a:ext>
            </a:extLst>
          </p:cNvPr>
          <p:cNvCxnSpPr>
            <a:cxnSpLocks/>
            <a:stCxn id="43" idx="2"/>
            <a:endCxn id="42" idx="0"/>
          </p:cNvCxnSpPr>
          <p:nvPr/>
        </p:nvCxnSpPr>
        <p:spPr>
          <a:xfrm>
            <a:off x="18415897" y="13592609"/>
            <a:ext cx="0" cy="298164"/>
          </a:xfrm>
          <a:prstGeom prst="line">
            <a:avLst/>
          </a:prstGeom>
        </p:spPr>
        <p:style>
          <a:lnRef idx="1">
            <a:schemeClr val="dk1"/>
          </a:lnRef>
          <a:fillRef idx="0">
            <a:schemeClr val="dk1"/>
          </a:fillRef>
          <a:effectRef idx="0">
            <a:schemeClr val="dk1"/>
          </a:effectRef>
          <a:fontRef idx="minor">
            <a:schemeClr val="tx1"/>
          </a:fontRef>
        </p:style>
      </p:cxnSp>
      <p:cxnSp>
        <p:nvCxnSpPr>
          <p:cNvPr id="1052" name="Straight Connector 1051">
            <a:extLst>
              <a:ext uri="{FF2B5EF4-FFF2-40B4-BE49-F238E27FC236}">
                <a16:creationId xmlns:a16="http://schemas.microsoft.com/office/drawing/2014/main" id="{306CF397-5617-EDDD-2B05-BC9202530DC5}"/>
              </a:ext>
            </a:extLst>
          </p:cNvPr>
          <p:cNvCxnSpPr>
            <a:cxnSpLocks/>
            <a:stCxn id="42" idx="2"/>
            <a:endCxn id="56" idx="0"/>
          </p:cNvCxnSpPr>
          <p:nvPr/>
        </p:nvCxnSpPr>
        <p:spPr>
          <a:xfrm flipH="1">
            <a:off x="18405240" y="14387983"/>
            <a:ext cx="10657" cy="28045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678</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N JAHNAVI</cp:lastModifiedBy>
  <cp:revision>94</cp:revision>
  <dcterms:created xsi:type="dcterms:W3CDTF">2023-04-19T08:35:00Z</dcterms:created>
  <dcterms:modified xsi:type="dcterms:W3CDTF">2024-04-22T06:29:40Z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