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43" y="-4930"/>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22-04-2024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78" y="3988581"/>
            <a:ext cx="21571523" cy="6064400"/>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5" name="Rectangle 4"/>
          <p:cNvSpPr/>
          <p:nvPr/>
        </p:nvSpPr>
        <p:spPr>
          <a:xfrm>
            <a:off x="-8251" y="10016887"/>
            <a:ext cx="21607776" cy="5759149"/>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just" rtl="0">
              <a:spcBef>
                <a:spcPts val="0"/>
              </a:spcBef>
              <a:spcAft>
                <a:spcPts val="0"/>
              </a:spcAft>
            </a:pPr>
            <a:endParaRPr lang="en-US" sz="2190" b="1"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6" name="Rectangle 5"/>
          <p:cNvSpPr/>
          <p:nvPr/>
        </p:nvSpPr>
        <p:spPr>
          <a:xfrm>
            <a:off x="-12911" y="15728297"/>
            <a:ext cx="21709812"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42228" y="21968050"/>
            <a:ext cx="21684935"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8" name="Rectangle 7"/>
          <p:cNvSpPr/>
          <p:nvPr/>
        </p:nvSpPr>
        <p:spPr>
          <a:xfrm>
            <a:off x="-8251" y="27346472"/>
            <a:ext cx="2167000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9" name="Rectangle 18"/>
          <p:cNvSpPr/>
          <p:nvPr/>
        </p:nvSpPr>
        <p:spPr>
          <a:xfrm>
            <a:off x="542391" y="4101320"/>
            <a:ext cx="425842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1573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542391" y="15851339"/>
            <a:ext cx="2429409" cy="5284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475182" y="22092306"/>
            <a:ext cx="6001818" cy="6479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542391" y="27501201"/>
            <a:ext cx="3947465"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48719" y="2554293"/>
            <a:ext cx="20898834" cy="1292662"/>
          </a:xfrm>
          <a:prstGeom prst="rect">
            <a:avLst/>
          </a:prstGeom>
          <a:noFill/>
        </p:spPr>
        <p:txBody>
          <a:bodyPr wrap="square" rtlCol="0">
            <a:spAutoFit/>
          </a:bodyPr>
          <a:lstStyle/>
          <a:p>
            <a:pPr algn="ctr" rtl="0">
              <a:spcBef>
                <a:spcPts val="0"/>
              </a:spcBef>
              <a:spcAft>
                <a:spcPts val="0"/>
              </a:spcAft>
            </a:pPr>
            <a:r>
              <a:rPr lang="en-US" sz="3900" b="1" i="0" u="none" strike="noStrike" dirty="0">
                <a:solidFill>
                  <a:srgbClr val="000000"/>
                </a:solidFill>
                <a:effectLst/>
                <a:latin typeface="Times New Roman" panose="02020603050405020304" pitchFamily="18" charset="0"/>
                <a:cs typeface="Times New Roman" panose="02020603050405020304" pitchFamily="18" charset="0"/>
              </a:rPr>
              <a:t>Exploring </a:t>
            </a:r>
            <a:r>
              <a:rPr lang="en-US" sz="3900" b="1" i="1" u="none" strike="noStrike" dirty="0">
                <a:solidFill>
                  <a:srgbClr val="000000"/>
                </a:solidFill>
                <a:effectLst/>
                <a:latin typeface="Times New Roman" panose="02020603050405020304" pitchFamily="18" charset="0"/>
                <a:cs typeface="Times New Roman" panose="02020603050405020304" pitchFamily="18" charset="0"/>
              </a:rPr>
              <a:t>insilico</a:t>
            </a:r>
            <a:r>
              <a:rPr lang="en-US" sz="3900" b="1" i="0" u="none" strike="noStrike" dirty="0">
                <a:solidFill>
                  <a:srgbClr val="000000"/>
                </a:solidFill>
                <a:effectLst/>
                <a:latin typeface="Times New Roman" panose="02020603050405020304" pitchFamily="18" charset="0"/>
                <a:cs typeface="Times New Roman" panose="02020603050405020304" pitchFamily="18" charset="0"/>
              </a:rPr>
              <a:t> approaches for Ligand </a:t>
            </a:r>
            <a:r>
              <a:rPr lang="en-US" sz="3900" b="1" dirty="0">
                <a:solidFill>
                  <a:srgbClr val="000000"/>
                </a:solidFill>
                <a:latin typeface="Times New Roman" panose="02020603050405020304" pitchFamily="18" charset="0"/>
                <a:cs typeface="Times New Roman" panose="02020603050405020304" pitchFamily="18" charset="0"/>
              </a:rPr>
              <a:t>I</a:t>
            </a:r>
            <a:r>
              <a:rPr lang="en-US" sz="3900" b="1" i="0" u="none" strike="noStrike" dirty="0">
                <a:solidFill>
                  <a:srgbClr val="000000"/>
                </a:solidFill>
                <a:effectLst/>
                <a:latin typeface="Times New Roman" panose="02020603050405020304" pitchFamily="18" charset="0"/>
                <a:cs typeface="Times New Roman" panose="02020603050405020304" pitchFamily="18" charset="0"/>
              </a:rPr>
              <a:t>dentification in </a:t>
            </a:r>
            <a:r>
              <a:rPr lang="en-US" sz="3900" b="1" i="1" u="none" strike="noStrike" dirty="0">
                <a:solidFill>
                  <a:srgbClr val="000000"/>
                </a:solidFill>
                <a:effectLst/>
                <a:latin typeface="Times New Roman" panose="02020603050405020304" pitchFamily="18" charset="0"/>
                <a:cs typeface="Times New Roman" panose="02020603050405020304" pitchFamily="18" charset="0"/>
              </a:rPr>
              <a:t>Cissus quadrangularis </a:t>
            </a:r>
            <a:r>
              <a:rPr lang="en-US" sz="3900" b="1" i="0" u="none" strike="noStrike" dirty="0">
                <a:solidFill>
                  <a:srgbClr val="000000"/>
                </a:solidFill>
                <a:effectLst/>
                <a:latin typeface="Times New Roman" panose="02020603050405020304" pitchFamily="18" charset="0"/>
                <a:cs typeface="Times New Roman" panose="02020603050405020304" pitchFamily="18" charset="0"/>
              </a:rPr>
              <a:t>to develop a vaccine against flu (influenza) Related viruses</a:t>
            </a:r>
            <a:endParaRPr lang="en-US" sz="3900" b="0" dirty="0">
              <a:effectLst/>
              <a:latin typeface="Times New Roman" panose="02020603050405020304" pitchFamily="18" charset="0"/>
              <a:cs typeface="Times New Roman" panose="02020603050405020304" pitchFamily="18" charset="0"/>
            </a:endParaRPr>
          </a:p>
        </p:txBody>
      </p:sp>
      <p:sp>
        <p:nvSpPr>
          <p:cNvPr id="20" name="Rectangle 19"/>
          <p:cNvSpPr/>
          <p:nvPr/>
        </p:nvSpPr>
        <p:spPr>
          <a:xfrm>
            <a:off x="475182" y="10149379"/>
            <a:ext cx="5311099" cy="63659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231713" y="4628638"/>
            <a:ext cx="14673568" cy="506850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Influenza, commonly referred to as "the flu," is a contagious ailment brought about by influenza viruses.</a:t>
            </a: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 It predominantly affects the upper respiratory system, causing inflammation in the upper airways and trachea. This acute condition typically lingers for a week to ten days and tends to resolve on its own in generally healthy individuals.</a:t>
            </a:r>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 </a:t>
            </a:r>
            <a:r>
              <a:rPr lang="en-US" sz="2190" b="1" i="0" u="none" strike="noStrike" dirty="0">
                <a:solidFill>
                  <a:srgbClr val="000000"/>
                </a:solidFill>
                <a:effectLst/>
                <a:latin typeface="Times New Roman" panose="02020603050405020304" pitchFamily="18" charset="0"/>
              </a:rPr>
              <a:t>This study embarks on an exploration of insilico approaches to identify potential ligands within</a:t>
            </a:r>
            <a:r>
              <a:rPr lang="en-US" sz="2190" b="1" i="1" u="none" strike="noStrike" dirty="0">
                <a:solidFill>
                  <a:srgbClr val="000000"/>
                </a:solidFill>
                <a:effectLst/>
                <a:latin typeface="Times New Roman" panose="02020603050405020304" pitchFamily="18" charset="0"/>
              </a:rPr>
              <a:t> Cissus quadrangularis</a:t>
            </a:r>
            <a:r>
              <a:rPr lang="en-US" sz="2190" b="1" i="0" u="none" strike="noStrike" dirty="0">
                <a:solidFill>
                  <a:srgbClr val="000000"/>
                </a:solidFill>
                <a:effectLst/>
                <a:latin typeface="Times New Roman" panose="02020603050405020304" pitchFamily="18" charset="0"/>
              </a:rPr>
              <a:t> for the development of a vaccine against flu-related viruses, particularly Influenza</a:t>
            </a:r>
            <a:r>
              <a:rPr lang="en-US" sz="2190" b="0" i="0" u="none" strike="noStrike" dirty="0">
                <a:solidFill>
                  <a:srgbClr val="000000"/>
                </a:solidFill>
                <a:effectLst/>
                <a:latin typeface="Times New Roman" panose="02020603050405020304" pitchFamily="18" charset="0"/>
              </a:rPr>
              <a:t>. </a:t>
            </a:r>
            <a:endParaRPr 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The study's sample size is N=4, and an 80% power level power analysis is executed, considering factors such as the enrollment ratio, an alpha error of 0.5, a threshold of 0.05%, and a 95% confidence interval. </a:t>
            </a:r>
          </a:p>
          <a:p>
            <a:pPr marL="341254" indent="-341254" algn="just">
              <a:lnSpc>
                <a:spcPct val="150000"/>
              </a:lnSpc>
              <a:buFont typeface="Wingdings" panose="05000000000000000000" pitchFamily="2" charset="2"/>
              <a:buChar char="Ø"/>
            </a:pPr>
            <a:r>
              <a:rPr lang="en-US" sz="2150" b="1" i="0" u="none" strike="noStrike" dirty="0">
                <a:solidFill>
                  <a:srgbClr val="000000"/>
                </a:solidFill>
                <a:effectLst/>
                <a:latin typeface="Times New Roman" panose="02020603050405020304" pitchFamily="18" charset="0"/>
              </a:rPr>
              <a:t> Recent scientific investigations have unveiled the multifaceted benefits of this plant, extending to the promotion of bone health, relief from joint pain, and protection against chronic illnesses like heart disease and diabetes.</a:t>
            </a:r>
          </a:p>
          <a:p>
            <a:pPr marL="341254" indent="-341254" algn="just">
              <a:lnSpc>
                <a:spcPct val="150000"/>
              </a:lnSpc>
              <a:buFont typeface="Wingdings" panose="05000000000000000000" pitchFamily="2" charset="2"/>
              <a:buChar char="Ø"/>
            </a:pPr>
            <a:r>
              <a:rPr lang="en-US" sz="2190" b="1" i="1" u="none" strike="noStrike" dirty="0">
                <a:solidFill>
                  <a:srgbClr val="000000"/>
                </a:solidFill>
                <a:effectLst/>
                <a:latin typeface="Times New Roman" panose="02020603050405020304" pitchFamily="18" charset="0"/>
              </a:rPr>
              <a:t> Cissus quadrangularis</a:t>
            </a:r>
            <a:r>
              <a:rPr lang="en-US" sz="2190" b="1" i="0" u="none" strike="noStrike" dirty="0">
                <a:solidFill>
                  <a:srgbClr val="000000"/>
                </a:solidFill>
                <a:effectLst/>
                <a:latin typeface="Times New Roman" panose="02020603050405020304" pitchFamily="18" charset="0"/>
              </a:rPr>
              <a:t>, an anciently revered plant, has a storied history of use in treating a wide range </a:t>
            </a:r>
            <a:r>
              <a:rPr lang="en-US" sz="2190" b="1" i="0" u="none" strike="noStrike">
                <a:solidFill>
                  <a:srgbClr val="000000"/>
                </a:solidFill>
                <a:effectLst/>
                <a:latin typeface="Times New Roman" panose="02020603050405020304" pitchFamily="18" charset="0"/>
              </a:rPr>
              <a:t>of conditions. </a:t>
            </a:r>
            <a:endParaRPr lang="en-US" altLang="en-IN" sz="21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231713" y="22674030"/>
            <a:ext cx="21297582" cy="4581447"/>
          </a:xfrm>
          <a:prstGeom prst="rect">
            <a:avLst/>
          </a:prstGeom>
          <a:noFill/>
        </p:spPr>
        <p:txBody>
          <a:bodyPr wrap="square" rtlCol="0">
            <a:spAutoFit/>
          </a:bodyPr>
          <a:lstStyle/>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Based on  T-test Statistical analysis, the significance value of  p=0.0028 (independent sample T - test p&lt;0.05) is obtained and shows that there is a statistical significance  between the group 1 and group 2.</a:t>
            </a: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This study delves into the investigation of the antigenic regions of the H1N1 protein in Influenza, which are pivotal for initiating infection and eliciting immune responses. The epitope characteristics were meticulously examined through structural and epitope modeling, with the epitope identified by the PDB ID 1RVT considered the most suitable receptor for targeting antiviral drugs against Influenza. </a:t>
            </a:r>
            <a:endParaRPr lang="en-US" alt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 </a:t>
            </a:r>
            <a:r>
              <a:rPr lang="en-US" sz="2190" b="1" i="0" u="none" strike="noStrike" dirty="0">
                <a:solidFill>
                  <a:srgbClr val="000000"/>
                </a:solidFill>
                <a:effectLst/>
                <a:latin typeface="Times New Roman" panose="02020603050405020304" pitchFamily="18" charset="0"/>
              </a:rPr>
              <a:t>To conduct docking experiments for potential antiviral drugs, ligands were selected from phytochemicals found in</a:t>
            </a:r>
            <a:r>
              <a:rPr lang="en-US" sz="2190" b="1" i="1" u="none" strike="noStrike" dirty="0">
                <a:solidFill>
                  <a:srgbClr val="000000"/>
                </a:solidFill>
                <a:effectLst/>
                <a:latin typeface="Times New Roman" panose="02020603050405020304" pitchFamily="18" charset="0"/>
              </a:rPr>
              <a:t> Cissus quadrangularis </a:t>
            </a:r>
            <a:r>
              <a:rPr lang="en-US" sz="2190" b="1" i="0" u="none" strike="noStrike" dirty="0">
                <a:solidFill>
                  <a:srgbClr val="000000"/>
                </a:solidFill>
                <a:effectLst/>
                <a:latin typeface="Times New Roman" panose="02020603050405020304" pitchFamily="18" charset="0"/>
              </a:rPr>
              <a:t>due to the plant's noteworthy biological activity and appealing therapeutic qualities.</a:t>
            </a:r>
          </a:p>
          <a:p>
            <a:pPr marL="341254" indent="-341254" algn="just">
              <a:lnSpc>
                <a:spcPct val="150000"/>
              </a:lnSpc>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Through GC-MS analysis, four compounds were identified as ligands for docking studies: phytol, hexadecanoic acid, ethyl ester, and caffeine. These compounds were specifically chosen for their potential efficacy in interacting with the identified epitope and combating Influenza. </a:t>
            </a:r>
            <a:endParaRPr lang="en-US" altLang="en-IN" sz="219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32116" y="27997880"/>
            <a:ext cx="20939151" cy="6488699"/>
          </a:xfrm>
          <a:prstGeom prst="rect">
            <a:avLst/>
          </a:prstGeom>
          <a:noFill/>
        </p:spPr>
        <p:txBody>
          <a:bodyPr wrap="square" rtlCol="0">
            <a:spAutoFit/>
          </a:bodyPr>
          <a:lstStyle/>
          <a:p>
            <a:pPr marL="57150" indent="-342900" algn="just" rtl="0">
              <a:lnSpc>
                <a:spcPct val="150000"/>
              </a:lnSpc>
              <a:spcBef>
                <a:spcPts val="0"/>
              </a:spcBef>
              <a:spcAft>
                <a:spcPts val="1200"/>
              </a:spcAft>
              <a:buFont typeface="Wingdings" panose="05000000000000000000" pitchFamily="2" charset="2"/>
              <a:buChar char="Ø"/>
            </a:pPr>
            <a:r>
              <a:rPr lang="en-IN" sz="2190" b="1" i="0" u="none" strike="noStrike" dirty="0">
                <a:solidFill>
                  <a:srgbClr val="000000"/>
                </a:solidFill>
                <a:effectLst/>
                <a:latin typeface="Times New Roman" panose="02020603050405020304" pitchFamily="18" charset="0"/>
                <a:cs typeface="Times New Roman" panose="02020603050405020304" pitchFamily="18" charset="0"/>
              </a:rPr>
              <a:t>Avula, Bharathi, Ji-Yeong Bae, Jianping Zhao, Yan-Hong Wang, Mei Wang, Zhihao Zhang, Zulfiqar Ali, Amar G. Chittiboyina, and Ikhlas A. Khan. 2021. “Quantitative Determination and Characterization of Polyphenols from Cissus Quadrangularis L. and Dietary Supplements Using UHPLC-PDA-MS, LC-</a:t>
            </a:r>
            <a:r>
              <a:rPr lang="en-IN" sz="2190" b="1" i="0" u="none" strike="noStrike" dirty="0" err="1">
                <a:solidFill>
                  <a:srgbClr val="000000"/>
                </a:solidFill>
                <a:effectLst/>
                <a:latin typeface="Times New Roman" panose="02020603050405020304" pitchFamily="18" charset="0"/>
                <a:cs typeface="Times New Roman" panose="02020603050405020304" pitchFamily="18" charset="0"/>
              </a:rPr>
              <a:t>QToF</a:t>
            </a:r>
            <a:r>
              <a:rPr lang="en-IN" sz="2190" b="1" i="0" u="none" strike="noStrike" dirty="0">
                <a:solidFill>
                  <a:srgbClr val="000000"/>
                </a:solidFill>
                <a:effectLst/>
                <a:latin typeface="Times New Roman" panose="02020603050405020304" pitchFamily="18" charset="0"/>
                <a:cs typeface="Times New Roman" panose="02020603050405020304" pitchFamily="18" charset="0"/>
              </a:rPr>
              <a:t> and HPTLC.” </a:t>
            </a:r>
            <a:r>
              <a:rPr lang="en-IN" sz="2190" b="1" i="1" u="none" strike="noStrike" dirty="0">
                <a:solidFill>
                  <a:srgbClr val="000000"/>
                </a:solidFill>
                <a:effectLst/>
                <a:latin typeface="Times New Roman" panose="02020603050405020304" pitchFamily="18" charset="0"/>
                <a:cs typeface="Times New Roman" panose="02020603050405020304" pitchFamily="18" charset="0"/>
              </a:rPr>
              <a:t>Journal of Pharmaceutical and Biomedical Analysis</a:t>
            </a:r>
            <a:r>
              <a:rPr lang="en-IN" sz="2190" b="1" i="0" u="none" strike="noStrike" dirty="0">
                <a:solidFill>
                  <a:srgbClr val="000000"/>
                </a:solidFill>
                <a:effectLst/>
                <a:latin typeface="Times New Roman" panose="02020603050405020304" pitchFamily="18" charset="0"/>
                <a:cs typeface="Times New Roman" panose="02020603050405020304" pitchFamily="18" charset="0"/>
              </a:rPr>
              <a:t> 199 (May): 114036.</a:t>
            </a:r>
            <a:endParaRPr lang="en-IN" sz="2190" b="1" dirty="0">
              <a:effectLst/>
              <a:latin typeface="Times New Roman" panose="02020603050405020304" pitchFamily="18" charset="0"/>
              <a:cs typeface="Times New Roman" panose="02020603050405020304" pitchFamily="18" charset="0"/>
            </a:endParaRPr>
          </a:p>
          <a:p>
            <a:pPr marL="57150" indent="-342900" algn="just" rtl="0">
              <a:lnSpc>
                <a:spcPct val="150000"/>
              </a:lnSpc>
              <a:spcBef>
                <a:spcPts val="0"/>
              </a:spcBef>
              <a:spcAft>
                <a:spcPts val="1200"/>
              </a:spcAft>
              <a:buFont typeface="Wingdings" panose="05000000000000000000" pitchFamily="2" charset="2"/>
              <a:buChar char="Ø"/>
            </a:pPr>
            <a:r>
              <a:rPr lang="en-IN" sz="2190" b="1" i="0" u="none" strike="noStrike" dirty="0">
                <a:solidFill>
                  <a:srgbClr val="000000"/>
                </a:solidFill>
                <a:effectLst/>
                <a:latin typeface="Times New Roman" panose="02020603050405020304" pitchFamily="18" charset="0"/>
                <a:cs typeface="Times New Roman" panose="02020603050405020304" pitchFamily="18" charset="0"/>
              </a:rPr>
              <a:t>Bafna, Piyush S., Payal H. Patil, Saurabh K. Maru, and Rakesh E. Mutha. 2021. “Cissus Quadrangularis L: A Comprehensive Multidisciplinary Review.” </a:t>
            </a:r>
            <a:r>
              <a:rPr lang="en-IN" sz="2190" b="1" i="1" u="none" strike="noStrike" dirty="0">
                <a:solidFill>
                  <a:srgbClr val="000000"/>
                </a:solidFill>
                <a:effectLst/>
                <a:latin typeface="Times New Roman" panose="02020603050405020304" pitchFamily="18" charset="0"/>
                <a:cs typeface="Times New Roman" panose="02020603050405020304" pitchFamily="18" charset="0"/>
              </a:rPr>
              <a:t>Journal of Ethnopharmacology</a:t>
            </a:r>
            <a:r>
              <a:rPr lang="en-IN" sz="2190" b="1" i="0" u="none" strike="noStrike" dirty="0">
                <a:solidFill>
                  <a:srgbClr val="000000"/>
                </a:solidFill>
                <a:effectLst/>
                <a:latin typeface="Times New Roman" panose="02020603050405020304" pitchFamily="18" charset="0"/>
                <a:cs typeface="Times New Roman" panose="02020603050405020304" pitchFamily="18" charset="0"/>
              </a:rPr>
              <a:t> 279 (October): 114355.</a:t>
            </a:r>
          </a:p>
          <a:p>
            <a:pPr marL="38100" indent="-342900" algn="just" rtl="0">
              <a:lnSpc>
                <a:spcPct val="150000"/>
              </a:lnSpc>
              <a:spcBef>
                <a:spcPts val="0"/>
              </a:spcBef>
              <a:spcAft>
                <a:spcPts val="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Butler, Declan. 2009. “Pandemic Flu: From the Front Lines: As the Novel H1N1 Pandemic Flu Virus Infects People Worldwide, Researchers in Some of the Affected Countries Describe in Their Own Words the Scientific and Public-Health Challenges They Face.” </a:t>
            </a:r>
            <a:r>
              <a:rPr lang="en-US" sz="2190" b="1" i="1" u="none" strike="noStrike" dirty="0">
                <a:solidFill>
                  <a:srgbClr val="000000"/>
                </a:solidFill>
                <a:effectLst/>
                <a:latin typeface="Times New Roman" panose="02020603050405020304" pitchFamily="18" charset="0"/>
                <a:cs typeface="Times New Roman" panose="02020603050405020304" pitchFamily="18" charset="0"/>
              </a:rPr>
              <a:t>Nature</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461 (September): 20+.</a:t>
            </a:r>
            <a:endParaRPr lang="en-US" sz="2190" b="1" dirty="0">
              <a:effectLst/>
              <a:latin typeface="Times New Roman" panose="02020603050405020304" pitchFamily="18" charset="0"/>
              <a:cs typeface="Times New Roman" panose="02020603050405020304" pitchFamily="18" charset="0"/>
            </a:endParaRPr>
          </a:p>
          <a:p>
            <a:pPr marL="38100" indent="-342900" algn="just" rtl="0">
              <a:lnSpc>
                <a:spcPct val="150000"/>
              </a:lnSpc>
              <a:spcBef>
                <a:spcPts val="0"/>
              </a:spcBef>
              <a:spcAft>
                <a:spcPts val="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cs typeface="Times New Roman" panose="02020603050405020304" pitchFamily="18" charset="0"/>
              </a:rPr>
              <a:t>Honecker, Friedemann, and Sergey A. Dyshlovoy. 2018. </a:t>
            </a:r>
            <a:r>
              <a:rPr lang="en-US" sz="2190" b="1" i="1" u="none" strike="noStrike" dirty="0">
                <a:solidFill>
                  <a:srgbClr val="000000"/>
                </a:solidFill>
                <a:effectLst/>
                <a:latin typeface="Times New Roman" panose="02020603050405020304" pitchFamily="18" charset="0"/>
                <a:cs typeface="Times New Roman" panose="02020603050405020304" pitchFamily="18" charset="0"/>
              </a:rPr>
              <a:t>Marine Compounds and Cancer</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MDPI.</a:t>
            </a:r>
          </a:p>
          <a:p>
            <a:pPr marL="38100" indent="-342900" algn="just" rtl="0">
              <a:lnSpc>
                <a:spcPct val="150000"/>
              </a:lnSpc>
              <a:spcBef>
                <a:spcPts val="0"/>
              </a:spcBef>
              <a:spcAft>
                <a:spcPts val="0"/>
              </a:spcAft>
              <a:buFont typeface="Wingdings" panose="05000000000000000000" pitchFamily="2" charset="2"/>
              <a:buChar char="Ø"/>
            </a:pPr>
            <a:r>
              <a:rPr lang="en-US" sz="2190" b="1" i="0" u="none" strike="noStrike" dirty="0">
                <a:solidFill>
                  <a:srgbClr val="000000"/>
                </a:solidFill>
                <a:effectLst/>
                <a:latin typeface="Times New Roman" panose="02020603050405020304" pitchFamily="18" charset="0"/>
              </a:rPr>
              <a:t>Riley, Christopher M., and Thomas W. </a:t>
            </a:r>
            <a:r>
              <a:rPr lang="en-US" sz="2190" b="1" i="0" u="none" strike="noStrike" dirty="0" err="1">
                <a:solidFill>
                  <a:srgbClr val="000000"/>
                </a:solidFill>
                <a:effectLst/>
                <a:latin typeface="Times New Roman" panose="02020603050405020304" pitchFamily="18" charset="0"/>
              </a:rPr>
              <a:t>Rosanske</a:t>
            </a:r>
            <a:r>
              <a:rPr lang="en-US" sz="2190" b="1" i="0" u="none" strike="noStrike" dirty="0">
                <a:solidFill>
                  <a:srgbClr val="000000"/>
                </a:solidFill>
                <a:effectLst/>
                <a:latin typeface="Times New Roman" panose="02020603050405020304" pitchFamily="18" charset="0"/>
              </a:rPr>
              <a:t>. 1996. </a:t>
            </a:r>
            <a:r>
              <a:rPr lang="en-US" sz="2190" b="1" i="1" u="none" strike="noStrike" dirty="0">
                <a:solidFill>
                  <a:srgbClr val="000000"/>
                </a:solidFill>
                <a:effectLst/>
                <a:latin typeface="Times New Roman" panose="02020603050405020304" pitchFamily="18" charset="0"/>
              </a:rPr>
              <a:t>Development and Validation of Analytical Methods</a:t>
            </a:r>
            <a:r>
              <a:rPr lang="en-US" sz="2190" b="1" i="0" u="none" strike="noStrike" dirty="0">
                <a:solidFill>
                  <a:srgbClr val="000000"/>
                </a:solidFill>
                <a:effectLst/>
                <a:latin typeface="Times New Roman" panose="02020603050405020304" pitchFamily="18" charset="0"/>
              </a:rPr>
              <a:t>. Elsevier.</a:t>
            </a:r>
            <a:endParaRPr lang="en-US" sz="2190" b="1" i="0" u="none" strike="noStrike"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br>
              <a:rPr lang="en-US" sz="2000" b="1" dirty="0">
                <a:latin typeface="Times New Roman" panose="02020603050405020304" pitchFamily="18" charset="0"/>
                <a:cs typeface="Times New Roman" panose="02020603050405020304" pitchFamily="18" charset="0"/>
              </a:rPr>
            </a:br>
            <a:endParaRPr lang="en-IN" sz="2000" b="1" dirty="0">
              <a:effectLst/>
              <a:latin typeface="Times New Roman" panose="02020603050405020304" pitchFamily="18" charset="0"/>
              <a:cs typeface="Times New Roman" panose="02020603050405020304" pitchFamily="18" charset="0"/>
            </a:endParaRPr>
          </a:p>
          <a:p>
            <a:pPr algn="just"/>
            <a:br>
              <a:rPr lang="en-IN" sz="2000" b="1" dirty="0">
                <a:latin typeface="Times New Roman" panose="02020603050405020304" pitchFamily="18" charset="0"/>
                <a:cs typeface="Times New Roman" panose="02020603050405020304" pitchFamily="18" charset="0"/>
              </a:rPr>
            </a:br>
            <a:endParaRPr lang="en-IN" sz="2000" b="1" dirty="0">
              <a:latin typeface="Times New Roman" panose="02020603050405020304" pitchFamily="18" charset="0"/>
              <a:cs typeface="Times New Roman" panose="02020603050405020304" pitchFamily="18" charset="0"/>
            </a:endParaRPr>
          </a:p>
        </p:txBody>
      </p:sp>
      <p:sp>
        <p:nvSpPr>
          <p:cNvPr id="29" name="Text Box 28"/>
          <p:cNvSpPr txBox="1"/>
          <p:nvPr/>
        </p:nvSpPr>
        <p:spPr>
          <a:xfrm>
            <a:off x="332117" y="20532920"/>
            <a:ext cx="21040630" cy="429220"/>
          </a:xfrm>
          <a:prstGeom prst="rect">
            <a:avLst/>
          </a:prstGeom>
          <a:noFill/>
        </p:spPr>
        <p:txBody>
          <a:bodyPr wrap="square" rtlCol="0">
            <a:spAutoFit/>
          </a:bodyPr>
          <a:lstStyle/>
          <a:p>
            <a:pPr algn="just"/>
            <a:endParaRPr lang="en-US" sz="2189" b="1" dirty="0">
              <a:latin typeface="Times New Roman" panose="02020603050405020304" pitchFamily="18" charset="0"/>
              <a:cs typeface="Times New Roman" panose="02020603050405020304" pitchFamily="18" charset="0"/>
            </a:endParaRPr>
          </a:p>
        </p:txBody>
      </p:sp>
      <p:sp>
        <p:nvSpPr>
          <p:cNvPr id="30" name="Text Box 29"/>
          <p:cNvSpPr txBox="1"/>
          <p:nvPr/>
        </p:nvSpPr>
        <p:spPr>
          <a:xfrm>
            <a:off x="5921132" y="24475579"/>
            <a:ext cx="15955024" cy="366524"/>
          </a:xfrm>
          <a:prstGeom prst="rect">
            <a:avLst/>
          </a:prstGeom>
          <a:noFill/>
        </p:spPr>
        <p:txBody>
          <a:bodyPr wrap="square" rtlCol="0">
            <a:spAutoFit/>
          </a:bodyPr>
          <a:lstStyle/>
          <a:p>
            <a:endParaRPr lang="en-US" sz="1791"/>
          </a:p>
        </p:txBody>
      </p:sp>
      <p:sp>
        <p:nvSpPr>
          <p:cNvPr id="9" name="Text Box 8"/>
          <p:cNvSpPr txBox="1"/>
          <p:nvPr/>
        </p:nvSpPr>
        <p:spPr>
          <a:xfrm>
            <a:off x="2481490" y="19734151"/>
            <a:ext cx="4372476"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11" name="Text Box 10"/>
          <p:cNvSpPr txBox="1"/>
          <p:nvPr/>
        </p:nvSpPr>
        <p:spPr>
          <a:xfrm>
            <a:off x="6348906" y="19730359"/>
            <a:ext cx="5025902"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31" name="Text Box 30"/>
          <p:cNvSpPr txBox="1"/>
          <p:nvPr/>
        </p:nvSpPr>
        <p:spPr>
          <a:xfrm>
            <a:off x="14107891" y="19725689"/>
            <a:ext cx="5101362" cy="427822"/>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r>
              <a:rPr lang="en-US" sz="2189" b="1" dirty="0">
                <a:latin typeface="Times New Roman" panose="02020603050405020304" pitchFamily="18" charset="0"/>
                <a:cs typeface="Times New Roman" panose="02020603050405020304" pitchFamily="18" charset="0"/>
              </a:rPr>
              <a:t>  </a:t>
            </a: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Ms. </a:t>
            </a:r>
            <a:r>
              <a:rPr lang="en-US" sz="2189" b="1" dirty="0" err="1">
                <a:solidFill>
                  <a:schemeClr val="bg1"/>
                </a:solidFill>
                <a:latin typeface="Times New Roman" panose="02020603050405020304" pitchFamily="18" charset="0"/>
                <a:cs typeface="Times New Roman" panose="02020603050405020304" pitchFamily="18" charset="0"/>
              </a:rPr>
              <a:t>Nellepalli</a:t>
            </a:r>
            <a:r>
              <a:rPr lang="en-US" sz="2189" b="1" dirty="0">
                <a:solidFill>
                  <a:schemeClr val="bg1"/>
                </a:solidFill>
                <a:latin typeface="Times New Roman" panose="02020603050405020304" pitchFamily="18" charset="0"/>
                <a:cs typeface="Times New Roman" panose="02020603050405020304" pitchFamily="18" charset="0"/>
              </a:rPr>
              <a:t>  Jahnavi</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192119043</a:t>
            </a:r>
          </a:p>
          <a:p>
            <a:pPr algn="r"/>
            <a:r>
              <a:rPr lang="en-US" sz="2189" b="1" dirty="0">
                <a:solidFill>
                  <a:schemeClr val="bg1"/>
                </a:solidFill>
                <a:latin typeface="Times New Roman" panose="02020603050405020304" pitchFamily="18" charset="0"/>
                <a:cs typeface="Times New Roman" panose="02020603050405020304" pitchFamily="18" charset="0"/>
              </a:rPr>
              <a:t>Guided by Dr. K. </a:t>
            </a:r>
            <a:r>
              <a:rPr lang="en-US" sz="2189" b="1" dirty="0" err="1">
                <a:solidFill>
                  <a:schemeClr val="bg1"/>
                </a:solidFill>
                <a:latin typeface="Times New Roman" panose="02020603050405020304" pitchFamily="18" charset="0"/>
                <a:cs typeface="Times New Roman" panose="02020603050405020304" pitchFamily="18" charset="0"/>
              </a:rPr>
              <a:t>Vaidhegi</a:t>
            </a:r>
            <a:endParaRPr lang="en-US" sz="2189" b="1" dirty="0">
              <a:solidFill>
                <a:schemeClr val="bg1"/>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B2FCF7CB-0BAF-79B9-6BB6-86FFD3782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05" y="16640043"/>
            <a:ext cx="5734050" cy="4322097"/>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6">
            <a:extLst>
              <a:ext uri="{FF2B5EF4-FFF2-40B4-BE49-F238E27FC236}">
                <a16:creationId xmlns:a16="http://schemas.microsoft.com/office/drawing/2014/main" id="{248ADDCA-98BC-6B05-C239-0A9142D158C1}"/>
              </a:ext>
            </a:extLst>
          </p:cNvPr>
          <p:cNvSpPr>
            <a:spLocks noChangeArrowheads="1"/>
          </p:cNvSpPr>
          <p:nvPr/>
        </p:nvSpPr>
        <p:spPr bwMode="auto">
          <a:xfrm>
            <a:off x="8859838" y="17564100"/>
            <a:ext cx="2159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33" name="Picture 1032">
            <a:extLst>
              <a:ext uri="{FF2B5EF4-FFF2-40B4-BE49-F238E27FC236}">
                <a16:creationId xmlns:a16="http://schemas.microsoft.com/office/drawing/2014/main" id="{5BB7BE0F-B3B6-CEF2-575F-69688B0FCEAC}"/>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379979" y="16053584"/>
            <a:ext cx="6332769" cy="5323753"/>
          </a:xfrm>
          <a:prstGeom prst="rect">
            <a:avLst/>
          </a:prstGeom>
        </p:spPr>
      </p:pic>
      <p:sp>
        <p:nvSpPr>
          <p:cNvPr id="1036" name="Rectangle 7">
            <a:extLst>
              <a:ext uri="{FF2B5EF4-FFF2-40B4-BE49-F238E27FC236}">
                <a16:creationId xmlns:a16="http://schemas.microsoft.com/office/drawing/2014/main" id="{37F00C6F-9394-8421-9AE6-0F45B825BBE5}"/>
              </a:ext>
            </a:extLst>
          </p:cNvPr>
          <p:cNvSpPr>
            <a:spLocks noChangeArrowheads="1"/>
          </p:cNvSpPr>
          <p:nvPr/>
        </p:nvSpPr>
        <p:spPr bwMode="auto">
          <a:xfrm>
            <a:off x="7012345" y="16757085"/>
            <a:ext cx="2159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9" name="Picture 5" descr="Flu (Influenza) – NFID">
            <a:extLst>
              <a:ext uri="{FF2B5EF4-FFF2-40B4-BE49-F238E27FC236}">
                <a16:creationId xmlns:a16="http://schemas.microsoft.com/office/drawing/2014/main" id="{C4C0CBD0-607C-A758-9AF4-CFFF7A606E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57253" y="5063569"/>
            <a:ext cx="5799881" cy="432668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9DD7DE4D-B1FA-DF69-368A-B413319DBD00}"/>
              </a:ext>
            </a:extLst>
          </p:cNvPr>
          <p:cNvGraphicFramePr>
            <a:graphicFrameLocks noGrp="1"/>
          </p:cNvGraphicFramePr>
          <p:nvPr>
            <p:extLst>
              <p:ext uri="{D42A27DB-BD31-4B8C-83A1-F6EECF244321}">
                <p14:modId xmlns:p14="http://schemas.microsoft.com/office/powerpoint/2010/main" val="2758454475"/>
              </p:ext>
            </p:extLst>
          </p:nvPr>
        </p:nvGraphicFramePr>
        <p:xfrm>
          <a:off x="6310582" y="16331521"/>
          <a:ext cx="9069397" cy="5080679"/>
        </p:xfrm>
        <a:graphic>
          <a:graphicData uri="http://schemas.openxmlformats.org/drawingml/2006/table">
            <a:tbl>
              <a:tblPr/>
              <a:tblGrid>
                <a:gridCol w="608995">
                  <a:extLst>
                    <a:ext uri="{9D8B030D-6E8A-4147-A177-3AD203B41FA5}">
                      <a16:colId xmlns:a16="http://schemas.microsoft.com/office/drawing/2014/main" val="3665298475"/>
                    </a:ext>
                  </a:extLst>
                </a:gridCol>
                <a:gridCol w="943346">
                  <a:extLst>
                    <a:ext uri="{9D8B030D-6E8A-4147-A177-3AD203B41FA5}">
                      <a16:colId xmlns:a16="http://schemas.microsoft.com/office/drawing/2014/main" val="1357172594"/>
                    </a:ext>
                  </a:extLst>
                </a:gridCol>
                <a:gridCol w="883639">
                  <a:extLst>
                    <a:ext uri="{9D8B030D-6E8A-4147-A177-3AD203B41FA5}">
                      <a16:colId xmlns:a16="http://schemas.microsoft.com/office/drawing/2014/main" val="2702569212"/>
                    </a:ext>
                  </a:extLst>
                </a:gridCol>
                <a:gridCol w="1074698">
                  <a:extLst>
                    <a:ext uri="{9D8B030D-6E8A-4147-A177-3AD203B41FA5}">
                      <a16:colId xmlns:a16="http://schemas.microsoft.com/office/drawing/2014/main" val="3332643688"/>
                    </a:ext>
                  </a:extLst>
                </a:gridCol>
                <a:gridCol w="2465976">
                  <a:extLst>
                    <a:ext uri="{9D8B030D-6E8A-4147-A177-3AD203B41FA5}">
                      <a16:colId xmlns:a16="http://schemas.microsoft.com/office/drawing/2014/main" val="3123046835"/>
                    </a:ext>
                  </a:extLst>
                </a:gridCol>
                <a:gridCol w="978241">
                  <a:extLst>
                    <a:ext uri="{9D8B030D-6E8A-4147-A177-3AD203B41FA5}">
                      <a16:colId xmlns:a16="http://schemas.microsoft.com/office/drawing/2014/main" val="3887199636"/>
                    </a:ext>
                  </a:extLst>
                </a:gridCol>
                <a:gridCol w="2114502">
                  <a:extLst>
                    <a:ext uri="{9D8B030D-6E8A-4147-A177-3AD203B41FA5}">
                      <a16:colId xmlns:a16="http://schemas.microsoft.com/office/drawing/2014/main" val="4075215057"/>
                    </a:ext>
                  </a:extLst>
                </a:gridCol>
              </a:tblGrid>
              <a:tr h="315192">
                <a:tc rowSpan="3">
                  <a:txBody>
                    <a:bodyPr/>
                    <a:lstStyle/>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File No.</a:t>
                      </a:r>
                      <a:endParaRPr lang="en-IN" sz="1600"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rowSpan="3">
                  <a:txBody>
                    <a:bodyPr/>
                    <a:lstStyle/>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Protein sequence</a:t>
                      </a:r>
                      <a:endParaRPr lang="en-IN" sz="1600"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gridSpan="5">
                  <a:txBody>
                    <a:bodyPr/>
                    <a:lstStyle/>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Antigenic properties</a:t>
                      </a:r>
                      <a:endParaRPr lang="en-IN" sz="1600"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90487596"/>
                  </a:ext>
                </a:extLst>
              </a:tr>
              <a:tr h="315192">
                <a:tc vMerge="1">
                  <a:txBody>
                    <a:bodyPr/>
                    <a:lstStyle/>
                    <a:p>
                      <a:endParaRPr lang="en-IN"/>
                    </a:p>
                  </a:txBody>
                  <a:tcPr/>
                </a:tc>
                <a:tc vMerge="1">
                  <a:txBody>
                    <a:bodyPr/>
                    <a:lstStyle/>
                    <a:p>
                      <a:endParaRPr lang="en-IN"/>
                    </a:p>
                  </a:txBody>
                  <a:tcPr/>
                </a:tc>
                <a:tc gridSpan="2">
                  <a:txBody>
                    <a:bodyPr/>
                    <a:lstStyle/>
                    <a:p>
                      <a:pPr algn="ctr" rtl="0" fontAlgn="t">
                        <a:spcBef>
                          <a:spcPts val="1200"/>
                        </a:spcBef>
                        <a:spcAft>
                          <a:spcPts val="0"/>
                        </a:spcAft>
                      </a:pPr>
                      <a:r>
                        <a:rPr lang="en-IN" sz="1600" b="1" i="0" u="none" strike="noStrike">
                          <a:solidFill>
                            <a:srgbClr val="000000"/>
                          </a:solidFill>
                          <a:effectLst/>
                          <a:latin typeface="Times New Roman" panose="02020603050405020304" pitchFamily="18" charset="0"/>
                          <a:cs typeface="Times New Roman" panose="02020603050405020304" pitchFamily="18" charset="0"/>
                        </a:rPr>
                        <a:t>VaxiJen</a:t>
                      </a:r>
                      <a:endParaRPr lang="en-IN" sz="160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IN"/>
                    </a:p>
                  </a:txBody>
                  <a:tcPr/>
                </a:tc>
                <a:tc gridSpan="3">
                  <a:txBody>
                    <a:bodyPr/>
                    <a:lstStyle/>
                    <a:p>
                      <a:pPr algn="ctr" rtl="0" fontAlgn="t">
                        <a:spcBef>
                          <a:spcPts val="1200"/>
                        </a:spcBef>
                        <a:spcAft>
                          <a:spcPts val="0"/>
                        </a:spcAft>
                      </a:pPr>
                      <a:r>
                        <a:rPr lang="en-IN" sz="1600" b="1" i="0" u="none" strike="noStrike">
                          <a:solidFill>
                            <a:srgbClr val="000000"/>
                          </a:solidFill>
                          <a:effectLst/>
                          <a:latin typeface="Times New Roman" panose="02020603050405020304" pitchFamily="18" charset="0"/>
                          <a:cs typeface="Times New Roman" panose="02020603050405020304" pitchFamily="18" charset="0"/>
                        </a:rPr>
                        <a:t>Immunomedicine</a:t>
                      </a:r>
                      <a:endParaRPr lang="en-IN" sz="160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46366862"/>
                  </a:ext>
                </a:extLst>
              </a:tr>
              <a:tr h="1910759">
                <a:tc vMerge="1">
                  <a:txBody>
                    <a:bodyPr/>
                    <a:lstStyle/>
                    <a:p>
                      <a:endParaRPr lang="en-IN"/>
                    </a:p>
                  </a:txBody>
                  <a:tcPr/>
                </a:tc>
                <a:tc vMerge="1">
                  <a:txBody>
                    <a:bodyPr/>
                    <a:lstStyle/>
                    <a:p>
                      <a:endParaRPr lang="en-IN"/>
                    </a:p>
                  </a:txBody>
                  <a:tcPr/>
                </a:tc>
                <a:tc>
                  <a:txBody>
                    <a:bodyPr/>
                    <a:lstStyle/>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Antigenic score Threshold = 0.4</a:t>
                      </a:r>
                      <a:endParaRPr lang="en-IN" sz="1600"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Antigenic nature</a:t>
                      </a:r>
                      <a:endParaRPr lang="en-IN" sz="1600"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Average antigenic propensity</a:t>
                      </a:r>
                      <a:endParaRPr lang="en-IN" sz="1600"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Antigenic determinants</a:t>
                      </a:r>
                      <a:endParaRPr lang="en-IN" sz="1600"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900" b="1" i="0" u="none" strike="noStrike" dirty="0">
                          <a:solidFill>
                            <a:srgbClr val="000000"/>
                          </a:solidFill>
                          <a:effectLst/>
                          <a:latin typeface="Times New Roman" panose="02020603050405020304" pitchFamily="18" charset="0"/>
                        </a:rPr>
                        <a:t>Antigenic plot sequence</a:t>
                      </a:r>
                      <a:endParaRPr lang="en-IN" dirty="0">
                        <a:effectLst/>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3373325"/>
                  </a:ext>
                </a:extLst>
              </a:tr>
              <a:tr h="544423">
                <a:tc>
                  <a:txBody>
                    <a:bodyPr/>
                    <a:lstStyle/>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H1N1-1</a:t>
                      </a:r>
                      <a:endParaRPr lang="en-IN" sz="1600" b="1"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0.4921</a:t>
                      </a:r>
                      <a:endParaRPr lang="en-IN" sz="1600" b="1"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Probable antigen</a:t>
                      </a:r>
                      <a:endParaRPr lang="en-IN" sz="1600" b="1"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1.0123</a:t>
                      </a:r>
                      <a:endParaRPr lang="en-IN" sz="1600" b="1"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10</a:t>
                      </a:r>
                      <a:endParaRPr lang="en-IN" sz="1600" b="1"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base">
                        <a:spcBef>
                          <a:spcPts val="0"/>
                        </a:spcBef>
                        <a:spcAft>
                          <a:spcPts val="1200"/>
                        </a:spcAft>
                      </a:pPr>
                      <a:endParaRPr lang="en-IN" sz="1400" b="1" i="0" u="none" strike="noStrike" dirty="0">
                        <a:solidFill>
                          <a:srgbClr val="000000"/>
                        </a:solidFill>
                        <a:effectLst/>
                        <a:latin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5689600"/>
                  </a:ext>
                </a:extLst>
              </a:tr>
              <a:tr h="1805191">
                <a:tc>
                  <a:txBody>
                    <a:bodyPr/>
                    <a:lstStyle/>
                    <a:p>
                      <a:pPr algn="ctr" rtl="0" fontAlgn="t">
                        <a:spcBef>
                          <a:spcPts val="1200"/>
                        </a:spcBef>
                        <a:spcAft>
                          <a:spcPts val="0"/>
                        </a:spcAft>
                      </a:pPr>
                      <a:r>
                        <a:rPr lang="en-IN" sz="1600" b="1" i="0" u="none" strike="noStrike">
                          <a:solidFill>
                            <a:srgbClr val="000000"/>
                          </a:solidFill>
                          <a:effectLst/>
                          <a:latin typeface="Times New Roman" panose="02020603050405020304" pitchFamily="18" charset="0"/>
                          <a:cs typeface="Times New Roman" panose="02020603050405020304" pitchFamily="18" charset="0"/>
                        </a:rPr>
                        <a:t>2</a:t>
                      </a:r>
                      <a:endParaRPr lang="en-IN" sz="160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H1N1-2</a:t>
                      </a:r>
                      <a:endParaRPr lang="en-IN" sz="1600" b="1"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0.3458</a:t>
                      </a:r>
                      <a:endParaRPr lang="en-IN" sz="1600" b="1"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Probable non antigen</a:t>
                      </a:r>
                      <a:endParaRPr lang="en-IN" sz="1600" b="1"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1.008</a:t>
                      </a:r>
                      <a:endParaRPr lang="en-IN" sz="1600" b="1"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4</a:t>
                      </a:r>
                      <a:endParaRPr lang="en-IN" sz="1600" b="1" dirty="0">
                        <a:effectLst/>
                        <a:latin typeface="Times New Roman" panose="02020603050405020304" pitchFamily="18" charset="0"/>
                        <a:cs typeface="Times New Roman" panose="02020603050405020304" pitchFamily="18" charset="0"/>
                      </a:endParaRPr>
                    </a:p>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1600" b="1" dirty="0">
                        <a:effectLst/>
                        <a:latin typeface="Times New Roman" panose="02020603050405020304" pitchFamily="18" charset="0"/>
                        <a:cs typeface="Times New Roman" panose="02020603050405020304" pitchFamily="18" charset="0"/>
                      </a:endParaRPr>
                    </a:p>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1600" b="1" dirty="0">
                        <a:effectLst/>
                        <a:latin typeface="Times New Roman" panose="02020603050405020304" pitchFamily="18" charset="0"/>
                        <a:cs typeface="Times New Roman" panose="02020603050405020304" pitchFamily="18" charset="0"/>
                      </a:endParaRPr>
                    </a:p>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1600" b="1" dirty="0">
                        <a:effectLst/>
                        <a:latin typeface="Times New Roman" panose="02020603050405020304" pitchFamily="18" charset="0"/>
                        <a:cs typeface="Times New Roman" panose="02020603050405020304" pitchFamily="18" charset="0"/>
                      </a:endParaRPr>
                    </a:p>
                    <a:p>
                      <a:pPr algn="ctr" rtl="0" fontAlgn="t">
                        <a:spcBef>
                          <a:spcPts val="1200"/>
                        </a:spcBef>
                        <a:spcAft>
                          <a:spcPts val="0"/>
                        </a:spcAft>
                      </a:pPr>
                      <a:r>
                        <a:rPr lang="en-IN" sz="16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1600" b="1" dirty="0">
                        <a:effectLst/>
                        <a:latin typeface="Times New Roman" panose="02020603050405020304" pitchFamily="18" charset="0"/>
                        <a:cs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ctr" rtl="0" fontAlgn="base">
                        <a:spcBef>
                          <a:spcPts val="0"/>
                        </a:spcBef>
                        <a:spcAft>
                          <a:spcPts val="1200"/>
                        </a:spcAft>
                      </a:pPr>
                      <a:endParaRPr lang="en-IN" sz="1400" b="1" i="0" u="none" strike="noStrike" dirty="0">
                        <a:solidFill>
                          <a:srgbClr val="000000"/>
                        </a:solidFill>
                        <a:effectLst/>
                        <a:latin typeface="Times New Roman" panose="02020603050405020304" pitchFamily="18" charset="0"/>
                      </a:endParaRPr>
                    </a:p>
                  </a:txBody>
                  <a:tcPr marL="63500" marR="63500">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531344"/>
                  </a:ext>
                </a:extLst>
              </a:tr>
            </a:tbl>
          </a:graphicData>
        </a:graphic>
      </p:graphicFrame>
      <p:pic>
        <p:nvPicPr>
          <p:cNvPr id="12" name="Picture 2">
            <a:extLst>
              <a:ext uri="{FF2B5EF4-FFF2-40B4-BE49-F238E27FC236}">
                <a16:creationId xmlns:a16="http://schemas.microsoft.com/office/drawing/2014/main" id="{6C36CDF1-AE21-C78C-D58A-C6E76EFB57B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50041" y="19994805"/>
            <a:ext cx="1666875" cy="5334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6AB40783-8B85-0D2F-BDEF-BDA2C64B05D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582588" y="18935231"/>
            <a:ext cx="1666875" cy="5334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Rounded Corners 16">
            <a:extLst>
              <a:ext uri="{FF2B5EF4-FFF2-40B4-BE49-F238E27FC236}">
                <a16:creationId xmlns:a16="http://schemas.microsoft.com/office/drawing/2014/main" id="{689390BC-8786-838E-AD1E-02B02A323335}"/>
              </a:ext>
            </a:extLst>
          </p:cNvPr>
          <p:cNvSpPr/>
          <p:nvPr/>
        </p:nvSpPr>
        <p:spPr>
          <a:xfrm>
            <a:off x="1289538" y="11518977"/>
            <a:ext cx="2696308" cy="330904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Sequence Retrieval proteins in Flu(Influenza)</a:t>
            </a:r>
          </a:p>
          <a:p>
            <a:pPr algn="ctr"/>
            <a:endParaRPr lang="en-IN" dirty="0"/>
          </a:p>
        </p:txBody>
      </p:sp>
      <p:sp>
        <p:nvSpPr>
          <p:cNvPr id="18" name="Rectangle: Rounded Corners 17">
            <a:extLst>
              <a:ext uri="{FF2B5EF4-FFF2-40B4-BE49-F238E27FC236}">
                <a16:creationId xmlns:a16="http://schemas.microsoft.com/office/drawing/2014/main" id="{A43A22B9-814A-5C26-31A9-0A294CAE051F}"/>
              </a:ext>
            </a:extLst>
          </p:cNvPr>
          <p:cNvSpPr/>
          <p:nvPr/>
        </p:nvSpPr>
        <p:spPr>
          <a:xfrm>
            <a:off x="5921132" y="10831734"/>
            <a:ext cx="2938706" cy="101204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Antigenic Properties</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C822E2C-488B-EC5F-6BB2-3190FB574FE7}"/>
              </a:ext>
            </a:extLst>
          </p:cNvPr>
          <p:cNvSpPr/>
          <p:nvPr/>
        </p:nvSpPr>
        <p:spPr>
          <a:xfrm>
            <a:off x="5921132" y="14635871"/>
            <a:ext cx="2938706" cy="101204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Structural Properties</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id="{D375DA76-D864-33FD-19BC-DB273A9FADC7}"/>
              </a:ext>
            </a:extLst>
          </p:cNvPr>
          <p:cNvSpPr/>
          <p:nvPr/>
        </p:nvSpPr>
        <p:spPr>
          <a:xfrm>
            <a:off x="5921132" y="12816194"/>
            <a:ext cx="2938706" cy="101204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Functional/Physiochemical Properties</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27" name="Rectangle: Rounded Corners 26">
            <a:extLst>
              <a:ext uri="{FF2B5EF4-FFF2-40B4-BE49-F238E27FC236}">
                <a16:creationId xmlns:a16="http://schemas.microsoft.com/office/drawing/2014/main" id="{0D22C31E-124A-A32F-7391-1556DFB524CB}"/>
              </a:ext>
            </a:extLst>
          </p:cNvPr>
          <p:cNvSpPr/>
          <p:nvPr/>
        </p:nvSpPr>
        <p:spPr>
          <a:xfrm>
            <a:off x="10072865" y="10855078"/>
            <a:ext cx="3224664" cy="7932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VaxiJen</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28" name="Rectangle: Rounded Corners 27">
            <a:extLst>
              <a:ext uri="{FF2B5EF4-FFF2-40B4-BE49-F238E27FC236}">
                <a16:creationId xmlns:a16="http://schemas.microsoft.com/office/drawing/2014/main" id="{F9315D5A-2FCD-6D71-F14D-3011D55ED372}"/>
              </a:ext>
            </a:extLst>
          </p:cNvPr>
          <p:cNvSpPr/>
          <p:nvPr/>
        </p:nvSpPr>
        <p:spPr>
          <a:xfrm>
            <a:off x="14190032" y="10875255"/>
            <a:ext cx="2938706" cy="7932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Immunomedicine</a:t>
            </a:r>
            <a:endParaRPr lang="en-IN" sz="2190" dirty="0">
              <a:solidFill>
                <a:schemeClr val="tx1"/>
              </a:solidFill>
            </a:endParaRPr>
          </a:p>
        </p:txBody>
      </p:sp>
      <p:sp>
        <p:nvSpPr>
          <p:cNvPr id="32" name="Rectangle: Rounded Corners 31">
            <a:extLst>
              <a:ext uri="{FF2B5EF4-FFF2-40B4-BE49-F238E27FC236}">
                <a16:creationId xmlns:a16="http://schemas.microsoft.com/office/drawing/2014/main" id="{9D648C71-2FD1-B48E-C22F-C59EF0768CF1}"/>
              </a:ext>
            </a:extLst>
          </p:cNvPr>
          <p:cNvSpPr/>
          <p:nvPr/>
        </p:nvSpPr>
        <p:spPr>
          <a:xfrm>
            <a:off x="10064716" y="14876488"/>
            <a:ext cx="3224664" cy="7932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SOPMA</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33" name="Rectangle: Rounded Corners 32">
            <a:extLst>
              <a:ext uri="{FF2B5EF4-FFF2-40B4-BE49-F238E27FC236}">
                <a16:creationId xmlns:a16="http://schemas.microsoft.com/office/drawing/2014/main" id="{7B6FA056-2238-85FF-76A1-E7B3F24C018B}"/>
              </a:ext>
            </a:extLst>
          </p:cNvPr>
          <p:cNvSpPr/>
          <p:nvPr/>
        </p:nvSpPr>
        <p:spPr>
          <a:xfrm>
            <a:off x="10064716" y="13621322"/>
            <a:ext cx="3224664" cy="7932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Physiochemical</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34" name="Rectangle: Rounded Corners 33">
            <a:extLst>
              <a:ext uri="{FF2B5EF4-FFF2-40B4-BE49-F238E27FC236}">
                <a16:creationId xmlns:a16="http://schemas.microsoft.com/office/drawing/2014/main" id="{5FBD7DD6-43C0-398D-6CB9-C93C3512DA2B}"/>
              </a:ext>
            </a:extLst>
          </p:cNvPr>
          <p:cNvSpPr/>
          <p:nvPr/>
        </p:nvSpPr>
        <p:spPr>
          <a:xfrm>
            <a:off x="10064716" y="12060294"/>
            <a:ext cx="3224664" cy="7932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Functional</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40" name="Rectangle: Rounded Corners 39">
            <a:extLst>
              <a:ext uri="{FF2B5EF4-FFF2-40B4-BE49-F238E27FC236}">
                <a16:creationId xmlns:a16="http://schemas.microsoft.com/office/drawing/2014/main" id="{E1812039-FC53-87E9-1598-5B61D8745D86}"/>
              </a:ext>
            </a:extLst>
          </p:cNvPr>
          <p:cNvSpPr/>
          <p:nvPr/>
        </p:nvSpPr>
        <p:spPr>
          <a:xfrm>
            <a:off x="14170587" y="14848522"/>
            <a:ext cx="2938706" cy="7932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PRO-SA</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42" name="Rectangle: Rounded Corners 41">
            <a:extLst>
              <a:ext uri="{FF2B5EF4-FFF2-40B4-BE49-F238E27FC236}">
                <a16:creationId xmlns:a16="http://schemas.microsoft.com/office/drawing/2014/main" id="{6EB5CF7B-BF89-3AA3-1671-DFF7C096CE57}"/>
              </a:ext>
            </a:extLst>
          </p:cNvPr>
          <p:cNvSpPr/>
          <p:nvPr/>
        </p:nvSpPr>
        <p:spPr>
          <a:xfrm>
            <a:off x="14190032" y="13632970"/>
            <a:ext cx="2938706" cy="7932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Protparam</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43" name="Rectangle: Rounded Corners 42">
            <a:extLst>
              <a:ext uri="{FF2B5EF4-FFF2-40B4-BE49-F238E27FC236}">
                <a16:creationId xmlns:a16="http://schemas.microsoft.com/office/drawing/2014/main" id="{25E94CB1-C81A-71E4-EE4F-9372A361D4AA}"/>
              </a:ext>
            </a:extLst>
          </p:cNvPr>
          <p:cNvSpPr/>
          <p:nvPr/>
        </p:nvSpPr>
        <p:spPr>
          <a:xfrm>
            <a:off x="14190032" y="12160706"/>
            <a:ext cx="2938706" cy="7932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Algpred</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44" name="Rectangle: Rounded Corners 43">
            <a:extLst>
              <a:ext uri="{FF2B5EF4-FFF2-40B4-BE49-F238E27FC236}">
                <a16:creationId xmlns:a16="http://schemas.microsoft.com/office/drawing/2014/main" id="{832C0909-8E44-5F4D-1D0B-3CDE715817DD}"/>
              </a:ext>
            </a:extLst>
          </p:cNvPr>
          <p:cNvSpPr/>
          <p:nvPr/>
        </p:nvSpPr>
        <p:spPr>
          <a:xfrm>
            <a:off x="17990500" y="14805132"/>
            <a:ext cx="2938706" cy="7932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VADAR</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45" name="Rectangle: Rounded Corners 44">
            <a:extLst>
              <a:ext uri="{FF2B5EF4-FFF2-40B4-BE49-F238E27FC236}">
                <a16:creationId xmlns:a16="http://schemas.microsoft.com/office/drawing/2014/main" id="{3EFE7576-F225-2DA5-474F-225DA62E147D}"/>
              </a:ext>
            </a:extLst>
          </p:cNvPr>
          <p:cNvSpPr/>
          <p:nvPr/>
        </p:nvSpPr>
        <p:spPr>
          <a:xfrm>
            <a:off x="17994300" y="13639885"/>
            <a:ext cx="2938706" cy="7932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AA-prop</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46" name="Rectangle: Rounded Corners 45">
            <a:extLst>
              <a:ext uri="{FF2B5EF4-FFF2-40B4-BE49-F238E27FC236}">
                <a16:creationId xmlns:a16="http://schemas.microsoft.com/office/drawing/2014/main" id="{E31CB9D1-03D5-4AAF-7F72-BF1A4282721E}"/>
              </a:ext>
            </a:extLst>
          </p:cNvPr>
          <p:cNvSpPr/>
          <p:nvPr/>
        </p:nvSpPr>
        <p:spPr>
          <a:xfrm>
            <a:off x="17994300" y="12176144"/>
            <a:ext cx="2938706" cy="7932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2.0Alertropv</a:t>
            </a:r>
            <a:endParaRPr lang="en-IN" sz="2190" b="1" dirty="0">
              <a:solidFill>
                <a:schemeClr val="tx1"/>
              </a:solidFill>
              <a:latin typeface="Times New Roman" panose="02020603050405020304" pitchFamily="18" charset="0"/>
              <a:cs typeface="Times New Roman" panose="02020603050405020304" pitchFamily="18" charset="0"/>
            </a:endParaRPr>
          </a:p>
        </p:txBody>
      </p:sp>
      <p:cxnSp>
        <p:nvCxnSpPr>
          <p:cNvPr id="48" name="Straight Connector 47">
            <a:extLst>
              <a:ext uri="{FF2B5EF4-FFF2-40B4-BE49-F238E27FC236}">
                <a16:creationId xmlns:a16="http://schemas.microsoft.com/office/drawing/2014/main" id="{D2B0FD0B-369F-4D1A-FB7A-A37C1531A353}"/>
              </a:ext>
            </a:extLst>
          </p:cNvPr>
          <p:cNvCxnSpPr>
            <a:cxnSpLocks/>
            <a:stCxn id="18" idx="3"/>
          </p:cNvCxnSpPr>
          <p:nvPr/>
        </p:nvCxnSpPr>
        <p:spPr>
          <a:xfrm>
            <a:off x="8859838" y="11337754"/>
            <a:ext cx="12130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961B045-EDCB-0BE9-BB2C-4B7F8040A8D4}"/>
              </a:ext>
            </a:extLst>
          </p:cNvPr>
          <p:cNvCxnSpPr>
            <a:cxnSpLocks/>
            <a:stCxn id="25" idx="3"/>
          </p:cNvCxnSpPr>
          <p:nvPr/>
        </p:nvCxnSpPr>
        <p:spPr>
          <a:xfrm flipV="1">
            <a:off x="8859838" y="12458476"/>
            <a:ext cx="1213027" cy="863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F79F328-1F51-090E-6C55-CC8EAFDA8F05}"/>
              </a:ext>
            </a:extLst>
          </p:cNvPr>
          <p:cNvCxnSpPr>
            <a:cxnSpLocks/>
            <a:endCxn id="28" idx="1"/>
          </p:cNvCxnSpPr>
          <p:nvPr/>
        </p:nvCxnSpPr>
        <p:spPr>
          <a:xfrm>
            <a:off x="13278688" y="11271898"/>
            <a:ext cx="91134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0A88EAD-3C40-0167-DE65-103A5058E2D1}"/>
              </a:ext>
            </a:extLst>
          </p:cNvPr>
          <p:cNvCxnSpPr>
            <a:cxnSpLocks/>
          </p:cNvCxnSpPr>
          <p:nvPr/>
        </p:nvCxnSpPr>
        <p:spPr>
          <a:xfrm>
            <a:off x="8891861" y="13419327"/>
            <a:ext cx="1164114" cy="6243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F955D4D-130F-BA07-256D-C78501CE4683}"/>
              </a:ext>
            </a:extLst>
          </p:cNvPr>
          <p:cNvCxnSpPr>
            <a:cxnSpLocks/>
            <a:endCxn id="32" idx="1"/>
          </p:cNvCxnSpPr>
          <p:nvPr/>
        </p:nvCxnSpPr>
        <p:spPr>
          <a:xfrm>
            <a:off x="8891861" y="15259664"/>
            <a:ext cx="1172855" cy="134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30392A4E-80F3-594F-A0A7-D2C638C298A5}"/>
              </a:ext>
            </a:extLst>
          </p:cNvPr>
          <p:cNvCxnSpPr/>
          <p:nvPr/>
        </p:nvCxnSpPr>
        <p:spPr>
          <a:xfrm flipV="1">
            <a:off x="3985846" y="11518977"/>
            <a:ext cx="1935286" cy="16545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5" name="Straight Arrow Connector 1024">
            <a:extLst>
              <a:ext uri="{FF2B5EF4-FFF2-40B4-BE49-F238E27FC236}">
                <a16:creationId xmlns:a16="http://schemas.microsoft.com/office/drawing/2014/main" id="{4323669E-5ADB-A05E-8A56-65FFE637430F}"/>
              </a:ext>
            </a:extLst>
          </p:cNvPr>
          <p:cNvCxnSpPr>
            <a:cxnSpLocks/>
            <a:stCxn id="17" idx="3"/>
            <a:endCxn id="21" idx="1"/>
          </p:cNvCxnSpPr>
          <p:nvPr/>
        </p:nvCxnSpPr>
        <p:spPr>
          <a:xfrm>
            <a:off x="3985846" y="13173500"/>
            <a:ext cx="1935286" cy="1968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0" name="Straight Arrow Connector 1029">
            <a:extLst>
              <a:ext uri="{FF2B5EF4-FFF2-40B4-BE49-F238E27FC236}">
                <a16:creationId xmlns:a16="http://schemas.microsoft.com/office/drawing/2014/main" id="{690C3996-D6BA-427E-CB27-A67507A1121A}"/>
              </a:ext>
            </a:extLst>
          </p:cNvPr>
          <p:cNvCxnSpPr>
            <a:cxnSpLocks/>
            <a:endCxn id="25" idx="1"/>
          </p:cNvCxnSpPr>
          <p:nvPr/>
        </p:nvCxnSpPr>
        <p:spPr>
          <a:xfrm>
            <a:off x="3927871" y="13193167"/>
            <a:ext cx="1993261" cy="1290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8" name="Straight Connector 1037">
            <a:extLst>
              <a:ext uri="{FF2B5EF4-FFF2-40B4-BE49-F238E27FC236}">
                <a16:creationId xmlns:a16="http://schemas.microsoft.com/office/drawing/2014/main" id="{07585A13-817C-5000-FED6-917128897F9D}"/>
              </a:ext>
            </a:extLst>
          </p:cNvPr>
          <p:cNvCxnSpPr>
            <a:cxnSpLocks/>
            <a:stCxn id="40" idx="3"/>
          </p:cNvCxnSpPr>
          <p:nvPr/>
        </p:nvCxnSpPr>
        <p:spPr>
          <a:xfrm>
            <a:off x="17109293" y="15245166"/>
            <a:ext cx="881207" cy="4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3DA69AA3-F72C-1BE2-9369-9379CBB0F529}"/>
              </a:ext>
            </a:extLst>
          </p:cNvPr>
          <p:cNvCxnSpPr>
            <a:cxnSpLocks/>
            <a:stCxn id="42" idx="3"/>
            <a:endCxn id="45" idx="1"/>
          </p:cNvCxnSpPr>
          <p:nvPr/>
        </p:nvCxnSpPr>
        <p:spPr>
          <a:xfrm>
            <a:off x="17128738" y="14029614"/>
            <a:ext cx="865562" cy="69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553CA63D-4646-EA31-14A6-0AEFC8BBD3E2}"/>
              </a:ext>
            </a:extLst>
          </p:cNvPr>
          <p:cNvCxnSpPr>
            <a:cxnSpLocks/>
          </p:cNvCxnSpPr>
          <p:nvPr/>
        </p:nvCxnSpPr>
        <p:spPr>
          <a:xfrm>
            <a:off x="13294040" y="14070675"/>
            <a:ext cx="91134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3941EDC2-FC6C-751C-1CF9-70F995A7D9D4}"/>
              </a:ext>
            </a:extLst>
          </p:cNvPr>
          <p:cNvCxnSpPr>
            <a:cxnSpLocks/>
          </p:cNvCxnSpPr>
          <p:nvPr/>
        </p:nvCxnSpPr>
        <p:spPr>
          <a:xfrm>
            <a:off x="17142829" y="12632289"/>
            <a:ext cx="91134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F3C51F90-38F1-E23D-2B14-8716863A86FB}"/>
              </a:ext>
            </a:extLst>
          </p:cNvPr>
          <p:cNvCxnSpPr>
            <a:cxnSpLocks/>
            <a:endCxn id="40" idx="1"/>
          </p:cNvCxnSpPr>
          <p:nvPr/>
        </p:nvCxnSpPr>
        <p:spPr>
          <a:xfrm flipV="1">
            <a:off x="13297529" y="15245166"/>
            <a:ext cx="873058" cy="99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242CBA72-80C7-A217-4B4E-C53B97117684}"/>
              </a:ext>
            </a:extLst>
          </p:cNvPr>
          <p:cNvCxnSpPr>
            <a:cxnSpLocks/>
          </p:cNvCxnSpPr>
          <p:nvPr/>
        </p:nvCxnSpPr>
        <p:spPr>
          <a:xfrm>
            <a:off x="13278688" y="12511128"/>
            <a:ext cx="91134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268</TotalTime>
  <Words>716</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N JAHNAVI</cp:lastModifiedBy>
  <cp:revision>87</cp:revision>
  <dcterms:created xsi:type="dcterms:W3CDTF">2023-04-19T08:35:00Z</dcterms:created>
  <dcterms:modified xsi:type="dcterms:W3CDTF">2024-04-22T07:35:57Z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