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94660"/>
  </p:normalViewPr>
  <p:slideViewPr>
    <p:cSldViewPr snapToGrid="0">
      <p:cViewPr>
        <p:scale>
          <a:sx n="33" d="100"/>
          <a:sy n="33" d="100"/>
        </p:scale>
        <p:origin x="1277" y="-2885"/>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4938" y="10001508"/>
            <a:ext cx="21599525" cy="5790558"/>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a:lnSpc>
                <a:spcPct val="150000"/>
              </a:lnSpc>
            </a:pPr>
            <a:endParaRPr lang="en-IN" sz="2190" b="1" dirty="0"/>
          </a:p>
        </p:txBody>
      </p:sp>
      <p:sp>
        <p:nvSpPr>
          <p:cNvPr id="6" name="Rectangle 5"/>
          <p:cNvSpPr/>
          <p:nvPr/>
        </p:nvSpPr>
        <p:spPr>
          <a:xfrm>
            <a:off x="-12911" y="15728297"/>
            <a:ext cx="21612436"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12911" y="22014108"/>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665096" y="4366424"/>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846404" y="15732854"/>
            <a:ext cx="245486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33180" y="22188150"/>
            <a:ext cx="6588235" cy="53308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65096" y="2754283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6263" y="2554389"/>
            <a:ext cx="20898834" cy="643253"/>
          </a:xfrm>
          <a:prstGeom prst="rect">
            <a:avLst/>
          </a:prstGeom>
          <a:noFill/>
        </p:spPr>
        <p:txBody>
          <a:bodyPr wrap="square" rtlCol="0">
            <a:spAutoFit/>
          </a:bodyPr>
          <a:lstStyle/>
          <a:p>
            <a:pPr algn="ctr" rtl="0">
              <a:spcBef>
                <a:spcPts val="0"/>
              </a:spcBef>
              <a:spcAft>
                <a:spcPts val="0"/>
              </a:spcAft>
            </a:pPr>
            <a:r>
              <a:rPr lang="en-US" sz="3580" b="1" i="1" u="none" strike="noStrike" dirty="0">
                <a:solidFill>
                  <a:srgbClr val="000000"/>
                </a:solidFill>
                <a:effectLst/>
                <a:latin typeface="Times New Roman" panose="02020603050405020304" pitchFamily="18" charset="0"/>
                <a:cs typeface="Times New Roman" panose="02020603050405020304" pitchFamily="18" charset="0"/>
              </a:rPr>
              <a:t>Insilico</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 screening of</a:t>
            </a:r>
            <a:r>
              <a:rPr lang="en-US" sz="3580" b="1" i="1" u="none" strike="noStrike" dirty="0">
                <a:solidFill>
                  <a:srgbClr val="000000"/>
                </a:solidFill>
                <a:effectLst/>
                <a:latin typeface="Times New Roman" panose="02020603050405020304" pitchFamily="18" charset="0"/>
                <a:cs typeface="Times New Roman" panose="02020603050405020304" pitchFamily="18" charset="0"/>
              </a:rPr>
              <a:t> Cissus quadrangularis</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 phytochemical for inhibition of Measles virus</a:t>
            </a:r>
            <a:endParaRPr lang="en-US" sz="3580" b="0" dirty="0">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521997" y="10065182"/>
            <a:ext cx="5447852" cy="78692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78898" y="4813019"/>
            <a:ext cx="14928870" cy="55924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u="none" strike="noStrike" dirty="0">
                <a:solidFill>
                  <a:schemeClr val="tx1"/>
                </a:solidFill>
                <a:effectLst/>
                <a:latin typeface="Times New Roman" panose="02020603050405020304" pitchFamily="18" charset="0"/>
              </a:rPr>
              <a:t>The central focus of this study centers around epitope prediction utilizing the C protein, followed by docking studies involving four compounds isolated from </a:t>
            </a:r>
            <a:r>
              <a:rPr lang="en-US" sz="2190" b="1" i="1" u="none" strike="noStrike" dirty="0">
                <a:solidFill>
                  <a:schemeClr val="tx1"/>
                </a:solidFill>
                <a:effectLst/>
                <a:latin typeface="Times New Roman" panose="02020603050405020304" pitchFamily="18" charset="0"/>
              </a:rPr>
              <a:t>Cissus quadrangularis</a:t>
            </a:r>
            <a:r>
              <a:rPr lang="en-US" sz="2190" b="1" i="0" u="none" strike="noStrike" dirty="0">
                <a:solidFill>
                  <a:schemeClr val="tx1"/>
                </a:solidFill>
                <a:effectLst/>
                <a:latin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Measles ranks among the world's most highly contagious diseases, primarily disseminated through direct contact with infected nasal or throat secretions resulting from coughing or sneezing or by inhaling air previously breathed by a measles-infected individual. </a:t>
            </a:r>
          </a:p>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 virus can maintain its contagious nature in the air or on contaminated surfaces for up to two hours. Symptoms generally manifest 10-12 days after exposure to an infected person and endure for about 7-10 days.</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i="0" u="none" strike="noStrike" dirty="0">
                <a:effectLst/>
                <a:latin typeface="Times New Roman" panose="02020603050405020304" pitchFamily="18" charset="0"/>
              </a:rPr>
              <a:t>This research delves into the realm of computational methods to investigate the phytochemical properties of </a:t>
            </a:r>
            <a:r>
              <a:rPr lang="en-US" sz="2190" b="1" i="1" u="none" strike="noStrike" dirty="0">
                <a:effectLst/>
                <a:latin typeface="Times New Roman" panose="02020603050405020304" pitchFamily="18" charset="0"/>
              </a:rPr>
              <a:t>Cissus quadrangularis</a:t>
            </a:r>
            <a:r>
              <a:rPr lang="en-US" sz="2190" b="1" i="0" u="none" strike="noStrike" dirty="0">
                <a:effectLst/>
                <a:latin typeface="Times New Roman" panose="02020603050405020304" pitchFamily="18" charset="0"/>
              </a:rPr>
              <a:t> and their potential in inhibiting the Measles virus.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 Effect of measles vaccination in infants younger than 9 months on the immune response to subsequent measles vaccine.</a:t>
            </a:r>
            <a:endParaRPr lang="en-US" sz="2190" b="1" i="0" u="none" strike="noStrike" dirty="0">
              <a:effectLst/>
              <a:latin typeface="Times New Roman" panose="02020603050405020304" pitchFamily="18" charset="0"/>
            </a:endParaRPr>
          </a:p>
          <a:p>
            <a:pPr marL="341254" indent="-341254" algn="just">
              <a:lnSpc>
                <a:spcPct val="150000"/>
              </a:lnSpc>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31713" y="22596039"/>
            <a:ext cx="20703384" cy="551676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p=0.028 (independent sample T - test p&lt;0.05) is obtained and shows that there is a statistical significant between the group 1 and group 2.</a:t>
            </a:r>
          </a:p>
          <a:p>
            <a:pPr marL="341254" indent="-341254" algn="just">
              <a:lnSpc>
                <a:spcPct val="150000"/>
              </a:lnSpc>
              <a:buFont typeface="Wingdings" panose="05000000000000000000" pitchFamily="2" charset="2"/>
              <a:buChar char="Ø"/>
            </a:pPr>
            <a:r>
              <a:rPr lang="en-US" sz="2190" b="0" i="0" u="none" strike="noStrike" dirty="0">
                <a:solidFill>
                  <a:srgbClr val="000000"/>
                </a:solidFill>
                <a:effectLst/>
                <a:latin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rPr>
              <a:t>This study explores the antigenic regions of the Measles C protein, crucial for infection initiation and immune response elicitation. Epitope characteristics were rigorously examined using structural and epitope modeling. The epitope identified by PDB ID 1GNH was deemed the most suitable receptor for targeting Measles with antiviral drugs.</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rPr>
              <a:t>Through GC-MS analysis, four compounds—phytol, hexadecanoic acid ethyl ester, and caffeine—were identified as ligands for docking studies, specifically chosen </a:t>
            </a:r>
            <a:r>
              <a:rPr lang="en-US" sz="2190" b="1" dirty="0">
                <a:solidFill>
                  <a:srgbClr val="000000"/>
                </a:solidFill>
                <a:latin typeface="Times New Roman" panose="02020603050405020304" pitchFamily="18" charset="0"/>
              </a:rPr>
              <a:t>.</a:t>
            </a:r>
            <a:endParaRPr lang="en-US"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This comprehensive approach integrates computational docking studies, statistical analyses, and antigenicity assessments, contributing to a multifaceted understanding of the potential effectiveness of the ligands in combination with the HPV vaccine</a:t>
            </a:r>
          </a:p>
          <a:p>
            <a:pPr marL="342900" indent="-342900" algn="just" rtl="0">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This comprehensive visualization enhances the credibility of the study's findings regarding the potential impact of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Cissus quadrangularis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in combating Measles.</a:t>
            </a:r>
            <a:endParaRPr lang="en-US" sz="2190" b="1" dirty="0">
              <a:effectLst/>
              <a:latin typeface="Times New Roman" panose="02020603050405020304" pitchFamily="18" charset="0"/>
              <a:cs typeface="Times New Roman" panose="02020603050405020304" pitchFamily="18" charset="0"/>
            </a:endParaRPr>
          </a:p>
          <a:p>
            <a:br>
              <a:rPr lang="en-US" sz="2400" dirty="0"/>
            </a:br>
            <a:endParaRPr lang="en-US" altLang="en-IN" sz="2190" b="1" dirty="0">
              <a:latin typeface="Times New Roman" panose="02020603050405020304" pitchFamily="18" charset="0"/>
              <a:cs typeface="Times New Roman" panose="02020603050405020304" pitchFamily="18" charset="0"/>
            </a:endParaRPr>
          </a:p>
          <a:p>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68630" y="27908533"/>
            <a:ext cx="20524445" cy="5086970"/>
          </a:xfrm>
          <a:prstGeom prst="rect">
            <a:avLst/>
          </a:prstGeom>
          <a:noFill/>
        </p:spPr>
        <p:txBody>
          <a:bodyPr wrap="square" rtlCol="0">
            <a:spAutoFit/>
          </a:bodyPr>
          <a:lstStyle/>
          <a:p>
            <a:pPr indent="-40005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Ahmed, S. S., M. O. Rahman, and M. A. Ali. 2023. “… Study In </a:t>
            </a: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Gafargaon</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Sub-District And Unveiling Drug Candidates Through Molecular Docking And Dynamics Simulation ….”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Bangladesh Journal</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Arnason</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John T., Rachel Mata, and John T. Romeo. 2013.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Phytochemistry of Medicinal Plants</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Springer Science &amp; Business Media.</a:t>
            </a:r>
            <a:endParaRPr lang="en-US"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Asindi</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 A., S. E. </a:t>
            </a: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Efem</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and M. E. </a:t>
            </a: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Asuquo</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1992. “Clinical and Bacteriological Study on Childhood Empyema in South Eastern Nigeria.”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East African Medical Journal</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69 (2): 78–82.</a:t>
            </a:r>
            <a:endParaRPr lang="en-US"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Enders, John F., Samuel L. Katz, and Ann Holloway. 1962. “Development of Attenuated Measles Virus Vaccines: A Summary of Recent Investigation.”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American Journal of Diseases of Children </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103 (3): 335–40.</a:t>
            </a:r>
            <a:endParaRPr lang="en-US"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Hassan, Bassam. 2020.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Medicinal Plants: Use in Prevention and Treatment of Diseases</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190" b="1" i="0" u="none" strike="noStrike" dirty="0" err="1">
                <a:solidFill>
                  <a:srgbClr val="000000"/>
                </a:solidFill>
                <a:effectLst/>
                <a:latin typeface="Times New Roman" panose="02020603050405020304" pitchFamily="18" charset="0"/>
                <a:cs typeface="Times New Roman" panose="02020603050405020304" pitchFamily="18" charset="0"/>
              </a:rPr>
              <a:t>BoD</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 Books on Demand.</a:t>
            </a: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Rosner, B. n.d. “Fundamentals of Biostatistics (The 7th Edition).” </a:t>
            </a:r>
            <a:r>
              <a:rPr lang="en-US" sz="2190" b="1" i="1" u="none" strike="noStrike" dirty="0">
                <a:solidFill>
                  <a:srgbClr val="000000"/>
                </a:solidFill>
                <a:effectLst/>
                <a:latin typeface="Times New Roman" panose="02020603050405020304" pitchFamily="18" charset="0"/>
              </a:rPr>
              <a:t>Boston, MA: Brooks/Cole</a:t>
            </a:r>
            <a:r>
              <a:rPr lang="en-US" sz="2190" b="1" i="0" u="none" strike="noStrike" dirty="0">
                <a:solidFill>
                  <a:srgbClr val="000000"/>
                </a:solidFill>
                <a:effectLst/>
                <a:latin typeface="Times New Roman" panose="02020603050405020304" pitchFamily="18" charset="0"/>
              </a:rPr>
              <a:t>.</a:t>
            </a:r>
            <a:endParaRPr lang="en-US" sz="2190" b="1" dirty="0">
              <a:effectLst/>
            </a:endParaRPr>
          </a:p>
          <a:p>
            <a:pPr marL="342900" indent="-342900">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Sen, </a:t>
            </a:r>
            <a:r>
              <a:rPr lang="en-US" sz="2190" b="1" i="0" u="none" strike="noStrike" dirty="0" err="1">
                <a:solidFill>
                  <a:srgbClr val="000000"/>
                </a:solidFill>
                <a:effectLst/>
                <a:latin typeface="Times New Roman" panose="02020603050405020304" pitchFamily="18" charset="0"/>
              </a:rPr>
              <a:t>Saikat</a:t>
            </a:r>
            <a:r>
              <a:rPr lang="en-US" sz="2190" b="1" i="0" u="none" strike="noStrike" dirty="0">
                <a:solidFill>
                  <a:srgbClr val="000000"/>
                </a:solidFill>
                <a:effectLst/>
                <a:latin typeface="Times New Roman" panose="02020603050405020304" pitchFamily="18" charset="0"/>
              </a:rPr>
              <a:t>, and Raja Chakraborty. 2019. </a:t>
            </a:r>
            <a:r>
              <a:rPr lang="en-US" sz="2190" b="1" i="1" u="none" strike="noStrike" dirty="0">
                <a:solidFill>
                  <a:srgbClr val="000000"/>
                </a:solidFill>
                <a:effectLst/>
                <a:latin typeface="Times New Roman" panose="02020603050405020304" pitchFamily="18" charset="0"/>
              </a:rPr>
              <a:t>Herbal Medicine in India: Indigenous Knowledge. </a:t>
            </a:r>
            <a:endParaRPr lang="en-US" sz="2190" b="1" dirty="0">
              <a:effectLst/>
              <a:latin typeface="Times New Roman" panose="02020603050405020304" pitchFamily="18" charset="0"/>
              <a:cs typeface="Times New Roman" panose="02020603050405020304" pitchFamily="18" charset="0"/>
            </a:endParaRPr>
          </a:p>
        </p:txBody>
      </p:sp>
      <p:sp>
        <p:nvSpPr>
          <p:cNvPr id="30" name="Text Box 29"/>
          <p:cNvSpPr txBox="1"/>
          <p:nvPr/>
        </p:nvSpPr>
        <p:spPr>
          <a:xfrm>
            <a:off x="5737213" y="24492329"/>
            <a:ext cx="15955024" cy="366524"/>
          </a:xfrm>
          <a:prstGeom prst="rect">
            <a:avLst/>
          </a:prstGeom>
          <a:noFill/>
        </p:spPr>
        <p:txBody>
          <a:bodyPr wrap="square" rtlCol="0">
            <a:spAutoFit/>
          </a:bodyPr>
          <a:lstStyle/>
          <a:p>
            <a:endParaRPr lang="en-US" sz="1791" dirty="0"/>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281264" y="19810667"/>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31" name="Text Box 30"/>
          <p:cNvSpPr txBox="1"/>
          <p:nvPr/>
        </p:nvSpPr>
        <p:spPr>
          <a:xfrm>
            <a:off x="14376423" y="19712033"/>
            <a:ext cx="510136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Ms. </a:t>
            </a:r>
            <a:r>
              <a:rPr lang="en-US" sz="2189" b="1" dirty="0" err="1">
                <a:solidFill>
                  <a:schemeClr val="bg1"/>
                </a:solidFill>
                <a:latin typeface="Times New Roman" panose="02020603050405020304" pitchFamily="18" charset="0"/>
                <a:cs typeface="Times New Roman" panose="02020603050405020304" pitchFamily="18" charset="0"/>
              </a:rPr>
              <a:t>Nellepalli</a:t>
            </a:r>
            <a:r>
              <a:rPr lang="en-US" sz="2189" b="1" dirty="0">
                <a:solidFill>
                  <a:schemeClr val="bg1"/>
                </a:solidFill>
                <a:latin typeface="Times New Roman" panose="02020603050405020304" pitchFamily="18" charset="0"/>
                <a:cs typeface="Times New Roman" panose="02020603050405020304" pitchFamily="18" charset="0"/>
              </a:rPr>
              <a:t> Jahnavi</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192119043</a:t>
            </a:r>
          </a:p>
          <a:p>
            <a:pPr algn="r"/>
            <a:r>
              <a:rPr lang="en-US" sz="2189" b="1" dirty="0">
                <a:solidFill>
                  <a:schemeClr val="bg1"/>
                </a:solidFill>
                <a:latin typeface="Times New Roman" panose="02020603050405020304" pitchFamily="18" charset="0"/>
                <a:cs typeface="Times New Roman" panose="02020603050405020304" pitchFamily="18" charset="0"/>
              </a:rPr>
              <a:t>Guided by Dr. K. </a:t>
            </a:r>
            <a:r>
              <a:rPr lang="en-US" sz="2189" b="1" dirty="0" err="1">
                <a:solidFill>
                  <a:schemeClr val="bg1"/>
                </a:solidFill>
                <a:latin typeface="Times New Roman" panose="02020603050405020304" pitchFamily="18" charset="0"/>
                <a:cs typeface="Times New Roman" panose="02020603050405020304" pitchFamily="18" charset="0"/>
              </a:rPr>
              <a:t>Vaidhegi</a:t>
            </a:r>
            <a:r>
              <a:rPr lang="en-US" sz="2189" b="1" dirty="0">
                <a:solidFill>
                  <a:schemeClr val="bg1"/>
                </a:solidFill>
                <a:latin typeface="Times New Roman" panose="02020603050405020304" pitchFamily="18" charset="0"/>
                <a:cs typeface="Times New Roman" panose="02020603050405020304" pitchFamily="18" charset="0"/>
              </a:rPr>
              <a:t> </a:t>
            </a:r>
          </a:p>
        </p:txBody>
      </p:sp>
      <p:pic>
        <p:nvPicPr>
          <p:cNvPr id="1026" name="Picture 2">
            <a:extLst>
              <a:ext uri="{FF2B5EF4-FFF2-40B4-BE49-F238E27FC236}">
                <a16:creationId xmlns:a16="http://schemas.microsoft.com/office/drawing/2014/main" id="{63F7C460-C024-BE4D-4AC4-E35638484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0992639"/>
            <a:ext cx="15451015" cy="4555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505F4E-B3AA-47A2-B20C-E7769F95D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97" y="16616255"/>
            <a:ext cx="5734050" cy="3961087"/>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5">
            <a:extLst>
              <a:ext uri="{FF2B5EF4-FFF2-40B4-BE49-F238E27FC236}">
                <a16:creationId xmlns:a16="http://schemas.microsoft.com/office/drawing/2014/main" id="{2EF47650-8150-8A31-330F-3E8C327824F2}"/>
              </a:ext>
            </a:extLst>
          </p:cNvPr>
          <p:cNvSpPr>
            <a:spLocks noChangeArrowheads="1"/>
          </p:cNvSpPr>
          <p:nvPr/>
        </p:nvSpPr>
        <p:spPr bwMode="auto">
          <a:xfrm>
            <a:off x="8304213" y="17129125"/>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2" name="Picture 51">
            <a:extLst>
              <a:ext uri="{FF2B5EF4-FFF2-40B4-BE49-F238E27FC236}">
                <a16:creationId xmlns:a16="http://schemas.microsoft.com/office/drawing/2014/main" id="{F7AB464D-28AB-FC8B-D082-BB03ECBC017D}"/>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930755" y="15852139"/>
            <a:ext cx="6526919" cy="6161058"/>
          </a:xfrm>
          <a:prstGeom prst="rect">
            <a:avLst/>
          </a:prstGeom>
        </p:spPr>
      </p:pic>
      <p:pic>
        <p:nvPicPr>
          <p:cNvPr id="14" name="Picture 2" descr="Measles outbreak: How to protect your child from measles; expert offers  tips | Health - Hindustan Times">
            <a:extLst>
              <a:ext uri="{FF2B5EF4-FFF2-40B4-BE49-F238E27FC236}">
                <a16:creationId xmlns:a16="http://schemas.microsoft.com/office/drawing/2014/main" id="{961416A2-8F2F-BDD4-E573-7217CC91C8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81230" y="4572804"/>
            <a:ext cx="5791517" cy="47514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AC760D54-FC4E-0F0D-611C-3903A29F0577}"/>
              </a:ext>
            </a:extLst>
          </p:cNvPr>
          <p:cNvGraphicFramePr>
            <a:graphicFrameLocks noGrp="1"/>
          </p:cNvGraphicFramePr>
          <p:nvPr>
            <p:extLst>
              <p:ext uri="{D42A27DB-BD31-4B8C-83A1-F6EECF244321}">
                <p14:modId xmlns:p14="http://schemas.microsoft.com/office/powerpoint/2010/main" val="1932271134"/>
              </p:ext>
            </p:extLst>
          </p:nvPr>
        </p:nvGraphicFramePr>
        <p:xfrm>
          <a:off x="6187101" y="16134864"/>
          <a:ext cx="8671155" cy="5411599"/>
        </p:xfrm>
        <a:graphic>
          <a:graphicData uri="http://schemas.openxmlformats.org/drawingml/2006/table">
            <a:tbl>
              <a:tblPr/>
              <a:tblGrid>
                <a:gridCol w="632596">
                  <a:extLst>
                    <a:ext uri="{9D8B030D-6E8A-4147-A177-3AD203B41FA5}">
                      <a16:colId xmlns:a16="http://schemas.microsoft.com/office/drawing/2014/main" val="2903247191"/>
                    </a:ext>
                  </a:extLst>
                </a:gridCol>
                <a:gridCol w="1210418">
                  <a:extLst>
                    <a:ext uri="{9D8B030D-6E8A-4147-A177-3AD203B41FA5}">
                      <a16:colId xmlns:a16="http://schemas.microsoft.com/office/drawing/2014/main" val="1305027487"/>
                    </a:ext>
                  </a:extLst>
                </a:gridCol>
                <a:gridCol w="837110">
                  <a:extLst>
                    <a:ext uri="{9D8B030D-6E8A-4147-A177-3AD203B41FA5}">
                      <a16:colId xmlns:a16="http://schemas.microsoft.com/office/drawing/2014/main" val="606433455"/>
                    </a:ext>
                  </a:extLst>
                </a:gridCol>
                <a:gridCol w="1018107">
                  <a:extLst>
                    <a:ext uri="{9D8B030D-6E8A-4147-A177-3AD203B41FA5}">
                      <a16:colId xmlns:a16="http://schemas.microsoft.com/office/drawing/2014/main" val="579510306"/>
                    </a:ext>
                  </a:extLst>
                </a:gridCol>
                <a:gridCol w="935621">
                  <a:extLst>
                    <a:ext uri="{9D8B030D-6E8A-4147-A177-3AD203B41FA5}">
                      <a16:colId xmlns:a16="http://schemas.microsoft.com/office/drawing/2014/main" val="3889342090"/>
                    </a:ext>
                  </a:extLst>
                </a:gridCol>
                <a:gridCol w="1442316">
                  <a:extLst>
                    <a:ext uri="{9D8B030D-6E8A-4147-A177-3AD203B41FA5}">
                      <a16:colId xmlns:a16="http://schemas.microsoft.com/office/drawing/2014/main" val="2956582446"/>
                    </a:ext>
                  </a:extLst>
                </a:gridCol>
                <a:gridCol w="2594987">
                  <a:extLst>
                    <a:ext uri="{9D8B030D-6E8A-4147-A177-3AD203B41FA5}">
                      <a16:colId xmlns:a16="http://schemas.microsoft.com/office/drawing/2014/main" val="1903749923"/>
                    </a:ext>
                  </a:extLst>
                </a:gridCol>
              </a:tblGrid>
              <a:tr h="249159">
                <a:tc rowSpan="3">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File No.</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rowSpan="3">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Protein sequence</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gridSpan="5">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Antigenic properties</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694451196"/>
                  </a:ext>
                </a:extLst>
              </a:tr>
              <a:tr h="249159">
                <a:tc vMerge="1">
                  <a:txBody>
                    <a:bodyPr/>
                    <a:lstStyle/>
                    <a:p>
                      <a:endParaRPr lang="en-IN"/>
                    </a:p>
                  </a:txBody>
                  <a:tcPr/>
                </a:tc>
                <a:tc vMerge="1">
                  <a:txBody>
                    <a:bodyPr/>
                    <a:lstStyle/>
                    <a:p>
                      <a:endParaRPr lang="en-IN"/>
                    </a:p>
                  </a:txBody>
                  <a:tcPr/>
                </a:tc>
                <a:tc gridSpan="2">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VaxiJen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gridSpan="3">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Immunomedicine</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51528892"/>
                  </a:ext>
                </a:extLst>
              </a:tr>
              <a:tr h="2423650">
                <a:tc vMerge="1">
                  <a:txBody>
                    <a:bodyPr/>
                    <a:lstStyle/>
                    <a:p>
                      <a:endParaRPr lang="en-IN"/>
                    </a:p>
                  </a:txBody>
                  <a:tcPr/>
                </a:tc>
                <a:tc vMerge="1">
                  <a:txBody>
                    <a:bodyPr/>
                    <a:lstStyle/>
                    <a:p>
                      <a:endParaRPr lang="en-IN"/>
                    </a:p>
                  </a:txBody>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Antigenic score Threshold = 0.4</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Antigenic nature</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Average antigenic propensity</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Antigenic determinants</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Antigenic plot sequence</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8803434"/>
                  </a:ext>
                </a:extLst>
              </a:tr>
              <a:tr h="792783">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1</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C-1</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0.4844</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Probable antigen</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1.0199</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6</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6927086"/>
                  </a:ext>
                </a:extLst>
              </a:tr>
              <a:tr h="792783">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2</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C-2</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0.5142</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Probable antigen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1.0161</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7</a:t>
                      </a:r>
                      <a:endParaRPr lang="en-IN" sz="1400" b="1" dirty="0">
                        <a:effectLst/>
                      </a:endParaRPr>
                    </a:p>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  </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2511551"/>
                  </a:ext>
                </a:extLst>
              </a:tr>
              <a:tr h="792783">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3</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C-3</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0.5033</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Probable antigen</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rPr>
                        <a:t>1.0166</a:t>
                      </a:r>
                      <a:endParaRPr lang="en-IN" sz="1400" b="1">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rPr>
                        <a:t>5</a:t>
                      </a:r>
                      <a:endParaRPr lang="en-IN" sz="1400" b="1"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903010"/>
                  </a:ext>
                </a:extLst>
              </a:tr>
            </a:tbl>
          </a:graphicData>
        </a:graphic>
      </p:graphicFrame>
      <p:pic>
        <p:nvPicPr>
          <p:cNvPr id="17" name="Picture 2">
            <a:extLst>
              <a:ext uri="{FF2B5EF4-FFF2-40B4-BE49-F238E27FC236}">
                <a16:creationId xmlns:a16="http://schemas.microsoft.com/office/drawing/2014/main" id="{1804E57C-4290-629B-8FDB-47BF74449E8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9539" y="20064546"/>
            <a:ext cx="16668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C800E0FF-FBED-CDAA-D09D-7A3BC51C998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855982" y="19277267"/>
            <a:ext cx="1666875" cy="533400"/>
          </a:xfrm>
          <a:prstGeom prst="rect">
            <a:avLst/>
          </a:prstGeom>
          <a:noFill/>
          <a:extLst>
            <a:ext uri="{909E8E84-426E-40DD-AFC4-6F175D3DCCD1}">
              <a14:hiddenFill xmlns:a14="http://schemas.microsoft.com/office/drawing/2010/main">
                <a:solidFill>
                  <a:srgbClr val="FFFFFF"/>
                </a:solidFill>
              </a14:hiddenFill>
            </a:ext>
          </a:extLst>
        </p:spPr>
      </p:pic>
      <p:sp>
        <p:nvSpPr>
          <p:cNvPr id="18" name="AutoShape 4">
            <a:extLst>
              <a:ext uri="{FF2B5EF4-FFF2-40B4-BE49-F238E27FC236}">
                <a16:creationId xmlns:a16="http://schemas.microsoft.com/office/drawing/2014/main" id="{43F282F4-6EF5-6121-61E5-D04D247F08E8}"/>
              </a:ext>
            </a:extLst>
          </p:cNvPr>
          <p:cNvSpPr>
            <a:spLocks noChangeAspect="1" noChangeArrowheads="1"/>
          </p:cNvSpPr>
          <p:nvPr/>
        </p:nvSpPr>
        <p:spPr bwMode="auto">
          <a:xfrm>
            <a:off x="10378051" y="15963786"/>
            <a:ext cx="1666875" cy="533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1" name="Picture 2">
            <a:extLst>
              <a:ext uri="{FF2B5EF4-FFF2-40B4-BE49-F238E27FC236}">
                <a16:creationId xmlns:a16="http://schemas.microsoft.com/office/drawing/2014/main" id="{FFFBDD24-061E-8625-5A6C-0E99E4B868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9539" y="20940744"/>
            <a:ext cx="1666875" cy="53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648</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 JAHNAVI</cp:lastModifiedBy>
  <cp:revision>83</cp:revision>
  <dcterms:created xsi:type="dcterms:W3CDTF">2023-04-19T08:35:00Z</dcterms:created>
  <dcterms:modified xsi:type="dcterms:W3CDTF">2024-04-22T07:38:26Z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