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43" y="-3826"/>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22-04-2024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62" y="3978186"/>
            <a:ext cx="21668899"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52928" y="10026515"/>
            <a:ext cx="21696883" cy="575117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342900" indent="-342900" algn="just">
              <a:buFont typeface="Wingdings" panose="05000000000000000000" pitchFamily="2" charset="2"/>
              <a:buChar char="Ø"/>
            </a:pPr>
            <a:endParaRPr lang="en-IN" sz="3200" b="1" dirty="0"/>
          </a:p>
        </p:txBody>
      </p:sp>
      <p:sp>
        <p:nvSpPr>
          <p:cNvPr id="6" name="Rectangle 5"/>
          <p:cNvSpPr/>
          <p:nvPr/>
        </p:nvSpPr>
        <p:spPr>
          <a:xfrm>
            <a:off x="-12911" y="15697817"/>
            <a:ext cx="21709812"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0" y="21983628"/>
            <a:ext cx="21684935"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8" name="Rectangle 7"/>
          <p:cNvSpPr/>
          <p:nvPr/>
        </p:nvSpPr>
        <p:spPr>
          <a:xfrm>
            <a:off x="-8251" y="2734647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705003" y="4077156"/>
            <a:ext cx="425842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705003" y="15811832"/>
            <a:ext cx="2246322"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705003" y="22278285"/>
            <a:ext cx="771627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705003" y="27552591"/>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8719" y="2554293"/>
            <a:ext cx="20898834" cy="1194173"/>
          </a:xfrm>
          <a:prstGeom prst="rect">
            <a:avLst/>
          </a:prstGeom>
          <a:noFill/>
        </p:spPr>
        <p:txBody>
          <a:bodyPr wrap="square" rtlCol="0">
            <a:spAutoFit/>
          </a:bodyPr>
          <a:lstStyle/>
          <a:p>
            <a:pPr algn="ctr" rtl="0">
              <a:spcBef>
                <a:spcPts val="0"/>
              </a:spcBef>
              <a:spcAft>
                <a:spcPts val="0"/>
              </a:spcAft>
            </a:pPr>
            <a:r>
              <a:rPr lang="en-US" sz="3580" b="1" i="0" u="none" strike="noStrike" dirty="0">
                <a:solidFill>
                  <a:srgbClr val="000000"/>
                </a:solidFill>
                <a:effectLst/>
                <a:latin typeface="Times New Roman" panose="02020603050405020304" pitchFamily="18" charset="0"/>
                <a:cs typeface="Times New Roman" panose="02020603050405020304" pitchFamily="18" charset="0"/>
              </a:rPr>
              <a:t>Comparison of phytochemicals in </a:t>
            </a:r>
            <a:r>
              <a:rPr lang="en-US" sz="3580" b="1" i="1" u="none" strike="noStrike" dirty="0">
                <a:solidFill>
                  <a:srgbClr val="000000"/>
                </a:solidFill>
                <a:effectLst/>
                <a:latin typeface="Times New Roman" panose="02020603050405020304" pitchFamily="18" charset="0"/>
                <a:cs typeface="Times New Roman" panose="02020603050405020304" pitchFamily="18" charset="0"/>
              </a:rPr>
              <a:t>cissus quadrangularis</a:t>
            </a:r>
            <a:r>
              <a:rPr lang="en-US" sz="3580" b="1" i="0" u="none" strike="noStrike" dirty="0">
                <a:solidFill>
                  <a:srgbClr val="000000"/>
                </a:solidFill>
                <a:effectLst/>
                <a:latin typeface="Times New Roman" panose="02020603050405020304" pitchFamily="18" charset="0"/>
                <a:cs typeface="Times New Roman" panose="02020603050405020304" pitchFamily="18" charset="0"/>
              </a:rPr>
              <a:t> for its potential activity against mumps virus infections through</a:t>
            </a:r>
            <a:r>
              <a:rPr lang="en-US" sz="3580" b="1" i="1" u="none" strike="noStrike" dirty="0">
                <a:solidFill>
                  <a:srgbClr val="000000"/>
                </a:solidFill>
                <a:effectLst/>
                <a:latin typeface="Times New Roman" panose="02020603050405020304" pitchFamily="18" charset="0"/>
                <a:cs typeface="Times New Roman" panose="02020603050405020304" pitchFamily="18" charset="0"/>
              </a:rPr>
              <a:t> </a:t>
            </a:r>
            <a:r>
              <a:rPr lang="en-US" sz="3580" b="1" i="1" u="none" strike="noStrike" dirty="0" err="1">
                <a:solidFill>
                  <a:srgbClr val="000000"/>
                </a:solidFill>
                <a:effectLst/>
                <a:latin typeface="Times New Roman" panose="02020603050405020304" pitchFamily="18" charset="0"/>
                <a:cs typeface="Times New Roman" panose="02020603050405020304" pitchFamily="18" charset="0"/>
              </a:rPr>
              <a:t>insilico</a:t>
            </a:r>
            <a:r>
              <a:rPr lang="en-US" sz="3580" b="1" i="0" u="none" strike="noStrike" dirty="0">
                <a:solidFill>
                  <a:srgbClr val="000000"/>
                </a:solidFill>
                <a:effectLst/>
                <a:latin typeface="Times New Roman" panose="02020603050405020304" pitchFamily="18" charset="0"/>
                <a:cs typeface="Times New Roman" panose="02020603050405020304" pitchFamily="18" charset="0"/>
              </a:rPr>
              <a:t> analysis</a:t>
            </a:r>
            <a:endParaRPr lang="en-US" sz="3580" b="0" dirty="0">
              <a:effectLst/>
              <a:latin typeface="Times New Roman" panose="02020603050405020304" pitchFamily="18" charset="0"/>
              <a:cs typeface="Times New Roman" panose="02020603050405020304" pitchFamily="18" charset="0"/>
            </a:endParaRPr>
          </a:p>
        </p:txBody>
      </p:sp>
      <p:sp>
        <p:nvSpPr>
          <p:cNvPr id="20" name="Rectangle 19"/>
          <p:cNvSpPr/>
          <p:nvPr/>
        </p:nvSpPr>
        <p:spPr>
          <a:xfrm>
            <a:off x="705003" y="10126117"/>
            <a:ext cx="677096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348718" y="4469780"/>
            <a:ext cx="14959049" cy="559249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Mumps, caused by the mumps virus, belong to the Paramyxoviridae family of RNA viruses. This highly contagious virus primarily spreads through respiratory secretions like droplets and saliva, and close contact with an infected individual. In densely populated areas, mumps can disseminate rapidly. </a:t>
            </a: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Initial symptoms are nonspecific, encompassing fever, headache, malaise, muscle pain, and reduced appetite. Subsequently, the most common and distinctive sign of mumps infection emerges painful swelling of the parotid glands, known as parotitis. </a:t>
            </a:r>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These symptoms typically manifest 16 to 18 days after exposure to the virus and usually subside within two weeks. It's worth noting that about one third of mumps infections present with no symptoms</a:t>
            </a:r>
            <a:r>
              <a:rPr lang="en-US" sz="2190" b="0" i="0" u="none" strike="noStrike" dirty="0">
                <a:solidFill>
                  <a:srgbClr val="000000"/>
                </a:solidFill>
                <a:effectLst/>
                <a:latin typeface="Times New Roman" panose="02020603050405020304" pitchFamily="18" charset="0"/>
              </a:rPr>
              <a:t>.</a:t>
            </a: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The study utilizes a modest sample size (N=4) and executes an 80% power level power analysis</a:t>
            </a:r>
            <a:r>
              <a:rPr lang="en-US" sz="2190" b="1" dirty="0">
                <a:solidFill>
                  <a:srgbClr val="000000"/>
                </a:solidFill>
                <a:latin typeface="Times New Roman" panose="02020603050405020304" pitchFamily="18" charset="0"/>
              </a:rPr>
              <a:t>.</a:t>
            </a:r>
          </a:p>
          <a:p>
            <a:pPr marL="341254" indent="-341254" algn="just">
              <a:lnSpc>
                <a:spcPct val="150000"/>
              </a:lnSpc>
              <a:buFont typeface="Wingdings" panose="05000000000000000000" pitchFamily="2" charset="2"/>
              <a:buChar char="Ø"/>
            </a:pPr>
            <a:r>
              <a:rPr lang="en-US" sz="1800" b="0" i="0" u="none" strike="noStrike" dirty="0">
                <a:solidFill>
                  <a:srgbClr val="000000"/>
                </a:solidFill>
                <a:effectLst/>
                <a:latin typeface="Times New Roman" panose="02020603050405020304" pitchFamily="18" charset="0"/>
              </a:rPr>
              <a:t> </a:t>
            </a:r>
            <a:r>
              <a:rPr lang="en-US" sz="2190" b="1" i="0" u="none" strike="noStrike" dirty="0">
                <a:solidFill>
                  <a:srgbClr val="000000"/>
                </a:solidFill>
                <a:effectLst/>
                <a:latin typeface="Times New Roman" panose="02020603050405020304" pitchFamily="18" charset="0"/>
              </a:rPr>
              <a:t>The treatment for this ailment involves </a:t>
            </a:r>
            <a:r>
              <a:rPr lang="en-US" sz="2190" b="1" i="0" u="none" strike="noStrike" dirty="0" err="1">
                <a:solidFill>
                  <a:srgbClr val="000000"/>
                </a:solidFill>
                <a:effectLst/>
                <a:latin typeface="Times New Roman" panose="02020603050405020304" pitchFamily="18" charset="0"/>
              </a:rPr>
              <a:t>utilising</a:t>
            </a:r>
            <a:r>
              <a:rPr lang="en-US" sz="2190" b="1" i="0" u="none" strike="noStrike" dirty="0">
                <a:solidFill>
                  <a:srgbClr val="000000"/>
                </a:solidFill>
                <a:effectLst/>
                <a:latin typeface="Times New Roman" panose="02020603050405020304" pitchFamily="18" charset="0"/>
              </a:rPr>
              <a:t> plant extracts, particularly through a process known as docking analysis targeting the V protein. Notably, an anabolic steroid derived from the </a:t>
            </a:r>
            <a:r>
              <a:rPr lang="en-US" sz="2190" b="1" i="1" u="none" strike="noStrike" dirty="0">
                <a:solidFill>
                  <a:srgbClr val="000000"/>
                </a:solidFill>
                <a:effectLst/>
                <a:latin typeface="Times New Roman" panose="02020603050405020304" pitchFamily="18" charset="0"/>
              </a:rPr>
              <a:t>Cissus quadrangularis</a:t>
            </a:r>
            <a:r>
              <a:rPr lang="en-US" sz="2190" b="1" i="0" u="none" strike="noStrike" dirty="0">
                <a:solidFill>
                  <a:srgbClr val="000000"/>
                </a:solidFill>
                <a:effectLst/>
                <a:latin typeface="Times New Roman" panose="02020603050405020304" pitchFamily="18" charset="0"/>
              </a:rPr>
              <a:t> plant</a:t>
            </a:r>
            <a:r>
              <a:rPr lang="en-US" sz="1800" b="0" i="0" u="none" strike="noStrike" dirty="0">
                <a:solidFill>
                  <a:srgbClr val="000000"/>
                </a:solidFill>
                <a:effectLst/>
                <a:latin typeface="Times New Roman" panose="02020603050405020304" pitchFamily="18" charset="0"/>
              </a:rPr>
              <a:t>.</a:t>
            </a:r>
            <a:endParaRPr lang="en-US" altLang="en-IN" sz="2190" b="1" dirty="0">
              <a:latin typeface="Times New Roman" panose="02020603050405020304" pitchFamily="18" charset="0"/>
              <a:cs typeface="Times New Roman" panose="02020603050405020304" pitchFamily="18" charset="0"/>
              <a:sym typeface="+mn-ea"/>
            </a:endParaRPr>
          </a:p>
        </p:txBody>
      </p:sp>
      <p:sp>
        <p:nvSpPr>
          <p:cNvPr id="38" name="TextBox 37"/>
          <p:cNvSpPr txBox="1"/>
          <p:nvPr/>
        </p:nvSpPr>
        <p:spPr>
          <a:xfrm>
            <a:off x="457200" y="22753300"/>
            <a:ext cx="20599934" cy="497892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Based on  T-test Statistical analysis, the significance value of  p=0.028 (independent sample T - test p&lt;0.05) is obtained and shows that there is a statistical significant between the group 1 and group 2.</a:t>
            </a:r>
          </a:p>
          <a:p>
            <a:pPr marL="342900" indent="-342900"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In this study, the focus is on exploring the antigenic regions of the Mumps V protein, which play a crucial role in initiating infection and eliciting an immune response. Rigorous examination of epitope characteristics was conducted using structural and epitope modeling techniques. The epitope identified by PDB ID 1VQB was determined as the most suitable receptor for targeting Mumps with antiviral drugs</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a:t>
            </a:r>
            <a:endParaRPr lang="en-US" altLang="en-IN" sz="2190" b="1" dirty="0">
              <a:latin typeface="Times New Roman" panose="02020603050405020304" pitchFamily="18" charset="0"/>
              <a:cs typeface="Times New Roman" panose="02020603050405020304" pitchFamily="18" charset="0"/>
            </a:endParaRPr>
          </a:p>
          <a:p>
            <a:pPr marL="342900" indent="-342900" algn="just" rtl="0">
              <a:lnSpc>
                <a:spcPct val="150000"/>
              </a:lnSpc>
              <a:spcBef>
                <a:spcPts val="0"/>
              </a:spcBef>
              <a:spcAft>
                <a:spcPts val="0"/>
              </a:spcAft>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 </a:t>
            </a:r>
            <a:r>
              <a:rPr lang="en-US" sz="2190" b="1" i="0" u="none" strike="noStrike" dirty="0">
                <a:solidFill>
                  <a:srgbClr val="000000"/>
                </a:solidFill>
                <a:effectLst/>
                <a:latin typeface="Times New Roman" panose="02020603050405020304" pitchFamily="18" charset="0"/>
              </a:rPr>
              <a:t>Through GC-MS analysis, four compounds including phytol, hexadecanoic acid ethyl ester, and caffeine were identified as ligands for docking studies</a:t>
            </a:r>
            <a:r>
              <a:rPr lang="en-US" sz="2190" b="1" dirty="0">
                <a:solidFill>
                  <a:srgbClr val="000000"/>
                </a:solidFill>
                <a:latin typeface="Times New Roman" panose="02020603050405020304" pitchFamily="18" charset="0"/>
              </a:rPr>
              <a:t>.</a:t>
            </a:r>
          </a:p>
          <a:p>
            <a:pPr marL="342900" indent="-342900" algn="just" rtl="0">
              <a:lnSpc>
                <a:spcPct val="150000"/>
              </a:lnSpc>
              <a:spcBef>
                <a:spcPts val="0"/>
              </a:spcBef>
              <a:spcAft>
                <a:spcPts val="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The study highlights a notable distinction between the control group, which consists of the Mumps antiviral vaccine (MMR vaccine), and the study group featuring ligands from </a:t>
            </a:r>
            <a:r>
              <a:rPr lang="en-US" sz="2190" b="1" i="1" u="none" strike="noStrike" dirty="0">
                <a:solidFill>
                  <a:srgbClr val="000000"/>
                </a:solidFill>
                <a:effectLst/>
                <a:latin typeface="Times New Roman" panose="02020603050405020304" pitchFamily="18" charset="0"/>
              </a:rPr>
              <a:t>Cissus quadrangularis</a:t>
            </a:r>
            <a:r>
              <a:rPr lang="en-US" sz="2190" b="1" i="0" u="none" strike="noStrike" dirty="0">
                <a:solidFill>
                  <a:srgbClr val="000000"/>
                </a:solidFill>
                <a:effectLst/>
                <a:latin typeface="Times New Roman" panose="02020603050405020304" pitchFamily="18" charset="0"/>
              </a:rPr>
              <a:t> (p=0.028, p&lt;0.05).</a:t>
            </a:r>
          </a:p>
          <a:p>
            <a:pPr marL="342900" indent="-342900" algn="just" rtl="0">
              <a:lnSpc>
                <a:spcPct val="150000"/>
              </a:lnSpc>
              <a:spcBef>
                <a:spcPts val="0"/>
              </a:spcBef>
              <a:spcAft>
                <a:spcPts val="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The use of the </a:t>
            </a:r>
            <a:r>
              <a:rPr lang="en-US" sz="2190" b="1" i="0" u="none" strike="noStrike" dirty="0" err="1">
                <a:solidFill>
                  <a:srgbClr val="000000"/>
                </a:solidFill>
                <a:effectLst/>
                <a:latin typeface="Times New Roman" panose="02020603050405020304" pitchFamily="18" charset="0"/>
              </a:rPr>
              <a:t>PyMol</a:t>
            </a:r>
            <a:r>
              <a:rPr lang="en-US" sz="2190" b="1" i="0" u="none" strike="noStrike" dirty="0">
                <a:solidFill>
                  <a:srgbClr val="000000"/>
                </a:solidFill>
                <a:effectLst/>
                <a:latin typeface="Times New Roman" panose="02020603050405020304" pitchFamily="18" charset="0"/>
              </a:rPr>
              <a:t> visualizer tool is highlighted, generating complex molecules to visualize docking results</a:t>
            </a:r>
            <a:r>
              <a:rPr lang="en-US" sz="2190" b="1" dirty="0">
                <a:solidFill>
                  <a:srgbClr val="000000"/>
                </a:solidFill>
                <a:latin typeface="Times New Roman" panose="02020603050405020304" pitchFamily="18" charset="0"/>
              </a:rPr>
              <a:t>.</a:t>
            </a:r>
            <a:endParaRPr lang="en-US" sz="2190" b="1" i="0" u="none" strike="noStrike" dirty="0">
              <a:solidFill>
                <a:srgbClr val="000000"/>
              </a:solidFill>
              <a:effectLst/>
              <a:latin typeface="Times New Roman" panose="02020603050405020304" pitchFamily="18" charset="0"/>
            </a:endParaRPr>
          </a:p>
          <a:p>
            <a:pPr marL="341254" indent="-341254" algn="just">
              <a:buFont typeface="Wingdings" panose="05000000000000000000" pitchFamily="2" charset="2"/>
              <a:buChar char="Ø"/>
            </a:pPr>
            <a:endParaRPr lang="en-US" altLang="en-IN" sz="2189"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48718" y="28240216"/>
            <a:ext cx="21114312" cy="4725977"/>
          </a:xfrm>
          <a:prstGeom prst="rect">
            <a:avLst/>
          </a:prstGeom>
          <a:noFill/>
        </p:spPr>
        <p:txBody>
          <a:bodyPr wrap="square" rtlCol="0">
            <a:spAutoFit/>
          </a:bodyPr>
          <a:lstStyle/>
          <a:p>
            <a:pPr indent="-342900" algn="just" rtl="0">
              <a:lnSpc>
                <a:spcPct val="150000"/>
              </a:lnSpc>
              <a:spcBef>
                <a:spcPts val="0"/>
              </a:spcBef>
              <a:spcAft>
                <a:spcPts val="0"/>
              </a:spcAft>
              <a:buFont typeface="Wingdings" panose="05000000000000000000" pitchFamily="2" charset="2"/>
              <a:buChar char="Ø"/>
            </a:pPr>
            <a:r>
              <a:rPr lang="en-IN" sz="2190" b="1" i="0" u="none" strike="noStrike" dirty="0">
                <a:effectLst/>
                <a:latin typeface="Times New Roman" panose="02020603050405020304" pitchFamily="18" charset="0"/>
                <a:cs typeface="Times New Roman" panose="02020603050405020304" pitchFamily="18" charset="0"/>
              </a:rPr>
              <a:t>Bowden, Raleigh A., Per Ljungman, and David R. Snydman. 2012. </a:t>
            </a:r>
            <a:r>
              <a:rPr lang="en-IN" sz="2190" b="1" i="1" u="none" strike="noStrike" dirty="0">
                <a:effectLst/>
                <a:latin typeface="Times New Roman" panose="02020603050405020304" pitchFamily="18" charset="0"/>
                <a:cs typeface="Times New Roman" panose="02020603050405020304" pitchFamily="18" charset="0"/>
              </a:rPr>
              <a:t>Transplant Infections</a:t>
            </a:r>
            <a:r>
              <a:rPr lang="en-IN" sz="2190" b="1" i="0" u="none" strike="noStrike" dirty="0">
                <a:effectLst/>
                <a:latin typeface="Times New Roman" panose="02020603050405020304" pitchFamily="18" charset="0"/>
                <a:cs typeface="Times New Roman" panose="02020603050405020304" pitchFamily="18" charset="0"/>
              </a:rPr>
              <a:t>. Lippincott Williams &amp; Wilkins.</a:t>
            </a:r>
            <a:endParaRPr lang="en-IN" sz="2190" b="1" dirty="0">
              <a:effectLst/>
              <a:latin typeface="Times New Roman" panose="02020603050405020304" pitchFamily="18" charset="0"/>
              <a:cs typeface="Times New Roman" panose="02020603050405020304" pitchFamily="18" charset="0"/>
            </a:endParaRPr>
          </a:p>
          <a:p>
            <a:pPr marL="38100" indent="-342900" algn="just" rtl="0">
              <a:lnSpc>
                <a:spcPct val="150000"/>
              </a:lnSpc>
              <a:spcBef>
                <a:spcPts val="0"/>
              </a:spcBef>
              <a:spcAft>
                <a:spcPts val="0"/>
              </a:spcAft>
              <a:buFont typeface="Wingdings" panose="05000000000000000000" pitchFamily="2" charset="2"/>
              <a:buChar char="Ø"/>
            </a:pPr>
            <a:r>
              <a:rPr lang="en-IN" sz="2190" b="1" i="0" u="none" strike="noStrike" dirty="0">
                <a:effectLst/>
                <a:latin typeface="Times New Roman" panose="02020603050405020304" pitchFamily="18" charset="0"/>
                <a:cs typeface="Times New Roman" panose="02020603050405020304" pitchFamily="18" charset="0"/>
              </a:rPr>
              <a:t>Center for Disease Control. 1972. </a:t>
            </a:r>
            <a:r>
              <a:rPr lang="en-IN" sz="2190" b="1" i="1" u="none" strike="noStrike" dirty="0">
                <a:effectLst/>
                <a:latin typeface="Times New Roman" panose="02020603050405020304" pitchFamily="18" charset="0"/>
                <a:cs typeface="Times New Roman" panose="02020603050405020304" pitchFamily="18" charset="0"/>
              </a:rPr>
              <a:t>Mumps Surveillance</a:t>
            </a:r>
            <a:r>
              <a:rPr lang="en-IN" sz="2190" b="1" i="0" u="none" strike="noStrike" dirty="0">
                <a:effectLst/>
                <a:latin typeface="Times New Roman" panose="02020603050405020304" pitchFamily="18" charset="0"/>
                <a:cs typeface="Times New Roman" panose="02020603050405020304" pitchFamily="18" charset="0"/>
              </a:rPr>
              <a:t>. U.S. Department of Health, Education, and Welfare, Public Health Service.</a:t>
            </a:r>
            <a:endParaRPr lang="en-IN" sz="2190" b="1" dirty="0">
              <a:effectLst/>
              <a:latin typeface="Times New Roman" panose="02020603050405020304" pitchFamily="18" charset="0"/>
              <a:cs typeface="Times New Roman" panose="02020603050405020304" pitchFamily="18" charset="0"/>
            </a:endParaRPr>
          </a:p>
          <a:p>
            <a:pPr marL="38100" indent="-342900" algn="just" rtl="0">
              <a:lnSpc>
                <a:spcPct val="150000"/>
              </a:lnSpc>
              <a:spcBef>
                <a:spcPts val="0"/>
              </a:spcBef>
              <a:spcAft>
                <a:spcPts val="0"/>
              </a:spcAft>
              <a:buFont typeface="Wingdings" panose="05000000000000000000" pitchFamily="2" charset="2"/>
              <a:buChar char="Ø"/>
            </a:pPr>
            <a:r>
              <a:rPr lang="en-IN" sz="2190" b="1" i="0" u="none" strike="noStrike" dirty="0">
                <a:effectLst/>
                <a:latin typeface="Times New Roman" panose="02020603050405020304" pitchFamily="18" charset="0"/>
                <a:cs typeface="Times New Roman" panose="02020603050405020304" pitchFamily="18" charset="0"/>
              </a:rPr>
              <a:t>Curtis, Nigel, Adam Finn, and Andrew J. Pollard. 2010. </a:t>
            </a:r>
            <a:r>
              <a:rPr lang="en-IN" sz="2190" b="1" i="1" u="none" strike="noStrike" dirty="0">
                <a:effectLst/>
                <a:latin typeface="Times New Roman" panose="02020603050405020304" pitchFamily="18" charset="0"/>
                <a:cs typeface="Times New Roman" panose="02020603050405020304" pitchFamily="18" charset="0"/>
              </a:rPr>
              <a:t>Hot Topics in Infection and Immunity in Children VII</a:t>
            </a:r>
            <a:r>
              <a:rPr lang="en-IN" sz="2190" b="1" i="0" u="none" strike="noStrike" dirty="0">
                <a:effectLst/>
                <a:latin typeface="Times New Roman" panose="02020603050405020304" pitchFamily="18" charset="0"/>
                <a:cs typeface="Times New Roman" panose="02020603050405020304" pitchFamily="18" charset="0"/>
              </a:rPr>
              <a:t>. Springer Science &amp; Business Media.</a:t>
            </a:r>
            <a:endParaRPr lang="en-IN" sz="2190" b="1" dirty="0">
              <a:effectLst/>
              <a:latin typeface="Times New Roman" panose="02020603050405020304" pitchFamily="18" charset="0"/>
              <a:cs typeface="Times New Roman" panose="02020603050405020304" pitchFamily="18" charset="0"/>
            </a:endParaRPr>
          </a:p>
          <a:p>
            <a:pPr marL="38100" indent="-342900" algn="just" rtl="0">
              <a:lnSpc>
                <a:spcPct val="150000"/>
              </a:lnSpc>
              <a:spcBef>
                <a:spcPts val="0"/>
              </a:spcBef>
              <a:spcAft>
                <a:spcPts val="0"/>
              </a:spcAft>
              <a:buFont typeface="Wingdings" panose="05000000000000000000" pitchFamily="2" charset="2"/>
              <a:buChar char="Ø"/>
            </a:pPr>
            <a:r>
              <a:rPr lang="en-IN" sz="2190" b="1" i="0" u="none" strike="noStrike" dirty="0">
                <a:effectLst/>
                <a:latin typeface="Times New Roman" panose="02020603050405020304" pitchFamily="18" charset="0"/>
                <a:cs typeface="Times New Roman" panose="02020603050405020304" pitchFamily="18" charset="0"/>
              </a:rPr>
              <a:t>Gantait, Saikat, Sandeep Kumar Verma, and Amit Baran Sharangi. 2021. </a:t>
            </a:r>
            <a:r>
              <a:rPr lang="en-IN" sz="2190" b="1" i="1" u="none" strike="noStrike" dirty="0">
                <a:effectLst/>
                <a:latin typeface="Times New Roman" panose="02020603050405020304" pitchFamily="18" charset="0"/>
                <a:cs typeface="Times New Roman" panose="02020603050405020304" pitchFamily="18" charset="0"/>
              </a:rPr>
              <a:t>Biotechnology of Anti-Diabetic Medicinal Plants</a:t>
            </a:r>
            <a:r>
              <a:rPr lang="en-IN" sz="2190" b="1" i="0" u="none" strike="noStrike" dirty="0">
                <a:effectLst/>
                <a:latin typeface="Times New Roman" panose="02020603050405020304" pitchFamily="18" charset="0"/>
                <a:cs typeface="Times New Roman" panose="02020603050405020304" pitchFamily="18" charset="0"/>
              </a:rPr>
              <a:t>. Springer Nature.</a:t>
            </a:r>
            <a:endParaRPr lang="en-IN" sz="2190" b="1" dirty="0">
              <a:effectLst/>
              <a:latin typeface="Times New Roman" panose="02020603050405020304" pitchFamily="18" charset="0"/>
              <a:cs typeface="Times New Roman" panose="02020603050405020304" pitchFamily="18" charset="0"/>
            </a:endParaRPr>
          </a:p>
          <a:p>
            <a:pPr marL="38100" indent="-342900" algn="just" rtl="0">
              <a:lnSpc>
                <a:spcPct val="150000"/>
              </a:lnSpc>
              <a:spcBef>
                <a:spcPts val="0"/>
              </a:spcBef>
              <a:spcAft>
                <a:spcPts val="0"/>
              </a:spcAft>
              <a:buFont typeface="Wingdings" panose="05000000000000000000" pitchFamily="2" charset="2"/>
              <a:buChar char="Ø"/>
            </a:pPr>
            <a:r>
              <a:rPr lang="en-IN" sz="2190" b="1" i="0" u="none" strike="noStrike" dirty="0">
                <a:effectLst/>
                <a:latin typeface="Times New Roman" panose="02020603050405020304" pitchFamily="18" charset="0"/>
                <a:cs typeface="Times New Roman" panose="02020603050405020304" pitchFamily="18" charset="0"/>
              </a:rPr>
              <a:t>Lambert, Bengt. 1951. </a:t>
            </a:r>
            <a:r>
              <a:rPr lang="en-IN" sz="2190" b="1" i="1" u="none" strike="noStrike" dirty="0">
                <a:effectLst/>
                <a:latin typeface="Times New Roman" panose="02020603050405020304" pitchFamily="18" charset="0"/>
                <a:cs typeface="Times New Roman" panose="02020603050405020304" pitchFamily="18" charset="0"/>
              </a:rPr>
              <a:t>The Frequency of Mumps and of Mumps Orchitis and the Consequences for Sexuality and Fertility</a:t>
            </a:r>
            <a:r>
              <a:rPr lang="en-IN" sz="2190" b="1" i="0" u="none" strike="noStrike" dirty="0">
                <a:effectLst/>
                <a:latin typeface="Times New Roman" panose="02020603050405020304" pitchFamily="18" charset="0"/>
                <a:cs typeface="Times New Roman" panose="02020603050405020304" pitchFamily="18" charset="0"/>
              </a:rPr>
              <a:t>.</a:t>
            </a:r>
            <a:endParaRPr lang="en-IN" sz="2190" b="1" dirty="0">
              <a:effectLst/>
              <a:latin typeface="Times New Roman" panose="02020603050405020304" pitchFamily="18" charset="0"/>
              <a:cs typeface="Times New Roman" panose="02020603050405020304" pitchFamily="18" charset="0"/>
            </a:endParaRPr>
          </a:p>
          <a:p>
            <a:pPr marL="38100" indent="-342900" algn="just" rtl="0">
              <a:lnSpc>
                <a:spcPct val="150000"/>
              </a:lnSpc>
              <a:spcBef>
                <a:spcPts val="0"/>
              </a:spcBef>
              <a:spcAft>
                <a:spcPts val="0"/>
              </a:spcAft>
              <a:buFont typeface="Wingdings" panose="05000000000000000000" pitchFamily="2" charset="2"/>
              <a:buChar char="Ø"/>
            </a:pPr>
            <a:r>
              <a:rPr lang="en-IN" sz="2190" b="1" i="0" u="none" strike="noStrike" dirty="0">
                <a:effectLst/>
                <a:latin typeface="Times New Roman" panose="02020603050405020304" pitchFamily="18" charset="0"/>
                <a:cs typeface="Times New Roman" panose="02020603050405020304" pitchFamily="18" charset="0"/>
              </a:rPr>
              <a:t>Long, Sarah S., Charles G. Prober, Marc Fischer, and David Kimberlin. 2022. </a:t>
            </a:r>
            <a:r>
              <a:rPr lang="en-IN" sz="2190" b="1" i="1" u="none" strike="noStrike" dirty="0">
                <a:effectLst/>
                <a:latin typeface="Times New Roman" panose="02020603050405020304" pitchFamily="18" charset="0"/>
                <a:cs typeface="Times New Roman" panose="02020603050405020304" pitchFamily="18" charset="0"/>
              </a:rPr>
              <a:t>Principles and Practice of </a:t>
            </a:r>
            <a:r>
              <a:rPr lang="en-IN" sz="2190" b="1" i="1" u="none" strike="noStrike" dirty="0" err="1">
                <a:effectLst/>
                <a:latin typeface="Times New Roman" panose="02020603050405020304" pitchFamily="18" charset="0"/>
                <a:cs typeface="Times New Roman" panose="02020603050405020304" pitchFamily="18" charset="0"/>
              </a:rPr>
              <a:t>Pediatric</a:t>
            </a:r>
            <a:r>
              <a:rPr lang="en-IN" sz="2190" b="1" i="1" u="none" strike="noStrike" dirty="0">
                <a:effectLst/>
                <a:latin typeface="Times New Roman" panose="02020603050405020304" pitchFamily="18" charset="0"/>
                <a:cs typeface="Times New Roman" panose="02020603050405020304" pitchFamily="18" charset="0"/>
              </a:rPr>
              <a:t> Infectious Diseases E-Book</a:t>
            </a:r>
            <a:r>
              <a:rPr lang="en-IN" sz="2190" b="1" i="0" u="none" strike="noStrike" dirty="0">
                <a:effectLst/>
                <a:latin typeface="Times New Roman" panose="02020603050405020304" pitchFamily="18" charset="0"/>
                <a:cs typeface="Times New Roman" panose="02020603050405020304" pitchFamily="18" charset="0"/>
              </a:rPr>
              <a:t>. Elsevier Health Sciences.</a:t>
            </a:r>
            <a:endParaRPr lang="en-IN" sz="2190" b="1" dirty="0">
              <a:effectLst/>
              <a:latin typeface="Times New Roman" panose="02020603050405020304" pitchFamily="18" charset="0"/>
              <a:cs typeface="Times New Roman" panose="02020603050405020304" pitchFamily="18" charset="0"/>
            </a:endParaRPr>
          </a:p>
          <a:p>
            <a:pPr marL="38100" indent="-342900" algn="just" rtl="0">
              <a:lnSpc>
                <a:spcPct val="150000"/>
              </a:lnSpc>
              <a:spcBef>
                <a:spcPts val="0"/>
              </a:spcBef>
              <a:spcAft>
                <a:spcPts val="0"/>
              </a:spcAft>
              <a:buFont typeface="Wingdings" panose="05000000000000000000" pitchFamily="2" charset="2"/>
              <a:buChar char="Ø"/>
            </a:pPr>
            <a:r>
              <a:rPr lang="en-IN" sz="2190" b="1" i="0" u="none" strike="noStrike" dirty="0" err="1">
                <a:effectLst/>
                <a:latin typeface="Times New Roman" panose="02020603050405020304" pitchFamily="18" charset="0"/>
                <a:cs typeface="Times New Roman" panose="02020603050405020304" pitchFamily="18" charset="0"/>
              </a:rPr>
              <a:t>Mches</a:t>
            </a:r>
            <a:r>
              <a:rPr lang="en-IN" sz="2190" b="1" i="0" u="none" strike="noStrike" dirty="0">
                <a:effectLst/>
                <a:latin typeface="Times New Roman" panose="02020603050405020304" pitchFamily="18" charset="0"/>
                <a:cs typeface="Times New Roman" panose="02020603050405020304" pitchFamily="18" charset="0"/>
              </a:rPr>
              <a:t>, Jennifer </a:t>
            </a:r>
            <a:r>
              <a:rPr lang="en-IN" sz="2190" b="1" i="0" u="none" strike="noStrike" dirty="0" err="1">
                <a:effectLst/>
                <a:latin typeface="Times New Roman" panose="02020603050405020304" pitchFamily="18" charset="0"/>
                <a:cs typeface="Times New Roman" panose="02020603050405020304" pitchFamily="18" charset="0"/>
              </a:rPr>
              <a:t>Hamborsky</a:t>
            </a:r>
            <a:r>
              <a:rPr lang="en-IN" sz="2190" b="1" i="0" u="none" strike="noStrike" dirty="0">
                <a:effectLst/>
                <a:latin typeface="Times New Roman" panose="02020603050405020304" pitchFamily="18" charset="0"/>
                <a:cs typeface="Times New Roman" panose="02020603050405020304" pitchFamily="18" charset="0"/>
              </a:rPr>
              <a:t> Mph, Andrew Kroger Md Mph, and Charles (skip) Wolfe. 2015. </a:t>
            </a:r>
            <a:r>
              <a:rPr lang="en-IN" sz="2190" b="1" i="1" u="none" strike="noStrike" dirty="0">
                <a:effectLst/>
                <a:latin typeface="Times New Roman" panose="02020603050405020304" pitchFamily="18" charset="0"/>
                <a:cs typeface="Times New Roman" panose="02020603050405020304" pitchFamily="18" charset="0"/>
              </a:rPr>
              <a:t>Epidemiology and Prevention of Vaccine-Preventable Diseases, 13th Edition E-Book: The Pink Book</a:t>
            </a:r>
            <a:r>
              <a:rPr lang="en-IN" sz="2190" b="1" i="0" u="none" strike="noStrike" dirty="0">
                <a:effectLst/>
                <a:latin typeface="Times New Roman" panose="02020603050405020304" pitchFamily="18" charset="0"/>
                <a:cs typeface="Times New Roman" panose="02020603050405020304" pitchFamily="18" charset="0"/>
              </a:rPr>
              <a:t>. Public Health Foundation.</a:t>
            </a:r>
          </a:p>
          <a:p>
            <a:pPr marL="38100" indent="-342900" algn="just" rtl="0">
              <a:lnSpc>
                <a:spcPct val="150000"/>
              </a:lnSpc>
              <a:spcBef>
                <a:spcPts val="0"/>
              </a:spcBef>
              <a:spcAft>
                <a:spcPts val="0"/>
              </a:spcAft>
              <a:buFont typeface="Wingdings" panose="05000000000000000000" pitchFamily="2" charset="2"/>
              <a:buChar char="Ø"/>
            </a:pPr>
            <a:r>
              <a:rPr lang="en-IN" sz="2190" b="1" i="0" u="none" strike="noStrike" dirty="0">
                <a:effectLst/>
                <a:latin typeface="Times New Roman" panose="02020603050405020304" pitchFamily="18" charset="0"/>
                <a:cs typeface="Times New Roman" panose="02020603050405020304" pitchFamily="18" charset="0"/>
              </a:rPr>
              <a:t>Nair, K. N. 2017. </a:t>
            </a:r>
            <a:r>
              <a:rPr lang="en-IN" sz="2190" b="1" i="1" u="none" strike="noStrike" dirty="0">
                <a:effectLst/>
                <a:latin typeface="Times New Roman" panose="02020603050405020304" pitchFamily="18" charset="0"/>
                <a:cs typeface="Times New Roman" panose="02020603050405020304" pitchFamily="18" charset="0"/>
              </a:rPr>
              <a:t>The Genus </a:t>
            </a:r>
            <a:r>
              <a:rPr lang="en-IN" sz="2190" b="1" i="1" u="none" strike="noStrike" dirty="0" err="1">
                <a:effectLst/>
                <a:latin typeface="Times New Roman" panose="02020603050405020304" pitchFamily="18" charset="0"/>
                <a:cs typeface="Times New Roman" panose="02020603050405020304" pitchFamily="18" charset="0"/>
              </a:rPr>
              <a:t>Syzygium</a:t>
            </a:r>
            <a:r>
              <a:rPr lang="en-IN" sz="2190" b="1" i="1" u="none" strike="noStrike" dirty="0">
                <a:effectLst/>
                <a:latin typeface="Times New Roman" panose="02020603050405020304" pitchFamily="18" charset="0"/>
                <a:cs typeface="Times New Roman" panose="02020603050405020304" pitchFamily="18" charset="0"/>
              </a:rPr>
              <a:t>: </a:t>
            </a:r>
            <a:r>
              <a:rPr lang="en-IN" sz="2190" b="1" i="1" u="none" strike="noStrike" dirty="0" err="1">
                <a:effectLst/>
                <a:latin typeface="Times New Roman" panose="02020603050405020304" pitchFamily="18" charset="0"/>
                <a:cs typeface="Times New Roman" panose="02020603050405020304" pitchFamily="18" charset="0"/>
              </a:rPr>
              <a:t>Syzygium</a:t>
            </a:r>
            <a:r>
              <a:rPr lang="en-IN" sz="2190" b="1" i="1" u="none" strike="noStrike" dirty="0">
                <a:effectLst/>
                <a:latin typeface="Times New Roman" panose="02020603050405020304" pitchFamily="18" charset="0"/>
                <a:cs typeface="Times New Roman" panose="02020603050405020304" pitchFamily="18" charset="0"/>
              </a:rPr>
              <a:t> </a:t>
            </a:r>
            <a:r>
              <a:rPr lang="en-IN" sz="2190" b="1" i="1" u="none" strike="noStrike" dirty="0" err="1">
                <a:effectLst/>
                <a:latin typeface="Times New Roman" panose="02020603050405020304" pitchFamily="18" charset="0"/>
                <a:cs typeface="Times New Roman" panose="02020603050405020304" pitchFamily="18" charset="0"/>
              </a:rPr>
              <a:t>Cumini</a:t>
            </a:r>
            <a:r>
              <a:rPr lang="en-IN" sz="2190" b="1" i="1" u="none" strike="noStrike" dirty="0">
                <a:effectLst/>
                <a:latin typeface="Times New Roman" panose="02020603050405020304" pitchFamily="18" charset="0"/>
                <a:cs typeface="Times New Roman" panose="02020603050405020304" pitchFamily="18" charset="0"/>
              </a:rPr>
              <a:t> and Other Underutilized Species</a:t>
            </a:r>
            <a:r>
              <a:rPr lang="en-IN" sz="2190" b="1" i="0" u="none" strike="noStrike" dirty="0">
                <a:effectLst/>
                <a:latin typeface="Times New Roman" panose="02020603050405020304" pitchFamily="18" charset="0"/>
                <a:cs typeface="Times New Roman" panose="02020603050405020304" pitchFamily="18" charset="0"/>
              </a:rPr>
              <a:t>. CRC Press.</a:t>
            </a:r>
            <a:endParaRPr lang="en-IN" sz="2190" b="1" dirty="0">
              <a:effectLst/>
              <a:latin typeface="Times New Roman" panose="02020603050405020304" pitchFamily="18" charset="0"/>
              <a:cs typeface="Times New Roman" panose="02020603050405020304" pitchFamily="18" charset="0"/>
            </a:endParaRPr>
          </a:p>
        </p:txBody>
      </p:sp>
      <p:sp>
        <p:nvSpPr>
          <p:cNvPr id="9" name="Text Box 8"/>
          <p:cNvSpPr txBox="1"/>
          <p:nvPr/>
        </p:nvSpPr>
        <p:spPr>
          <a:xfrm>
            <a:off x="2481490" y="19734151"/>
            <a:ext cx="4372476"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6348906" y="19730359"/>
            <a:ext cx="5025902"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12" name="Text Box 11"/>
          <p:cNvSpPr txBox="1"/>
          <p:nvPr/>
        </p:nvSpPr>
        <p:spPr>
          <a:xfrm>
            <a:off x="10217334" y="19709505"/>
            <a:ext cx="4699191"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31" name="Text Box 30"/>
          <p:cNvSpPr txBox="1"/>
          <p:nvPr/>
        </p:nvSpPr>
        <p:spPr>
          <a:xfrm>
            <a:off x="14376423" y="19712033"/>
            <a:ext cx="5101362"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a:t>
            </a:r>
            <a:r>
              <a:rPr lang="en-US" sz="2189" b="1" dirty="0" err="1">
                <a:solidFill>
                  <a:schemeClr val="bg1"/>
                </a:solidFill>
                <a:latin typeface="Times New Roman" panose="02020603050405020304" pitchFamily="18" charset="0"/>
                <a:cs typeface="Times New Roman" panose="02020603050405020304" pitchFamily="18" charset="0"/>
              </a:rPr>
              <a:t>Ms.Nellepalli</a:t>
            </a:r>
            <a:r>
              <a:rPr lang="en-US" sz="2189" b="1" dirty="0">
                <a:solidFill>
                  <a:schemeClr val="bg1"/>
                </a:solidFill>
                <a:latin typeface="Times New Roman" panose="02020603050405020304" pitchFamily="18" charset="0"/>
                <a:cs typeface="Times New Roman" panose="02020603050405020304" pitchFamily="18" charset="0"/>
              </a:rPr>
              <a:t> Jahnavi</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192119043</a:t>
            </a:r>
          </a:p>
          <a:p>
            <a:pPr algn="r"/>
            <a:r>
              <a:rPr lang="en-US" sz="2189" b="1" dirty="0">
                <a:solidFill>
                  <a:schemeClr val="bg1"/>
                </a:solidFill>
                <a:latin typeface="Times New Roman" panose="02020603050405020304" pitchFamily="18" charset="0"/>
                <a:cs typeface="Times New Roman" panose="02020603050405020304" pitchFamily="18" charset="0"/>
              </a:rPr>
              <a:t>Guided by Dr. K. </a:t>
            </a:r>
            <a:r>
              <a:rPr lang="en-US" sz="2189" b="1" dirty="0" err="1">
                <a:solidFill>
                  <a:schemeClr val="bg1"/>
                </a:solidFill>
                <a:latin typeface="Times New Roman" panose="02020603050405020304" pitchFamily="18" charset="0"/>
                <a:cs typeface="Times New Roman" panose="02020603050405020304" pitchFamily="18" charset="0"/>
              </a:rPr>
              <a:t>Vaidhegi</a:t>
            </a:r>
            <a:r>
              <a:rPr lang="en-US" sz="2189" b="1" dirty="0">
                <a:solidFill>
                  <a:schemeClr val="bg1"/>
                </a:solidFill>
                <a:latin typeface="Times New Roman" panose="02020603050405020304" pitchFamily="18" charset="0"/>
                <a:cs typeface="Times New Roman" panose="02020603050405020304" pitchFamily="18" charset="0"/>
              </a:rPr>
              <a:t> </a:t>
            </a:r>
          </a:p>
        </p:txBody>
      </p:sp>
      <p:pic>
        <p:nvPicPr>
          <p:cNvPr id="1028" name="Picture 4">
            <a:extLst>
              <a:ext uri="{FF2B5EF4-FFF2-40B4-BE49-F238E27FC236}">
                <a16:creationId xmlns:a16="http://schemas.microsoft.com/office/drawing/2014/main" id="{59DC2FDF-5E7A-01AC-9BF3-3EFF7A3A8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13" y="16633421"/>
            <a:ext cx="5734050" cy="3930015"/>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
            <a:extLst>
              <a:ext uri="{FF2B5EF4-FFF2-40B4-BE49-F238E27FC236}">
                <a16:creationId xmlns:a16="http://schemas.microsoft.com/office/drawing/2014/main" id="{08A03729-370D-E6FD-C35C-A01C00B57E92}"/>
              </a:ext>
            </a:extLst>
          </p:cNvPr>
          <p:cNvSpPr>
            <a:spLocks noChangeArrowheads="1"/>
          </p:cNvSpPr>
          <p:nvPr/>
        </p:nvSpPr>
        <p:spPr bwMode="auto">
          <a:xfrm>
            <a:off x="8148638" y="17379950"/>
            <a:ext cx="2159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53" name="Picture 52">
            <a:extLst>
              <a:ext uri="{FF2B5EF4-FFF2-40B4-BE49-F238E27FC236}">
                <a16:creationId xmlns:a16="http://schemas.microsoft.com/office/drawing/2014/main" id="{F0B935FB-4A24-CD7F-AA14-30484D104701}"/>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064670" y="16724012"/>
            <a:ext cx="6204848" cy="4681087"/>
          </a:xfrm>
          <a:prstGeom prst="rect">
            <a:avLst/>
          </a:prstGeom>
        </p:spPr>
      </p:pic>
      <p:pic>
        <p:nvPicPr>
          <p:cNvPr id="14" name="Picture 2" descr="Mumps and You &gt; Fairchild Air Force Base &gt; Display">
            <a:extLst>
              <a:ext uri="{FF2B5EF4-FFF2-40B4-BE49-F238E27FC236}">
                <a16:creationId xmlns:a16="http://schemas.microsoft.com/office/drawing/2014/main" id="{6821CB93-DEF6-8468-F15C-73DC7FE8F5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40188" y="4877756"/>
            <a:ext cx="5155360" cy="486136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Table 17">
            <a:extLst>
              <a:ext uri="{FF2B5EF4-FFF2-40B4-BE49-F238E27FC236}">
                <a16:creationId xmlns:a16="http://schemas.microsoft.com/office/drawing/2014/main" id="{8C533965-775C-DD67-11A8-811C90C4C029}"/>
              </a:ext>
            </a:extLst>
          </p:cNvPr>
          <p:cNvGraphicFramePr>
            <a:graphicFrameLocks noGrp="1"/>
          </p:cNvGraphicFramePr>
          <p:nvPr>
            <p:extLst>
              <p:ext uri="{D42A27DB-BD31-4B8C-83A1-F6EECF244321}">
                <p14:modId xmlns:p14="http://schemas.microsoft.com/office/powerpoint/2010/main" val="2752552730"/>
              </p:ext>
            </p:extLst>
          </p:nvPr>
        </p:nvGraphicFramePr>
        <p:xfrm>
          <a:off x="6325162" y="16633420"/>
          <a:ext cx="8198561" cy="4764587"/>
        </p:xfrm>
        <a:graphic>
          <a:graphicData uri="http://schemas.openxmlformats.org/drawingml/2006/table">
            <a:tbl>
              <a:tblPr/>
              <a:tblGrid>
                <a:gridCol w="828952">
                  <a:extLst>
                    <a:ext uri="{9D8B030D-6E8A-4147-A177-3AD203B41FA5}">
                      <a16:colId xmlns:a16="http://schemas.microsoft.com/office/drawing/2014/main" val="185820356"/>
                    </a:ext>
                  </a:extLst>
                </a:gridCol>
                <a:gridCol w="817277">
                  <a:extLst>
                    <a:ext uri="{9D8B030D-6E8A-4147-A177-3AD203B41FA5}">
                      <a16:colId xmlns:a16="http://schemas.microsoft.com/office/drawing/2014/main" val="3973738614"/>
                    </a:ext>
                  </a:extLst>
                </a:gridCol>
                <a:gridCol w="945709">
                  <a:extLst>
                    <a:ext uri="{9D8B030D-6E8A-4147-A177-3AD203B41FA5}">
                      <a16:colId xmlns:a16="http://schemas.microsoft.com/office/drawing/2014/main" val="1737558522"/>
                    </a:ext>
                  </a:extLst>
                </a:gridCol>
                <a:gridCol w="980733">
                  <a:extLst>
                    <a:ext uri="{9D8B030D-6E8A-4147-A177-3AD203B41FA5}">
                      <a16:colId xmlns:a16="http://schemas.microsoft.com/office/drawing/2014/main" val="867674334"/>
                    </a:ext>
                  </a:extLst>
                </a:gridCol>
                <a:gridCol w="1461988">
                  <a:extLst>
                    <a:ext uri="{9D8B030D-6E8A-4147-A177-3AD203B41FA5}">
                      <a16:colId xmlns:a16="http://schemas.microsoft.com/office/drawing/2014/main" val="99665070"/>
                    </a:ext>
                  </a:extLst>
                </a:gridCol>
                <a:gridCol w="1307582">
                  <a:extLst>
                    <a:ext uri="{9D8B030D-6E8A-4147-A177-3AD203B41FA5}">
                      <a16:colId xmlns:a16="http://schemas.microsoft.com/office/drawing/2014/main" val="359137321"/>
                    </a:ext>
                  </a:extLst>
                </a:gridCol>
                <a:gridCol w="1856320">
                  <a:extLst>
                    <a:ext uri="{9D8B030D-6E8A-4147-A177-3AD203B41FA5}">
                      <a16:colId xmlns:a16="http://schemas.microsoft.com/office/drawing/2014/main" val="1540462240"/>
                    </a:ext>
                  </a:extLst>
                </a:gridCol>
              </a:tblGrid>
              <a:tr h="507016">
                <a:tc rowSpan="3">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File No.</a:t>
                      </a:r>
                      <a:endParaRPr lang="en-IN" sz="14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rowSpan="3">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Protein sequence</a:t>
                      </a:r>
                      <a:endParaRPr lang="en-IN" sz="14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gridSpan="5">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cs typeface="Times New Roman" panose="02020603050405020304" pitchFamily="18" charset="0"/>
                        </a:rPr>
                        <a:t>Antigenic properties</a:t>
                      </a:r>
                      <a:endParaRPr lang="en-IN" sz="1400" b="1">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272610265"/>
                  </a:ext>
                </a:extLst>
              </a:tr>
              <a:tr h="507016">
                <a:tc vMerge="1">
                  <a:txBody>
                    <a:bodyPr/>
                    <a:lstStyle/>
                    <a:p>
                      <a:endParaRPr lang="en-IN"/>
                    </a:p>
                  </a:txBody>
                  <a:tcPr/>
                </a:tc>
                <a:tc vMerge="1">
                  <a:txBody>
                    <a:bodyPr/>
                    <a:lstStyle/>
                    <a:p>
                      <a:endParaRPr lang="en-IN"/>
                    </a:p>
                  </a:txBody>
                  <a:tcPr/>
                </a:tc>
                <a:tc gridSpan="2">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VaxiJen</a:t>
                      </a:r>
                      <a:endParaRPr lang="en-IN" sz="14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IN"/>
                    </a:p>
                  </a:txBody>
                  <a:tcPr/>
                </a:tc>
                <a:tc gridSpan="3">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cs typeface="Times New Roman" panose="02020603050405020304" pitchFamily="18" charset="0"/>
                        </a:rPr>
                        <a:t>Immunomedicine</a:t>
                      </a:r>
                      <a:endParaRPr lang="en-IN" sz="1400" b="1">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302369760"/>
                  </a:ext>
                </a:extLst>
              </a:tr>
              <a:tr h="1587287">
                <a:tc vMerge="1">
                  <a:txBody>
                    <a:bodyPr/>
                    <a:lstStyle/>
                    <a:p>
                      <a:endParaRPr lang="en-IN"/>
                    </a:p>
                  </a:txBody>
                  <a:tcPr/>
                </a:tc>
                <a:tc vMerge="1">
                  <a:txBody>
                    <a:bodyPr/>
                    <a:lstStyle/>
                    <a:p>
                      <a:endParaRPr lang="en-IN"/>
                    </a:p>
                  </a:txBody>
                  <a:tcPr/>
                </a:tc>
                <a:tc>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Antigenic score Threshold = 0.4</a:t>
                      </a:r>
                      <a:endParaRPr lang="en-IN" sz="14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cs typeface="Times New Roman" panose="02020603050405020304" pitchFamily="18" charset="0"/>
                        </a:rPr>
                        <a:t>Antigenic nature</a:t>
                      </a:r>
                      <a:endParaRPr lang="en-IN" sz="1400" b="1">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Average antigenic propensity</a:t>
                      </a:r>
                      <a:endParaRPr lang="en-IN" sz="14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cs typeface="Times New Roman" panose="02020603050405020304" pitchFamily="18" charset="0"/>
                        </a:rPr>
                        <a:t>Antigenic determinants</a:t>
                      </a:r>
                      <a:endParaRPr lang="en-IN" sz="1400" b="1">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Antigenic plot sequence</a:t>
                      </a:r>
                      <a:endParaRPr lang="en-IN" sz="14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52149835"/>
                  </a:ext>
                </a:extLst>
              </a:tr>
              <a:tr h="2163268">
                <a:tc>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cs typeface="Times New Roman" panose="02020603050405020304" pitchFamily="18" charset="0"/>
                        </a:rPr>
                        <a:t>1</a:t>
                      </a:r>
                      <a:endParaRPr lang="en-IN" sz="1400" b="1">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V-1</a:t>
                      </a:r>
                      <a:endParaRPr lang="en-IN" sz="14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a:solidFill>
                            <a:srgbClr val="000000"/>
                          </a:solidFill>
                          <a:effectLst/>
                          <a:latin typeface="Times New Roman" panose="02020603050405020304" pitchFamily="18" charset="0"/>
                          <a:cs typeface="Times New Roman" panose="02020603050405020304" pitchFamily="18" charset="0"/>
                        </a:rPr>
                        <a:t>0.3278</a:t>
                      </a:r>
                      <a:endParaRPr lang="en-IN" sz="1400" b="1">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Probable non antigen</a:t>
                      </a:r>
                      <a:endParaRPr lang="en-IN" sz="14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1.013</a:t>
                      </a:r>
                      <a:endParaRPr lang="en-IN" sz="14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7</a:t>
                      </a:r>
                      <a:endParaRPr lang="en-IN" sz="1400" b="1" dirty="0">
                        <a:effectLst/>
                        <a:latin typeface="Times New Roman" panose="02020603050405020304" pitchFamily="18" charset="0"/>
                        <a:cs typeface="Times New Roman" panose="02020603050405020304" pitchFamily="18" charset="0"/>
                      </a:endParaRPr>
                    </a:p>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1" dirty="0">
                        <a:effectLst/>
                        <a:latin typeface="Times New Roman" panose="02020603050405020304" pitchFamily="18" charset="0"/>
                        <a:cs typeface="Times New Roman" panose="02020603050405020304" pitchFamily="18" charset="0"/>
                      </a:endParaRPr>
                    </a:p>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1" dirty="0">
                        <a:effectLst/>
                        <a:latin typeface="Times New Roman" panose="02020603050405020304" pitchFamily="18" charset="0"/>
                        <a:cs typeface="Times New Roman" panose="02020603050405020304" pitchFamily="18" charset="0"/>
                      </a:endParaRPr>
                    </a:p>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1" dirty="0">
                        <a:effectLst/>
                        <a:latin typeface="Times New Roman" panose="02020603050405020304" pitchFamily="18" charset="0"/>
                        <a:cs typeface="Times New Roman" panose="02020603050405020304" pitchFamily="18" charset="0"/>
                      </a:endParaRPr>
                    </a:p>
                    <a:p>
                      <a:pPr algn="ctr" rtl="0" fontAlgn="t">
                        <a:spcBef>
                          <a:spcPts val="1200"/>
                        </a:spcBef>
                        <a:spcAft>
                          <a:spcPts val="0"/>
                        </a:spcAft>
                      </a:pPr>
                      <a:r>
                        <a:rPr lang="en-IN" sz="14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4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base">
                        <a:spcBef>
                          <a:spcPts val="1200"/>
                        </a:spcBef>
                        <a:spcAft>
                          <a:spcPts val="1200"/>
                        </a:spcAft>
                      </a:pP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88979832"/>
                  </a:ext>
                </a:extLst>
              </a:tr>
            </a:tbl>
          </a:graphicData>
        </a:graphic>
      </p:graphicFrame>
      <p:pic>
        <p:nvPicPr>
          <p:cNvPr id="21" name="Picture 2">
            <a:extLst>
              <a:ext uri="{FF2B5EF4-FFF2-40B4-BE49-F238E27FC236}">
                <a16:creationId xmlns:a16="http://schemas.microsoft.com/office/drawing/2014/main" id="{D8385B35-C83E-2291-B3A6-FF3E54E715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73663" y="33551813"/>
            <a:ext cx="212407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4730CB0D-D70C-FA78-54A5-4A4E6C81098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944339" y="19472615"/>
            <a:ext cx="1348894" cy="1375842"/>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Rounded Corners 26">
            <a:extLst>
              <a:ext uri="{FF2B5EF4-FFF2-40B4-BE49-F238E27FC236}">
                <a16:creationId xmlns:a16="http://schemas.microsoft.com/office/drawing/2014/main" id="{9DBE3F0B-EBEC-2DE8-CBCA-55899416496A}"/>
              </a:ext>
            </a:extLst>
          </p:cNvPr>
          <p:cNvSpPr/>
          <p:nvPr/>
        </p:nvSpPr>
        <p:spPr>
          <a:xfrm>
            <a:off x="1097280" y="10791019"/>
            <a:ext cx="16108679" cy="60727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Sequence Retrieval proteins in Mumps</a:t>
            </a:r>
          </a:p>
        </p:txBody>
      </p:sp>
      <p:sp>
        <p:nvSpPr>
          <p:cNvPr id="32" name="Rectangle: Rounded Corners 31">
            <a:extLst>
              <a:ext uri="{FF2B5EF4-FFF2-40B4-BE49-F238E27FC236}">
                <a16:creationId xmlns:a16="http://schemas.microsoft.com/office/drawing/2014/main" id="{E56D8E22-F609-B763-AFB6-633019AE6198}"/>
              </a:ext>
            </a:extLst>
          </p:cNvPr>
          <p:cNvSpPr/>
          <p:nvPr/>
        </p:nvSpPr>
        <p:spPr>
          <a:xfrm>
            <a:off x="710522" y="12469546"/>
            <a:ext cx="1555116" cy="2898132"/>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Antigenic Properties</a:t>
            </a:r>
            <a:endParaRPr lang="en-IN" sz="1800" b="1" dirty="0">
              <a:solidFill>
                <a:schemeClr val="tx1"/>
              </a:solidFill>
              <a:latin typeface="Times New Roman" panose="02020603050405020304" pitchFamily="18" charset="0"/>
              <a:cs typeface="Times New Roman" panose="02020603050405020304" pitchFamily="18" charset="0"/>
            </a:endParaRPr>
          </a:p>
          <a:p>
            <a:pPr algn="ctr"/>
            <a:endParaRPr lang="en-IN" dirty="0"/>
          </a:p>
        </p:txBody>
      </p:sp>
      <p:sp>
        <p:nvSpPr>
          <p:cNvPr id="33" name="Rectangle: Rounded Corners 32">
            <a:extLst>
              <a:ext uri="{FF2B5EF4-FFF2-40B4-BE49-F238E27FC236}">
                <a16:creationId xmlns:a16="http://schemas.microsoft.com/office/drawing/2014/main" id="{A7595A5F-74D4-BE9B-4522-D1DEFEF50DA3}"/>
              </a:ext>
            </a:extLst>
          </p:cNvPr>
          <p:cNvSpPr/>
          <p:nvPr/>
        </p:nvSpPr>
        <p:spPr>
          <a:xfrm>
            <a:off x="15175547" y="12454419"/>
            <a:ext cx="1555116" cy="2898132"/>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Structural Properties</a:t>
            </a:r>
            <a:endParaRPr lang="en-IN" sz="1800" b="1" dirty="0">
              <a:solidFill>
                <a:schemeClr val="tx1"/>
              </a:solidFill>
              <a:latin typeface="Times New Roman" panose="02020603050405020304" pitchFamily="18" charset="0"/>
              <a:cs typeface="Times New Roman" panose="02020603050405020304" pitchFamily="18" charset="0"/>
            </a:endParaRPr>
          </a:p>
          <a:p>
            <a:pPr algn="ctr"/>
            <a:endParaRPr lang="en-IN" dirty="0"/>
          </a:p>
        </p:txBody>
      </p:sp>
      <p:sp>
        <p:nvSpPr>
          <p:cNvPr id="34" name="Rectangle: Rounded Corners 33">
            <a:extLst>
              <a:ext uri="{FF2B5EF4-FFF2-40B4-BE49-F238E27FC236}">
                <a16:creationId xmlns:a16="http://schemas.microsoft.com/office/drawing/2014/main" id="{2B488437-8724-2D8F-8CA1-2FC5E4821A9B}"/>
              </a:ext>
            </a:extLst>
          </p:cNvPr>
          <p:cNvSpPr/>
          <p:nvPr/>
        </p:nvSpPr>
        <p:spPr>
          <a:xfrm>
            <a:off x="6890563" y="12347421"/>
            <a:ext cx="1555116" cy="2898132"/>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Functional/Physiochemical Properties</a:t>
            </a:r>
            <a:endParaRPr lang="en-IN" sz="1800" b="1" dirty="0">
              <a:solidFill>
                <a:schemeClr val="tx1"/>
              </a:solidFill>
              <a:latin typeface="Times New Roman" panose="02020603050405020304" pitchFamily="18" charset="0"/>
              <a:cs typeface="Times New Roman" panose="02020603050405020304" pitchFamily="18" charset="0"/>
            </a:endParaRPr>
          </a:p>
          <a:p>
            <a:pPr algn="ctr"/>
            <a:endParaRPr lang="en-IN" dirty="0"/>
          </a:p>
        </p:txBody>
      </p:sp>
      <p:sp>
        <p:nvSpPr>
          <p:cNvPr id="35" name="Rectangle: Rounded Corners 34">
            <a:extLst>
              <a:ext uri="{FF2B5EF4-FFF2-40B4-BE49-F238E27FC236}">
                <a16:creationId xmlns:a16="http://schemas.microsoft.com/office/drawing/2014/main" id="{7B5D2B0F-45A1-81F9-4B61-4F211E2C48CD}"/>
              </a:ext>
            </a:extLst>
          </p:cNvPr>
          <p:cNvSpPr/>
          <p:nvPr/>
        </p:nvSpPr>
        <p:spPr>
          <a:xfrm>
            <a:off x="3358900" y="12553151"/>
            <a:ext cx="2438400" cy="806625"/>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VaxiJen</a:t>
            </a:r>
            <a:endParaRPr lang="en-IN" dirty="0"/>
          </a:p>
        </p:txBody>
      </p:sp>
      <p:sp>
        <p:nvSpPr>
          <p:cNvPr id="40" name="Rectangle: Rounded Corners 39">
            <a:extLst>
              <a:ext uri="{FF2B5EF4-FFF2-40B4-BE49-F238E27FC236}">
                <a16:creationId xmlns:a16="http://schemas.microsoft.com/office/drawing/2014/main" id="{DAB68303-82B4-C335-50C4-01EB0DBF3C43}"/>
              </a:ext>
            </a:extLst>
          </p:cNvPr>
          <p:cNvSpPr/>
          <p:nvPr/>
        </p:nvSpPr>
        <p:spPr>
          <a:xfrm>
            <a:off x="3335432" y="14392145"/>
            <a:ext cx="2438400" cy="806625"/>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Immunomedicine</a:t>
            </a:r>
            <a:endParaRPr lang="en-IN" dirty="0"/>
          </a:p>
        </p:txBody>
      </p:sp>
      <p:sp>
        <p:nvSpPr>
          <p:cNvPr id="43" name="Rectangle: Rounded Corners 42">
            <a:extLst>
              <a:ext uri="{FF2B5EF4-FFF2-40B4-BE49-F238E27FC236}">
                <a16:creationId xmlns:a16="http://schemas.microsoft.com/office/drawing/2014/main" id="{152C2D18-498A-1C4C-7C1D-D81049CB61F5}"/>
              </a:ext>
            </a:extLst>
          </p:cNvPr>
          <p:cNvSpPr/>
          <p:nvPr/>
        </p:nvSpPr>
        <p:spPr>
          <a:xfrm>
            <a:off x="17987386" y="13456269"/>
            <a:ext cx="2438400" cy="76643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PRO-SA</a:t>
            </a:r>
            <a:endParaRPr lang="en-IN" dirty="0"/>
          </a:p>
        </p:txBody>
      </p:sp>
      <p:sp>
        <p:nvSpPr>
          <p:cNvPr id="44" name="Rectangle: Rounded Corners 43">
            <a:extLst>
              <a:ext uri="{FF2B5EF4-FFF2-40B4-BE49-F238E27FC236}">
                <a16:creationId xmlns:a16="http://schemas.microsoft.com/office/drawing/2014/main" id="{89AB48A6-AAB0-BE6B-1FBB-EB185212913F}"/>
              </a:ext>
            </a:extLst>
          </p:cNvPr>
          <p:cNvSpPr/>
          <p:nvPr/>
        </p:nvSpPr>
        <p:spPr>
          <a:xfrm>
            <a:off x="17890503" y="12238466"/>
            <a:ext cx="2438400" cy="76643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SOPMA</a:t>
            </a:r>
            <a:endParaRPr lang="en-IN" dirty="0"/>
          </a:p>
        </p:txBody>
      </p:sp>
      <p:sp>
        <p:nvSpPr>
          <p:cNvPr id="45" name="Rectangle: Rounded Corners 44">
            <a:extLst>
              <a:ext uri="{FF2B5EF4-FFF2-40B4-BE49-F238E27FC236}">
                <a16:creationId xmlns:a16="http://schemas.microsoft.com/office/drawing/2014/main" id="{59CD42F8-861B-11F0-D7DD-5A0C42A8B3E4}"/>
              </a:ext>
            </a:extLst>
          </p:cNvPr>
          <p:cNvSpPr/>
          <p:nvPr/>
        </p:nvSpPr>
        <p:spPr>
          <a:xfrm>
            <a:off x="17987386" y="14567971"/>
            <a:ext cx="2438400" cy="76643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VADAR</a:t>
            </a:r>
            <a:endParaRPr lang="en-IN" dirty="0"/>
          </a:p>
        </p:txBody>
      </p:sp>
      <p:sp>
        <p:nvSpPr>
          <p:cNvPr id="46" name="Rectangle: Rounded Corners 45">
            <a:extLst>
              <a:ext uri="{FF2B5EF4-FFF2-40B4-BE49-F238E27FC236}">
                <a16:creationId xmlns:a16="http://schemas.microsoft.com/office/drawing/2014/main" id="{F7598819-67F1-9E7F-16FC-CF781FAFC42B}"/>
              </a:ext>
            </a:extLst>
          </p:cNvPr>
          <p:cNvSpPr/>
          <p:nvPr/>
        </p:nvSpPr>
        <p:spPr>
          <a:xfrm>
            <a:off x="8929341" y="14540816"/>
            <a:ext cx="2438400" cy="76643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Physiochemical</a:t>
            </a:r>
            <a:endParaRPr lang="en-IN" dirty="0"/>
          </a:p>
        </p:txBody>
      </p:sp>
      <p:sp>
        <p:nvSpPr>
          <p:cNvPr id="47" name="Rectangle: Rounded Corners 46">
            <a:extLst>
              <a:ext uri="{FF2B5EF4-FFF2-40B4-BE49-F238E27FC236}">
                <a16:creationId xmlns:a16="http://schemas.microsoft.com/office/drawing/2014/main" id="{DC1BB077-1AF3-441F-F8B1-69E2E042FA7B}"/>
              </a:ext>
            </a:extLst>
          </p:cNvPr>
          <p:cNvSpPr/>
          <p:nvPr/>
        </p:nvSpPr>
        <p:spPr>
          <a:xfrm>
            <a:off x="8953069" y="12090004"/>
            <a:ext cx="2438400" cy="76643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Functional</a:t>
            </a:r>
            <a:endParaRPr lang="en-IN" dirty="0"/>
          </a:p>
        </p:txBody>
      </p:sp>
      <p:sp>
        <p:nvSpPr>
          <p:cNvPr id="48" name="Rectangle: Rounded Corners 47">
            <a:extLst>
              <a:ext uri="{FF2B5EF4-FFF2-40B4-BE49-F238E27FC236}">
                <a16:creationId xmlns:a16="http://schemas.microsoft.com/office/drawing/2014/main" id="{4A51BD88-F2A7-3CF2-086E-E5690550F7D5}"/>
              </a:ext>
            </a:extLst>
          </p:cNvPr>
          <p:cNvSpPr/>
          <p:nvPr/>
        </p:nvSpPr>
        <p:spPr>
          <a:xfrm>
            <a:off x="11851404" y="12660037"/>
            <a:ext cx="2438400" cy="76643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2.0Alertropv</a:t>
            </a:r>
            <a:endParaRPr lang="en-IN" dirty="0"/>
          </a:p>
        </p:txBody>
      </p:sp>
      <p:sp>
        <p:nvSpPr>
          <p:cNvPr id="52" name="Rectangle: Rounded Corners 51">
            <a:extLst>
              <a:ext uri="{FF2B5EF4-FFF2-40B4-BE49-F238E27FC236}">
                <a16:creationId xmlns:a16="http://schemas.microsoft.com/office/drawing/2014/main" id="{85CEF55B-B492-40C8-DC51-2A939B1D240F}"/>
              </a:ext>
            </a:extLst>
          </p:cNvPr>
          <p:cNvSpPr/>
          <p:nvPr/>
        </p:nvSpPr>
        <p:spPr>
          <a:xfrm>
            <a:off x="11820399" y="11696590"/>
            <a:ext cx="2438400" cy="76643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Algpred</a:t>
            </a:r>
            <a:endParaRPr lang="en-IN" dirty="0"/>
          </a:p>
        </p:txBody>
      </p:sp>
      <p:sp>
        <p:nvSpPr>
          <p:cNvPr id="54" name="Rectangle: Rounded Corners 53">
            <a:extLst>
              <a:ext uri="{FF2B5EF4-FFF2-40B4-BE49-F238E27FC236}">
                <a16:creationId xmlns:a16="http://schemas.microsoft.com/office/drawing/2014/main" id="{53AF3D9B-BA82-193D-142F-0AAE250BBE57}"/>
              </a:ext>
            </a:extLst>
          </p:cNvPr>
          <p:cNvSpPr/>
          <p:nvPr/>
        </p:nvSpPr>
        <p:spPr>
          <a:xfrm>
            <a:off x="11851404" y="13874780"/>
            <a:ext cx="2438400" cy="76643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Protparam</a:t>
            </a:r>
            <a:endParaRPr lang="en-IN" dirty="0"/>
          </a:p>
        </p:txBody>
      </p:sp>
      <p:sp>
        <p:nvSpPr>
          <p:cNvPr id="55" name="Rectangle: Rounded Corners 54">
            <a:extLst>
              <a:ext uri="{FF2B5EF4-FFF2-40B4-BE49-F238E27FC236}">
                <a16:creationId xmlns:a16="http://schemas.microsoft.com/office/drawing/2014/main" id="{FC88C535-8484-454A-5EB5-971A48C3965C}"/>
              </a:ext>
            </a:extLst>
          </p:cNvPr>
          <p:cNvSpPr/>
          <p:nvPr/>
        </p:nvSpPr>
        <p:spPr>
          <a:xfrm>
            <a:off x="11851404" y="14876769"/>
            <a:ext cx="2438400" cy="76643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tx1"/>
                </a:solidFill>
                <a:latin typeface="Times New Roman" panose="02020603050405020304" pitchFamily="18" charset="0"/>
                <a:cs typeface="Times New Roman" panose="02020603050405020304" pitchFamily="18" charset="0"/>
              </a:rPr>
              <a:t>AA-prop</a:t>
            </a:r>
            <a:endParaRPr lang="en-IN" dirty="0"/>
          </a:p>
        </p:txBody>
      </p:sp>
      <p:cxnSp>
        <p:nvCxnSpPr>
          <p:cNvPr id="57" name="Straight Arrow Connector 56">
            <a:extLst>
              <a:ext uri="{FF2B5EF4-FFF2-40B4-BE49-F238E27FC236}">
                <a16:creationId xmlns:a16="http://schemas.microsoft.com/office/drawing/2014/main" id="{E3E31612-0A7F-F29D-77F1-61421E779A4E}"/>
              </a:ext>
            </a:extLst>
          </p:cNvPr>
          <p:cNvCxnSpPr>
            <a:stCxn id="32" idx="3"/>
            <a:endCxn id="35" idx="1"/>
          </p:cNvCxnSpPr>
          <p:nvPr/>
        </p:nvCxnSpPr>
        <p:spPr>
          <a:xfrm flipV="1">
            <a:off x="2265638" y="12956464"/>
            <a:ext cx="1093262" cy="96214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9D1AA92A-EF0F-B2EB-43CC-0488121E4577}"/>
              </a:ext>
            </a:extLst>
          </p:cNvPr>
          <p:cNvCxnSpPr>
            <a:cxnSpLocks/>
            <a:endCxn id="40" idx="1"/>
          </p:cNvCxnSpPr>
          <p:nvPr/>
        </p:nvCxnSpPr>
        <p:spPr>
          <a:xfrm>
            <a:off x="2298927" y="13928944"/>
            <a:ext cx="1036505" cy="86651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6D77793-5E5C-6452-2F73-31E6D1CC272E}"/>
              </a:ext>
            </a:extLst>
          </p:cNvPr>
          <p:cNvCxnSpPr>
            <a:cxnSpLocks/>
            <a:stCxn id="33" idx="3"/>
          </p:cNvCxnSpPr>
          <p:nvPr/>
        </p:nvCxnSpPr>
        <p:spPr>
          <a:xfrm flipV="1">
            <a:off x="16730663" y="12621684"/>
            <a:ext cx="1137469" cy="1281801"/>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E1D29456-2846-9CB8-071C-9F1FAA2D81F6}"/>
              </a:ext>
            </a:extLst>
          </p:cNvPr>
          <p:cNvCxnSpPr>
            <a:cxnSpLocks/>
            <a:stCxn id="34" idx="3"/>
            <a:endCxn id="47" idx="1"/>
          </p:cNvCxnSpPr>
          <p:nvPr/>
        </p:nvCxnSpPr>
        <p:spPr>
          <a:xfrm flipV="1">
            <a:off x="8445679" y="12473222"/>
            <a:ext cx="507390" cy="132326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040BE01D-0634-8F47-1338-F9DA07BC0361}"/>
              </a:ext>
            </a:extLst>
          </p:cNvPr>
          <p:cNvCxnSpPr>
            <a:cxnSpLocks/>
          </p:cNvCxnSpPr>
          <p:nvPr/>
        </p:nvCxnSpPr>
        <p:spPr>
          <a:xfrm>
            <a:off x="8445678" y="13761209"/>
            <a:ext cx="482932" cy="114500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30" name="Straight Arrow Connector 1029">
            <a:extLst>
              <a:ext uri="{FF2B5EF4-FFF2-40B4-BE49-F238E27FC236}">
                <a16:creationId xmlns:a16="http://schemas.microsoft.com/office/drawing/2014/main" id="{32754EEE-7752-4518-E007-31C03299C373}"/>
              </a:ext>
            </a:extLst>
          </p:cNvPr>
          <p:cNvCxnSpPr>
            <a:cxnSpLocks/>
          </p:cNvCxnSpPr>
          <p:nvPr/>
        </p:nvCxnSpPr>
        <p:spPr>
          <a:xfrm>
            <a:off x="16752766" y="13913817"/>
            <a:ext cx="1220228" cy="1008197"/>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32" name="Straight Arrow Connector 1031">
            <a:extLst>
              <a:ext uri="{FF2B5EF4-FFF2-40B4-BE49-F238E27FC236}">
                <a16:creationId xmlns:a16="http://schemas.microsoft.com/office/drawing/2014/main" id="{B650D3F1-B7BF-AC9C-2ECF-8D976CB5162F}"/>
              </a:ext>
            </a:extLst>
          </p:cNvPr>
          <p:cNvCxnSpPr>
            <a:cxnSpLocks/>
          </p:cNvCxnSpPr>
          <p:nvPr/>
        </p:nvCxnSpPr>
        <p:spPr>
          <a:xfrm flipV="1">
            <a:off x="16763952" y="13780346"/>
            <a:ext cx="1209042" cy="131648"/>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34" name="Straight Arrow Connector 1033">
            <a:extLst>
              <a:ext uri="{FF2B5EF4-FFF2-40B4-BE49-F238E27FC236}">
                <a16:creationId xmlns:a16="http://schemas.microsoft.com/office/drawing/2014/main" id="{AC22F67B-B702-6394-8EB4-5C6F24C84F14}"/>
              </a:ext>
            </a:extLst>
          </p:cNvPr>
          <p:cNvCxnSpPr>
            <a:cxnSpLocks/>
          </p:cNvCxnSpPr>
          <p:nvPr/>
        </p:nvCxnSpPr>
        <p:spPr>
          <a:xfrm flipH="1">
            <a:off x="1499049" y="11398289"/>
            <a:ext cx="2837220" cy="104351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35" name="Straight Arrow Connector 1034">
            <a:extLst>
              <a:ext uri="{FF2B5EF4-FFF2-40B4-BE49-F238E27FC236}">
                <a16:creationId xmlns:a16="http://schemas.microsoft.com/office/drawing/2014/main" id="{0B9FD8F1-C91C-8276-787C-7AD62CFEFB2C}"/>
              </a:ext>
            </a:extLst>
          </p:cNvPr>
          <p:cNvCxnSpPr>
            <a:cxnSpLocks/>
          </p:cNvCxnSpPr>
          <p:nvPr/>
        </p:nvCxnSpPr>
        <p:spPr>
          <a:xfrm flipH="1">
            <a:off x="7595797" y="11398289"/>
            <a:ext cx="3666" cy="902359"/>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39" name="Straight Arrow Connector 1038">
            <a:extLst>
              <a:ext uri="{FF2B5EF4-FFF2-40B4-BE49-F238E27FC236}">
                <a16:creationId xmlns:a16="http://schemas.microsoft.com/office/drawing/2014/main" id="{EC6DD2C1-3410-3F8C-E3E7-536B82DC350B}"/>
              </a:ext>
            </a:extLst>
          </p:cNvPr>
          <p:cNvCxnSpPr>
            <a:cxnSpLocks/>
          </p:cNvCxnSpPr>
          <p:nvPr/>
        </p:nvCxnSpPr>
        <p:spPr>
          <a:xfrm>
            <a:off x="14376423" y="11408621"/>
            <a:ext cx="1612433" cy="1015863"/>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43" name="Straight Connector 1042">
            <a:extLst>
              <a:ext uri="{FF2B5EF4-FFF2-40B4-BE49-F238E27FC236}">
                <a16:creationId xmlns:a16="http://schemas.microsoft.com/office/drawing/2014/main" id="{E39AC4D5-53C6-9829-D1D5-5C422B71698D}"/>
              </a:ext>
            </a:extLst>
          </p:cNvPr>
          <p:cNvCxnSpPr>
            <a:stCxn id="47" idx="3"/>
            <a:endCxn id="52" idx="1"/>
          </p:cNvCxnSpPr>
          <p:nvPr/>
        </p:nvCxnSpPr>
        <p:spPr>
          <a:xfrm flipV="1">
            <a:off x="11391469" y="12079808"/>
            <a:ext cx="428930" cy="393414"/>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44" name="Straight Connector 1043">
            <a:extLst>
              <a:ext uri="{FF2B5EF4-FFF2-40B4-BE49-F238E27FC236}">
                <a16:creationId xmlns:a16="http://schemas.microsoft.com/office/drawing/2014/main" id="{FE8AA43C-BECF-90D6-6595-FA8AC682EF78}"/>
              </a:ext>
            </a:extLst>
          </p:cNvPr>
          <p:cNvCxnSpPr>
            <a:cxnSpLocks/>
            <a:endCxn id="48" idx="1"/>
          </p:cNvCxnSpPr>
          <p:nvPr/>
        </p:nvCxnSpPr>
        <p:spPr>
          <a:xfrm>
            <a:off x="11413840" y="12483554"/>
            <a:ext cx="437564" cy="559701"/>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45" name="Straight Connector 1044">
            <a:extLst>
              <a:ext uri="{FF2B5EF4-FFF2-40B4-BE49-F238E27FC236}">
                <a16:creationId xmlns:a16="http://schemas.microsoft.com/office/drawing/2014/main" id="{2F8CCCC5-6717-E56E-314A-FA8B09FF21DE}"/>
              </a:ext>
            </a:extLst>
          </p:cNvPr>
          <p:cNvCxnSpPr>
            <a:cxnSpLocks/>
            <a:stCxn id="46" idx="3"/>
            <a:endCxn id="55" idx="1"/>
          </p:cNvCxnSpPr>
          <p:nvPr/>
        </p:nvCxnSpPr>
        <p:spPr>
          <a:xfrm>
            <a:off x="11367741" y="14924034"/>
            <a:ext cx="483663" cy="33595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50" name="Straight Connector 1049">
            <a:extLst>
              <a:ext uri="{FF2B5EF4-FFF2-40B4-BE49-F238E27FC236}">
                <a16:creationId xmlns:a16="http://schemas.microsoft.com/office/drawing/2014/main" id="{30B431BE-5358-7357-34E1-1B870CA142BB}"/>
              </a:ext>
            </a:extLst>
          </p:cNvPr>
          <p:cNvCxnSpPr>
            <a:cxnSpLocks/>
            <a:stCxn id="46" idx="3"/>
          </p:cNvCxnSpPr>
          <p:nvPr/>
        </p:nvCxnSpPr>
        <p:spPr>
          <a:xfrm flipV="1">
            <a:off x="11367741" y="14283755"/>
            <a:ext cx="469271" cy="64027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215</TotalTime>
  <Words>719</Words>
  <Application>Microsoft Office PowerPoint</Application>
  <PresentationFormat>Custom</PresentationFormat>
  <Paragraphs>67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N JAHNAVI</cp:lastModifiedBy>
  <cp:revision>84</cp:revision>
  <dcterms:created xsi:type="dcterms:W3CDTF">2023-04-19T08:35:00Z</dcterms:created>
  <dcterms:modified xsi:type="dcterms:W3CDTF">2024-04-22T07:38:16Z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