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20"/>
  </p:notesMasterIdLst>
  <p:handoutMasterIdLst>
    <p:handoutMasterId r:id="rId21"/>
  </p:handoutMasterIdLst>
  <p:sldIdLst>
    <p:sldId id="325" r:id="rId5"/>
    <p:sldId id="326" r:id="rId6"/>
    <p:sldId id="327" r:id="rId7"/>
    <p:sldId id="341" r:id="rId8"/>
    <p:sldId id="330" r:id="rId9"/>
    <p:sldId id="328" r:id="rId10"/>
    <p:sldId id="343" r:id="rId11"/>
    <p:sldId id="344" r:id="rId12"/>
    <p:sldId id="329" r:id="rId13"/>
    <p:sldId id="342" r:id="rId14"/>
    <p:sldId id="345" r:id="rId15"/>
    <p:sldId id="346" r:id="rId16"/>
    <p:sldId id="331" r:id="rId17"/>
    <p:sldId id="336" r:id="rId18"/>
    <p:sldId id="33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31" autoAdjust="0"/>
    <p:restoredTop sz="94205" autoAdjust="0"/>
  </p:normalViewPr>
  <p:slideViewPr>
    <p:cSldViewPr snapToGrid="0">
      <p:cViewPr>
        <p:scale>
          <a:sx n="92" d="100"/>
          <a:sy n="92" d="100"/>
        </p:scale>
        <p:origin x="102" y="270"/>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presProps" Target="pres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commentAuthors" Target="commentAuthors.xml"/><Relationship Id="rId27" Type="http://schemas.microsoft.com/office/2018/10/relationships/authors" Target="authors.xml"/></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9F005CF-0B2F-4E68-99F3-74CBCC79F6D8}" type="doc">
      <dgm:prSet loTypeId="urn:microsoft.com/office/officeart/2005/8/layout/vList5" loCatId="list" qsTypeId="urn:microsoft.com/office/officeart/2005/8/quickstyle/simple1" qsCatId="simple" csTypeId="urn:microsoft.com/office/officeart/2005/8/colors/colorful5" csCatId="colorful" phldr="1"/>
      <dgm:spPr/>
      <dgm:t>
        <a:bodyPr/>
        <a:lstStyle/>
        <a:p>
          <a:endParaRPr lang="en-US"/>
        </a:p>
      </dgm:t>
    </dgm:pt>
    <dgm:pt modelId="{F6BAD6A9-CBC1-4AB2-A55A-2B7E249FF451}">
      <dgm:prSet phldrT="[Text]"/>
      <dgm:spPr/>
      <dgm:t>
        <a:bodyPr/>
        <a:lstStyle/>
        <a:p>
          <a:r>
            <a:rPr lang="en-US" dirty="0"/>
            <a:t>Understanding the Problem</a:t>
          </a:r>
        </a:p>
      </dgm:t>
    </dgm:pt>
    <dgm:pt modelId="{79829A51-000A-430A-A1D3-5428CE10C988}" type="parTrans" cxnId="{F3FC577F-FCE5-42C7-866B-B20017CE0572}">
      <dgm:prSet/>
      <dgm:spPr/>
      <dgm:t>
        <a:bodyPr/>
        <a:lstStyle/>
        <a:p>
          <a:endParaRPr lang="en-US"/>
        </a:p>
      </dgm:t>
    </dgm:pt>
    <dgm:pt modelId="{98E5F192-BD63-4063-B0CF-306CC790FBC1}" type="sibTrans" cxnId="{F3FC577F-FCE5-42C7-866B-B20017CE0572}">
      <dgm:prSet/>
      <dgm:spPr/>
      <dgm:t>
        <a:bodyPr/>
        <a:lstStyle/>
        <a:p>
          <a:endParaRPr lang="en-US"/>
        </a:p>
      </dgm:t>
    </dgm:pt>
    <dgm:pt modelId="{A696C065-B62E-4C9B-A894-DFA145CC352A}">
      <dgm:prSet phldrT="[Text]" custT="1"/>
      <dgm:spPr/>
      <dgm:t>
        <a:bodyPr/>
        <a:lstStyle/>
        <a:p>
          <a:r>
            <a:rPr lang="en-US" sz="1250" dirty="0">
              <a:latin typeface="Calibri" panose="020F0502020204030204" pitchFamily="34" charset="0"/>
              <a:cs typeface="Calibri" panose="020F0502020204030204" pitchFamily="34" charset="0"/>
            </a:rPr>
            <a:t>AQI is a measure of air pollution that provides information on air quality and associated health risks</a:t>
          </a:r>
        </a:p>
      </dgm:t>
    </dgm:pt>
    <dgm:pt modelId="{1D84895A-DCE3-4201-85DE-8B09C343A022}" type="parTrans" cxnId="{6DE8D96C-5998-48FD-AD93-49BF5C707CD9}">
      <dgm:prSet/>
      <dgm:spPr/>
      <dgm:t>
        <a:bodyPr/>
        <a:lstStyle/>
        <a:p>
          <a:endParaRPr lang="en-US"/>
        </a:p>
      </dgm:t>
    </dgm:pt>
    <dgm:pt modelId="{1F3BCB5D-4DD1-4E8D-866A-8D64B96AD72E}" type="sibTrans" cxnId="{6DE8D96C-5998-48FD-AD93-49BF5C707CD9}">
      <dgm:prSet/>
      <dgm:spPr/>
      <dgm:t>
        <a:bodyPr/>
        <a:lstStyle/>
        <a:p>
          <a:endParaRPr lang="en-US"/>
        </a:p>
      </dgm:t>
    </dgm:pt>
    <dgm:pt modelId="{E25551AA-3E4C-4B57-BD60-F172A034D8E5}">
      <dgm:prSet phldrT="[Text]" custT="1"/>
      <dgm:spPr/>
      <dgm:t>
        <a:bodyPr/>
        <a:lstStyle/>
        <a:p>
          <a:r>
            <a:rPr lang="en-US" sz="1250" dirty="0">
              <a:latin typeface="Calibri" panose="020F0502020204030204" pitchFamily="34" charset="0"/>
              <a:cs typeface="Calibri" panose="020F0502020204030204" pitchFamily="34" charset="0"/>
            </a:rPr>
            <a:t>We’ll use environmental parameters (such as temperature, humidity, wind speed, PM2.5 and PM10 particulate matter concentration, ozone levels) to predict the AQI.</a:t>
          </a:r>
        </a:p>
      </dgm:t>
    </dgm:pt>
    <dgm:pt modelId="{BD92A4DF-C023-42A6-A7EF-ED52692F234A}" type="parTrans" cxnId="{C1FFFE8C-3107-4A35-BAAF-2C9FE30E971B}">
      <dgm:prSet/>
      <dgm:spPr/>
      <dgm:t>
        <a:bodyPr/>
        <a:lstStyle/>
        <a:p>
          <a:endParaRPr lang="en-US"/>
        </a:p>
      </dgm:t>
    </dgm:pt>
    <dgm:pt modelId="{179F77BD-C102-4A94-AC3C-E44C27BA2EEC}" type="sibTrans" cxnId="{C1FFFE8C-3107-4A35-BAAF-2C9FE30E971B}">
      <dgm:prSet/>
      <dgm:spPr/>
      <dgm:t>
        <a:bodyPr/>
        <a:lstStyle/>
        <a:p>
          <a:endParaRPr lang="en-US"/>
        </a:p>
      </dgm:t>
    </dgm:pt>
    <dgm:pt modelId="{16C8105C-11E7-4CF5-9E34-FA4A96FF73E0}">
      <dgm:prSet phldrT="[Text]"/>
      <dgm:spPr/>
      <dgm:t>
        <a:bodyPr/>
        <a:lstStyle/>
        <a:p>
          <a:r>
            <a:rPr lang="en-US" dirty="0"/>
            <a:t>Data Preparation &amp; Preprocessing</a:t>
          </a:r>
        </a:p>
      </dgm:t>
    </dgm:pt>
    <dgm:pt modelId="{608E342E-4007-4867-9576-829271E93DFA}" type="parTrans" cxnId="{4439E822-4604-414E-A0AF-DB599E00913E}">
      <dgm:prSet/>
      <dgm:spPr/>
      <dgm:t>
        <a:bodyPr/>
        <a:lstStyle/>
        <a:p>
          <a:endParaRPr lang="en-US"/>
        </a:p>
      </dgm:t>
    </dgm:pt>
    <dgm:pt modelId="{1ED16A6B-919A-4E49-8CF2-D9165E1EFCCE}" type="sibTrans" cxnId="{4439E822-4604-414E-A0AF-DB599E00913E}">
      <dgm:prSet/>
      <dgm:spPr/>
      <dgm:t>
        <a:bodyPr/>
        <a:lstStyle/>
        <a:p>
          <a:endParaRPr lang="en-US"/>
        </a:p>
      </dgm:t>
    </dgm:pt>
    <dgm:pt modelId="{292EECA0-2D14-43DF-A7C9-00FE48FC200B}">
      <dgm:prSet phldrT="[Text]" custT="1"/>
      <dgm:spPr/>
      <dgm:t>
        <a:bodyPr/>
        <a:lstStyle/>
        <a:p>
          <a:r>
            <a:rPr lang="en-US" sz="1250" dirty="0">
              <a:latin typeface="Calibri" panose="020F0502020204030204" pitchFamily="34" charset="0"/>
              <a:cs typeface="Calibri" panose="020F0502020204030204" pitchFamily="34" charset="0"/>
            </a:rPr>
            <a:t>Load the air quality dataset (which includes relevant environmental parameters and AQI values).</a:t>
          </a:r>
        </a:p>
      </dgm:t>
    </dgm:pt>
    <dgm:pt modelId="{FA34A31B-0CAC-41EC-B862-B79E3F436097}" type="parTrans" cxnId="{0A041F20-136A-4F45-A3C0-BBEFC5C293F4}">
      <dgm:prSet/>
      <dgm:spPr/>
      <dgm:t>
        <a:bodyPr/>
        <a:lstStyle/>
        <a:p>
          <a:endParaRPr lang="en-US"/>
        </a:p>
      </dgm:t>
    </dgm:pt>
    <dgm:pt modelId="{48150C01-7844-418F-86A9-B58AD4B2DEA0}" type="sibTrans" cxnId="{0A041F20-136A-4F45-A3C0-BBEFC5C293F4}">
      <dgm:prSet/>
      <dgm:spPr/>
      <dgm:t>
        <a:bodyPr/>
        <a:lstStyle/>
        <a:p>
          <a:endParaRPr lang="en-US"/>
        </a:p>
      </dgm:t>
    </dgm:pt>
    <dgm:pt modelId="{8B503627-42F7-4257-9646-9366A20EA957}">
      <dgm:prSet custT="1"/>
      <dgm:spPr/>
      <dgm:t>
        <a:bodyPr/>
        <a:lstStyle/>
        <a:p>
          <a:r>
            <a:rPr lang="en-US" sz="1250" dirty="0">
              <a:latin typeface="Calibri" panose="020F0502020204030204" pitchFamily="34" charset="0"/>
              <a:cs typeface="Calibri" panose="020F0502020204030204" pitchFamily="34" charset="0"/>
            </a:rPr>
            <a:t>Explore the dataset to understand its structure and features.</a:t>
          </a:r>
        </a:p>
      </dgm:t>
    </dgm:pt>
    <dgm:pt modelId="{59823912-4727-4736-9B29-05D18FA8F431}" type="parTrans" cxnId="{406316CB-3F1A-452C-A388-04D1161D3868}">
      <dgm:prSet/>
      <dgm:spPr/>
      <dgm:t>
        <a:bodyPr/>
        <a:lstStyle/>
        <a:p>
          <a:endParaRPr lang="en-US"/>
        </a:p>
      </dgm:t>
    </dgm:pt>
    <dgm:pt modelId="{03219E52-9586-4F5B-A4D6-09EBF32D724B}" type="sibTrans" cxnId="{406316CB-3F1A-452C-A388-04D1161D3868}">
      <dgm:prSet/>
      <dgm:spPr/>
      <dgm:t>
        <a:bodyPr/>
        <a:lstStyle/>
        <a:p>
          <a:endParaRPr lang="en-US"/>
        </a:p>
      </dgm:t>
    </dgm:pt>
    <dgm:pt modelId="{923FD878-5530-4A63-86C2-66081D0E96B3}">
      <dgm:prSet custT="1"/>
      <dgm:spPr/>
      <dgm:t>
        <a:bodyPr/>
        <a:lstStyle/>
        <a:p>
          <a:r>
            <a:rPr lang="en-US" sz="1250" dirty="0">
              <a:latin typeface="Calibri" panose="020F0502020204030204" pitchFamily="34" charset="0"/>
              <a:cs typeface="Calibri" panose="020F0502020204030204" pitchFamily="34" charset="0"/>
            </a:rPr>
            <a:t>Random Forest is an ensemble learning technique that combines multiple decision trees to improve prediction accuracy.</a:t>
          </a:r>
        </a:p>
      </dgm:t>
    </dgm:pt>
    <dgm:pt modelId="{68362368-3B0A-4F9A-8486-A48B68A1735E}" type="parTrans" cxnId="{221E7D4C-82B7-4980-9859-9B4DCC75976D}">
      <dgm:prSet/>
      <dgm:spPr/>
      <dgm:t>
        <a:bodyPr/>
        <a:lstStyle/>
        <a:p>
          <a:endParaRPr lang="en-US"/>
        </a:p>
      </dgm:t>
    </dgm:pt>
    <dgm:pt modelId="{22823E4D-CF79-4977-AC65-7344E3461C28}" type="sibTrans" cxnId="{221E7D4C-82B7-4980-9859-9B4DCC75976D}">
      <dgm:prSet/>
      <dgm:spPr/>
      <dgm:t>
        <a:bodyPr/>
        <a:lstStyle/>
        <a:p>
          <a:endParaRPr lang="en-US"/>
        </a:p>
      </dgm:t>
    </dgm:pt>
    <dgm:pt modelId="{80FBE6A4-E065-4052-8F91-86A05870E19A}">
      <dgm:prSet/>
      <dgm:spPr/>
      <dgm:t>
        <a:bodyPr/>
        <a:lstStyle/>
        <a:p>
          <a:r>
            <a:rPr lang="en-US" dirty="0"/>
            <a:t>Random Forest Algorithm</a:t>
          </a:r>
        </a:p>
      </dgm:t>
    </dgm:pt>
    <dgm:pt modelId="{D04CAB71-E6FC-46E0-B3DD-76D15C02D04C}" type="parTrans" cxnId="{AA703B97-CCFF-42FA-9EF3-A58464B6CEAE}">
      <dgm:prSet/>
      <dgm:spPr/>
      <dgm:t>
        <a:bodyPr/>
        <a:lstStyle/>
        <a:p>
          <a:endParaRPr lang="en-US"/>
        </a:p>
      </dgm:t>
    </dgm:pt>
    <dgm:pt modelId="{464702F4-B111-45B5-B9BC-856FAA491CB2}" type="sibTrans" cxnId="{AA703B97-CCFF-42FA-9EF3-A58464B6CEAE}">
      <dgm:prSet/>
      <dgm:spPr/>
      <dgm:t>
        <a:bodyPr/>
        <a:lstStyle/>
        <a:p>
          <a:endParaRPr lang="en-US"/>
        </a:p>
      </dgm:t>
    </dgm:pt>
    <dgm:pt modelId="{80DCEC98-3D12-4DFE-A250-160F521D1523}">
      <dgm:prSet/>
      <dgm:spPr/>
      <dgm:t>
        <a:bodyPr/>
        <a:lstStyle/>
        <a:p>
          <a:r>
            <a:rPr lang="en-US" dirty="0"/>
            <a:t>Hyperparameter Tuning</a:t>
          </a:r>
        </a:p>
      </dgm:t>
    </dgm:pt>
    <dgm:pt modelId="{C442D0EA-2C79-4883-AF96-D3801875C500}" type="parTrans" cxnId="{BC7840D5-9E67-4A0E-9791-A82ADAEAFEBF}">
      <dgm:prSet/>
      <dgm:spPr/>
      <dgm:t>
        <a:bodyPr/>
        <a:lstStyle/>
        <a:p>
          <a:endParaRPr lang="en-US"/>
        </a:p>
      </dgm:t>
    </dgm:pt>
    <dgm:pt modelId="{2CD87AF2-64D8-4D80-A8DC-3446818BA978}" type="sibTrans" cxnId="{BC7840D5-9E67-4A0E-9791-A82ADAEAFEBF}">
      <dgm:prSet/>
      <dgm:spPr/>
      <dgm:t>
        <a:bodyPr/>
        <a:lstStyle/>
        <a:p>
          <a:endParaRPr lang="en-US"/>
        </a:p>
      </dgm:t>
    </dgm:pt>
    <dgm:pt modelId="{0272E929-E9F0-4D22-A9DD-5D110F4DA289}">
      <dgm:prSet custT="1"/>
      <dgm:spPr/>
      <dgm:t>
        <a:bodyPr/>
        <a:lstStyle/>
        <a:p>
          <a:r>
            <a:rPr lang="en-US" sz="1250" dirty="0">
              <a:latin typeface="Calibri" panose="020F0502020204030204" pitchFamily="34" charset="0"/>
              <a:cs typeface="Calibri" panose="020F0502020204030204" pitchFamily="34" charset="0"/>
            </a:rPr>
            <a:t>Tune hyperparameters (e.g., number of trees, maximum depth, minimum samples per leaf) using techniques like cross-validation.</a:t>
          </a:r>
        </a:p>
      </dgm:t>
    </dgm:pt>
    <dgm:pt modelId="{348B67FE-EC51-4F3C-B4BE-6D7C7DDD5300}" type="parTrans" cxnId="{E0269709-4174-4BEE-8BDB-ED75014982DB}">
      <dgm:prSet/>
      <dgm:spPr/>
      <dgm:t>
        <a:bodyPr/>
        <a:lstStyle/>
        <a:p>
          <a:endParaRPr lang="en-US"/>
        </a:p>
      </dgm:t>
    </dgm:pt>
    <dgm:pt modelId="{0C65F0D1-A663-4629-B8EE-EB3F411325F0}" type="sibTrans" cxnId="{E0269709-4174-4BEE-8BDB-ED75014982DB}">
      <dgm:prSet/>
      <dgm:spPr/>
      <dgm:t>
        <a:bodyPr/>
        <a:lstStyle/>
        <a:p>
          <a:endParaRPr lang="en-US"/>
        </a:p>
      </dgm:t>
    </dgm:pt>
    <dgm:pt modelId="{1EF69C6E-B527-4950-A909-5411B6E8AB8B}">
      <dgm:prSet custT="1"/>
      <dgm:spPr/>
      <dgm:t>
        <a:bodyPr/>
        <a:lstStyle/>
        <a:p>
          <a:r>
            <a:rPr lang="en-US" sz="1250" dirty="0">
              <a:latin typeface="Calibri" panose="020F0502020204030204" pitchFamily="34" charset="0"/>
              <a:cs typeface="Calibri" panose="020F0502020204030204" pitchFamily="34" charset="0"/>
            </a:rPr>
            <a:t>Use grid search or random search to find optimal hyperparameters.</a:t>
          </a:r>
        </a:p>
      </dgm:t>
    </dgm:pt>
    <dgm:pt modelId="{C79553A3-B882-4F7E-94A3-C5E26A88D728}" type="parTrans" cxnId="{78AE598C-B168-4096-A729-80828BBB389A}">
      <dgm:prSet/>
      <dgm:spPr/>
      <dgm:t>
        <a:bodyPr/>
        <a:lstStyle/>
        <a:p>
          <a:endParaRPr lang="en-US"/>
        </a:p>
      </dgm:t>
    </dgm:pt>
    <dgm:pt modelId="{9A076E2E-5C17-4974-9846-5F18046F7659}" type="sibTrans" cxnId="{78AE598C-B168-4096-A729-80828BBB389A}">
      <dgm:prSet/>
      <dgm:spPr/>
      <dgm:t>
        <a:bodyPr/>
        <a:lstStyle/>
        <a:p>
          <a:endParaRPr lang="en-US"/>
        </a:p>
      </dgm:t>
    </dgm:pt>
    <dgm:pt modelId="{6DA0E533-ECEA-4620-A6F7-4FF823FD5D88}">
      <dgm:prSet/>
      <dgm:spPr/>
      <dgm:t>
        <a:bodyPr/>
        <a:lstStyle/>
        <a:p>
          <a:r>
            <a:rPr lang="en-US" dirty="0"/>
            <a:t>Model Training</a:t>
          </a:r>
        </a:p>
      </dgm:t>
    </dgm:pt>
    <dgm:pt modelId="{A5CEC3A7-3113-4842-870E-84EBB495867D}" type="parTrans" cxnId="{0DBB5D34-3C07-44FB-8F26-5C00376CBC2F}">
      <dgm:prSet/>
      <dgm:spPr/>
      <dgm:t>
        <a:bodyPr/>
        <a:lstStyle/>
        <a:p>
          <a:endParaRPr lang="en-US"/>
        </a:p>
      </dgm:t>
    </dgm:pt>
    <dgm:pt modelId="{5BFC6E62-1C9D-43BC-802D-268B739C870D}" type="sibTrans" cxnId="{0DBB5D34-3C07-44FB-8F26-5C00376CBC2F}">
      <dgm:prSet/>
      <dgm:spPr/>
      <dgm:t>
        <a:bodyPr/>
        <a:lstStyle/>
        <a:p>
          <a:endParaRPr lang="en-US"/>
        </a:p>
      </dgm:t>
    </dgm:pt>
    <dgm:pt modelId="{FA5CD7A8-6863-41EC-99B7-00C0DD832718}">
      <dgm:prSet custT="1"/>
      <dgm:spPr/>
      <dgm:t>
        <a:bodyPr/>
        <a:lstStyle/>
        <a:p>
          <a:r>
            <a:rPr lang="en-US" sz="1250" dirty="0">
              <a:latin typeface="Calibri" panose="020F0502020204030204" pitchFamily="34" charset="0"/>
              <a:cs typeface="Calibri" panose="020F0502020204030204" pitchFamily="34" charset="0"/>
            </a:rPr>
            <a:t>Train the Random Forest model on the training data.</a:t>
          </a:r>
        </a:p>
      </dgm:t>
    </dgm:pt>
    <dgm:pt modelId="{53336982-424B-441B-8B6B-452D002CBDE5}" type="parTrans" cxnId="{A23498F8-13C6-4CD6-A395-05A3379E582B}">
      <dgm:prSet/>
      <dgm:spPr/>
      <dgm:t>
        <a:bodyPr/>
        <a:lstStyle/>
        <a:p>
          <a:endParaRPr lang="en-US"/>
        </a:p>
      </dgm:t>
    </dgm:pt>
    <dgm:pt modelId="{9383152D-AD1C-46A9-BEA8-E09C39A6FB99}" type="sibTrans" cxnId="{A23498F8-13C6-4CD6-A395-05A3379E582B}">
      <dgm:prSet/>
      <dgm:spPr/>
      <dgm:t>
        <a:bodyPr/>
        <a:lstStyle/>
        <a:p>
          <a:endParaRPr lang="en-US"/>
        </a:p>
      </dgm:t>
    </dgm:pt>
    <dgm:pt modelId="{2F7828DB-953B-4FCE-A0A8-4CEEE69DC445}">
      <dgm:prSet/>
      <dgm:spPr/>
      <dgm:t>
        <a:bodyPr/>
        <a:lstStyle/>
        <a:p>
          <a:r>
            <a:rPr lang="en-US" dirty="0"/>
            <a:t>Model Evaluation</a:t>
          </a:r>
        </a:p>
      </dgm:t>
    </dgm:pt>
    <dgm:pt modelId="{0A0A18EF-4D34-42C4-BEBD-64346F709721}" type="parTrans" cxnId="{B6E6E5AE-9F45-4AA2-BEAF-7CE1B997B81D}">
      <dgm:prSet/>
      <dgm:spPr/>
      <dgm:t>
        <a:bodyPr/>
        <a:lstStyle/>
        <a:p>
          <a:endParaRPr lang="en-US"/>
        </a:p>
      </dgm:t>
    </dgm:pt>
    <dgm:pt modelId="{1901AD08-570B-4C7B-ABA5-4AEBF4FD5E11}" type="sibTrans" cxnId="{B6E6E5AE-9F45-4AA2-BEAF-7CE1B997B81D}">
      <dgm:prSet/>
      <dgm:spPr/>
      <dgm:t>
        <a:bodyPr/>
        <a:lstStyle/>
        <a:p>
          <a:endParaRPr lang="en-US"/>
        </a:p>
      </dgm:t>
    </dgm:pt>
    <dgm:pt modelId="{456FB0A3-1AF4-4763-88D6-BB1836AB2B8A}">
      <dgm:prSet custT="1"/>
      <dgm:spPr/>
      <dgm:t>
        <a:bodyPr/>
        <a:lstStyle/>
        <a:p>
          <a:r>
            <a:rPr lang="en-US" sz="1250" dirty="0">
              <a:latin typeface="Calibri" panose="020F0502020204030204" pitchFamily="34" charset="0"/>
              <a:cs typeface="Calibri" panose="020F0502020204030204" pitchFamily="34" charset="0"/>
            </a:rPr>
            <a:t>Evaluate the model using metrics such as mean absolute error (MAE), mean squared error (MSE), and root mean squared error (RMSE).</a:t>
          </a:r>
        </a:p>
      </dgm:t>
    </dgm:pt>
    <dgm:pt modelId="{025F8A4E-9297-494B-ADB8-1EC552F11CCD}" type="parTrans" cxnId="{8C22B2B7-D552-4D3A-B9C5-515B1F4FB475}">
      <dgm:prSet/>
      <dgm:spPr/>
      <dgm:t>
        <a:bodyPr/>
        <a:lstStyle/>
        <a:p>
          <a:endParaRPr lang="en-US"/>
        </a:p>
      </dgm:t>
    </dgm:pt>
    <dgm:pt modelId="{9AC52BB2-6528-469B-8C47-B6582E3CD8AC}" type="sibTrans" cxnId="{8C22B2B7-D552-4D3A-B9C5-515B1F4FB475}">
      <dgm:prSet/>
      <dgm:spPr/>
      <dgm:t>
        <a:bodyPr/>
        <a:lstStyle/>
        <a:p>
          <a:endParaRPr lang="en-US"/>
        </a:p>
      </dgm:t>
    </dgm:pt>
    <dgm:pt modelId="{D0AF9029-1BA3-4C6C-88D4-BF98BF76EC0A}">
      <dgm:prSet custT="1"/>
      <dgm:spPr/>
      <dgm:t>
        <a:bodyPr/>
        <a:lstStyle/>
        <a:p>
          <a:r>
            <a:rPr lang="en-US" sz="1250" dirty="0">
              <a:latin typeface="Calibri" panose="020F0502020204030204" pitchFamily="34" charset="0"/>
              <a:cs typeface="Calibri" panose="020F0502020204030204" pitchFamily="34" charset="0"/>
            </a:rPr>
            <a:t>Use the testing subset to assess model performance.</a:t>
          </a:r>
        </a:p>
      </dgm:t>
    </dgm:pt>
    <dgm:pt modelId="{22B82BB1-B78B-4C75-82F9-B2BAB79356A4}" type="parTrans" cxnId="{78D164E3-5DB7-4D0B-8B7B-3F82D2C72AC2}">
      <dgm:prSet/>
      <dgm:spPr/>
      <dgm:t>
        <a:bodyPr/>
        <a:lstStyle/>
        <a:p>
          <a:endParaRPr lang="en-US"/>
        </a:p>
      </dgm:t>
    </dgm:pt>
    <dgm:pt modelId="{AA0BDED5-F9E3-4A9B-A466-EB4F00261087}" type="sibTrans" cxnId="{78D164E3-5DB7-4D0B-8B7B-3F82D2C72AC2}">
      <dgm:prSet/>
      <dgm:spPr/>
      <dgm:t>
        <a:bodyPr/>
        <a:lstStyle/>
        <a:p>
          <a:endParaRPr lang="en-US"/>
        </a:p>
      </dgm:t>
    </dgm:pt>
    <dgm:pt modelId="{5C283ECA-88AC-4F64-A080-254E52E1C9D4}" type="pres">
      <dgm:prSet presAssocID="{E9F005CF-0B2F-4E68-99F3-74CBCC79F6D8}" presName="Name0" presStyleCnt="0">
        <dgm:presLayoutVars>
          <dgm:dir/>
          <dgm:animLvl val="lvl"/>
          <dgm:resizeHandles val="exact"/>
        </dgm:presLayoutVars>
      </dgm:prSet>
      <dgm:spPr/>
    </dgm:pt>
    <dgm:pt modelId="{CABA2C2E-49CD-4CAD-889F-4AD5E67000B2}" type="pres">
      <dgm:prSet presAssocID="{F6BAD6A9-CBC1-4AB2-A55A-2B7E249FF451}" presName="linNode" presStyleCnt="0"/>
      <dgm:spPr/>
    </dgm:pt>
    <dgm:pt modelId="{0FF2EE96-2326-4614-9750-A8E4CC7DDE5F}" type="pres">
      <dgm:prSet presAssocID="{F6BAD6A9-CBC1-4AB2-A55A-2B7E249FF451}" presName="parentText" presStyleLbl="node1" presStyleIdx="0" presStyleCnt="6">
        <dgm:presLayoutVars>
          <dgm:chMax val="1"/>
          <dgm:bulletEnabled val="1"/>
        </dgm:presLayoutVars>
      </dgm:prSet>
      <dgm:spPr/>
    </dgm:pt>
    <dgm:pt modelId="{2CAE7DF6-1D29-4ECF-A5A2-870FC4D89186}" type="pres">
      <dgm:prSet presAssocID="{F6BAD6A9-CBC1-4AB2-A55A-2B7E249FF451}" presName="descendantText" presStyleLbl="alignAccFollowNode1" presStyleIdx="0" presStyleCnt="6">
        <dgm:presLayoutVars>
          <dgm:bulletEnabled val="1"/>
        </dgm:presLayoutVars>
      </dgm:prSet>
      <dgm:spPr/>
    </dgm:pt>
    <dgm:pt modelId="{D195992A-0200-42CE-9FD4-0A78BAA7CA23}" type="pres">
      <dgm:prSet presAssocID="{98E5F192-BD63-4063-B0CF-306CC790FBC1}" presName="sp" presStyleCnt="0"/>
      <dgm:spPr/>
    </dgm:pt>
    <dgm:pt modelId="{3597F578-3900-441F-8C74-7BFE2DB5FEF2}" type="pres">
      <dgm:prSet presAssocID="{16C8105C-11E7-4CF5-9E34-FA4A96FF73E0}" presName="linNode" presStyleCnt="0"/>
      <dgm:spPr/>
    </dgm:pt>
    <dgm:pt modelId="{112A4AFE-2470-4FD8-948A-F4607BBE4207}" type="pres">
      <dgm:prSet presAssocID="{16C8105C-11E7-4CF5-9E34-FA4A96FF73E0}" presName="parentText" presStyleLbl="node1" presStyleIdx="1" presStyleCnt="6">
        <dgm:presLayoutVars>
          <dgm:chMax val="1"/>
          <dgm:bulletEnabled val="1"/>
        </dgm:presLayoutVars>
      </dgm:prSet>
      <dgm:spPr/>
    </dgm:pt>
    <dgm:pt modelId="{F99188F8-42E9-4AC7-872D-0349FEFC9B35}" type="pres">
      <dgm:prSet presAssocID="{16C8105C-11E7-4CF5-9E34-FA4A96FF73E0}" presName="descendantText" presStyleLbl="alignAccFollowNode1" presStyleIdx="1" presStyleCnt="6">
        <dgm:presLayoutVars>
          <dgm:bulletEnabled val="1"/>
        </dgm:presLayoutVars>
      </dgm:prSet>
      <dgm:spPr/>
    </dgm:pt>
    <dgm:pt modelId="{DD8D8163-60E1-4E1E-A6E5-1E104075A998}" type="pres">
      <dgm:prSet presAssocID="{1ED16A6B-919A-4E49-8CF2-D9165E1EFCCE}" presName="sp" presStyleCnt="0"/>
      <dgm:spPr/>
    </dgm:pt>
    <dgm:pt modelId="{A2FCE37F-9216-4DEC-8955-5058D9073D77}" type="pres">
      <dgm:prSet presAssocID="{80FBE6A4-E065-4052-8F91-86A05870E19A}" presName="linNode" presStyleCnt="0"/>
      <dgm:spPr/>
    </dgm:pt>
    <dgm:pt modelId="{B0482621-10F9-407E-9686-AF4A5526513E}" type="pres">
      <dgm:prSet presAssocID="{80FBE6A4-E065-4052-8F91-86A05870E19A}" presName="parentText" presStyleLbl="node1" presStyleIdx="2" presStyleCnt="6">
        <dgm:presLayoutVars>
          <dgm:chMax val="1"/>
          <dgm:bulletEnabled val="1"/>
        </dgm:presLayoutVars>
      </dgm:prSet>
      <dgm:spPr/>
    </dgm:pt>
    <dgm:pt modelId="{5871B2E9-8F57-4EC0-9DA4-9137D4B79BEE}" type="pres">
      <dgm:prSet presAssocID="{80FBE6A4-E065-4052-8F91-86A05870E19A}" presName="descendantText" presStyleLbl="alignAccFollowNode1" presStyleIdx="2" presStyleCnt="6">
        <dgm:presLayoutVars>
          <dgm:bulletEnabled val="1"/>
        </dgm:presLayoutVars>
      </dgm:prSet>
      <dgm:spPr/>
    </dgm:pt>
    <dgm:pt modelId="{DFBD7E11-ABEB-4399-8FFF-58492FA2A874}" type="pres">
      <dgm:prSet presAssocID="{464702F4-B111-45B5-B9BC-856FAA491CB2}" presName="sp" presStyleCnt="0"/>
      <dgm:spPr/>
    </dgm:pt>
    <dgm:pt modelId="{C8B70106-0110-48AB-8092-1D33C2CC7116}" type="pres">
      <dgm:prSet presAssocID="{80DCEC98-3D12-4DFE-A250-160F521D1523}" presName="linNode" presStyleCnt="0"/>
      <dgm:spPr/>
    </dgm:pt>
    <dgm:pt modelId="{0DC0BD8C-A9B6-431B-A407-E5BE5254BD7B}" type="pres">
      <dgm:prSet presAssocID="{80DCEC98-3D12-4DFE-A250-160F521D1523}" presName="parentText" presStyleLbl="node1" presStyleIdx="3" presStyleCnt="6">
        <dgm:presLayoutVars>
          <dgm:chMax val="1"/>
          <dgm:bulletEnabled val="1"/>
        </dgm:presLayoutVars>
      </dgm:prSet>
      <dgm:spPr/>
    </dgm:pt>
    <dgm:pt modelId="{CBC31409-B7A0-4CBB-9404-AF23337D1149}" type="pres">
      <dgm:prSet presAssocID="{80DCEC98-3D12-4DFE-A250-160F521D1523}" presName="descendantText" presStyleLbl="alignAccFollowNode1" presStyleIdx="3" presStyleCnt="6">
        <dgm:presLayoutVars>
          <dgm:bulletEnabled val="1"/>
        </dgm:presLayoutVars>
      </dgm:prSet>
      <dgm:spPr/>
    </dgm:pt>
    <dgm:pt modelId="{08104819-4E00-4EEB-84C6-63A1D9269510}" type="pres">
      <dgm:prSet presAssocID="{2CD87AF2-64D8-4D80-A8DC-3446818BA978}" presName="sp" presStyleCnt="0"/>
      <dgm:spPr/>
    </dgm:pt>
    <dgm:pt modelId="{7ED34847-FF77-43F1-A5FE-51206A4A4355}" type="pres">
      <dgm:prSet presAssocID="{6DA0E533-ECEA-4620-A6F7-4FF823FD5D88}" presName="linNode" presStyleCnt="0"/>
      <dgm:spPr/>
    </dgm:pt>
    <dgm:pt modelId="{F139923E-CAC0-4E80-A250-BA35C8FD6519}" type="pres">
      <dgm:prSet presAssocID="{6DA0E533-ECEA-4620-A6F7-4FF823FD5D88}" presName="parentText" presStyleLbl="node1" presStyleIdx="4" presStyleCnt="6">
        <dgm:presLayoutVars>
          <dgm:chMax val="1"/>
          <dgm:bulletEnabled val="1"/>
        </dgm:presLayoutVars>
      </dgm:prSet>
      <dgm:spPr/>
    </dgm:pt>
    <dgm:pt modelId="{E4FE2718-3242-48AC-B3C3-82794BA6F4A3}" type="pres">
      <dgm:prSet presAssocID="{6DA0E533-ECEA-4620-A6F7-4FF823FD5D88}" presName="descendantText" presStyleLbl="alignAccFollowNode1" presStyleIdx="4" presStyleCnt="6">
        <dgm:presLayoutVars>
          <dgm:bulletEnabled val="1"/>
        </dgm:presLayoutVars>
      </dgm:prSet>
      <dgm:spPr/>
    </dgm:pt>
    <dgm:pt modelId="{F628E16D-1DD3-4249-AD8A-3881C73A6CB4}" type="pres">
      <dgm:prSet presAssocID="{5BFC6E62-1C9D-43BC-802D-268B739C870D}" presName="sp" presStyleCnt="0"/>
      <dgm:spPr/>
    </dgm:pt>
    <dgm:pt modelId="{5ACC06C0-D419-41C9-9D03-96DF679FC495}" type="pres">
      <dgm:prSet presAssocID="{2F7828DB-953B-4FCE-A0A8-4CEEE69DC445}" presName="linNode" presStyleCnt="0"/>
      <dgm:spPr/>
    </dgm:pt>
    <dgm:pt modelId="{C15E0DF9-739A-46F1-94F0-3C7A01FD6028}" type="pres">
      <dgm:prSet presAssocID="{2F7828DB-953B-4FCE-A0A8-4CEEE69DC445}" presName="parentText" presStyleLbl="node1" presStyleIdx="5" presStyleCnt="6">
        <dgm:presLayoutVars>
          <dgm:chMax val="1"/>
          <dgm:bulletEnabled val="1"/>
        </dgm:presLayoutVars>
      </dgm:prSet>
      <dgm:spPr/>
    </dgm:pt>
    <dgm:pt modelId="{09D316DD-0D06-40F3-8BD3-5C2B5B3036D6}" type="pres">
      <dgm:prSet presAssocID="{2F7828DB-953B-4FCE-A0A8-4CEEE69DC445}" presName="descendantText" presStyleLbl="alignAccFollowNode1" presStyleIdx="5" presStyleCnt="6">
        <dgm:presLayoutVars>
          <dgm:bulletEnabled val="1"/>
        </dgm:presLayoutVars>
      </dgm:prSet>
      <dgm:spPr/>
    </dgm:pt>
  </dgm:ptLst>
  <dgm:cxnLst>
    <dgm:cxn modelId="{E0269709-4174-4BEE-8BDB-ED75014982DB}" srcId="{80DCEC98-3D12-4DFE-A250-160F521D1523}" destId="{0272E929-E9F0-4D22-A9DD-5D110F4DA289}" srcOrd="0" destOrd="0" parTransId="{348B67FE-EC51-4F3C-B4BE-6D7C7DDD5300}" sibTransId="{0C65F0D1-A663-4629-B8EE-EB3F411325F0}"/>
    <dgm:cxn modelId="{73901C0B-E392-4D7C-9719-45A45CFB8A01}" type="presOf" srcId="{2F7828DB-953B-4FCE-A0A8-4CEEE69DC445}" destId="{C15E0DF9-739A-46F1-94F0-3C7A01FD6028}" srcOrd="0" destOrd="0" presId="urn:microsoft.com/office/officeart/2005/8/layout/vList5"/>
    <dgm:cxn modelId="{0A041F20-136A-4F45-A3C0-BBEFC5C293F4}" srcId="{16C8105C-11E7-4CF5-9E34-FA4A96FF73E0}" destId="{292EECA0-2D14-43DF-A7C9-00FE48FC200B}" srcOrd="0" destOrd="0" parTransId="{FA34A31B-0CAC-41EC-B862-B79E3F436097}" sibTransId="{48150C01-7844-418F-86A9-B58AD4B2DEA0}"/>
    <dgm:cxn modelId="{4439E822-4604-414E-A0AF-DB599E00913E}" srcId="{E9F005CF-0B2F-4E68-99F3-74CBCC79F6D8}" destId="{16C8105C-11E7-4CF5-9E34-FA4A96FF73E0}" srcOrd="1" destOrd="0" parTransId="{608E342E-4007-4867-9576-829271E93DFA}" sibTransId="{1ED16A6B-919A-4E49-8CF2-D9165E1EFCCE}"/>
    <dgm:cxn modelId="{0DBB5D34-3C07-44FB-8F26-5C00376CBC2F}" srcId="{E9F005CF-0B2F-4E68-99F3-74CBCC79F6D8}" destId="{6DA0E533-ECEA-4620-A6F7-4FF823FD5D88}" srcOrd="4" destOrd="0" parTransId="{A5CEC3A7-3113-4842-870E-84EBB495867D}" sibTransId="{5BFC6E62-1C9D-43BC-802D-268B739C870D}"/>
    <dgm:cxn modelId="{DD1EEE5F-6065-4C50-883F-441987F793A6}" type="presOf" srcId="{923FD878-5530-4A63-86C2-66081D0E96B3}" destId="{5871B2E9-8F57-4EC0-9DA4-9137D4B79BEE}" srcOrd="0" destOrd="0" presId="urn:microsoft.com/office/officeart/2005/8/layout/vList5"/>
    <dgm:cxn modelId="{F470B661-41E2-4B63-9650-AB54C0EF6D91}" type="presOf" srcId="{1EF69C6E-B527-4950-A909-5411B6E8AB8B}" destId="{CBC31409-B7A0-4CBB-9404-AF23337D1149}" srcOrd="0" destOrd="1" presId="urn:microsoft.com/office/officeart/2005/8/layout/vList5"/>
    <dgm:cxn modelId="{B885C641-0BC1-413E-BE3B-AF3B5AA0A4AC}" type="presOf" srcId="{16C8105C-11E7-4CF5-9E34-FA4A96FF73E0}" destId="{112A4AFE-2470-4FD8-948A-F4607BBE4207}" srcOrd="0" destOrd="0" presId="urn:microsoft.com/office/officeart/2005/8/layout/vList5"/>
    <dgm:cxn modelId="{04F52947-308F-4FD3-8021-5B8032EA8332}" type="presOf" srcId="{456FB0A3-1AF4-4763-88D6-BB1836AB2B8A}" destId="{09D316DD-0D06-40F3-8BD3-5C2B5B3036D6}" srcOrd="0" destOrd="0" presId="urn:microsoft.com/office/officeart/2005/8/layout/vList5"/>
    <dgm:cxn modelId="{221E7D4C-82B7-4980-9859-9B4DCC75976D}" srcId="{80FBE6A4-E065-4052-8F91-86A05870E19A}" destId="{923FD878-5530-4A63-86C2-66081D0E96B3}" srcOrd="0" destOrd="0" parTransId="{68362368-3B0A-4F9A-8486-A48B68A1735E}" sibTransId="{22823E4D-CF79-4977-AC65-7344E3461C28}"/>
    <dgm:cxn modelId="{6DE8D96C-5998-48FD-AD93-49BF5C707CD9}" srcId="{F6BAD6A9-CBC1-4AB2-A55A-2B7E249FF451}" destId="{A696C065-B62E-4C9B-A894-DFA145CC352A}" srcOrd="0" destOrd="0" parTransId="{1D84895A-DCE3-4201-85DE-8B09C343A022}" sibTransId="{1F3BCB5D-4DD1-4E8D-866A-8D64B96AD72E}"/>
    <dgm:cxn modelId="{7999CC6E-65C1-4AD8-B165-FD4723E9517E}" type="presOf" srcId="{0272E929-E9F0-4D22-A9DD-5D110F4DA289}" destId="{CBC31409-B7A0-4CBB-9404-AF23337D1149}" srcOrd="0" destOrd="0" presId="urn:microsoft.com/office/officeart/2005/8/layout/vList5"/>
    <dgm:cxn modelId="{F3FC577F-FCE5-42C7-866B-B20017CE0572}" srcId="{E9F005CF-0B2F-4E68-99F3-74CBCC79F6D8}" destId="{F6BAD6A9-CBC1-4AB2-A55A-2B7E249FF451}" srcOrd="0" destOrd="0" parTransId="{79829A51-000A-430A-A1D3-5428CE10C988}" sibTransId="{98E5F192-BD63-4063-B0CF-306CC790FBC1}"/>
    <dgm:cxn modelId="{B7772880-9C98-414F-BA71-A3E6F864E806}" type="presOf" srcId="{80DCEC98-3D12-4DFE-A250-160F521D1523}" destId="{0DC0BD8C-A9B6-431B-A407-E5BE5254BD7B}" srcOrd="0" destOrd="0" presId="urn:microsoft.com/office/officeart/2005/8/layout/vList5"/>
    <dgm:cxn modelId="{78AE598C-B168-4096-A729-80828BBB389A}" srcId="{80DCEC98-3D12-4DFE-A250-160F521D1523}" destId="{1EF69C6E-B527-4950-A909-5411B6E8AB8B}" srcOrd="1" destOrd="0" parTransId="{C79553A3-B882-4F7E-94A3-C5E26A88D728}" sibTransId="{9A076E2E-5C17-4974-9846-5F18046F7659}"/>
    <dgm:cxn modelId="{C1FFFE8C-3107-4A35-BAAF-2C9FE30E971B}" srcId="{F6BAD6A9-CBC1-4AB2-A55A-2B7E249FF451}" destId="{E25551AA-3E4C-4B57-BD60-F172A034D8E5}" srcOrd="1" destOrd="0" parTransId="{BD92A4DF-C023-42A6-A7EF-ED52692F234A}" sibTransId="{179F77BD-C102-4A94-AC3C-E44C27BA2EEC}"/>
    <dgm:cxn modelId="{AA703B97-CCFF-42FA-9EF3-A58464B6CEAE}" srcId="{E9F005CF-0B2F-4E68-99F3-74CBCC79F6D8}" destId="{80FBE6A4-E065-4052-8F91-86A05870E19A}" srcOrd="2" destOrd="0" parTransId="{D04CAB71-E6FC-46E0-B3DD-76D15C02D04C}" sibTransId="{464702F4-B111-45B5-B9BC-856FAA491CB2}"/>
    <dgm:cxn modelId="{989265A6-CC13-488D-ADB6-ADC5FF730FCC}" type="presOf" srcId="{E25551AA-3E4C-4B57-BD60-F172A034D8E5}" destId="{2CAE7DF6-1D29-4ECF-A5A2-870FC4D89186}" srcOrd="0" destOrd="1" presId="urn:microsoft.com/office/officeart/2005/8/layout/vList5"/>
    <dgm:cxn modelId="{E204F5A8-A3C0-4597-88DC-6998358ED144}" type="presOf" srcId="{E9F005CF-0B2F-4E68-99F3-74CBCC79F6D8}" destId="{5C283ECA-88AC-4F64-A080-254E52E1C9D4}" srcOrd="0" destOrd="0" presId="urn:microsoft.com/office/officeart/2005/8/layout/vList5"/>
    <dgm:cxn modelId="{7C737EAB-D757-4CC8-A2D5-112804FABDB6}" type="presOf" srcId="{80FBE6A4-E065-4052-8F91-86A05870E19A}" destId="{B0482621-10F9-407E-9686-AF4A5526513E}" srcOrd="0" destOrd="0" presId="urn:microsoft.com/office/officeart/2005/8/layout/vList5"/>
    <dgm:cxn modelId="{0C8C33AC-39F8-41C3-9372-681622785D7D}" type="presOf" srcId="{FA5CD7A8-6863-41EC-99B7-00C0DD832718}" destId="{E4FE2718-3242-48AC-B3C3-82794BA6F4A3}" srcOrd="0" destOrd="0" presId="urn:microsoft.com/office/officeart/2005/8/layout/vList5"/>
    <dgm:cxn modelId="{B6E6E5AE-9F45-4AA2-BEAF-7CE1B997B81D}" srcId="{E9F005CF-0B2F-4E68-99F3-74CBCC79F6D8}" destId="{2F7828DB-953B-4FCE-A0A8-4CEEE69DC445}" srcOrd="5" destOrd="0" parTransId="{0A0A18EF-4D34-42C4-BEBD-64346F709721}" sibTransId="{1901AD08-570B-4C7B-ABA5-4AEBF4FD5E11}"/>
    <dgm:cxn modelId="{3EC4D6B2-1073-43EC-9F71-776FE8EA635F}" type="presOf" srcId="{F6BAD6A9-CBC1-4AB2-A55A-2B7E249FF451}" destId="{0FF2EE96-2326-4614-9750-A8E4CC7DDE5F}" srcOrd="0" destOrd="0" presId="urn:microsoft.com/office/officeart/2005/8/layout/vList5"/>
    <dgm:cxn modelId="{8C22B2B7-D552-4D3A-B9C5-515B1F4FB475}" srcId="{2F7828DB-953B-4FCE-A0A8-4CEEE69DC445}" destId="{456FB0A3-1AF4-4763-88D6-BB1836AB2B8A}" srcOrd="0" destOrd="0" parTransId="{025F8A4E-9297-494B-ADB8-1EC552F11CCD}" sibTransId="{9AC52BB2-6528-469B-8C47-B6582E3CD8AC}"/>
    <dgm:cxn modelId="{85038BC9-0437-492A-ACC0-5BA8FA813EE7}" type="presOf" srcId="{292EECA0-2D14-43DF-A7C9-00FE48FC200B}" destId="{F99188F8-42E9-4AC7-872D-0349FEFC9B35}" srcOrd="0" destOrd="0" presId="urn:microsoft.com/office/officeart/2005/8/layout/vList5"/>
    <dgm:cxn modelId="{BF388BC9-2BA6-4001-A296-22D8679BFF8F}" type="presOf" srcId="{6DA0E533-ECEA-4620-A6F7-4FF823FD5D88}" destId="{F139923E-CAC0-4E80-A250-BA35C8FD6519}" srcOrd="0" destOrd="0" presId="urn:microsoft.com/office/officeart/2005/8/layout/vList5"/>
    <dgm:cxn modelId="{406316CB-3F1A-452C-A388-04D1161D3868}" srcId="{16C8105C-11E7-4CF5-9E34-FA4A96FF73E0}" destId="{8B503627-42F7-4257-9646-9366A20EA957}" srcOrd="1" destOrd="0" parTransId="{59823912-4727-4736-9B29-05D18FA8F431}" sibTransId="{03219E52-9586-4F5B-A4D6-09EBF32D724B}"/>
    <dgm:cxn modelId="{C8FCD4CD-D9E0-46A2-9BAA-3D749269D8A8}" type="presOf" srcId="{D0AF9029-1BA3-4C6C-88D4-BF98BF76EC0A}" destId="{09D316DD-0D06-40F3-8BD3-5C2B5B3036D6}" srcOrd="0" destOrd="1" presId="urn:microsoft.com/office/officeart/2005/8/layout/vList5"/>
    <dgm:cxn modelId="{BC7840D5-9E67-4A0E-9791-A82ADAEAFEBF}" srcId="{E9F005CF-0B2F-4E68-99F3-74CBCC79F6D8}" destId="{80DCEC98-3D12-4DFE-A250-160F521D1523}" srcOrd="3" destOrd="0" parTransId="{C442D0EA-2C79-4883-AF96-D3801875C500}" sibTransId="{2CD87AF2-64D8-4D80-A8DC-3446818BA978}"/>
    <dgm:cxn modelId="{D9E973D8-8F55-4497-965D-29F866C5B13F}" type="presOf" srcId="{8B503627-42F7-4257-9646-9366A20EA957}" destId="{F99188F8-42E9-4AC7-872D-0349FEFC9B35}" srcOrd="0" destOrd="1" presId="urn:microsoft.com/office/officeart/2005/8/layout/vList5"/>
    <dgm:cxn modelId="{78D164E3-5DB7-4D0B-8B7B-3F82D2C72AC2}" srcId="{2F7828DB-953B-4FCE-A0A8-4CEEE69DC445}" destId="{D0AF9029-1BA3-4C6C-88D4-BF98BF76EC0A}" srcOrd="1" destOrd="0" parTransId="{22B82BB1-B78B-4C75-82F9-B2BAB79356A4}" sibTransId="{AA0BDED5-F9E3-4A9B-A466-EB4F00261087}"/>
    <dgm:cxn modelId="{CCA581EF-01A9-4015-AEDC-0B1BDD4C4C30}" type="presOf" srcId="{A696C065-B62E-4C9B-A894-DFA145CC352A}" destId="{2CAE7DF6-1D29-4ECF-A5A2-870FC4D89186}" srcOrd="0" destOrd="0" presId="urn:microsoft.com/office/officeart/2005/8/layout/vList5"/>
    <dgm:cxn modelId="{A23498F8-13C6-4CD6-A395-05A3379E582B}" srcId="{6DA0E533-ECEA-4620-A6F7-4FF823FD5D88}" destId="{FA5CD7A8-6863-41EC-99B7-00C0DD832718}" srcOrd="0" destOrd="0" parTransId="{53336982-424B-441B-8B6B-452D002CBDE5}" sibTransId="{9383152D-AD1C-46A9-BEA8-E09C39A6FB99}"/>
    <dgm:cxn modelId="{18097370-31AC-40F0-BDB1-2F1935E57966}" type="presParOf" srcId="{5C283ECA-88AC-4F64-A080-254E52E1C9D4}" destId="{CABA2C2E-49CD-4CAD-889F-4AD5E67000B2}" srcOrd="0" destOrd="0" presId="urn:microsoft.com/office/officeart/2005/8/layout/vList5"/>
    <dgm:cxn modelId="{B5C7284E-7E5C-46E2-945D-34EC32277F4A}" type="presParOf" srcId="{CABA2C2E-49CD-4CAD-889F-4AD5E67000B2}" destId="{0FF2EE96-2326-4614-9750-A8E4CC7DDE5F}" srcOrd="0" destOrd="0" presId="urn:microsoft.com/office/officeart/2005/8/layout/vList5"/>
    <dgm:cxn modelId="{A02EF069-E9F4-4E6E-A2AA-54A8EFF01E36}" type="presParOf" srcId="{CABA2C2E-49CD-4CAD-889F-4AD5E67000B2}" destId="{2CAE7DF6-1D29-4ECF-A5A2-870FC4D89186}" srcOrd="1" destOrd="0" presId="urn:microsoft.com/office/officeart/2005/8/layout/vList5"/>
    <dgm:cxn modelId="{294AF6C1-9463-435E-BFC2-585748C26E43}" type="presParOf" srcId="{5C283ECA-88AC-4F64-A080-254E52E1C9D4}" destId="{D195992A-0200-42CE-9FD4-0A78BAA7CA23}" srcOrd="1" destOrd="0" presId="urn:microsoft.com/office/officeart/2005/8/layout/vList5"/>
    <dgm:cxn modelId="{FB1193DF-800D-4637-96B3-1FC98941F392}" type="presParOf" srcId="{5C283ECA-88AC-4F64-A080-254E52E1C9D4}" destId="{3597F578-3900-441F-8C74-7BFE2DB5FEF2}" srcOrd="2" destOrd="0" presId="urn:microsoft.com/office/officeart/2005/8/layout/vList5"/>
    <dgm:cxn modelId="{647AB5F5-FA35-4A8E-A162-69362109751C}" type="presParOf" srcId="{3597F578-3900-441F-8C74-7BFE2DB5FEF2}" destId="{112A4AFE-2470-4FD8-948A-F4607BBE4207}" srcOrd="0" destOrd="0" presId="urn:microsoft.com/office/officeart/2005/8/layout/vList5"/>
    <dgm:cxn modelId="{B8929DFE-6CAD-4C16-BC04-806A490C2D28}" type="presParOf" srcId="{3597F578-3900-441F-8C74-7BFE2DB5FEF2}" destId="{F99188F8-42E9-4AC7-872D-0349FEFC9B35}" srcOrd="1" destOrd="0" presId="urn:microsoft.com/office/officeart/2005/8/layout/vList5"/>
    <dgm:cxn modelId="{0F5D4E5D-BA26-4E98-9FDD-D8DB841EAA08}" type="presParOf" srcId="{5C283ECA-88AC-4F64-A080-254E52E1C9D4}" destId="{DD8D8163-60E1-4E1E-A6E5-1E104075A998}" srcOrd="3" destOrd="0" presId="urn:microsoft.com/office/officeart/2005/8/layout/vList5"/>
    <dgm:cxn modelId="{80A9CE52-ECEC-4C08-B778-16B0D3A284FE}" type="presParOf" srcId="{5C283ECA-88AC-4F64-A080-254E52E1C9D4}" destId="{A2FCE37F-9216-4DEC-8955-5058D9073D77}" srcOrd="4" destOrd="0" presId="urn:microsoft.com/office/officeart/2005/8/layout/vList5"/>
    <dgm:cxn modelId="{E65049F2-EBA8-447B-864A-10EF7C39C813}" type="presParOf" srcId="{A2FCE37F-9216-4DEC-8955-5058D9073D77}" destId="{B0482621-10F9-407E-9686-AF4A5526513E}" srcOrd="0" destOrd="0" presId="urn:microsoft.com/office/officeart/2005/8/layout/vList5"/>
    <dgm:cxn modelId="{382A70DB-D5A8-48BA-A305-2A5794380BD2}" type="presParOf" srcId="{A2FCE37F-9216-4DEC-8955-5058D9073D77}" destId="{5871B2E9-8F57-4EC0-9DA4-9137D4B79BEE}" srcOrd="1" destOrd="0" presId="urn:microsoft.com/office/officeart/2005/8/layout/vList5"/>
    <dgm:cxn modelId="{41E58409-F999-4D33-BA4A-1CB077C0B27F}" type="presParOf" srcId="{5C283ECA-88AC-4F64-A080-254E52E1C9D4}" destId="{DFBD7E11-ABEB-4399-8FFF-58492FA2A874}" srcOrd="5" destOrd="0" presId="urn:microsoft.com/office/officeart/2005/8/layout/vList5"/>
    <dgm:cxn modelId="{7E7B7B9B-24DE-40DF-81D7-BFBFB26171B5}" type="presParOf" srcId="{5C283ECA-88AC-4F64-A080-254E52E1C9D4}" destId="{C8B70106-0110-48AB-8092-1D33C2CC7116}" srcOrd="6" destOrd="0" presId="urn:microsoft.com/office/officeart/2005/8/layout/vList5"/>
    <dgm:cxn modelId="{71D3B41B-3D79-46A9-8308-D927C15215DB}" type="presParOf" srcId="{C8B70106-0110-48AB-8092-1D33C2CC7116}" destId="{0DC0BD8C-A9B6-431B-A407-E5BE5254BD7B}" srcOrd="0" destOrd="0" presId="urn:microsoft.com/office/officeart/2005/8/layout/vList5"/>
    <dgm:cxn modelId="{EC49BC43-47E0-4F45-970E-CA5FA31DAE5E}" type="presParOf" srcId="{C8B70106-0110-48AB-8092-1D33C2CC7116}" destId="{CBC31409-B7A0-4CBB-9404-AF23337D1149}" srcOrd="1" destOrd="0" presId="urn:microsoft.com/office/officeart/2005/8/layout/vList5"/>
    <dgm:cxn modelId="{6C572EC2-2743-47F8-87E4-E3A6367F3BB5}" type="presParOf" srcId="{5C283ECA-88AC-4F64-A080-254E52E1C9D4}" destId="{08104819-4E00-4EEB-84C6-63A1D9269510}" srcOrd="7" destOrd="0" presId="urn:microsoft.com/office/officeart/2005/8/layout/vList5"/>
    <dgm:cxn modelId="{C097663B-9A82-4124-A1CA-16C17427E880}" type="presParOf" srcId="{5C283ECA-88AC-4F64-A080-254E52E1C9D4}" destId="{7ED34847-FF77-43F1-A5FE-51206A4A4355}" srcOrd="8" destOrd="0" presId="urn:microsoft.com/office/officeart/2005/8/layout/vList5"/>
    <dgm:cxn modelId="{3AFABD6D-D75A-4621-B68F-EE871373CE4F}" type="presParOf" srcId="{7ED34847-FF77-43F1-A5FE-51206A4A4355}" destId="{F139923E-CAC0-4E80-A250-BA35C8FD6519}" srcOrd="0" destOrd="0" presId="urn:microsoft.com/office/officeart/2005/8/layout/vList5"/>
    <dgm:cxn modelId="{537C6E25-DA7B-4320-98E2-1AFE44B48708}" type="presParOf" srcId="{7ED34847-FF77-43F1-A5FE-51206A4A4355}" destId="{E4FE2718-3242-48AC-B3C3-82794BA6F4A3}" srcOrd="1" destOrd="0" presId="urn:microsoft.com/office/officeart/2005/8/layout/vList5"/>
    <dgm:cxn modelId="{6064AE08-115F-4DFB-AE3C-B7773EE43D0B}" type="presParOf" srcId="{5C283ECA-88AC-4F64-A080-254E52E1C9D4}" destId="{F628E16D-1DD3-4249-AD8A-3881C73A6CB4}" srcOrd="9" destOrd="0" presId="urn:microsoft.com/office/officeart/2005/8/layout/vList5"/>
    <dgm:cxn modelId="{A4243E42-DC6C-4809-BD57-CF104FDAEA85}" type="presParOf" srcId="{5C283ECA-88AC-4F64-A080-254E52E1C9D4}" destId="{5ACC06C0-D419-41C9-9D03-96DF679FC495}" srcOrd="10" destOrd="0" presId="urn:microsoft.com/office/officeart/2005/8/layout/vList5"/>
    <dgm:cxn modelId="{6B1D5201-F96C-4EEA-B243-061ED0C531BD}" type="presParOf" srcId="{5ACC06C0-D419-41C9-9D03-96DF679FC495}" destId="{C15E0DF9-739A-46F1-94F0-3C7A01FD6028}" srcOrd="0" destOrd="0" presId="urn:microsoft.com/office/officeart/2005/8/layout/vList5"/>
    <dgm:cxn modelId="{F9DCA823-62BF-4101-9052-4B675B6186B6}" type="presParOf" srcId="{5ACC06C0-D419-41C9-9D03-96DF679FC495}" destId="{09D316DD-0D06-40F3-8BD3-5C2B5B3036D6}"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CAE7DF6-1D29-4ECF-A5A2-870FC4D89186}">
      <dsp:nvSpPr>
        <dsp:cNvPr id="0" name=""/>
        <dsp:cNvSpPr/>
      </dsp:nvSpPr>
      <dsp:spPr>
        <a:xfrm rot="5400000">
          <a:off x="7050900" y="-3029184"/>
          <a:ext cx="737230" cy="6983073"/>
        </a:xfrm>
        <a:prstGeom prst="round2Same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55625">
            <a:lnSpc>
              <a:spcPct val="90000"/>
            </a:lnSpc>
            <a:spcBef>
              <a:spcPct val="0"/>
            </a:spcBef>
            <a:spcAft>
              <a:spcPct val="15000"/>
            </a:spcAft>
            <a:buChar char="•"/>
          </a:pPr>
          <a:r>
            <a:rPr lang="en-US" sz="1250" kern="1200" dirty="0">
              <a:latin typeface="Calibri" panose="020F0502020204030204" pitchFamily="34" charset="0"/>
              <a:cs typeface="Calibri" panose="020F0502020204030204" pitchFamily="34" charset="0"/>
            </a:rPr>
            <a:t>AQI is a measure of air pollution that provides information on air quality and associated health risks</a:t>
          </a:r>
        </a:p>
        <a:p>
          <a:pPr marL="114300" lvl="1" indent="-114300" algn="l" defTabSz="555625">
            <a:lnSpc>
              <a:spcPct val="90000"/>
            </a:lnSpc>
            <a:spcBef>
              <a:spcPct val="0"/>
            </a:spcBef>
            <a:spcAft>
              <a:spcPct val="15000"/>
            </a:spcAft>
            <a:buChar char="•"/>
          </a:pPr>
          <a:r>
            <a:rPr lang="en-US" sz="1250" kern="1200" dirty="0">
              <a:latin typeface="Calibri" panose="020F0502020204030204" pitchFamily="34" charset="0"/>
              <a:cs typeface="Calibri" panose="020F0502020204030204" pitchFamily="34" charset="0"/>
            </a:rPr>
            <a:t>We’ll use environmental parameters (such as temperature, humidity, wind speed, PM2.5 and PM10 particulate matter concentration, ozone levels) to predict the AQI.</a:t>
          </a:r>
        </a:p>
      </dsp:txBody>
      <dsp:txXfrm rot="-5400000">
        <a:off x="3927979" y="129726"/>
        <a:ext cx="6947084" cy="665252"/>
      </dsp:txXfrm>
    </dsp:sp>
    <dsp:sp modelId="{0FF2EE96-2326-4614-9750-A8E4CC7DDE5F}">
      <dsp:nvSpPr>
        <dsp:cNvPr id="0" name=""/>
        <dsp:cNvSpPr/>
      </dsp:nvSpPr>
      <dsp:spPr>
        <a:xfrm>
          <a:off x="0" y="1582"/>
          <a:ext cx="3927979" cy="921538"/>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Understanding the Problem</a:t>
          </a:r>
        </a:p>
      </dsp:txBody>
      <dsp:txXfrm>
        <a:off x="44986" y="46568"/>
        <a:ext cx="3838007" cy="831566"/>
      </dsp:txXfrm>
    </dsp:sp>
    <dsp:sp modelId="{F99188F8-42E9-4AC7-872D-0349FEFC9B35}">
      <dsp:nvSpPr>
        <dsp:cNvPr id="0" name=""/>
        <dsp:cNvSpPr/>
      </dsp:nvSpPr>
      <dsp:spPr>
        <a:xfrm rot="5400000">
          <a:off x="7050900" y="-2061569"/>
          <a:ext cx="737230" cy="6983073"/>
        </a:xfrm>
        <a:prstGeom prst="round2SameRect">
          <a:avLst/>
        </a:prstGeom>
        <a:solidFill>
          <a:schemeClr val="accent5">
            <a:tint val="40000"/>
            <a:alpha val="90000"/>
            <a:hueOff val="-1441366"/>
            <a:satOff val="712"/>
            <a:lumOff val="12"/>
            <a:alphaOff val="0"/>
          </a:schemeClr>
        </a:solidFill>
        <a:ln w="12700" cap="flat" cmpd="sng" algn="ctr">
          <a:solidFill>
            <a:schemeClr val="accent5">
              <a:tint val="40000"/>
              <a:alpha val="90000"/>
              <a:hueOff val="-1441366"/>
              <a:satOff val="712"/>
              <a:lumOff val="1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55625">
            <a:lnSpc>
              <a:spcPct val="90000"/>
            </a:lnSpc>
            <a:spcBef>
              <a:spcPct val="0"/>
            </a:spcBef>
            <a:spcAft>
              <a:spcPct val="15000"/>
            </a:spcAft>
            <a:buChar char="•"/>
          </a:pPr>
          <a:r>
            <a:rPr lang="en-US" sz="1250" kern="1200" dirty="0">
              <a:latin typeface="Calibri" panose="020F0502020204030204" pitchFamily="34" charset="0"/>
              <a:cs typeface="Calibri" panose="020F0502020204030204" pitchFamily="34" charset="0"/>
            </a:rPr>
            <a:t>Load the air quality dataset (which includes relevant environmental parameters and AQI values).</a:t>
          </a:r>
        </a:p>
        <a:p>
          <a:pPr marL="114300" lvl="1" indent="-114300" algn="l" defTabSz="555625">
            <a:lnSpc>
              <a:spcPct val="90000"/>
            </a:lnSpc>
            <a:spcBef>
              <a:spcPct val="0"/>
            </a:spcBef>
            <a:spcAft>
              <a:spcPct val="15000"/>
            </a:spcAft>
            <a:buChar char="•"/>
          </a:pPr>
          <a:r>
            <a:rPr lang="en-US" sz="1250" kern="1200" dirty="0">
              <a:latin typeface="Calibri" panose="020F0502020204030204" pitchFamily="34" charset="0"/>
              <a:cs typeface="Calibri" panose="020F0502020204030204" pitchFamily="34" charset="0"/>
            </a:rPr>
            <a:t>Explore the dataset to understand its structure and features.</a:t>
          </a:r>
        </a:p>
      </dsp:txBody>
      <dsp:txXfrm rot="-5400000">
        <a:off x="3927979" y="1097341"/>
        <a:ext cx="6947084" cy="665252"/>
      </dsp:txXfrm>
    </dsp:sp>
    <dsp:sp modelId="{112A4AFE-2470-4FD8-948A-F4607BBE4207}">
      <dsp:nvSpPr>
        <dsp:cNvPr id="0" name=""/>
        <dsp:cNvSpPr/>
      </dsp:nvSpPr>
      <dsp:spPr>
        <a:xfrm>
          <a:off x="0" y="969198"/>
          <a:ext cx="3927979" cy="921538"/>
        </a:xfrm>
        <a:prstGeom prst="roundRect">
          <a:avLst/>
        </a:prstGeom>
        <a:solidFill>
          <a:schemeClr val="accent5">
            <a:hueOff val="-1439183"/>
            <a:satOff val="712"/>
            <a:lumOff val="-79"/>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Data Preparation &amp; Preprocessing</a:t>
          </a:r>
        </a:p>
      </dsp:txBody>
      <dsp:txXfrm>
        <a:off x="44986" y="1014184"/>
        <a:ext cx="3838007" cy="831566"/>
      </dsp:txXfrm>
    </dsp:sp>
    <dsp:sp modelId="{5871B2E9-8F57-4EC0-9DA4-9137D4B79BEE}">
      <dsp:nvSpPr>
        <dsp:cNvPr id="0" name=""/>
        <dsp:cNvSpPr/>
      </dsp:nvSpPr>
      <dsp:spPr>
        <a:xfrm rot="5400000">
          <a:off x="7050900" y="-1093953"/>
          <a:ext cx="737230" cy="6983073"/>
        </a:xfrm>
        <a:prstGeom prst="round2SameRect">
          <a:avLst/>
        </a:prstGeom>
        <a:solidFill>
          <a:schemeClr val="accent5">
            <a:tint val="40000"/>
            <a:alpha val="90000"/>
            <a:hueOff val="-2882732"/>
            <a:satOff val="1423"/>
            <a:lumOff val="24"/>
            <a:alphaOff val="0"/>
          </a:schemeClr>
        </a:solidFill>
        <a:ln w="12700" cap="flat" cmpd="sng" algn="ctr">
          <a:solidFill>
            <a:schemeClr val="accent5">
              <a:tint val="40000"/>
              <a:alpha val="90000"/>
              <a:hueOff val="-2882732"/>
              <a:satOff val="1423"/>
              <a:lumOff val="2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55625">
            <a:lnSpc>
              <a:spcPct val="90000"/>
            </a:lnSpc>
            <a:spcBef>
              <a:spcPct val="0"/>
            </a:spcBef>
            <a:spcAft>
              <a:spcPct val="15000"/>
            </a:spcAft>
            <a:buChar char="•"/>
          </a:pPr>
          <a:r>
            <a:rPr lang="en-US" sz="1250" kern="1200" dirty="0">
              <a:latin typeface="Calibri" panose="020F0502020204030204" pitchFamily="34" charset="0"/>
              <a:cs typeface="Calibri" panose="020F0502020204030204" pitchFamily="34" charset="0"/>
            </a:rPr>
            <a:t>Random Forest is an ensemble learning technique that combines multiple decision trees to improve prediction accuracy.</a:t>
          </a:r>
        </a:p>
      </dsp:txBody>
      <dsp:txXfrm rot="-5400000">
        <a:off x="3927979" y="2064957"/>
        <a:ext cx="6947084" cy="665252"/>
      </dsp:txXfrm>
    </dsp:sp>
    <dsp:sp modelId="{B0482621-10F9-407E-9686-AF4A5526513E}">
      <dsp:nvSpPr>
        <dsp:cNvPr id="0" name=""/>
        <dsp:cNvSpPr/>
      </dsp:nvSpPr>
      <dsp:spPr>
        <a:xfrm>
          <a:off x="0" y="1936813"/>
          <a:ext cx="3927979" cy="921538"/>
        </a:xfrm>
        <a:prstGeom prst="roundRect">
          <a:avLst/>
        </a:prstGeom>
        <a:solidFill>
          <a:schemeClr val="accent5">
            <a:hueOff val="-2878366"/>
            <a:satOff val="1423"/>
            <a:lumOff val="-15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Random Forest Algorithm</a:t>
          </a:r>
        </a:p>
      </dsp:txBody>
      <dsp:txXfrm>
        <a:off x="44986" y="1981799"/>
        <a:ext cx="3838007" cy="831566"/>
      </dsp:txXfrm>
    </dsp:sp>
    <dsp:sp modelId="{CBC31409-B7A0-4CBB-9404-AF23337D1149}">
      <dsp:nvSpPr>
        <dsp:cNvPr id="0" name=""/>
        <dsp:cNvSpPr/>
      </dsp:nvSpPr>
      <dsp:spPr>
        <a:xfrm rot="5400000">
          <a:off x="7050900" y="-126338"/>
          <a:ext cx="737230" cy="6983073"/>
        </a:xfrm>
        <a:prstGeom prst="round2SameRect">
          <a:avLst/>
        </a:prstGeom>
        <a:solidFill>
          <a:schemeClr val="accent5">
            <a:tint val="40000"/>
            <a:alpha val="90000"/>
            <a:hueOff val="-4324098"/>
            <a:satOff val="2135"/>
            <a:lumOff val="36"/>
            <a:alphaOff val="0"/>
          </a:schemeClr>
        </a:solidFill>
        <a:ln w="12700" cap="flat" cmpd="sng" algn="ctr">
          <a:solidFill>
            <a:schemeClr val="accent5">
              <a:tint val="40000"/>
              <a:alpha val="90000"/>
              <a:hueOff val="-4324098"/>
              <a:satOff val="2135"/>
              <a:lumOff val="3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55625">
            <a:lnSpc>
              <a:spcPct val="90000"/>
            </a:lnSpc>
            <a:spcBef>
              <a:spcPct val="0"/>
            </a:spcBef>
            <a:spcAft>
              <a:spcPct val="15000"/>
            </a:spcAft>
            <a:buChar char="•"/>
          </a:pPr>
          <a:r>
            <a:rPr lang="en-US" sz="1250" kern="1200" dirty="0">
              <a:latin typeface="Calibri" panose="020F0502020204030204" pitchFamily="34" charset="0"/>
              <a:cs typeface="Calibri" panose="020F0502020204030204" pitchFamily="34" charset="0"/>
            </a:rPr>
            <a:t>Tune hyperparameters (e.g., number of trees, maximum depth, minimum samples per leaf) using techniques like cross-validation.</a:t>
          </a:r>
        </a:p>
        <a:p>
          <a:pPr marL="114300" lvl="1" indent="-114300" algn="l" defTabSz="555625">
            <a:lnSpc>
              <a:spcPct val="90000"/>
            </a:lnSpc>
            <a:spcBef>
              <a:spcPct val="0"/>
            </a:spcBef>
            <a:spcAft>
              <a:spcPct val="15000"/>
            </a:spcAft>
            <a:buChar char="•"/>
          </a:pPr>
          <a:r>
            <a:rPr lang="en-US" sz="1250" kern="1200" dirty="0">
              <a:latin typeface="Calibri" panose="020F0502020204030204" pitchFamily="34" charset="0"/>
              <a:cs typeface="Calibri" panose="020F0502020204030204" pitchFamily="34" charset="0"/>
            </a:rPr>
            <a:t>Use grid search or random search to find optimal hyperparameters.</a:t>
          </a:r>
        </a:p>
      </dsp:txBody>
      <dsp:txXfrm rot="-5400000">
        <a:off x="3927979" y="3032572"/>
        <a:ext cx="6947084" cy="665252"/>
      </dsp:txXfrm>
    </dsp:sp>
    <dsp:sp modelId="{0DC0BD8C-A9B6-431B-A407-E5BE5254BD7B}">
      <dsp:nvSpPr>
        <dsp:cNvPr id="0" name=""/>
        <dsp:cNvSpPr/>
      </dsp:nvSpPr>
      <dsp:spPr>
        <a:xfrm>
          <a:off x="0" y="2904429"/>
          <a:ext cx="3927979" cy="921538"/>
        </a:xfrm>
        <a:prstGeom prst="roundRect">
          <a:avLst/>
        </a:prstGeom>
        <a:solidFill>
          <a:schemeClr val="accent5">
            <a:hueOff val="-4317550"/>
            <a:satOff val="2135"/>
            <a:lumOff val="-23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Hyperparameter Tuning</a:t>
          </a:r>
        </a:p>
      </dsp:txBody>
      <dsp:txXfrm>
        <a:off x="44986" y="2949415"/>
        <a:ext cx="3838007" cy="831566"/>
      </dsp:txXfrm>
    </dsp:sp>
    <dsp:sp modelId="{E4FE2718-3242-48AC-B3C3-82794BA6F4A3}">
      <dsp:nvSpPr>
        <dsp:cNvPr id="0" name=""/>
        <dsp:cNvSpPr/>
      </dsp:nvSpPr>
      <dsp:spPr>
        <a:xfrm rot="5400000">
          <a:off x="7050900" y="841277"/>
          <a:ext cx="737230" cy="6983073"/>
        </a:xfrm>
        <a:prstGeom prst="round2SameRect">
          <a:avLst/>
        </a:prstGeom>
        <a:solidFill>
          <a:schemeClr val="accent5">
            <a:tint val="40000"/>
            <a:alpha val="90000"/>
            <a:hueOff val="-5765464"/>
            <a:satOff val="2846"/>
            <a:lumOff val="48"/>
            <a:alphaOff val="0"/>
          </a:schemeClr>
        </a:solidFill>
        <a:ln w="12700" cap="flat" cmpd="sng" algn="ctr">
          <a:solidFill>
            <a:schemeClr val="accent5">
              <a:tint val="40000"/>
              <a:alpha val="90000"/>
              <a:hueOff val="-5765464"/>
              <a:satOff val="2846"/>
              <a:lumOff val="4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55625">
            <a:lnSpc>
              <a:spcPct val="90000"/>
            </a:lnSpc>
            <a:spcBef>
              <a:spcPct val="0"/>
            </a:spcBef>
            <a:spcAft>
              <a:spcPct val="15000"/>
            </a:spcAft>
            <a:buChar char="•"/>
          </a:pPr>
          <a:r>
            <a:rPr lang="en-US" sz="1250" kern="1200" dirty="0">
              <a:latin typeface="Calibri" panose="020F0502020204030204" pitchFamily="34" charset="0"/>
              <a:cs typeface="Calibri" panose="020F0502020204030204" pitchFamily="34" charset="0"/>
            </a:rPr>
            <a:t>Train the Random Forest model on the training data.</a:t>
          </a:r>
        </a:p>
      </dsp:txBody>
      <dsp:txXfrm rot="-5400000">
        <a:off x="3927979" y="4000188"/>
        <a:ext cx="6947084" cy="665252"/>
      </dsp:txXfrm>
    </dsp:sp>
    <dsp:sp modelId="{F139923E-CAC0-4E80-A250-BA35C8FD6519}">
      <dsp:nvSpPr>
        <dsp:cNvPr id="0" name=""/>
        <dsp:cNvSpPr/>
      </dsp:nvSpPr>
      <dsp:spPr>
        <a:xfrm>
          <a:off x="0" y="3872045"/>
          <a:ext cx="3927979" cy="921538"/>
        </a:xfrm>
        <a:prstGeom prst="roundRect">
          <a:avLst/>
        </a:prstGeom>
        <a:solidFill>
          <a:schemeClr val="accent5">
            <a:hueOff val="-5756733"/>
            <a:satOff val="2846"/>
            <a:lumOff val="-31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Model Training</a:t>
          </a:r>
        </a:p>
      </dsp:txBody>
      <dsp:txXfrm>
        <a:off x="44986" y="3917031"/>
        <a:ext cx="3838007" cy="831566"/>
      </dsp:txXfrm>
    </dsp:sp>
    <dsp:sp modelId="{09D316DD-0D06-40F3-8BD3-5C2B5B3036D6}">
      <dsp:nvSpPr>
        <dsp:cNvPr id="0" name=""/>
        <dsp:cNvSpPr/>
      </dsp:nvSpPr>
      <dsp:spPr>
        <a:xfrm rot="5400000">
          <a:off x="7050900" y="1808892"/>
          <a:ext cx="737230" cy="6983073"/>
        </a:xfrm>
        <a:prstGeom prst="round2SameRect">
          <a:avLst/>
        </a:prstGeom>
        <a:solidFill>
          <a:schemeClr val="accent5">
            <a:tint val="40000"/>
            <a:alpha val="90000"/>
            <a:hueOff val="-7206830"/>
            <a:satOff val="3558"/>
            <a:lumOff val="60"/>
            <a:alphaOff val="0"/>
          </a:schemeClr>
        </a:solidFill>
        <a:ln w="12700" cap="flat" cmpd="sng" algn="ctr">
          <a:solidFill>
            <a:schemeClr val="accent5">
              <a:tint val="40000"/>
              <a:alpha val="90000"/>
              <a:hueOff val="-7206830"/>
              <a:satOff val="3558"/>
              <a:lumOff val="6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114300" lvl="1" indent="-114300" algn="l" defTabSz="555625">
            <a:lnSpc>
              <a:spcPct val="90000"/>
            </a:lnSpc>
            <a:spcBef>
              <a:spcPct val="0"/>
            </a:spcBef>
            <a:spcAft>
              <a:spcPct val="15000"/>
            </a:spcAft>
            <a:buChar char="•"/>
          </a:pPr>
          <a:r>
            <a:rPr lang="en-US" sz="1250" kern="1200" dirty="0">
              <a:latin typeface="Calibri" panose="020F0502020204030204" pitchFamily="34" charset="0"/>
              <a:cs typeface="Calibri" panose="020F0502020204030204" pitchFamily="34" charset="0"/>
            </a:rPr>
            <a:t>Evaluate the model using metrics such as mean absolute error (MAE), mean squared error (MSE), and root mean squared error (RMSE).</a:t>
          </a:r>
        </a:p>
        <a:p>
          <a:pPr marL="114300" lvl="1" indent="-114300" algn="l" defTabSz="555625">
            <a:lnSpc>
              <a:spcPct val="90000"/>
            </a:lnSpc>
            <a:spcBef>
              <a:spcPct val="0"/>
            </a:spcBef>
            <a:spcAft>
              <a:spcPct val="15000"/>
            </a:spcAft>
            <a:buChar char="•"/>
          </a:pPr>
          <a:r>
            <a:rPr lang="en-US" sz="1250" kern="1200" dirty="0">
              <a:latin typeface="Calibri" panose="020F0502020204030204" pitchFamily="34" charset="0"/>
              <a:cs typeface="Calibri" panose="020F0502020204030204" pitchFamily="34" charset="0"/>
            </a:rPr>
            <a:t>Use the testing subset to assess model performance.</a:t>
          </a:r>
        </a:p>
      </dsp:txBody>
      <dsp:txXfrm rot="-5400000">
        <a:off x="3927979" y="4967803"/>
        <a:ext cx="6947084" cy="665252"/>
      </dsp:txXfrm>
    </dsp:sp>
    <dsp:sp modelId="{C15E0DF9-739A-46F1-94F0-3C7A01FD6028}">
      <dsp:nvSpPr>
        <dsp:cNvPr id="0" name=""/>
        <dsp:cNvSpPr/>
      </dsp:nvSpPr>
      <dsp:spPr>
        <a:xfrm>
          <a:off x="0" y="4839660"/>
          <a:ext cx="3927979" cy="921538"/>
        </a:xfrm>
        <a:prstGeom prst="roundRect">
          <a:avLst/>
        </a:prstGeom>
        <a:solidFill>
          <a:schemeClr val="accent5">
            <a:hueOff val="-7195916"/>
            <a:satOff val="3558"/>
            <a:lumOff val="-39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47625" rIns="95250" bIns="47625" numCol="1" spcCol="1270" anchor="ctr" anchorCtr="0">
          <a:noAutofit/>
        </a:bodyPr>
        <a:lstStyle/>
        <a:p>
          <a:pPr marL="0" lvl="0" indent="0" algn="ctr" defTabSz="1111250">
            <a:lnSpc>
              <a:spcPct val="90000"/>
            </a:lnSpc>
            <a:spcBef>
              <a:spcPct val="0"/>
            </a:spcBef>
            <a:spcAft>
              <a:spcPct val="35000"/>
            </a:spcAft>
            <a:buNone/>
          </a:pPr>
          <a:r>
            <a:rPr lang="en-US" sz="2500" kern="1200" dirty="0"/>
            <a:t>Model Evaluation</a:t>
          </a:r>
        </a:p>
      </dsp:txBody>
      <dsp:txXfrm>
        <a:off x="44986" y="4884646"/>
        <a:ext cx="3838007" cy="83156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5/8/2024</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5/8/2024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7749388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1906911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14666269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91911055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p:nvPr>
        </p:nvSpPr>
        <p:spPr/>
        <p:txBody>
          <a:bodyPr/>
          <a:lstStyle/>
          <a:p>
            <a:r>
              <a:rPr lang="en-US"/>
              <a:t>Click to edit Master title style</a:t>
            </a:r>
            <a:endParaRPr lang="en-US" dirty="0"/>
          </a:p>
        </p:txBody>
      </p:sp>
      <p:sp>
        <p:nvSpPr>
          <p:cNvPr id="5" name="Slide Number Placeholder 4">
            <a:extLst>
              <a:ext uri="{FF2B5EF4-FFF2-40B4-BE49-F238E27FC236}">
                <a16:creationId xmlns:a16="http://schemas.microsoft.com/office/drawing/2014/main" id="{814BC7BE-FECC-8573-D4F0-FA004B4A04F4}"/>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8" name="Footer Placeholder 7">
            <a:extLst>
              <a:ext uri="{FF2B5EF4-FFF2-40B4-BE49-F238E27FC236}">
                <a16:creationId xmlns:a16="http://schemas.microsoft.com/office/drawing/2014/main" id="{A4DB0707-D3A6-4BF0-3225-EC3851AD7387}"/>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47694759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81AE946-135C-E4E8-BA60-64AB48B87F80}"/>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7" name="Footer Placeholder 6">
            <a:extLst>
              <a:ext uri="{FF2B5EF4-FFF2-40B4-BE49-F238E27FC236}">
                <a16:creationId xmlns:a16="http://schemas.microsoft.com/office/drawing/2014/main" id="{FFD67329-9F30-BEB7-31E2-FECA7FD59B06}"/>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287510722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5BD6A3-F987-4FCC-A6EF-2EF0D33C0888}"/>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4C3F06A0-63CE-4272-B90E-4F20296BFBEB}"/>
              </a:ext>
            </a:extLst>
          </p:cNvPr>
          <p:cNvSpPr>
            <a:spLocks noGrp="1"/>
          </p:cNvSpPr>
          <p:nvPr>
            <p:ph idx="1"/>
          </p:nvPr>
        </p:nvSpPr>
        <p:spPr>
          <a:xfrm>
            <a:off x="5230684" y="987425"/>
            <a:ext cx="612470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8467220-06E3-427A-B4D3-9B0030E09DBB}"/>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73183587-0236-046F-3B80-4D4EEA7A80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60C67779-9FAD-3FE4-5C67-7E5313C03B45}"/>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79920054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08F2A-1C19-4116-80DF-E24EDDF283FF}"/>
              </a:ext>
            </a:extLst>
          </p:cNvPr>
          <p:cNvSpPr>
            <a:spLocks noGrp="1"/>
          </p:cNvSpPr>
          <p:nvPr>
            <p:ph type="title"/>
          </p:nvPr>
        </p:nvSpPr>
        <p:spPr>
          <a:xfrm>
            <a:off x="129844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08A489A7-7CA6-4CC9-B634-FCB2E102C6B9}"/>
              </a:ext>
            </a:extLst>
          </p:cNvPr>
          <p:cNvSpPr>
            <a:spLocks noGrp="1"/>
          </p:cNvSpPr>
          <p:nvPr>
            <p:ph type="pic" idx="1"/>
          </p:nvPr>
        </p:nvSpPr>
        <p:spPr>
          <a:xfrm>
            <a:off x="5230684" y="993775"/>
            <a:ext cx="6124703"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7DF5F80D-1DB9-4E0A-8F68-924FC1C9C3BA}"/>
              </a:ext>
            </a:extLst>
          </p:cNvPr>
          <p:cNvSpPr>
            <a:spLocks noGrp="1"/>
          </p:cNvSpPr>
          <p:nvPr>
            <p:ph type="body" sz="half" idx="2"/>
          </p:nvPr>
        </p:nvSpPr>
        <p:spPr>
          <a:xfrm>
            <a:off x="129844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7" name="Slide Number Placeholder 6">
            <a:extLst>
              <a:ext uri="{FF2B5EF4-FFF2-40B4-BE49-F238E27FC236}">
                <a16:creationId xmlns:a16="http://schemas.microsoft.com/office/drawing/2014/main" id="{3AD70A4E-ED43-B5A1-F8FE-762E21A30A3E}"/>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A4125545-56D8-5212-AA45-63F7C1DBF101}"/>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4351659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816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73972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4003194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Title and content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399" y="609600"/>
            <a:ext cx="10058400" cy="914400"/>
          </a:xfrm>
        </p:spPr>
        <p:txBody>
          <a:bodyPr/>
          <a:lstStyle>
            <a:lvl1pP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1855945"/>
            <a:ext cx="9820656"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5213399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tle and content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188720" y="609600"/>
            <a:ext cx="9829800" cy="914400"/>
          </a:xfrm>
        </p:spPr>
        <p:txBody>
          <a:bodyPr/>
          <a:lstStyle>
            <a:lvl1pPr algn="ctr">
              <a:defRPr spc="3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188720" y="1746504"/>
            <a:ext cx="9829800" cy="4352544"/>
          </a:xfrm>
        </p:spPr>
        <p:txBody>
          <a:bodyPr/>
          <a:lstStyle>
            <a:lvl1pPr>
              <a:defRPr spc="0" baseline="0"/>
            </a:lvl1pPr>
            <a:lvl2pPr>
              <a:defRPr spc="0" baseline="0"/>
            </a:lvl2pPr>
            <a:lvl3pPr>
              <a:defRPr spc="0" baseline="0"/>
            </a:lvl3pPr>
            <a:lvl4pPr>
              <a:defRPr spc="0" baseline="0"/>
            </a:lvl4pPr>
            <a:lvl5pPr>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Tree>
    <p:extLst>
      <p:ext uri="{BB962C8B-B14F-4D97-AF65-F5344CB8AC3E}">
        <p14:creationId xmlns:p14="http://schemas.microsoft.com/office/powerpoint/2010/main" val="16418404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340618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80483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1295400" y="609600"/>
            <a:ext cx="9821955" cy="1256118"/>
          </a:xfrm>
          <a:prstGeom prst="rect">
            <a:avLst/>
          </a:prstGeom>
        </p:spPr>
        <p:txBody>
          <a:bodyPr vert="horz" lIns="0" tIns="0" rIns="0" bIns="0" rtlCol="0" anchor="t" anchorCtr="0">
            <a:no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295400" y="1855945"/>
            <a:ext cx="9821955"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Slide Number Placeholder 20">
            <a:extLst>
              <a:ext uri="{FF2B5EF4-FFF2-40B4-BE49-F238E27FC236}">
                <a16:creationId xmlns:a16="http://schemas.microsoft.com/office/drawing/2014/main" id="{78A08F60-CEF1-832D-D403-282EA76CBEF2}"/>
              </a:ext>
            </a:extLst>
          </p:cNvPr>
          <p:cNvSpPr>
            <a:spLocks noGrp="1"/>
          </p:cNvSpPr>
          <p:nvPr>
            <p:ph type="sldNum" sz="quarter" idx="4"/>
          </p:nvPr>
        </p:nvSpPr>
        <p:spPr>
          <a:xfrm>
            <a:off x="420624" y="6019801"/>
            <a:ext cx="457200" cy="184150"/>
          </a:xfrm>
          <a:prstGeom prst="rect">
            <a:avLst/>
          </a:prstGeom>
        </p:spPr>
        <p:txBody>
          <a:bodyPr vert="horz" lIns="0" tIns="0" rIns="0" bIns="0" rtlCol="0" anchor="ctr"/>
          <a:lstStyle>
            <a:lvl1pPr algn="ctr">
              <a:defRPr sz="1200" cap="all" spc="200" baseline="0">
                <a:solidFill>
                  <a:schemeClr val="accent1"/>
                </a:solidFill>
                <a:latin typeface="Posterama" panose="020B0504020200020000" pitchFamily="34" charset="0"/>
              </a:defRPr>
            </a:lvl1pPr>
          </a:lstStyle>
          <a:p>
            <a:fld id="{75DF2D63-3FF5-D547-96B9-BE9CCD1ABA58}" type="slidenum">
              <a:rPr lang="en-US" smtClean="0"/>
              <a:pPr/>
              <a:t>‹#›</a:t>
            </a:fld>
            <a:endParaRPr lang="en-US" dirty="0"/>
          </a:p>
        </p:txBody>
      </p:sp>
      <p:sp>
        <p:nvSpPr>
          <p:cNvPr id="25" name="Footer Placeholder 24">
            <a:extLst>
              <a:ext uri="{FF2B5EF4-FFF2-40B4-BE49-F238E27FC236}">
                <a16:creationId xmlns:a16="http://schemas.microsoft.com/office/drawing/2014/main" id="{010F9766-B67A-A34E-2927-9A2D6360F77A}"/>
              </a:ext>
            </a:extLst>
          </p:cNvPr>
          <p:cNvSpPr>
            <a:spLocks noGrp="1"/>
          </p:cNvSpPr>
          <p:nvPr>
            <p:ph type="ftr" sz="quarter" idx="3"/>
          </p:nvPr>
        </p:nvSpPr>
        <p:spPr>
          <a:xfrm rot="16200000">
            <a:off x="-242952" y="1451496"/>
            <a:ext cx="1784352" cy="189457"/>
          </a:xfrm>
          <a:prstGeom prst="rect">
            <a:avLst/>
          </a:prstGeom>
        </p:spPr>
        <p:txBody>
          <a:bodyPr vert="horz" lIns="0" tIns="0" rIns="0" bIns="0" rtlCol="0" anchor="ctr"/>
          <a:lstStyle>
            <a:lvl1pPr algn="l">
              <a:defRPr sz="1200" cap="all" spc="100" baseline="0">
                <a:solidFill>
                  <a:schemeClr val="accent1"/>
                </a:solidFill>
                <a:latin typeface="Posterama" panose="020B0504020200020000" pitchFamily="34" charset="0"/>
              </a:defRPr>
            </a:lvl1pPr>
          </a:lstStyle>
          <a:p>
            <a:r>
              <a:rPr lang="en-US" dirty="0"/>
              <a:t>presentation title</a:t>
            </a:r>
          </a:p>
        </p:txBody>
      </p:sp>
      <p:cxnSp>
        <p:nvCxnSpPr>
          <p:cNvPr id="4" name="Straight Connector 3">
            <a:extLst>
              <a:ext uri="{FF2B5EF4-FFF2-40B4-BE49-F238E27FC236}">
                <a16:creationId xmlns:a16="http://schemas.microsoft.com/office/drawing/2014/main" id="{C0A131BE-DFE5-28BE-2AF8-50ADF9AFDB94}"/>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661" r:id="rId2"/>
    <p:sldLayoutId id="2147483662" r:id="rId3"/>
    <p:sldLayoutId id="2147483663" r:id="rId4"/>
    <p:sldLayoutId id="2147483664" r:id="rId5"/>
    <p:sldLayoutId id="2147483665" r:id="rId6"/>
    <p:sldLayoutId id="2147483666" r:id="rId7"/>
    <p:sldLayoutId id="2147483667" r:id="rId8"/>
    <p:sldLayoutId id="2147483668" r:id="rId9"/>
    <p:sldLayoutId id="2147483669" r:id="rId10"/>
    <p:sldLayoutId id="2147483670" r:id="rId11"/>
    <p:sldLayoutId id="2147483653" r:id="rId12"/>
    <p:sldLayoutId id="2147483671" r:id="rId13"/>
    <p:sldLayoutId id="2147483672" r:id="rId14"/>
    <p:sldLayoutId id="2147483673" r:id="rId15"/>
    <p:sldLayoutId id="2147483654" r:id="rId16"/>
    <p:sldLayoutId id="2147483655" r:id="rId17"/>
    <p:sldLayoutId id="2147483656" r:id="rId18"/>
    <p:sldLayoutId id="2147483657" r:id="rId19"/>
  </p:sldLayoutIdLst>
  <p:hf hdr="0" dt="0"/>
  <p:txStyles>
    <p:titleStyle>
      <a:lvl1pPr algn="l" defTabSz="914400" rtl="0" eaLnBrk="1" latinLnBrk="0" hangingPunct="1">
        <a:lnSpc>
          <a:spcPct val="90000"/>
        </a:lnSpc>
        <a:spcBef>
          <a:spcPct val="0"/>
        </a:spcBef>
        <a:buNone/>
        <a:defRPr sz="4800" kern="1200" cap="all" spc="300" baseline="0">
          <a:solidFill>
            <a:schemeClr val="tx1"/>
          </a:solidFill>
          <a:latin typeface="+mj-lt"/>
          <a:ea typeface="+mj-ea"/>
          <a:cs typeface="Posterama" panose="020B0504020200020000"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b="0" i="0" kern="12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b="0" i="0" kern="1200" baseline="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b="0" i="0" kern="1200" baseline="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b="0" i="0" kern="1200" baseline="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400" b="0" i="0" kern="1200" baseline="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xml"/><Relationship Id="rId1" Type="http://schemas.openxmlformats.org/officeDocument/2006/relationships/slideLayout" Target="../slideLayouts/slideLayout15.xml"/><Relationship Id="rId4" Type="http://schemas.openxmlformats.org/officeDocument/2006/relationships/image" Target="../media/image10.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ow we calculate our air quality index and why we need it - Breeze  Technologies">
            <a:extLst>
              <a:ext uri="{FF2B5EF4-FFF2-40B4-BE49-F238E27FC236}">
                <a16:creationId xmlns:a16="http://schemas.microsoft.com/office/drawing/2014/main" id="{9A9CB8B6-FAE6-A71A-01D5-0014EEA86C20}"/>
              </a:ext>
            </a:extLst>
          </p:cNvPr>
          <p:cNvPicPr>
            <a:picLocks noGrp="1" noChangeAspect="1" noChangeArrowheads="1"/>
          </p:cNvPicPr>
          <p:nvPr>
            <p:ph type="pic" sz="quarter" idx="10"/>
          </p:nvPr>
        </p:nvPicPr>
        <p:blipFill>
          <a:blip r:embed="rId2">
            <a:extLst>
              <a:ext uri="{28A0092B-C50C-407E-A947-70E740481C1C}">
                <a14:useLocalDpi xmlns:a14="http://schemas.microsoft.com/office/drawing/2010/main" val="0"/>
              </a:ext>
            </a:extLst>
          </a:blip>
          <a:srcRect t="24" b="24"/>
          <a:stretch>
            <a:fillRect/>
          </a:stretch>
        </p:blipFill>
        <p:spPr bwMode="auto">
          <a:xfrm>
            <a:off x="1524000" y="557234"/>
            <a:ext cx="8615297" cy="5743531"/>
          </a:xfrm>
          <a:prstGeom prst="rect">
            <a:avLst/>
          </a:prstGeom>
          <a:noFill/>
          <a:extLst>
            <a:ext uri="{909E8E84-426E-40DD-AFC4-6F175D3DCCD1}">
              <a14:hiddenFill xmlns:a14="http://schemas.microsoft.com/office/drawing/2010/main">
                <a:solidFill>
                  <a:srgbClr val="FFFFFF"/>
                </a:solidFill>
              </a14:hiddenFill>
            </a:ext>
          </a:extLst>
        </p:spPr>
      </p:pic>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1524000" y="2177751"/>
            <a:ext cx="8615297" cy="2245917"/>
          </a:xfrm>
          <a:solidFill>
            <a:schemeClr val="tx2">
              <a:lumMod val="20000"/>
              <a:lumOff val="80000"/>
            </a:schemeClr>
          </a:solidFill>
        </p:spPr>
        <p:txBody>
          <a:bodyPr/>
          <a:lstStyle/>
          <a:p>
            <a:r>
              <a:rPr lang="en-US" dirty="0">
                <a:effectLst>
                  <a:outerShdw blurRad="38100" dist="38100" dir="2700000" algn="tl">
                    <a:srgbClr val="000000">
                      <a:alpha val="43137"/>
                    </a:srgbClr>
                  </a:outerShdw>
                </a:effectLst>
              </a:rPr>
              <a:t>air Quality Prediction</a:t>
            </a:r>
          </a:p>
        </p:txBody>
      </p:sp>
      <p:sp>
        <p:nvSpPr>
          <p:cNvPr id="2" name="Subtitle 1">
            <a:extLst>
              <a:ext uri="{FF2B5EF4-FFF2-40B4-BE49-F238E27FC236}">
                <a16:creationId xmlns:a16="http://schemas.microsoft.com/office/drawing/2014/main" id="{A1307D8B-2864-21B6-1CE1-B605F29281C5}"/>
              </a:ext>
            </a:extLst>
          </p:cNvPr>
          <p:cNvSpPr>
            <a:spLocks noGrp="1"/>
          </p:cNvSpPr>
          <p:nvPr>
            <p:ph type="subTitle" idx="1"/>
          </p:nvPr>
        </p:nvSpPr>
        <p:spPr>
          <a:xfrm>
            <a:off x="1524000" y="5411244"/>
            <a:ext cx="8615297" cy="313151"/>
          </a:xfrm>
          <a:solidFill>
            <a:schemeClr val="tx2">
              <a:lumMod val="20000"/>
              <a:lumOff val="80000"/>
            </a:schemeClr>
          </a:solidFill>
        </p:spPr>
        <p:txBody>
          <a:bodyPr/>
          <a:lstStyle/>
          <a:p>
            <a:r>
              <a:rPr lang="en-US" b="1" dirty="0">
                <a:latin typeface="Arial Black" panose="020B0A04020102020204" pitchFamily="34" charset="0"/>
              </a:rPr>
              <a:t>JAHNAVI JAMMULA</a:t>
            </a:r>
          </a:p>
        </p:txBody>
      </p:sp>
    </p:spTree>
    <p:extLst>
      <p:ext uri="{BB962C8B-B14F-4D97-AF65-F5344CB8AC3E}">
        <p14:creationId xmlns:p14="http://schemas.microsoft.com/office/powerpoint/2010/main" val="85521544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arn(inVertic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2EA0E1BF-4CF0-12A8-0EE5-19C34FB118CA}"/>
              </a:ext>
            </a:extLst>
          </p:cNvPr>
          <p:cNvSpPr txBox="1"/>
          <p:nvPr/>
        </p:nvSpPr>
        <p:spPr>
          <a:xfrm>
            <a:off x="675410" y="962763"/>
            <a:ext cx="11014363" cy="6463308"/>
          </a:xfrm>
          <a:prstGeom prst="rect">
            <a:avLst/>
          </a:prstGeom>
          <a:noFill/>
        </p:spPr>
        <p:txBody>
          <a:bodyPr wrap="square" rtlCol="0">
            <a:spAutoFit/>
          </a:bodyPr>
          <a:lstStyle/>
          <a:p>
            <a:pPr algn="l">
              <a:buFont typeface="+mj-lt"/>
              <a:buAutoNum type="arabicPeriod"/>
            </a:pPr>
            <a:r>
              <a:rPr lang="en-US" b="0" i="0" dirty="0">
                <a:solidFill>
                  <a:srgbClr val="0D0D0D"/>
                </a:solidFill>
                <a:effectLst/>
                <a:highlight>
                  <a:srgbClr val="FFFFFF"/>
                </a:highlight>
                <a:latin typeface="Calibri" panose="020F0502020204030204" pitchFamily="34" charset="0"/>
                <a:cs typeface="Calibri" panose="020F0502020204030204" pitchFamily="34" charset="0"/>
              </a:rPr>
              <a:t>"data = </a:t>
            </a:r>
            <a:r>
              <a:rPr lang="en-US" b="0" i="0" dirty="0" err="1">
                <a:solidFill>
                  <a:srgbClr val="0D0D0D"/>
                </a:solidFill>
                <a:effectLst/>
                <a:highlight>
                  <a:srgbClr val="FFFFFF"/>
                </a:highlight>
                <a:latin typeface="Calibri" panose="020F0502020204030204" pitchFamily="34" charset="0"/>
                <a:cs typeface="Calibri" panose="020F0502020204030204" pitchFamily="34" charset="0"/>
              </a:rPr>
              <a:t>train_data.dropna</a:t>
            </a:r>
            <a:r>
              <a:rPr lang="en-US" b="0" i="0" dirty="0">
                <a:solidFill>
                  <a:srgbClr val="0D0D0D"/>
                </a:solidFill>
                <a:effectLst/>
                <a:highlight>
                  <a:srgbClr val="FFFFFF"/>
                </a:highlight>
                <a:latin typeface="Calibri" panose="020F0502020204030204" pitchFamily="34" charset="0"/>
                <a:cs typeface="Calibri" panose="020F0502020204030204" pitchFamily="34" charset="0"/>
              </a:rPr>
              <a:t>(subset=[</a:t>
            </a:r>
            <a:r>
              <a:rPr lang="en-US" b="0" i="0" dirty="0" err="1">
                <a:solidFill>
                  <a:srgbClr val="0D0D0D"/>
                </a:solidFill>
                <a:effectLst/>
                <a:highlight>
                  <a:srgbClr val="FFFFFF"/>
                </a:highlight>
                <a:latin typeface="Calibri" panose="020F0502020204030204" pitchFamily="34" charset="0"/>
                <a:cs typeface="Calibri" panose="020F0502020204030204" pitchFamily="34" charset="0"/>
              </a:rPr>
              <a:t>target_column</a:t>
            </a:r>
            <a:r>
              <a:rPr lang="en-US" b="0" i="0" dirty="0">
                <a:solidFill>
                  <a:srgbClr val="0D0D0D"/>
                </a:solidFill>
                <a:effectLst/>
                <a:highlight>
                  <a:srgbClr val="FFFFFF"/>
                </a:highlight>
                <a:latin typeface="Calibri" panose="020F0502020204030204" pitchFamily="34" charset="0"/>
                <a:cs typeface="Calibri" panose="020F0502020204030204" pitchFamily="34" charset="0"/>
              </a:rPr>
              <a:t>])":</a:t>
            </a:r>
          </a:p>
          <a:p>
            <a:pPr marL="742950" lvl="1" indent="-285750" algn="l">
              <a:buFont typeface="+mj-lt"/>
              <a:buAutoNum type="arabicPeriod"/>
            </a:pPr>
            <a:r>
              <a:rPr lang="en-US" b="0" i="0" dirty="0">
                <a:solidFill>
                  <a:srgbClr val="0D0D0D"/>
                </a:solidFill>
                <a:effectLst/>
                <a:highlight>
                  <a:srgbClr val="FFFFFF"/>
                </a:highlight>
                <a:latin typeface="Calibri" panose="020F0502020204030204" pitchFamily="34" charset="0"/>
                <a:cs typeface="Calibri" panose="020F0502020204030204" pitchFamily="34" charset="0"/>
              </a:rPr>
              <a:t>"We create a new </a:t>
            </a:r>
            <a:r>
              <a:rPr lang="en-US" b="0" i="0" dirty="0" err="1">
                <a:solidFill>
                  <a:srgbClr val="0D0D0D"/>
                </a:solidFill>
                <a:effectLst/>
                <a:highlight>
                  <a:srgbClr val="FFFFFF"/>
                </a:highlight>
                <a:latin typeface="Calibri" panose="020F0502020204030204" pitchFamily="34" charset="0"/>
                <a:cs typeface="Calibri" panose="020F0502020204030204" pitchFamily="34" charset="0"/>
              </a:rPr>
              <a:t>DataFrame</a:t>
            </a:r>
            <a:r>
              <a:rPr lang="en-US" b="0" i="0" dirty="0">
                <a:solidFill>
                  <a:srgbClr val="0D0D0D"/>
                </a:solidFill>
                <a:effectLst/>
                <a:highlight>
                  <a:srgbClr val="FFFFFF"/>
                </a:highlight>
                <a:latin typeface="Calibri" panose="020F0502020204030204" pitchFamily="34" charset="0"/>
                <a:cs typeface="Calibri" panose="020F0502020204030204" pitchFamily="34" charset="0"/>
              </a:rPr>
              <a:t> 'data' by dropping rows with missing values in the target column from the training dataset."</a:t>
            </a:r>
          </a:p>
          <a:p>
            <a:pPr marL="742950" lvl="1" indent="-285750" algn="l">
              <a:buFont typeface="+mj-lt"/>
              <a:buAutoNum type="arabicPeriod"/>
            </a:pPr>
            <a:r>
              <a:rPr lang="en-US" b="0" i="0" dirty="0">
                <a:solidFill>
                  <a:srgbClr val="0D0D0D"/>
                </a:solidFill>
                <a:effectLst/>
                <a:highlight>
                  <a:srgbClr val="FFFFFF"/>
                </a:highlight>
                <a:latin typeface="Calibri" panose="020F0502020204030204" pitchFamily="34" charset="0"/>
                <a:cs typeface="Calibri" panose="020F0502020204030204" pitchFamily="34" charset="0"/>
              </a:rPr>
              <a:t>"This ensures that our model training is conducted on clean, complete data."</a:t>
            </a:r>
          </a:p>
          <a:p>
            <a:pPr algn="l">
              <a:buFont typeface="+mj-lt"/>
              <a:buAutoNum type="arabicPeriod"/>
            </a:pPr>
            <a:r>
              <a:rPr lang="en-US" b="0" i="0" dirty="0">
                <a:solidFill>
                  <a:srgbClr val="0D0D0D"/>
                </a:solidFill>
                <a:effectLst/>
                <a:highlight>
                  <a:srgbClr val="FFFFFF"/>
                </a:highlight>
                <a:latin typeface="Calibri" panose="020F0502020204030204" pitchFamily="34" charset="0"/>
                <a:cs typeface="Calibri" panose="020F0502020204030204" pitchFamily="34" charset="0"/>
              </a:rPr>
              <a:t>"# Train </a:t>
            </a:r>
            <a:r>
              <a:rPr lang="en-US" b="0" i="0" dirty="0" err="1">
                <a:solidFill>
                  <a:srgbClr val="0D0D0D"/>
                </a:solidFill>
                <a:effectLst/>
                <a:highlight>
                  <a:srgbClr val="FFFFFF"/>
                </a:highlight>
                <a:latin typeface="Calibri" panose="020F0502020204030204" pitchFamily="34" charset="0"/>
                <a:cs typeface="Calibri" panose="020F0502020204030204" pitchFamily="34" charset="0"/>
              </a:rPr>
              <a:t>RandomForestRegressor</a:t>
            </a:r>
            <a:r>
              <a:rPr lang="en-US" b="0" i="0" dirty="0">
                <a:solidFill>
                  <a:srgbClr val="0D0D0D"/>
                </a:solidFill>
                <a:effectLst/>
                <a:highlight>
                  <a:srgbClr val="FFFFFF"/>
                </a:highlight>
                <a:latin typeface="Calibri" panose="020F0502020204030204" pitchFamily="34" charset="0"/>
                <a:cs typeface="Calibri" panose="020F0502020204030204" pitchFamily="34" charset="0"/>
              </a:rPr>
              <a:t> model":</a:t>
            </a:r>
          </a:p>
          <a:p>
            <a:pPr marL="742950" lvl="1" indent="-285750" algn="l">
              <a:buFont typeface="+mj-lt"/>
              <a:buAutoNum type="arabicPeriod"/>
            </a:pPr>
            <a:r>
              <a:rPr lang="en-US" b="0" i="0" dirty="0">
                <a:solidFill>
                  <a:srgbClr val="0D0D0D"/>
                </a:solidFill>
                <a:effectLst/>
                <a:highlight>
                  <a:srgbClr val="FFFFFF"/>
                </a:highlight>
                <a:latin typeface="Calibri" panose="020F0502020204030204" pitchFamily="34" charset="0"/>
                <a:cs typeface="Calibri" panose="020F0502020204030204" pitchFamily="34" charset="0"/>
              </a:rPr>
              <a:t>"Now, we're ready to train our machine learning model using the </a:t>
            </a:r>
            <a:r>
              <a:rPr lang="en-US" b="0" i="0" dirty="0" err="1">
                <a:solidFill>
                  <a:srgbClr val="0D0D0D"/>
                </a:solidFill>
                <a:effectLst/>
                <a:highlight>
                  <a:srgbClr val="FFFFFF"/>
                </a:highlight>
                <a:latin typeface="Calibri" panose="020F0502020204030204" pitchFamily="34" charset="0"/>
                <a:cs typeface="Calibri" panose="020F0502020204030204" pitchFamily="34" charset="0"/>
              </a:rPr>
              <a:t>RandomForestRegressor</a:t>
            </a:r>
            <a:r>
              <a:rPr lang="en-US" b="0" i="0" dirty="0">
                <a:solidFill>
                  <a:srgbClr val="0D0D0D"/>
                </a:solidFill>
                <a:effectLst/>
                <a:highlight>
                  <a:srgbClr val="FFFFFF"/>
                </a:highlight>
                <a:latin typeface="Calibri" panose="020F0502020204030204" pitchFamily="34" charset="0"/>
                <a:cs typeface="Calibri" panose="020F0502020204030204" pitchFamily="34" charset="0"/>
              </a:rPr>
              <a:t> algorithm."</a:t>
            </a:r>
          </a:p>
          <a:p>
            <a:pPr marL="742950" lvl="1" indent="-285750" algn="l">
              <a:buFont typeface="+mj-lt"/>
              <a:buAutoNum type="arabicPeriod"/>
            </a:pPr>
            <a:r>
              <a:rPr lang="en-US" b="0" i="0" dirty="0">
                <a:solidFill>
                  <a:srgbClr val="0D0D0D"/>
                </a:solidFill>
                <a:effectLst/>
                <a:highlight>
                  <a:srgbClr val="FFFFFF"/>
                </a:highlight>
                <a:latin typeface="Calibri" panose="020F0502020204030204" pitchFamily="34" charset="0"/>
                <a:cs typeface="Calibri" panose="020F0502020204030204" pitchFamily="34" charset="0"/>
              </a:rPr>
              <a:t>"</a:t>
            </a:r>
            <a:r>
              <a:rPr lang="en-US" b="0" i="0" dirty="0" err="1">
                <a:solidFill>
                  <a:srgbClr val="0D0D0D"/>
                </a:solidFill>
                <a:effectLst/>
                <a:highlight>
                  <a:srgbClr val="FFFFFF"/>
                </a:highlight>
                <a:latin typeface="Calibri" panose="020F0502020204030204" pitchFamily="34" charset="0"/>
                <a:cs typeface="Calibri" panose="020F0502020204030204" pitchFamily="34" charset="0"/>
              </a:rPr>
              <a:t>RandomForestRegressor</a:t>
            </a:r>
            <a:r>
              <a:rPr lang="en-US" b="0" i="0" dirty="0">
                <a:solidFill>
                  <a:srgbClr val="0D0D0D"/>
                </a:solidFill>
                <a:effectLst/>
                <a:highlight>
                  <a:srgbClr val="FFFFFF"/>
                </a:highlight>
                <a:latin typeface="Calibri" panose="020F0502020204030204" pitchFamily="34" charset="0"/>
                <a:cs typeface="Calibri" panose="020F0502020204030204" pitchFamily="34" charset="0"/>
              </a:rPr>
              <a:t> is an ensemble learning method that fits multiple decision trees on different subsets of the dataset."</a:t>
            </a:r>
          </a:p>
          <a:p>
            <a:pPr algn="l">
              <a:buFont typeface="+mj-lt"/>
              <a:buAutoNum type="arabicPeriod"/>
            </a:pPr>
            <a:r>
              <a:rPr lang="en-US" b="0" i="0" dirty="0">
                <a:solidFill>
                  <a:srgbClr val="0D0D0D"/>
                </a:solidFill>
                <a:effectLst/>
                <a:highlight>
                  <a:srgbClr val="FFFFFF"/>
                </a:highlight>
                <a:latin typeface="Calibri" panose="020F0502020204030204" pitchFamily="34" charset="0"/>
                <a:cs typeface="Calibri" panose="020F0502020204030204" pitchFamily="34" charset="0"/>
              </a:rPr>
              <a:t>"rf = </a:t>
            </a:r>
            <a:r>
              <a:rPr lang="en-US" b="0" i="0" dirty="0" err="1">
                <a:solidFill>
                  <a:srgbClr val="0D0D0D"/>
                </a:solidFill>
                <a:effectLst/>
                <a:highlight>
                  <a:srgbClr val="FFFFFF"/>
                </a:highlight>
                <a:latin typeface="Calibri" panose="020F0502020204030204" pitchFamily="34" charset="0"/>
                <a:cs typeface="Calibri" panose="020F0502020204030204" pitchFamily="34" charset="0"/>
              </a:rPr>
              <a:t>RandomForestRegressor</a:t>
            </a:r>
            <a:r>
              <a:rPr lang="en-US" b="0" i="0" dirty="0">
                <a:solidFill>
                  <a:srgbClr val="0D0D0D"/>
                </a:solidFill>
                <a:effectLst/>
                <a:highlight>
                  <a:srgbClr val="FFFFFF"/>
                </a:highlight>
                <a:latin typeface="Calibri" panose="020F0502020204030204" pitchFamily="34" charset="0"/>
                <a:cs typeface="Calibri" panose="020F0502020204030204" pitchFamily="34" charset="0"/>
              </a:rPr>
              <a:t>(</a:t>
            </a:r>
            <a:r>
              <a:rPr lang="en-US" b="0" i="0" dirty="0" err="1">
                <a:solidFill>
                  <a:srgbClr val="0D0D0D"/>
                </a:solidFill>
                <a:effectLst/>
                <a:highlight>
                  <a:srgbClr val="FFFFFF"/>
                </a:highlight>
                <a:latin typeface="Calibri" panose="020F0502020204030204" pitchFamily="34" charset="0"/>
                <a:cs typeface="Calibri" panose="020F0502020204030204" pitchFamily="34" charset="0"/>
              </a:rPr>
              <a:t>featuresCol</a:t>
            </a:r>
            <a:r>
              <a:rPr lang="en-US" b="0" i="0" dirty="0">
                <a:solidFill>
                  <a:srgbClr val="0D0D0D"/>
                </a:solidFill>
                <a:effectLst/>
                <a:highlight>
                  <a:srgbClr val="FFFFFF"/>
                </a:highlight>
                <a:latin typeface="Calibri" panose="020F0502020204030204" pitchFamily="34" charset="0"/>
                <a:cs typeface="Calibri" panose="020F0502020204030204" pitchFamily="34" charset="0"/>
              </a:rPr>
              <a:t>="features", </a:t>
            </a:r>
            <a:r>
              <a:rPr lang="en-US" b="0" i="0" dirty="0" err="1">
                <a:solidFill>
                  <a:srgbClr val="0D0D0D"/>
                </a:solidFill>
                <a:effectLst/>
                <a:highlight>
                  <a:srgbClr val="FFFFFF"/>
                </a:highlight>
                <a:latin typeface="Calibri" panose="020F0502020204030204" pitchFamily="34" charset="0"/>
                <a:cs typeface="Calibri" panose="020F0502020204030204" pitchFamily="34" charset="0"/>
              </a:rPr>
              <a:t>labelCol</a:t>
            </a:r>
            <a:r>
              <a:rPr lang="en-US" b="0" i="0" dirty="0">
                <a:solidFill>
                  <a:srgbClr val="0D0D0D"/>
                </a:solidFill>
                <a:effectLst/>
                <a:highlight>
                  <a:srgbClr val="FFFFFF"/>
                </a:highlight>
                <a:latin typeface="Calibri" panose="020F0502020204030204" pitchFamily="34" charset="0"/>
                <a:cs typeface="Calibri" panose="020F0502020204030204" pitchFamily="34" charset="0"/>
              </a:rPr>
              <a:t>=</a:t>
            </a:r>
            <a:r>
              <a:rPr lang="en-US" b="0" i="0" dirty="0" err="1">
                <a:solidFill>
                  <a:srgbClr val="0D0D0D"/>
                </a:solidFill>
                <a:effectLst/>
                <a:highlight>
                  <a:srgbClr val="FFFFFF"/>
                </a:highlight>
                <a:latin typeface="Calibri" panose="020F0502020204030204" pitchFamily="34" charset="0"/>
                <a:cs typeface="Calibri" panose="020F0502020204030204" pitchFamily="34" charset="0"/>
              </a:rPr>
              <a:t>target_column</a:t>
            </a:r>
            <a:r>
              <a:rPr lang="en-US" b="0" i="0" dirty="0">
                <a:solidFill>
                  <a:srgbClr val="0D0D0D"/>
                </a:solidFill>
                <a:effectLst/>
                <a:highlight>
                  <a:srgbClr val="FFFFFF"/>
                </a:highlight>
                <a:latin typeface="Calibri" panose="020F0502020204030204" pitchFamily="34" charset="0"/>
                <a:cs typeface="Calibri" panose="020F0502020204030204" pitchFamily="34" charset="0"/>
              </a:rPr>
              <a:t>)":</a:t>
            </a:r>
          </a:p>
          <a:p>
            <a:pPr marL="742950" lvl="1" indent="-285750" algn="l">
              <a:buFont typeface="+mj-lt"/>
              <a:buAutoNum type="arabicPeriod"/>
            </a:pPr>
            <a:r>
              <a:rPr lang="en-US" b="0" i="0" dirty="0">
                <a:solidFill>
                  <a:srgbClr val="0D0D0D"/>
                </a:solidFill>
                <a:effectLst/>
                <a:highlight>
                  <a:srgbClr val="FFFFFF"/>
                </a:highlight>
                <a:latin typeface="Calibri" panose="020F0502020204030204" pitchFamily="34" charset="0"/>
                <a:cs typeface="Calibri" panose="020F0502020204030204" pitchFamily="34" charset="0"/>
              </a:rPr>
              <a:t>"We initialize the </a:t>
            </a:r>
            <a:r>
              <a:rPr lang="en-US" b="0" i="0" dirty="0" err="1">
                <a:solidFill>
                  <a:srgbClr val="0D0D0D"/>
                </a:solidFill>
                <a:effectLst/>
                <a:highlight>
                  <a:srgbClr val="FFFFFF"/>
                </a:highlight>
                <a:latin typeface="Calibri" panose="020F0502020204030204" pitchFamily="34" charset="0"/>
                <a:cs typeface="Calibri" panose="020F0502020204030204" pitchFamily="34" charset="0"/>
              </a:rPr>
              <a:t>RandomForestRegressor</a:t>
            </a:r>
            <a:r>
              <a:rPr lang="en-US" b="0" i="0" dirty="0">
                <a:solidFill>
                  <a:srgbClr val="0D0D0D"/>
                </a:solidFill>
                <a:effectLst/>
                <a:highlight>
                  <a:srgbClr val="FFFFFF"/>
                </a:highlight>
                <a:latin typeface="Calibri" panose="020F0502020204030204" pitchFamily="34" charset="0"/>
                <a:cs typeface="Calibri" panose="020F0502020204030204" pitchFamily="34" charset="0"/>
              </a:rPr>
              <a:t> model, specifying the input features column ('features') and the target column."</a:t>
            </a:r>
          </a:p>
          <a:p>
            <a:pPr algn="l">
              <a:buFont typeface="+mj-lt"/>
              <a:buAutoNum type="arabicPeriod"/>
            </a:pPr>
            <a:r>
              <a:rPr lang="en-US" b="0" i="0" dirty="0">
                <a:solidFill>
                  <a:srgbClr val="0D0D0D"/>
                </a:solidFill>
                <a:effectLst/>
                <a:highlight>
                  <a:srgbClr val="FFFFFF"/>
                </a:highlight>
                <a:latin typeface="Calibri" panose="020F0502020204030204" pitchFamily="34" charset="0"/>
                <a:cs typeface="Calibri" panose="020F0502020204030204" pitchFamily="34" charset="0"/>
              </a:rPr>
              <a:t>"model = </a:t>
            </a:r>
            <a:r>
              <a:rPr lang="en-US" b="0" i="0" dirty="0" err="1">
                <a:solidFill>
                  <a:srgbClr val="0D0D0D"/>
                </a:solidFill>
                <a:effectLst/>
                <a:highlight>
                  <a:srgbClr val="FFFFFF"/>
                </a:highlight>
                <a:latin typeface="Calibri" panose="020F0502020204030204" pitchFamily="34" charset="0"/>
                <a:cs typeface="Calibri" panose="020F0502020204030204" pitchFamily="34" charset="0"/>
              </a:rPr>
              <a:t>rf.fit</a:t>
            </a:r>
            <a:r>
              <a:rPr lang="en-US" b="0" i="0" dirty="0">
                <a:solidFill>
                  <a:srgbClr val="0D0D0D"/>
                </a:solidFill>
                <a:effectLst/>
                <a:highlight>
                  <a:srgbClr val="FFFFFF"/>
                </a:highlight>
                <a:latin typeface="Calibri" panose="020F0502020204030204" pitchFamily="34" charset="0"/>
                <a:cs typeface="Calibri" panose="020F0502020204030204" pitchFamily="34" charset="0"/>
              </a:rPr>
              <a:t>(data)":</a:t>
            </a:r>
          </a:p>
          <a:p>
            <a:pPr marL="742950" lvl="1" indent="-285750" algn="l">
              <a:buFont typeface="+mj-lt"/>
              <a:buAutoNum type="arabicPeriod"/>
            </a:pPr>
            <a:r>
              <a:rPr lang="en-US" b="0" i="0" dirty="0">
                <a:solidFill>
                  <a:srgbClr val="0D0D0D"/>
                </a:solidFill>
                <a:effectLst/>
                <a:highlight>
                  <a:srgbClr val="FFFFFF"/>
                </a:highlight>
                <a:latin typeface="Calibri" panose="020F0502020204030204" pitchFamily="34" charset="0"/>
                <a:cs typeface="Calibri" panose="020F0502020204030204" pitchFamily="34" charset="0"/>
              </a:rPr>
              <a:t>"The model is trained on the 'data' </a:t>
            </a:r>
            <a:r>
              <a:rPr lang="en-US" b="0" i="0" dirty="0" err="1">
                <a:solidFill>
                  <a:srgbClr val="0D0D0D"/>
                </a:solidFill>
                <a:effectLst/>
                <a:highlight>
                  <a:srgbClr val="FFFFFF"/>
                </a:highlight>
                <a:latin typeface="Calibri" panose="020F0502020204030204" pitchFamily="34" charset="0"/>
                <a:cs typeface="Calibri" panose="020F0502020204030204" pitchFamily="34" charset="0"/>
              </a:rPr>
              <a:t>DataFrame</a:t>
            </a:r>
            <a:r>
              <a:rPr lang="en-US" b="0" i="0" dirty="0">
                <a:solidFill>
                  <a:srgbClr val="0D0D0D"/>
                </a:solidFill>
                <a:effectLst/>
                <a:highlight>
                  <a:srgbClr val="FFFFFF"/>
                </a:highlight>
                <a:latin typeface="Calibri" panose="020F0502020204030204" pitchFamily="34" charset="0"/>
                <a:cs typeface="Calibri" panose="020F0502020204030204" pitchFamily="34" charset="0"/>
              </a:rPr>
              <a:t> using the 'fit' method."</a:t>
            </a:r>
          </a:p>
          <a:p>
            <a:pPr marL="742950" lvl="1" indent="-285750" algn="l">
              <a:buFont typeface="+mj-lt"/>
              <a:buAutoNum type="arabicPeriod"/>
            </a:pPr>
            <a:r>
              <a:rPr lang="en-US" b="0" i="0" dirty="0">
                <a:solidFill>
                  <a:srgbClr val="0D0D0D"/>
                </a:solidFill>
                <a:effectLst/>
                <a:highlight>
                  <a:srgbClr val="FFFFFF"/>
                </a:highlight>
                <a:latin typeface="Calibri" panose="020F0502020204030204" pitchFamily="34" charset="0"/>
                <a:cs typeface="Calibri" panose="020F0502020204030204" pitchFamily="34" charset="0"/>
              </a:rPr>
              <a:t>"During training, the model learns to predict the target variable based on the input features."</a:t>
            </a:r>
          </a:p>
          <a:p>
            <a:pPr algn="l">
              <a:buFont typeface="+mj-lt"/>
              <a:buAutoNum type="arabicPeriod"/>
            </a:pPr>
            <a:r>
              <a:rPr lang="en-US" b="0" i="0" dirty="0">
                <a:solidFill>
                  <a:srgbClr val="0D0D0D"/>
                </a:solidFill>
                <a:effectLst/>
                <a:highlight>
                  <a:srgbClr val="FFFFFF"/>
                </a:highlight>
                <a:latin typeface="Calibri" panose="020F0502020204030204" pitchFamily="34" charset="0"/>
                <a:cs typeface="Calibri" panose="020F0502020204030204" pitchFamily="34" charset="0"/>
              </a:rPr>
              <a:t>"</a:t>
            </a:r>
            <a:r>
              <a:rPr lang="en-US" b="0" i="0" dirty="0" err="1">
                <a:solidFill>
                  <a:srgbClr val="0D0D0D"/>
                </a:solidFill>
                <a:effectLst/>
                <a:highlight>
                  <a:srgbClr val="FFFFFF"/>
                </a:highlight>
                <a:latin typeface="Calibri" panose="020F0502020204030204" pitchFamily="34" charset="0"/>
                <a:cs typeface="Calibri" panose="020F0502020204030204" pitchFamily="34" charset="0"/>
              </a:rPr>
              <a:t>datat</a:t>
            </a:r>
            <a:r>
              <a:rPr lang="en-US" b="0" i="0" dirty="0">
                <a:solidFill>
                  <a:srgbClr val="0D0D0D"/>
                </a:solidFill>
                <a:effectLst/>
                <a:highlight>
                  <a:srgbClr val="FFFFFF"/>
                </a:highlight>
                <a:latin typeface="Calibri" panose="020F0502020204030204" pitchFamily="34" charset="0"/>
                <a:cs typeface="Calibri" panose="020F0502020204030204" pitchFamily="34" charset="0"/>
              </a:rPr>
              <a:t> = </a:t>
            </a:r>
            <a:r>
              <a:rPr lang="en-US" b="0" i="0" dirty="0" err="1">
                <a:solidFill>
                  <a:srgbClr val="0D0D0D"/>
                </a:solidFill>
                <a:effectLst/>
                <a:highlight>
                  <a:srgbClr val="FFFFFF"/>
                </a:highlight>
                <a:latin typeface="Calibri" panose="020F0502020204030204" pitchFamily="34" charset="0"/>
                <a:cs typeface="Calibri" panose="020F0502020204030204" pitchFamily="34" charset="0"/>
              </a:rPr>
              <a:t>test_data.dropna</a:t>
            </a:r>
            <a:r>
              <a:rPr lang="en-US" b="0" i="0" dirty="0">
                <a:solidFill>
                  <a:srgbClr val="0D0D0D"/>
                </a:solidFill>
                <a:effectLst/>
                <a:highlight>
                  <a:srgbClr val="FFFFFF"/>
                </a:highlight>
                <a:latin typeface="Calibri" panose="020F0502020204030204" pitchFamily="34" charset="0"/>
                <a:cs typeface="Calibri" panose="020F0502020204030204" pitchFamily="34" charset="0"/>
              </a:rPr>
              <a:t>(subset=[</a:t>
            </a:r>
            <a:r>
              <a:rPr lang="en-US" b="0" i="0" dirty="0" err="1">
                <a:solidFill>
                  <a:srgbClr val="0D0D0D"/>
                </a:solidFill>
                <a:effectLst/>
                <a:highlight>
                  <a:srgbClr val="FFFFFF"/>
                </a:highlight>
                <a:latin typeface="Calibri" panose="020F0502020204030204" pitchFamily="34" charset="0"/>
                <a:cs typeface="Calibri" panose="020F0502020204030204" pitchFamily="34" charset="0"/>
              </a:rPr>
              <a:t>target_column</a:t>
            </a:r>
            <a:r>
              <a:rPr lang="en-US" b="0" i="0" dirty="0">
                <a:solidFill>
                  <a:srgbClr val="0D0D0D"/>
                </a:solidFill>
                <a:effectLst/>
                <a:highlight>
                  <a:srgbClr val="FFFFFF"/>
                </a:highlight>
                <a:latin typeface="Calibri" panose="020F0502020204030204" pitchFamily="34" charset="0"/>
                <a:cs typeface="Calibri" panose="020F0502020204030204" pitchFamily="34" charset="0"/>
              </a:rPr>
              <a:t>])":</a:t>
            </a:r>
          </a:p>
          <a:p>
            <a:pPr marL="742950" lvl="1" indent="-285750" algn="l">
              <a:buFont typeface="+mj-lt"/>
              <a:buAutoNum type="arabicPeriod"/>
            </a:pPr>
            <a:r>
              <a:rPr lang="en-US" b="0" i="0" dirty="0">
                <a:solidFill>
                  <a:srgbClr val="0D0D0D"/>
                </a:solidFill>
                <a:effectLst/>
                <a:highlight>
                  <a:srgbClr val="FFFFFF"/>
                </a:highlight>
                <a:latin typeface="Calibri" panose="020F0502020204030204" pitchFamily="34" charset="0"/>
                <a:cs typeface="Calibri" panose="020F0502020204030204" pitchFamily="34" charset="0"/>
              </a:rPr>
              <a:t>"Similar to the training set, we remove rows with missing target values from the testing dataset to ensure fair evaluation."</a:t>
            </a:r>
          </a:p>
          <a:p>
            <a:pPr algn="l">
              <a:buFont typeface="+mj-lt"/>
              <a:buAutoNum type="arabicPeriod"/>
            </a:pPr>
            <a:r>
              <a:rPr lang="en-US" b="0" i="0" dirty="0">
                <a:solidFill>
                  <a:srgbClr val="0D0D0D"/>
                </a:solidFill>
                <a:effectLst/>
                <a:highlight>
                  <a:srgbClr val="FFFFFF"/>
                </a:highlight>
                <a:latin typeface="Calibri" panose="020F0502020204030204" pitchFamily="34" charset="0"/>
                <a:cs typeface="Calibri" panose="020F0502020204030204" pitchFamily="34" charset="0"/>
              </a:rPr>
              <a:t>"</a:t>
            </a:r>
            <a:r>
              <a:rPr lang="en-US" b="0" i="0" dirty="0" err="1">
                <a:solidFill>
                  <a:srgbClr val="0D0D0D"/>
                </a:solidFill>
                <a:effectLst/>
                <a:highlight>
                  <a:srgbClr val="FFFFFF"/>
                </a:highlight>
                <a:latin typeface="Calibri" panose="020F0502020204030204" pitchFamily="34" charset="0"/>
                <a:cs typeface="Calibri" panose="020F0502020204030204" pitchFamily="34" charset="0"/>
              </a:rPr>
              <a:t>predictions_var</a:t>
            </a:r>
            <a:r>
              <a:rPr lang="en-US" b="0" i="0" dirty="0">
                <a:solidFill>
                  <a:srgbClr val="0D0D0D"/>
                </a:solidFill>
                <a:effectLst/>
                <a:highlight>
                  <a:srgbClr val="FFFFFF"/>
                </a:highlight>
                <a:latin typeface="Calibri" panose="020F0502020204030204" pitchFamily="34" charset="0"/>
                <a:cs typeface="Calibri" panose="020F0502020204030204" pitchFamily="34" charset="0"/>
              </a:rPr>
              <a:t> = </a:t>
            </a:r>
            <a:r>
              <a:rPr lang="en-US" b="0" i="0" dirty="0" err="1">
                <a:solidFill>
                  <a:srgbClr val="0D0D0D"/>
                </a:solidFill>
                <a:effectLst/>
                <a:highlight>
                  <a:srgbClr val="FFFFFF"/>
                </a:highlight>
                <a:latin typeface="Calibri" panose="020F0502020204030204" pitchFamily="34" charset="0"/>
                <a:cs typeface="Calibri" panose="020F0502020204030204" pitchFamily="34" charset="0"/>
              </a:rPr>
              <a:t>model.transform</a:t>
            </a:r>
            <a:r>
              <a:rPr lang="en-US" b="0" i="0" dirty="0">
                <a:solidFill>
                  <a:srgbClr val="0D0D0D"/>
                </a:solidFill>
                <a:effectLst/>
                <a:highlight>
                  <a:srgbClr val="FFFFFF"/>
                </a:highlight>
                <a:latin typeface="Calibri" panose="020F0502020204030204" pitchFamily="34" charset="0"/>
                <a:cs typeface="Calibri" panose="020F0502020204030204" pitchFamily="34" charset="0"/>
              </a:rPr>
              <a:t>(</a:t>
            </a:r>
            <a:r>
              <a:rPr lang="en-US" b="0" i="0" dirty="0" err="1">
                <a:solidFill>
                  <a:srgbClr val="0D0D0D"/>
                </a:solidFill>
                <a:effectLst/>
                <a:highlight>
                  <a:srgbClr val="FFFFFF"/>
                </a:highlight>
                <a:latin typeface="Calibri" panose="020F0502020204030204" pitchFamily="34" charset="0"/>
                <a:cs typeface="Calibri" panose="020F0502020204030204" pitchFamily="34" charset="0"/>
              </a:rPr>
              <a:t>datat</a:t>
            </a:r>
            <a:r>
              <a:rPr lang="en-US" b="0" i="0" dirty="0">
                <a:solidFill>
                  <a:srgbClr val="0D0D0D"/>
                </a:solidFill>
                <a:effectLst/>
                <a:highlight>
                  <a:srgbClr val="FFFFFF"/>
                </a:highlight>
                <a:latin typeface="Calibri" panose="020F0502020204030204" pitchFamily="34" charset="0"/>
                <a:cs typeface="Calibri" panose="020F0502020204030204" pitchFamily="34" charset="0"/>
              </a:rPr>
              <a:t>)":</a:t>
            </a:r>
          </a:p>
          <a:p>
            <a:pPr marL="742950" lvl="1" indent="-285750" algn="l">
              <a:buFont typeface="+mj-lt"/>
              <a:buAutoNum type="arabicPeriod"/>
            </a:pPr>
            <a:r>
              <a:rPr lang="en-US" b="0" i="0" dirty="0">
                <a:solidFill>
                  <a:srgbClr val="0D0D0D"/>
                </a:solidFill>
                <a:effectLst/>
                <a:highlight>
                  <a:srgbClr val="FFFFFF"/>
                </a:highlight>
                <a:latin typeface="Calibri" panose="020F0502020204030204" pitchFamily="34" charset="0"/>
                <a:cs typeface="Calibri" panose="020F0502020204030204" pitchFamily="34" charset="0"/>
              </a:rPr>
              <a:t>"Finally, we use the trained model to make predictions on the test dataset."</a:t>
            </a:r>
          </a:p>
          <a:p>
            <a:pPr marL="742950" lvl="1" indent="-285750" algn="l">
              <a:buFont typeface="+mj-lt"/>
              <a:buAutoNum type="arabicPeriod"/>
            </a:pPr>
            <a:r>
              <a:rPr lang="en-US" b="0" i="0" dirty="0">
                <a:solidFill>
                  <a:srgbClr val="0D0D0D"/>
                </a:solidFill>
                <a:effectLst/>
                <a:highlight>
                  <a:srgbClr val="FFFFFF"/>
                </a:highlight>
                <a:latin typeface="Calibri" panose="020F0502020204030204" pitchFamily="34" charset="0"/>
                <a:cs typeface="Calibri" panose="020F0502020204030204" pitchFamily="34" charset="0"/>
              </a:rPr>
              <a:t>"The 'transform' method applies the trained model to the test data, generating predictions for the target variable."</a:t>
            </a:r>
          </a:p>
          <a:p>
            <a:endParaRPr lang="en-US" dirty="0">
              <a:latin typeface="Calibri" panose="020F0502020204030204" pitchFamily="34" charset="0"/>
              <a:cs typeface="Calibri" panose="020F0502020204030204" pitchFamily="34" charset="0"/>
            </a:endParaRPr>
          </a:p>
          <a:p>
            <a:endParaRPr lang="en-US" dirty="0">
              <a:latin typeface="Calibri" panose="020F0502020204030204" pitchFamily="34" charset="0"/>
              <a:cs typeface="Calibri" panose="020F0502020204030204" pitchFamily="34" charset="0"/>
            </a:endParaRPr>
          </a:p>
        </p:txBody>
      </p:sp>
      <p:sp>
        <p:nvSpPr>
          <p:cNvPr id="2" name="Title 1">
            <a:extLst>
              <a:ext uri="{FF2B5EF4-FFF2-40B4-BE49-F238E27FC236}">
                <a16:creationId xmlns:a16="http://schemas.microsoft.com/office/drawing/2014/main" id="{808C748C-D786-45FD-DDE1-DCC5A52C7D7A}"/>
              </a:ext>
            </a:extLst>
          </p:cNvPr>
          <p:cNvSpPr>
            <a:spLocks noGrp="1"/>
          </p:cNvSpPr>
          <p:nvPr>
            <p:ph type="title"/>
          </p:nvPr>
        </p:nvSpPr>
        <p:spPr>
          <a:xfrm>
            <a:off x="2099803" y="375007"/>
            <a:ext cx="8105554" cy="279041"/>
          </a:xfrm>
        </p:spPr>
        <p:txBody>
          <a:bodyPr/>
          <a:lstStyle/>
          <a:p>
            <a:pPr algn="ctr"/>
            <a:r>
              <a:rPr lang="en-US" sz="3200" b="1" dirty="0">
                <a:latin typeface="Calibri" panose="020F0502020204030204" pitchFamily="34" charset="0"/>
                <a:cs typeface="Calibri" panose="020F0502020204030204" pitchFamily="34" charset="0"/>
              </a:rPr>
              <a:t>Understanding ML implementation</a:t>
            </a:r>
          </a:p>
        </p:txBody>
      </p:sp>
    </p:spTree>
    <p:extLst>
      <p:ext uri="{BB962C8B-B14F-4D97-AF65-F5344CB8AC3E}">
        <p14:creationId xmlns:p14="http://schemas.microsoft.com/office/powerpoint/2010/main" val="1671468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CFAFF2-9564-C1A7-8F9B-127672070E80}"/>
              </a:ext>
            </a:extLst>
          </p:cNvPr>
          <p:cNvSpPr>
            <a:spLocks noGrp="1"/>
          </p:cNvSpPr>
          <p:nvPr>
            <p:ph type="title"/>
          </p:nvPr>
        </p:nvSpPr>
        <p:spPr>
          <a:xfrm>
            <a:off x="1188720" y="270164"/>
            <a:ext cx="9829800" cy="568035"/>
          </a:xfrm>
        </p:spPr>
        <p:txBody>
          <a:bodyPr/>
          <a:lstStyle/>
          <a:p>
            <a:r>
              <a:rPr lang="en-US" sz="3200" b="1" dirty="0">
                <a:latin typeface="Calibri" panose="020F0502020204030204" pitchFamily="34" charset="0"/>
                <a:cs typeface="Calibri" panose="020F0502020204030204" pitchFamily="34" charset="0"/>
              </a:rPr>
              <a:t>Hyper parameter tuning</a:t>
            </a:r>
          </a:p>
        </p:txBody>
      </p:sp>
      <p:sp>
        <p:nvSpPr>
          <p:cNvPr id="3" name="Content Placeholder 2">
            <a:extLst>
              <a:ext uri="{FF2B5EF4-FFF2-40B4-BE49-F238E27FC236}">
                <a16:creationId xmlns:a16="http://schemas.microsoft.com/office/drawing/2014/main" id="{2153BD63-524D-BD3E-75A8-BA27BFA2099C}"/>
              </a:ext>
            </a:extLst>
          </p:cNvPr>
          <p:cNvSpPr>
            <a:spLocks noGrp="1"/>
          </p:cNvSpPr>
          <p:nvPr>
            <p:ph idx="1"/>
          </p:nvPr>
        </p:nvSpPr>
        <p:spPr>
          <a:xfrm>
            <a:off x="1188720" y="1746504"/>
            <a:ext cx="10763794" cy="4273297"/>
          </a:xfrm>
        </p:spPr>
        <p:txBody>
          <a:bodyPr/>
          <a:lstStyle/>
          <a:p>
            <a:r>
              <a:rPr lang="en-US" dirty="0">
                <a:latin typeface="Calibri" panose="020F0502020204030204" pitchFamily="34" charset="0"/>
                <a:cs typeface="Calibri" panose="020F0502020204030204" pitchFamily="34" charset="0"/>
              </a:rPr>
              <a:t>"Import necessary functions":</a:t>
            </a:r>
          </a:p>
          <a:p>
            <a:r>
              <a:rPr lang="en-US" dirty="0">
                <a:latin typeface="Calibri" panose="020F0502020204030204" pitchFamily="34" charset="0"/>
                <a:cs typeface="Calibri" panose="020F0502020204030204" pitchFamily="34" charset="0"/>
              </a:rPr>
              <a:t>"We begin by importing the required functions from the '</a:t>
            </a:r>
            <a:r>
              <a:rPr lang="en-US" dirty="0" err="1">
                <a:latin typeface="Calibri" panose="020F0502020204030204" pitchFamily="34" charset="0"/>
                <a:cs typeface="Calibri" panose="020F0502020204030204" pitchFamily="34" charset="0"/>
              </a:rPr>
              <a:t>pyspark.sql.functions</a:t>
            </a:r>
            <a:r>
              <a:rPr lang="en-US" dirty="0">
                <a:latin typeface="Calibri" panose="020F0502020204030204" pitchFamily="34" charset="0"/>
                <a:cs typeface="Calibri" panose="020F0502020204030204" pitchFamily="34" charset="0"/>
              </a:rPr>
              <a:t>' module."</a:t>
            </a:r>
          </a:p>
          <a:p>
            <a:r>
              <a:rPr lang="en-US" dirty="0">
                <a:latin typeface="Calibri" panose="020F0502020204030204" pitchFamily="34" charset="0"/>
                <a:cs typeface="Calibri" panose="020F0502020204030204" pitchFamily="34" charset="0"/>
              </a:rPr>
              <a:t>"These functions enable us to perform operations on </a:t>
            </a:r>
            <a:r>
              <a:rPr lang="en-US" dirty="0" err="1">
                <a:latin typeface="Calibri" panose="020F0502020204030204" pitchFamily="34" charset="0"/>
                <a:cs typeface="Calibri" panose="020F0502020204030204" pitchFamily="34" charset="0"/>
              </a:rPr>
              <a:t>DataFrame</a:t>
            </a:r>
            <a:r>
              <a:rPr lang="en-US" dirty="0">
                <a:latin typeface="Calibri" panose="020F0502020204030204" pitchFamily="34" charset="0"/>
                <a:cs typeface="Calibri" panose="020F0502020204030204" pitchFamily="34" charset="0"/>
              </a:rPr>
              <a:t> columns, such as checking for null or </a:t>
            </a:r>
            <a:r>
              <a:rPr lang="en-US" dirty="0" err="1">
                <a:latin typeface="Calibri" panose="020F0502020204030204" pitchFamily="34" charset="0"/>
                <a:cs typeface="Calibri" panose="020F0502020204030204" pitchFamily="34" charset="0"/>
              </a:rPr>
              <a:t>NaN</a:t>
            </a:r>
            <a:r>
              <a:rPr lang="en-US" dirty="0">
                <a:latin typeface="Calibri" panose="020F0502020204030204" pitchFamily="34" charset="0"/>
                <a:cs typeface="Calibri" panose="020F0502020204030204" pitchFamily="34" charset="0"/>
              </a:rPr>
              <a:t> values."</a:t>
            </a:r>
          </a:p>
          <a:p>
            <a:r>
              <a:rPr lang="en-US" dirty="0">
                <a:latin typeface="Calibri" panose="020F0502020204030204" pitchFamily="34" charset="0"/>
                <a:cs typeface="Calibri" panose="020F0502020204030204" pitchFamily="34" charset="0"/>
              </a:rPr>
              <a:t>"Filter rows with null or </a:t>
            </a:r>
            <a:r>
              <a:rPr lang="en-US" dirty="0" err="1">
                <a:latin typeface="Calibri" panose="020F0502020204030204" pitchFamily="34" charset="0"/>
                <a:cs typeface="Calibri" panose="020F0502020204030204" pitchFamily="34" charset="0"/>
              </a:rPr>
              <a:t>NaN</a:t>
            </a:r>
            <a:r>
              <a:rPr lang="en-US" dirty="0">
                <a:latin typeface="Calibri" panose="020F0502020204030204" pitchFamily="34" charset="0"/>
                <a:cs typeface="Calibri" panose="020F0502020204030204" pitchFamily="34" charset="0"/>
              </a:rPr>
              <a:t> values":</a:t>
            </a:r>
          </a:p>
          <a:p>
            <a:r>
              <a:rPr lang="en-US" dirty="0">
                <a:latin typeface="Calibri" panose="020F0502020204030204" pitchFamily="34" charset="0"/>
                <a:cs typeface="Calibri" panose="020F0502020204030204" pitchFamily="34" charset="0"/>
              </a:rPr>
              <a:t>"We filter the training data ('</a:t>
            </a:r>
            <a:r>
              <a:rPr lang="en-US" dirty="0" err="1">
                <a:latin typeface="Calibri" panose="020F0502020204030204" pitchFamily="34" charset="0"/>
                <a:cs typeface="Calibri" panose="020F0502020204030204" pitchFamily="34" charset="0"/>
              </a:rPr>
              <a:t>train_data</a:t>
            </a:r>
            <a:r>
              <a:rPr lang="en-US" dirty="0">
                <a:latin typeface="Calibri" panose="020F0502020204030204" pitchFamily="34" charset="0"/>
                <a:cs typeface="Calibri" panose="020F0502020204030204" pitchFamily="34" charset="0"/>
              </a:rPr>
              <a:t>') to remove rows containing null or </a:t>
            </a:r>
            <a:r>
              <a:rPr lang="en-US" dirty="0" err="1">
                <a:latin typeface="Calibri" panose="020F0502020204030204" pitchFamily="34" charset="0"/>
                <a:cs typeface="Calibri" panose="020F0502020204030204" pitchFamily="34" charset="0"/>
              </a:rPr>
              <a:t>NaN</a:t>
            </a:r>
            <a:r>
              <a:rPr lang="en-US" dirty="0">
                <a:latin typeface="Calibri" panose="020F0502020204030204" pitchFamily="34" charset="0"/>
                <a:cs typeface="Calibri" panose="020F0502020204030204" pitchFamily="34" charset="0"/>
              </a:rPr>
              <a:t> values."</a:t>
            </a:r>
          </a:p>
          <a:p>
            <a:r>
              <a:rPr lang="en-US" dirty="0">
                <a:latin typeface="Calibri" panose="020F0502020204030204" pitchFamily="34" charset="0"/>
                <a:cs typeface="Calibri" panose="020F0502020204030204" pitchFamily="34" charset="0"/>
              </a:rPr>
              <a:t>"Each line filters out rows with null or </a:t>
            </a:r>
            <a:r>
              <a:rPr lang="en-US" dirty="0" err="1">
                <a:latin typeface="Calibri" panose="020F0502020204030204" pitchFamily="34" charset="0"/>
                <a:cs typeface="Calibri" panose="020F0502020204030204" pitchFamily="34" charset="0"/>
              </a:rPr>
              <a:t>NaN</a:t>
            </a:r>
            <a:r>
              <a:rPr lang="en-US" dirty="0">
                <a:latin typeface="Calibri" panose="020F0502020204030204" pitchFamily="34" charset="0"/>
                <a:cs typeface="Calibri" panose="020F0502020204030204" pitchFamily="34" charset="0"/>
              </a:rPr>
              <a:t> values for a specific pollutant or air quality parameter."</a:t>
            </a:r>
          </a:p>
        </p:txBody>
      </p:sp>
    </p:spTree>
    <p:extLst>
      <p:ext uri="{BB962C8B-B14F-4D97-AF65-F5344CB8AC3E}">
        <p14:creationId xmlns:p14="http://schemas.microsoft.com/office/powerpoint/2010/main" val="868246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7D67E7-8BDD-9B53-2A5D-83EB92860B6C}"/>
              </a:ext>
            </a:extLst>
          </p:cNvPr>
          <p:cNvSpPr>
            <a:spLocks noGrp="1"/>
          </p:cNvSpPr>
          <p:nvPr>
            <p:ph type="title"/>
          </p:nvPr>
        </p:nvSpPr>
        <p:spPr>
          <a:xfrm>
            <a:off x="1350818" y="394855"/>
            <a:ext cx="9660082" cy="585764"/>
          </a:xfrm>
        </p:spPr>
        <p:txBody>
          <a:bodyPr/>
          <a:lstStyle/>
          <a:p>
            <a:r>
              <a:rPr lang="en-US" b="1" dirty="0">
                <a:latin typeface="Calibri" panose="020F0502020204030204" pitchFamily="34" charset="0"/>
                <a:cs typeface="Calibri" panose="020F0502020204030204" pitchFamily="34" charset="0"/>
              </a:rPr>
              <a:t>Model training</a:t>
            </a:r>
          </a:p>
        </p:txBody>
      </p:sp>
      <p:sp>
        <p:nvSpPr>
          <p:cNvPr id="3" name="Content Placeholder 2">
            <a:extLst>
              <a:ext uri="{FF2B5EF4-FFF2-40B4-BE49-F238E27FC236}">
                <a16:creationId xmlns:a16="http://schemas.microsoft.com/office/drawing/2014/main" id="{809CC6C3-09E2-27C5-2FD9-C370F94974DE}"/>
              </a:ext>
            </a:extLst>
          </p:cNvPr>
          <p:cNvSpPr>
            <a:spLocks noGrp="1"/>
          </p:cNvSpPr>
          <p:nvPr>
            <p:ph idx="1"/>
          </p:nvPr>
        </p:nvSpPr>
        <p:spPr>
          <a:xfrm>
            <a:off x="877824" y="1338289"/>
            <a:ext cx="11314176" cy="4457447"/>
          </a:xfrm>
        </p:spPr>
        <p:txBody>
          <a:bodyPr/>
          <a:lstStyle/>
          <a:p>
            <a:r>
              <a:rPr lang="en-US" sz="2000" dirty="0">
                <a:latin typeface="Calibri" panose="020F0502020204030204" pitchFamily="34" charset="0"/>
                <a:cs typeface="Calibri" panose="020F0502020204030204" pitchFamily="34" charset="0"/>
              </a:rPr>
              <a:t>"For example, the first line filters out rows with null or </a:t>
            </a:r>
            <a:r>
              <a:rPr lang="en-US" sz="2000" dirty="0" err="1">
                <a:latin typeface="Calibri" panose="020F0502020204030204" pitchFamily="34" charset="0"/>
                <a:cs typeface="Calibri" panose="020F0502020204030204" pitchFamily="34" charset="0"/>
              </a:rPr>
              <a:t>NaN</a:t>
            </a:r>
            <a:r>
              <a:rPr lang="en-US" sz="2000" dirty="0">
                <a:latin typeface="Calibri" panose="020F0502020204030204" pitchFamily="34" charset="0"/>
                <a:cs typeface="Calibri" panose="020F0502020204030204" pitchFamily="34" charset="0"/>
              </a:rPr>
              <a:t> values in the 'Ozone' column."</a:t>
            </a:r>
          </a:p>
          <a:p>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cleaned_train_data</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train_data.filter</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isnan</a:t>
            </a:r>
            <a:r>
              <a:rPr lang="en-US" sz="2000" dirty="0">
                <a:latin typeface="Calibri" panose="020F0502020204030204" pitchFamily="34" charset="0"/>
                <a:cs typeface="Calibri" panose="020F0502020204030204" pitchFamily="34" charset="0"/>
              </a:rPr>
              <a:t>(col("Ozone")) | col("Ozone").</a:t>
            </a:r>
            <a:r>
              <a:rPr lang="en-US" sz="2000" dirty="0" err="1">
                <a:latin typeface="Calibri" panose="020F0502020204030204" pitchFamily="34" charset="0"/>
                <a:cs typeface="Calibri" panose="020F0502020204030204" pitchFamily="34" charset="0"/>
              </a:rPr>
              <a:t>isNull</a:t>
            </a:r>
            <a:r>
              <a:rPr lang="en-US"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"The filtered </a:t>
            </a:r>
            <a:r>
              <a:rPr lang="en-US" sz="2000" dirty="0" err="1">
                <a:latin typeface="Calibri" panose="020F0502020204030204" pitchFamily="34" charset="0"/>
                <a:cs typeface="Calibri" panose="020F0502020204030204" pitchFamily="34" charset="0"/>
              </a:rPr>
              <a:t>DataFrame</a:t>
            </a:r>
            <a:r>
              <a:rPr lang="en-US" sz="2000" dirty="0">
                <a:latin typeface="Calibri" panose="020F0502020204030204" pitchFamily="34" charset="0"/>
                <a:cs typeface="Calibri" panose="020F0502020204030204" pitchFamily="34" charset="0"/>
              </a:rPr>
              <a:t> is assigned to '</a:t>
            </a:r>
            <a:r>
              <a:rPr lang="en-US" sz="2000" dirty="0" err="1">
                <a:latin typeface="Calibri" panose="020F0502020204030204" pitchFamily="34" charset="0"/>
                <a:cs typeface="Calibri" panose="020F0502020204030204" pitchFamily="34" charset="0"/>
              </a:rPr>
              <a:t>cleaned_train_data</a:t>
            </a:r>
            <a:r>
              <a:rPr lang="en-US"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"Train </a:t>
            </a:r>
            <a:r>
              <a:rPr lang="en-US" sz="2000" dirty="0" err="1">
                <a:latin typeface="Calibri" panose="020F0502020204030204" pitchFamily="34" charset="0"/>
                <a:cs typeface="Calibri" panose="020F0502020204030204" pitchFamily="34" charset="0"/>
              </a:rPr>
              <a:t>RandomForestRegressor</a:t>
            </a:r>
            <a:r>
              <a:rPr lang="en-US" sz="2000" dirty="0">
                <a:latin typeface="Calibri" panose="020F0502020204030204" pitchFamily="34" charset="0"/>
                <a:cs typeface="Calibri" panose="020F0502020204030204" pitchFamily="34" charset="0"/>
              </a:rPr>
              <a:t> model with hyperparameter tuning":</a:t>
            </a:r>
          </a:p>
          <a:p>
            <a:r>
              <a:rPr lang="en-US" sz="2000" dirty="0">
                <a:latin typeface="Calibri" panose="020F0502020204030204" pitchFamily="34" charset="0"/>
                <a:cs typeface="Calibri" panose="020F0502020204030204" pitchFamily="34" charset="0"/>
              </a:rPr>
              <a:t>"Once the data is cleaned, we proceed to train the </a:t>
            </a:r>
            <a:r>
              <a:rPr lang="en-US" sz="2000" dirty="0" err="1">
                <a:latin typeface="Calibri" panose="020F0502020204030204" pitchFamily="34" charset="0"/>
                <a:cs typeface="Calibri" panose="020F0502020204030204" pitchFamily="34" charset="0"/>
              </a:rPr>
              <a:t>RandomForestRegressor</a:t>
            </a:r>
            <a:r>
              <a:rPr lang="en-US" sz="2000" dirty="0">
                <a:latin typeface="Calibri" panose="020F0502020204030204" pitchFamily="34" charset="0"/>
                <a:cs typeface="Calibri" panose="020F0502020204030204" pitchFamily="34" charset="0"/>
              </a:rPr>
              <a:t> model."</a:t>
            </a:r>
          </a:p>
          <a:p>
            <a:r>
              <a:rPr lang="en-US" sz="2000" dirty="0">
                <a:latin typeface="Calibri" panose="020F0502020204030204" pitchFamily="34" charset="0"/>
                <a:cs typeface="Calibri" panose="020F0502020204030204" pitchFamily="34" charset="0"/>
              </a:rPr>
              <a:t>"In this case, the model training involves hyperparameter tuning, which optimizes the model's performance."</a:t>
            </a:r>
          </a:p>
          <a:p>
            <a:r>
              <a:rPr lang="en-US" sz="2000" dirty="0">
                <a:latin typeface="Calibri" panose="020F0502020204030204" pitchFamily="34" charset="0"/>
                <a:cs typeface="Calibri" panose="020F0502020204030204" pitchFamily="34" charset="0"/>
              </a:rPr>
              <a:t>"The trained model is stored in the variable 'model'."</a:t>
            </a:r>
          </a:p>
          <a:p>
            <a:r>
              <a:rPr lang="en-US" sz="2000" dirty="0">
                <a:latin typeface="Calibri" panose="020F0502020204030204" pitchFamily="34" charset="0"/>
                <a:cs typeface="Calibri" panose="020F0502020204030204" pitchFamily="34" charset="0"/>
              </a:rPr>
              <a:t>"model = </a:t>
            </a:r>
            <a:r>
              <a:rPr lang="en-US" sz="2000" dirty="0" err="1">
                <a:latin typeface="Calibri" panose="020F0502020204030204" pitchFamily="34" charset="0"/>
                <a:cs typeface="Calibri" panose="020F0502020204030204" pitchFamily="34" charset="0"/>
              </a:rPr>
              <a:t>crossval.fit</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cleaned_train_data</a:t>
            </a:r>
            <a:r>
              <a:rPr lang="en-US"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"Here, '</a:t>
            </a:r>
            <a:r>
              <a:rPr lang="en-US" sz="2000" dirty="0" err="1">
                <a:latin typeface="Calibri" panose="020F0502020204030204" pitchFamily="34" charset="0"/>
                <a:cs typeface="Calibri" panose="020F0502020204030204" pitchFamily="34" charset="0"/>
              </a:rPr>
              <a:t>crossval</a:t>
            </a:r>
            <a:r>
              <a:rPr lang="en-US" sz="2000" dirty="0">
                <a:latin typeface="Calibri" panose="020F0502020204030204" pitchFamily="34" charset="0"/>
                <a:cs typeface="Calibri" panose="020F0502020204030204" pitchFamily="34" charset="0"/>
              </a:rPr>
              <a:t>' refers to the cross-validation object used for hyperparameter tuning."</a:t>
            </a:r>
          </a:p>
          <a:p>
            <a:r>
              <a:rPr lang="en-US" sz="2000" dirty="0">
                <a:latin typeface="Calibri" panose="020F0502020204030204" pitchFamily="34" charset="0"/>
                <a:cs typeface="Calibri" panose="020F0502020204030204" pitchFamily="34" charset="0"/>
              </a:rPr>
              <a:t>"The 'fit' method is applied to the cleaned training data, triggering the training process with hyperparameter tuning."</a:t>
            </a:r>
          </a:p>
          <a:p>
            <a:pPr marL="0" indent="0">
              <a:buNone/>
            </a:pPr>
            <a:endParaRPr lang="en-US" sz="20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06706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3">
            <a:extLst>
              <a:ext uri="{FF2B5EF4-FFF2-40B4-BE49-F238E27FC236}">
                <a16:creationId xmlns:a16="http://schemas.microsoft.com/office/drawing/2014/main" id="{B3771DA8-20B5-7097-C1CB-AADC1F8AB573}"/>
              </a:ext>
            </a:extLst>
          </p:cNvPr>
          <p:cNvSpPr txBox="1">
            <a:spLocks/>
          </p:cNvSpPr>
          <p:nvPr/>
        </p:nvSpPr>
        <p:spPr>
          <a:xfrm>
            <a:off x="743953" y="779745"/>
            <a:ext cx="5696176" cy="4047894"/>
          </a:xfrm>
          <a:prstGeom prst="rect">
            <a:avLst/>
          </a:prstGeom>
        </p:spPr>
        <p:txBody>
          <a:bodyPr vert="horz" lIns="0" tIns="0" rIns="0" bIns="0" rtlCol="0" anchor="ctr"/>
          <a:lstStyle>
            <a:defPPr>
              <a:defRPr lang="en-US"/>
            </a:defPPr>
            <a:lvl1pPr marL="0" algn="l" defTabSz="914400" rtl="0" eaLnBrk="1" latinLnBrk="0" hangingPunct="1">
              <a:defRPr sz="1200" kern="1200" cap="all" spc="100" baseline="0">
                <a:solidFill>
                  <a:schemeClr val="accent1"/>
                </a:solidFill>
                <a:latin typeface="Posterama" panose="020B0504020200020000"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lnSpc>
                <a:spcPct val="150000"/>
              </a:lnSpc>
              <a:buFont typeface="Arial" panose="020B0604020202020204" pitchFamily="34" charset="0"/>
              <a:buChar char="•"/>
            </a:pPr>
            <a:r>
              <a:rPr lang="en-US" sz="2000" spc="0" dirty="0">
                <a:solidFill>
                  <a:schemeClr val="tx1"/>
                </a:solidFill>
                <a:latin typeface="Calibri" panose="020F0502020204030204" pitchFamily="34" charset="0"/>
                <a:ea typeface="+mn-lt"/>
                <a:cs typeface="Calibri" panose="020F0502020204030204" pitchFamily="34" charset="0"/>
              </a:rPr>
              <a:t>Combustion processes are likely a common source for several pollutants such as NO, NO2, CO, and SO2.</a:t>
            </a:r>
          </a:p>
          <a:p>
            <a:pPr marL="342900" indent="-342900">
              <a:lnSpc>
                <a:spcPct val="150000"/>
              </a:lnSpc>
              <a:buFont typeface="Arial" panose="020B0604020202020204" pitchFamily="34" charset="0"/>
              <a:buChar char="•"/>
            </a:pPr>
            <a:r>
              <a:rPr lang="en-US" sz="2000" spc="0" dirty="0">
                <a:solidFill>
                  <a:schemeClr val="tx1"/>
                </a:solidFill>
                <a:latin typeface="Calibri" panose="020F0502020204030204" pitchFamily="34" charset="0"/>
                <a:ea typeface="+mn-lt"/>
                <a:cs typeface="Calibri" panose="020F0502020204030204" pitchFamily="34" charset="0"/>
              </a:rPr>
              <a:t>VOCs tend to correlate with each other, suggesting similar sources or atmospheric behaviors.</a:t>
            </a:r>
          </a:p>
          <a:p>
            <a:pPr marL="342900" indent="-342900">
              <a:lnSpc>
                <a:spcPct val="150000"/>
              </a:lnSpc>
              <a:buFont typeface="Arial" panose="020B0604020202020204" pitchFamily="34" charset="0"/>
              <a:buChar char="•"/>
            </a:pPr>
            <a:r>
              <a:rPr lang="en-US" sz="2000" spc="0" dirty="0">
                <a:solidFill>
                  <a:schemeClr val="tx1"/>
                </a:solidFill>
                <a:latin typeface="Calibri" panose="020F0502020204030204" pitchFamily="34" charset="0"/>
                <a:ea typeface="+mn-lt"/>
                <a:cs typeface="Calibri" panose="020F0502020204030204" pitchFamily="34" charset="0"/>
              </a:rPr>
              <a:t>The negative correlations with Ozone suggest complex atmospheric chemistry and interactions with other pollutants.</a:t>
            </a:r>
          </a:p>
        </p:txBody>
      </p:sp>
      <p:pic>
        <p:nvPicPr>
          <p:cNvPr id="1026" name="Picture 2">
            <a:extLst>
              <a:ext uri="{FF2B5EF4-FFF2-40B4-BE49-F238E27FC236}">
                <a16:creationId xmlns:a16="http://schemas.microsoft.com/office/drawing/2014/main" id="{58C80440-1491-5550-1C7C-2EF91102931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24679" y="179900"/>
            <a:ext cx="4812826" cy="3064745"/>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21539BE4-E379-B64D-305B-9D69C9667337}"/>
              </a:ext>
            </a:extLst>
          </p:cNvPr>
          <p:cNvSpPr txBox="1"/>
          <p:nvPr/>
        </p:nvSpPr>
        <p:spPr>
          <a:xfrm>
            <a:off x="6824679" y="3519948"/>
            <a:ext cx="4915037" cy="646331"/>
          </a:xfrm>
          <a:prstGeom prst="rect">
            <a:avLst/>
          </a:prstGeom>
          <a:noFill/>
        </p:spPr>
        <p:txBody>
          <a:bodyPr wrap="square" rtlCol="0">
            <a:spAutoFit/>
          </a:bodyPr>
          <a:lstStyle/>
          <a:p>
            <a:r>
              <a:rPr lang="en-US" b="0" i="0" dirty="0">
                <a:solidFill>
                  <a:srgbClr val="555555"/>
                </a:solidFill>
                <a:effectLst/>
                <a:highlight>
                  <a:srgbClr val="FFFFFF"/>
                </a:highlight>
                <a:latin typeface="Menlo"/>
              </a:rPr>
              <a:t>Root Mean Squared Error (RMSE): 82.29571840334864</a:t>
            </a:r>
            <a:endParaRPr lang="en-US" dirty="0"/>
          </a:p>
        </p:txBody>
      </p:sp>
    </p:spTree>
    <p:extLst>
      <p:ext uri="{BB962C8B-B14F-4D97-AF65-F5344CB8AC3E}">
        <p14:creationId xmlns:p14="http://schemas.microsoft.com/office/powerpoint/2010/main" val="25908557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 name="Picture Placeholder 38" descr="White DNA structure">
            <a:extLst>
              <a:ext uri="{FF2B5EF4-FFF2-40B4-BE49-F238E27FC236}">
                <a16:creationId xmlns:a16="http://schemas.microsoft.com/office/drawing/2014/main" id="{F90B3248-E185-8C9D-93CE-A79DE50A6F35}"/>
              </a:ext>
            </a:extLst>
          </p:cNvPr>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a:stretch>
            <a:fillRect/>
          </a:stretch>
        </p:blipFill>
        <p:spPr/>
      </p:pic>
      <p:sp>
        <p:nvSpPr>
          <p:cNvPr id="3" name="Title 2">
            <a:extLst>
              <a:ext uri="{FF2B5EF4-FFF2-40B4-BE49-F238E27FC236}">
                <a16:creationId xmlns:a16="http://schemas.microsoft.com/office/drawing/2014/main" id="{B3E315A2-4CED-23BB-CA3C-C8962E2419FD}"/>
              </a:ext>
            </a:extLst>
          </p:cNvPr>
          <p:cNvSpPr>
            <a:spLocks noGrp="1"/>
          </p:cNvSpPr>
          <p:nvPr>
            <p:ph type="title"/>
          </p:nvPr>
        </p:nvSpPr>
        <p:spPr>
          <a:xfrm>
            <a:off x="1376599" y="138395"/>
            <a:ext cx="6656832" cy="530352"/>
          </a:xfrm>
        </p:spPr>
        <p:txBody>
          <a:bodyPr/>
          <a:lstStyle/>
          <a:p>
            <a:r>
              <a:rPr lang="en-US" b="1" dirty="0">
                <a:latin typeface="Calibri" panose="020F0502020204030204" pitchFamily="34" charset="0"/>
                <a:cs typeface="Calibri" panose="020F0502020204030204" pitchFamily="34" charset="0"/>
              </a:rPr>
              <a:t>Areas of focus</a:t>
            </a:r>
          </a:p>
        </p:txBody>
      </p:sp>
      <p:cxnSp>
        <p:nvCxnSpPr>
          <p:cNvPr id="27" name="Straight Connector 26">
            <a:extLst>
              <a:ext uri="{FF2B5EF4-FFF2-40B4-BE49-F238E27FC236}">
                <a16:creationId xmlns:a16="http://schemas.microsoft.com/office/drawing/2014/main" id="{E4A534A3-16E3-79AB-9E75-F40D0FDB4C98}"/>
              </a:ext>
              <a:ext uri="{C183D7F6-B498-43B3-948B-1728B52AA6E4}">
                <adec:decorative xmlns:adec="http://schemas.microsoft.com/office/drawing/2017/decorative" val="1"/>
              </a:ext>
            </a:extLst>
          </p:cNvPr>
          <p:cNvCxnSpPr>
            <a:cxnSpLocks/>
          </p:cNvCxnSpPr>
          <p:nvPr/>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0" name="Text Placeholder 9">
            <a:extLst>
              <a:ext uri="{FF2B5EF4-FFF2-40B4-BE49-F238E27FC236}">
                <a16:creationId xmlns:a16="http://schemas.microsoft.com/office/drawing/2014/main" id="{1E4BDD7A-CC74-92A1-21C3-FEBB2E1FBD8E}"/>
              </a:ext>
            </a:extLst>
          </p:cNvPr>
          <p:cNvSpPr>
            <a:spLocks noGrp="1"/>
          </p:cNvSpPr>
          <p:nvPr>
            <p:ph type="body" sz="quarter" idx="3"/>
          </p:nvPr>
        </p:nvSpPr>
        <p:spPr>
          <a:xfrm>
            <a:off x="6696881" y="903732"/>
            <a:ext cx="4940623" cy="5484542"/>
          </a:xfrm>
        </p:spPr>
        <p:txBody>
          <a:bodyPr/>
          <a:lstStyle/>
          <a:p>
            <a:pPr marL="342900" indent="-342900">
              <a:buFont typeface="Arial" panose="020B0604020202020204" pitchFamily="34" charset="0"/>
              <a:buChar char="•"/>
            </a:pPr>
            <a:r>
              <a:rPr lang="en-US" sz="1400" dirty="0">
                <a:latin typeface="Calibri" panose="020F0502020204030204" pitchFamily="34" charset="0"/>
                <a:cs typeface="Calibri" panose="020F0502020204030204" pitchFamily="34" charset="0"/>
              </a:rPr>
              <a:t>Waste management: Compost organic waste and recycle materials instead of burning them1.</a:t>
            </a:r>
          </a:p>
          <a:p>
            <a:pPr marL="342900" indent="-342900">
              <a:buFont typeface="Arial" panose="020B0604020202020204" pitchFamily="34" charset="0"/>
              <a:buChar char="•"/>
            </a:pPr>
            <a:r>
              <a:rPr lang="en-US" sz="1400" dirty="0">
                <a:latin typeface="Calibri" panose="020F0502020204030204" pitchFamily="34" charset="0"/>
                <a:cs typeface="Calibri" panose="020F0502020204030204" pitchFamily="34" charset="0"/>
              </a:rPr>
              <a:t>Indoor air quality: Keep air-purifying plants, use natural cleaning products, and ensure proper ventilation in your home2.</a:t>
            </a:r>
          </a:p>
          <a:p>
            <a:pPr marL="342900" indent="-342900">
              <a:buFont typeface="Arial" panose="020B0604020202020204" pitchFamily="34" charset="0"/>
              <a:buChar char="•"/>
            </a:pPr>
            <a:r>
              <a:rPr lang="en-US" sz="1400" dirty="0">
                <a:latin typeface="Calibri" panose="020F0502020204030204" pitchFamily="34" charset="0"/>
                <a:cs typeface="Calibri" panose="020F0502020204030204" pitchFamily="34" charset="0"/>
              </a:rPr>
              <a:t>Awareness: Check daily air pollution levels and stay informed about air quality to plan outdoor activities accordingly1.</a:t>
            </a:r>
          </a:p>
          <a:p>
            <a:pPr marL="342900" indent="-342900">
              <a:buFont typeface="Arial" panose="020B0604020202020204" pitchFamily="34" charset="0"/>
              <a:buChar char="•"/>
            </a:pPr>
            <a:r>
              <a:rPr lang="en-US" sz="1400" dirty="0">
                <a:latin typeface="Calibri" panose="020F0502020204030204" pitchFamily="34" charset="0"/>
                <a:cs typeface="Calibri" panose="020F0502020204030204" pitchFamily="34" charset="0"/>
              </a:rPr>
              <a:t>Community involvement: Support policies and initiatives that aim to reduce emissions from industrial and vehicular sources2.</a:t>
            </a:r>
          </a:p>
          <a:p>
            <a:endParaRPr lang="en-US" sz="1400" dirty="0">
              <a:latin typeface="Calibri" panose="020F0502020204030204" pitchFamily="34" charset="0"/>
              <a:cs typeface="Calibri" panose="020F0502020204030204" pitchFamily="34" charset="0"/>
            </a:endParaRPr>
          </a:p>
        </p:txBody>
      </p:sp>
      <p:sp>
        <p:nvSpPr>
          <p:cNvPr id="12" name="Text Placeholder 11">
            <a:extLst>
              <a:ext uri="{FF2B5EF4-FFF2-40B4-BE49-F238E27FC236}">
                <a16:creationId xmlns:a16="http://schemas.microsoft.com/office/drawing/2014/main" id="{10AF797A-67DA-B020-FC6F-B3A7BD556695}"/>
              </a:ext>
            </a:extLst>
          </p:cNvPr>
          <p:cNvSpPr>
            <a:spLocks noGrp="1"/>
          </p:cNvSpPr>
          <p:nvPr>
            <p:ph type="body" idx="1"/>
          </p:nvPr>
        </p:nvSpPr>
        <p:spPr>
          <a:xfrm>
            <a:off x="1152385" y="909255"/>
            <a:ext cx="4899398" cy="5484542"/>
          </a:xfrm>
        </p:spPr>
        <p:txBody>
          <a:bodyPr/>
          <a:lstStyle/>
          <a:p>
            <a:pPr marL="342900" indent="-342900">
              <a:buFont typeface="Arial" panose="020B0604020202020204" pitchFamily="34" charset="0"/>
              <a:buChar char="•"/>
            </a:pPr>
            <a:r>
              <a:rPr lang="en-US" sz="1800" dirty="0">
                <a:latin typeface="Calibri" panose="020F0502020204030204" pitchFamily="34" charset="0"/>
                <a:cs typeface="Calibri" panose="020F0502020204030204" pitchFamily="34" charset="0"/>
              </a:rPr>
              <a:t>Minimize car use: Avoid driving during rush hour and consider walking, biking, or using public transportation1.</a:t>
            </a:r>
          </a:p>
          <a:p>
            <a:pPr marL="342900" indent="-342900">
              <a:buFont typeface="Arial" panose="020B0604020202020204" pitchFamily="34" charset="0"/>
              <a:buChar char="•"/>
            </a:pPr>
            <a:r>
              <a:rPr lang="en-US" sz="1800" dirty="0">
                <a:latin typeface="Calibri" panose="020F0502020204030204" pitchFamily="34" charset="0"/>
                <a:cs typeface="Calibri" panose="020F0502020204030204" pitchFamily="34" charset="0"/>
              </a:rPr>
              <a:t>Energy conservation: Turn off lights and electronics when not in use and use energy-efficient appliances1.</a:t>
            </a:r>
          </a:p>
          <a:p>
            <a:pPr marL="342900" indent="-342900">
              <a:buFont typeface="Arial" panose="020B0604020202020204" pitchFamily="34" charset="0"/>
              <a:buChar char="•"/>
            </a:pPr>
            <a:r>
              <a:rPr lang="en-US" sz="1800" dirty="0">
                <a:latin typeface="Calibri" panose="020F0502020204030204" pitchFamily="34" charset="0"/>
                <a:cs typeface="Calibri" panose="020F0502020204030204" pitchFamily="34" charset="0"/>
              </a:rPr>
              <a:t>Renewable energy: Use renewable energy sources to power your home and for cooking1.</a:t>
            </a:r>
          </a:p>
        </p:txBody>
      </p:sp>
    </p:spTree>
    <p:extLst>
      <p:ext uri="{BB962C8B-B14F-4D97-AF65-F5344CB8AC3E}">
        <p14:creationId xmlns:p14="http://schemas.microsoft.com/office/powerpoint/2010/main" val="24999588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3">
            <a:alphaModFix amt="50000"/>
            <a:extLst>
              <a:ext uri="{28A0092B-C50C-407E-A947-70E740481C1C}">
                <a14:useLocalDpi xmlns:a14="http://schemas.microsoft.com/office/drawing/2010/main" val="0"/>
              </a:ext>
            </a:extLst>
          </a:blip>
          <a:srcRect/>
          <a:stretch/>
        </p:blipFill>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p:txBody>
          <a:bodyPr/>
          <a:lstStyle/>
          <a:p>
            <a:r>
              <a:rPr lang="en-US" b="1" dirty="0">
                <a:latin typeface="Calibri" panose="020F0502020204030204" pitchFamily="34" charset="0"/>
                <a:cs typeface="Calibri" panose="020F0502020204030204" pitchFamily="34" charset="0"/>
              </a:rPr>
              <a:t>Thank you </a:t>
            </a:r>
          </a:p>
        </p:txBody>
      </p:sp>
      <p:pic>
        <p:nvPicPr>
          <p:cNvPr id="22" name="Picture Placeholder 25" descr="Bacteria cultured in a petri dish for a laboratory or a scientific investigation">
            <a:extLst>
              <a:ext uri="{FF2B5EF4-FFF2-40B4-BE49-F238E27FC236}">
                <a16:creationId xmlns:a16="http://schemas.microsoft.com/office/drawing/2014/main" id="{862BA3D8-52E1-692C-F244-F7882DAD2287}"/>
              </a:ext>
            </a:extLst>
          </p:cNvPr>
          <p:cNvPicPr>
            <a:picLocks noGrp="1" noChangeAspect="1"/>
          </p:cNvPicPr>
          <p:nvPr>
            <p:ph type="pic" sz="quarter" idx="13"/>
          </p:nvPr>
        </p:nvPicPr>
        <p:blipFill rotWithShape="1">
          <a:blip r:embed="rId4">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Agenda</a:t>
            </a:r>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Introduction</a:t>
            </a:r>
          </a:p>
          <a:p>
            <a:r>
              <a:rPr lang="en-US" dirty="0">
                <a:latin typeface="Calibri" panose="020F0502020204030204" pitchFamily="34" charset="0"/>
                <a:cs typeface="Calibri" panose="020F0502020204030204" pitchFamily="34" charset="0"/>
              </a:rPr>
              <a:t>About Data set</a:t>
            </a:r>
          </a:p>
          <a:p>
            <a:r>
              <a:rPr lang="en-US" dirty="0">
                <a:latin typeface="Calibri" panose="020F0502020204030204" pitchFamily="34" charset="0"/>
                <a:cs typeface="Calibri" panose="020F0502020204030204" pitchFamily="34" charset="0"/>
              </a:rPr>
              <a:t>Algorithm &amp; its flow</a:t>
            </a:r>
          </a:p>
          <a:p>
            <a:r>
              <a:rPr lang="en-US" dirty="0">
                <a:latin typeface="Calibri" panose="020F0502020204030204" pitchFamily="34" charset="0"/>
                <a:cs typeface="Calibri" panose="020F0502020204030204" pitchFamily="34" charset="0"/>
              </a:rPr>
              <a:t>Parameter tuning &amp; Training</a:t>
            </a:r>
          </a:p>
          <a:p>
            <a:r>
              <a:rPr lang="en-US" dirty="0">
                <a:latin typeface="Calibri" panose="020F0502020204030204" pitchFamily="34" charset="0"/>
                <a:cs typeface="Calibri" panose="020F0502020204030204" pitchFamily="34" charset="0"/>
              </a:rPr>
              <a:t>Summary</a:t>
            </a:r>
          </a:p>
          <a:p>
            <a:endParaRPr lang="en-US" dirty="0"/>
          </a:p>
          <a:p>
            <a:endParaRPr lang="en-US" dirty="0"/>
          </a:p>
        </p:txBody>
      </p:sp>
      <p:pic>
        <p:nvPicPr>
          <p:cNvPr id="2050" name="Picture 2" descr="Top 10 Most Polluting Industries in the World (2024)">
            <a:extLst>
              <a:ext uri="{FF2B5EF4-FFF2-40B4-BE49-F238E27FC236}">
                <a16:creationId xmlns:a16="http://schemas.microsoft.com/office/drawing/2014/main" id="{91D9C00E-6E54-67D1-1F23-AA36D11B191C}"/>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t="16260" b="16260"/>
          <a:stretch>
            <a:fillRect/>
          </a:stretch>
        </p:blipFill>
        <p:spPr bwMode="auto">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p:txBody>
          <a:bodyPr/>
          <a:lstStyle/>
          <a:p>
            <a:r>
              <a:rPr lang="en-US" dirty="0">
                <a:latin typeface="Calibri" panose="020F0502020204030204" pitchFamily="34" charset="0"/>
                <a:cs typeface="Calibri" panose="020F0502020204030204" pitchFamily="34" charset="0"/>
              </a:rPr>
              <a:t>Introduction</a:t>
            </a: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5161935" y="2270071"/>
            <a:ext cx="6048609" cy="3749729"/>
          </a:xfrm>
        </p:spPr>
        <p:txBody>
          <a:bodyPr/>
          <a:lstStyle/>
          <a:p>
            <a:pPr>
              <a:lnSpc>
                <a:spcPct val="106000"/>
              </a:lnSpc>
              <a:spcAft>
                <a:spcPts val="800"/>
              </a:spcAft>
            </a:pPr>
            <a:r>
              <a:rPr lang="en-IN" dirty="0">
                <a:latin typeface="Calibri" panose="020F0502020204030204" pitchFamily="34" charset="0"/>
                <a:ea typeface="+mn-lt"/>
                <a:cs typeface="Calibri" panose="020F0502020204030204" pitchFamily="34" charset="0"/>
              </a:rPr>
              <a:t>Our goal in this study was to use machine learning techniques to estimate the air quality.</a:t>
            </a:r>
          </a:p>
          <a:p>
            <a:pPr>
              <a:lnSpc>
                <a:spcPct val="106000"/>
              </a:lnSpc>
              <a:spcAft>
                <a:spcPts val="800"/>
              </a:spcAft>
            </a:pPr>
            <a:r>
              <a:rPr lang="en-IN" dirty="0">
                <a:latin typeface="Calibri" panose="020F0502020204030204" pitchFamily="34" charset="0"/>
                <a:ea typeface="+mn-lt"/>
                <a:cs typeface="Calibri" panose="020F0502020204030204" pitchFamily="34" charset="0"/>
              </a:rPr>
              <a:t>Dataset includes the daily pollution and Air quality Index(AQI) data for several different cities.</a:t>
            </a:r>
          </a:p>
          <a:p>
            <a:pPr>
              <a:lnSpc>
                <a:spcPct val="106000"/>
              </a:lnSpc>
              <a:spcAft>
                <a:spcPts val="800"/>
              </a:spcAft>
            </a:pPr>
            <a:r>
              <a:rPr lang="en-IN" kern="100" dirty="0">
                <a:effectLst/>
                <a:latin typeface="Calibri" panose="020F0502020204030204" pitchFamily="34" charset="0"/>
                <a:ea typeface="Calibri" panose="020F0502020204030204" pitchFamily="34" charset="0"/>
                <a:cs typeface="Calibri" panose="020F0502020204030204" pitchFamily="34" charset="0"/>
              </a:rPr>
              <a:t>The dataset, “city_day.csv”, was retrieved from an accessible data source. The dataset include columns pertaining to several pollutants, including the AQI and AQI bucket for each day, as well as PM2.5, PM10, NO, NO2, CO, SO2,O3, Benzene, Toluene, and Xylene.</a:t>
            </a:r>
          </a:p>
          <a:p>
            <a:pPr>
              <a:lnSpc>
                <a:spcPct val="106000"/>
              </a:lnSpc>
              <a:spcAft>
                <a:spcPts val="800"/>
              </a:spcAft>
            </a:pPr>
            <a:endParaRPr lang="en-IN" dirty="0">
              <a:latin typeface="Calibri" panose="020F0502020204030204" pitchFamily="34" charset="0"/>
              <a:ea typeface="+mn-lt"/>
              <a:cs typeface="Calibri" panose="020F0502020204030204" pitchFamily="34" charset="0"/>
            </a:endParaRPr>
          </a:p>
        </p:txBody>
      </p:sp>
      <p:pic>
        <p:nvPicPr>
          <p:cNvPr id="3074" name="Picture 2" descr="Understanding the Air Quality Index (AQI) and How it Works">
            <a:extLst>
              <a:ext uri="{FF2B5EF4-FFF2-40B4-BE49-F238E27FC236}">
                <a16:creationId xmlns:a16="http://schemas.microsoft.com/office/drawing/2014/main" id="{36F1D740-1627-E6C7-440F-89F476A3A3DE}"/>
              </a:ext>
            </a:extLst>
          </p:cNvPr>
          <p:cNvPicPr>
            <a:picLocks noGrp="1" noChangeAspect="1" noChangeArrowheads="1"/>
          </p:cNvPicPr>
          <p:nvPr>
            <p:ph type="pic" sz="quarter" idx="13"/>
          </p:nvPr>
        </p:nvPicPr>
        <p:blipFill>
          <a:blip r:embed="rId2">
            <a:extLst>
              <a:ext uri="{28A0092B-C50C-407E-A947-70E740481C1C}">
                <a14:useLocalDpi xmlns:a14="http://schemas.microsoft.com/office/drawing/2010/main" val="0"/>
              </a:ext>
            </a:extLst>
          </a:blip>
          <a:srcRect l="21875" r="21875"/>
          <a:stretch>
            <a:fillRect/>
          </a:stretch>
        </p:blipFill>
        <p:spPr bwMode="auto">
          <a:xfrm>
            <a:off x="743953" y="2438401"/>
            <a:ext cx="2825157" cy="24089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BBF3EF0-2170-A463-4A7F-6DCADE8A7425}"/>
              </a:ext>
            </a:extLst>
          </p:cNvPr>
          <p:cNvPicPr>
            <a:picLocks noChangeAspect="1"/>
          </p:cNvPicPr>
          <p:nvPr/>
        </p:nvPicPr>
        <p:blipFill>
          <a:blip r:embed="rId2"/>
          <a:stretch>
            <a:fillRect/>
          </a:stretch>
        </p:blipFill>
        <p:spPr>
          <a:xfrm>
            <a:off x="8279704" y="986316"/>
            <a:ext cx="3912296" cy="2859174"/>
          </a:xfrm>
          <a:prstGeom prst="rect">
            <a:avLst/>
          </a:prstGeom>
        </p:spPr>
      </p:pic>
      <p:sp>
        <p:nvSpPr>
          <p:cNvPr id="7" name="TextBox 6">
            <a:extLst>
              <a:ext uri="{FF2B5EF4-FFF2-40B4-BE49-F238E27FC236}">
                <a16:creationId xmlns:a16="http://schemas.microsoft.com/office/drawing/2014/main" id="{34252399-611D-66C5-B5AC-B379820F1040}"/>
              </a:ext>
            </a:extLst>
          </p:cNvPr>
          <p:cNvSpPr txBox="1"/>
          <p:nvPr/>
        </p:nvSpPr>
        <p:spPr>
          <a:xfrm>
            <a:off x="877824" y="216310"/>
            <a:ext cx="9832258" cy="529697"/>
          </a:xfrm>
          <a:prstGeom prst="rect">
            <a:avLst/>
          </a:prstGeom>
          <a:noFill/>
        </p:spPr>
        <p:txBody>
          <a:bodyPr wrap="square">
            <a:spAutoFit/>
          </a:bodyPr>
          <a:lstStyle/>
          <a:p>
            <a:pPr>
              <a:lnSpc>
                <a:spcPct val="106000"/>
              </a:lnSpc>
              <a:spcAft>
                <a:spcPts val="800"/>
              </a:spcAft>
            </a:pPr>
            <a:r>
              <a:rPr lang="en-IN" sz="2800" b="1" kern="100" dirty="0">
                <a:latin typeface="Calibri" panose="020F0502020204030204" pitchFamily="34" charset="0"/>
                <a:ea typeface="Calibri" panose="020F0502020204030204" pitchFamily="34" charset="0"/>
                <a:cs typeface="Calibri" panose="020F0502020204030204" pitchFamily="34" charset="0"/>
              </a:rPr>
              <a:t>Explaining about the </a:t>
            </a:r>
            <a:r>
              <a:rPr lang="en-IN" sz="2800" b="1" kern="100" dirty="0">
                <a:effectLst/>
                <a:latin typeface="Calibri" panose="020F0502020204030204" pitchFamily="34" charset="0"/>
                <a:ea typeface="Calibri" panose="020F0502020204030204" pitchFamily="34" charset="0"/>
                <a:cs typeface="Calibri" panose="020F0502020204030204" pitchFamily="34" charset="0"/>
              </a:rPr>
              <a:t>Dataset of Air Quality Prediction:</a:t>
            </a:r>
          </a:p>
        </p:txBody>
      </p:sp>
      <p:sp>
        <p:nvSpPr>
          <p:cNvPr id="9" name="Rectangle 1">
            <a:extLst>
              <a:ext uri="{FF2B5EF4-FFF2-40B4-BE49-F238E27FC236}">
                <a16:creationId xmlns:a16="http://schemas.microsoft.com/office/drawing/2014/main" id="{859FA744-8E3E-D2B0-376D-B479CA9CE9AB}"/>
              </a:ext>
            </a:extLst>
          </p:cNvPr>
          <p:cNvSpPr>
            <a:spLocks noChangeArrowheads="1"/>
          </p:cNvSpPr>
          <p:nvPr/>
        </p:nvSpPr>
        <p:spPr bwMode="auto">
          <a:xfrm>
            <a:off x="743954" y="793733"/>
            <a:ext cx="8441540" cy="50450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AutoNum type="arabicPeriod"/>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Particulate Matter (PM2.5 and PM10)</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PM2.5 (fine particles) has an average concentration of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67.45 µg/m³</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with a standard deviation of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64.66 µg/m³</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PM10 (coarse particles) has an average concentration of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118.13 µg/m³</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with a standard deviation of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90.61 µg/m³</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50000"/>
              </a:lnSpc>
              <a:spcBef>
                <a:spcPct val="0"/>
              </a:spcBef>
              <a:spcAft>
                <a:spcPct val="0"/>
              </a:spcAft>
              <a:buClrTx/>
              <a:buSzTx/>
              <a:buFontTx/>
              <a:buAutoNum type="arabicPeriod" startAt="2"/>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Nitrogen Compounds</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NO (Nitric Oxide) has an average concentration of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17.57 ppb</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with a standard deviation of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22.79 ppb</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NO2 (Nitrogen Dioxide) has an average concentration of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28.56 ppb</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with a standard deviation of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24.47 ppb</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NOx (Total Nitrogen Oxides) has an average concentration of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32.31 ppb</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with a standard deviation of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31.65 ppb</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50000"/>
              </a:lnSpc>
              <a:spcBef>
                <a:spcPct val="0"/>
              </a:spcBef>
              <a:spcAft>
                <a:spcPct val="0"/>
              </a:spcAft>
              <a:buClrTx/>
              <a:buSzTx/>
              <a:buFontTx/>
              <a:buAutoNum type="arabicPeriod" startAt="3"/>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Other Pollutants</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NH3 (Ammonia) has an average concentration of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23.48 µg/m³</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with a standard deviation of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25.68 µg/m³</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CO (Carbon Monoxide) has an average concentration of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2.25 ppm</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with a standard deviation of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6.96 ppm</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SO2 (Sulfur Dioxide) has an average concentration of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14.53 ppb</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with a standard deviation of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18.13 ppb</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O3 (Ozone) has an average concentration of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34.49 ppb</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with a standard deviation of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21.69 ppb</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Benzene has an average concentration of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3.28 µg/m³</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with a standard deviation of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15.81 µg/m³</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Toluene has an average concentration of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8.70 µg/m³</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with a standard deviation of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19.97 µg/m³</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Xylene has an average concentration of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3.07 µg/m³</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with a standard deviation of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6.32 µg/m³</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0" marR="0" lvl="0" indent="0" algn="l" defTabSz="914400" rtl="0" eaLnBrk="0" fontAlgn="base" latinLnBrk="0" hangingPunct="0">
              <a:lnSpc>
                <a:spcPct val="150000"/>
              </a:lnSpc>
              <a:spcBef>
                <a:spcPct val="0"/>
              </a:spcBef>
              <a:spcAft>
                <a:spcPct val="0"/>
              </a:spcAft>
              <a:buClrTx/>
              <a:buSzTx/>
              <a:buFontTx/>
              <a:buAutoNum type="arabicPeriod" startAt="4"/>
              <a:tabLst/>
            </a:pP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Air Quality Index (AQI)</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overall AQI has an average value of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166.46</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ranging from a minimum of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13</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to a maximum of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2049</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a:p>
            <a:pPr marL="457200" marR="0" lvl="1" indent="0" algn="l" defTabSz="914400" rtl="0" eaLnBrk="0" fontAlgn="base" latinLnBrk="0" hangingPunct="0">
              <a:lnSpc>
                <a:spcPct val="150000"/>
              </a:lnSpc>
              <a:spcBef>
                <a:spcPct val="0"/>
              </a:spcBef>
              <a:spcAft>
                <a:spcPct val="0"/>
              </a:spcAft>
              <a:buClrTx/>
              <a:buSzTx/>
              <a:buFontTx/>
              <a:buChar char="•"/>
              <a:tabLst/>
            </a:pP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The AQI categories vary from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Good</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to </a:t>
            </a:r>
            <a:r>
              <a:rPr kumimoji="0" lang="en-US" altLang="en-US" sz="1200" b="1" i="0" u="none" strike="noStrike" cap="none" normalizeH="0" baseline="0" dirty="0">
                <a:ln>
                  <a:noFill/>
                </a:ln>
                <a:solidFill>
                  <a:schemeClr val="tx1"/>
                </a:solidFill>
                <a:effectLst/>
                <a:latin typeface="Calibri" panose="020F0502020204030204" pitchFamily="34" charset="0"/>
                <a:cs typeface="Calibri" panose="020F0502020204030204" pitchFamily="34" charset="0"/>
              </a:rPr>
              <a:t>Very Poor</a:t>
            </a:r>
            <a:r>
              <a:rPr kumimoji="0" lang="en-US" altLang="en-US" sz="12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a:t>
            </a:r>
          </a:p>
        </p:txBody>
      </p:sp>
      <p:sp>
        <p:nvSpPr>
          <p:cNvPr id="10" name="TextBox 9">
            <a:extLst>
              <a:ext uri="{FF2B5EF4-FFF2-40B4-BE49-F238E27FC236}">
                <a16:creationId xmlns:a16="http://schemas.microsoft.com/office/drawing/2014/main" id="{0A7C5F6B-97F5-1B8F-8775-6E3D31D22757}"/>
              </a:ext>
            </a:extLst>
          </p:cNvPr>
          <p:cNvSpPr txBox="1"/>
          <p:nvPr/>
        </p:nvSpPr>
        <p:spPr>
          <a:xfrm>
            <a:off x="743954" y="5934670"/>
            <a:ext cx="11448046" cy="1200329"/>
          </a:xfrm>
          <a:prstGeom prst="rect">
            <a:avLst/>
          </a:prstGeom>
          <a:noFill/>
        </p:spPr>
        <p:txBody>
          <a:bodyPr wrap="square" rtlCol="0">
            <a:spAutoFit/>
          </a:bodyPr>
          <a:lstStyle/>
          <a:p>
            <a:pPr>
              <a:lnSpc>
                <a:spcPct val="150000"/>
              </a:lnSpc>
            </a:pP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Remember that lower pollutant concentrations and better AQI values are desirable for health and well-being. </a:t>
            </a:r>
          </a:p>
          <a:p>
            <a:pPr>
              <a:lnSpc>
                <a:spcPct val="150000"/>
              </a:lnSpc>
            </a:pPr>
            <a:r>
              <a:rPr kumimoji="0" lang="en-US" alt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Take necessary precautions based on local air quality levels to protect yourself and the environment!</a:t>
            </a:r>
          </a:p>
          <a:p>
            <a:endParaRPr lang="en-US"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74927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9">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xEl>
                                              <p:pRg st="8" end="8"/>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xEl>
                                              <p:pRg st="9" end="9"/>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0" end="10"/>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11" end="11"/>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9">
                                            <p:txEl>
                                              <p:pRg st="12" end="12"/>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9">
                                            <p:txEl>
                                              <p:pRg st="13" end="13"/>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9">
                                            <p:txEl>
                                              <p:pRg st="15" end="15"/>
                                            </p:txEl>
                                          </p:spTgt>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9">
                                            <p:txEl>
                                              <p:pRg st="16" end="16"/>
                                            </p:txEl>
                                          </p:spTgt>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9">
                                            <p:txEl>
                                              <p:pRg st="17" end="1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9D63F-F67D-B1A6-9772-28B26C238474}"/>
              </a:ext>
            </a:extLst>
          </p:cNvPr>
          <p:cNvSpPr>
            <a:spLocks noGrp="1"/>
          </p:cNvSpPr>
          <p:nvPr>
            <p:ph type="title"/>
          </p:nvPr>
        </p:nvSpPr>
        <p:spPr>
          <a:xfrm>
            <a:off x="1181100" y="196848"/>
            <a:ext cx="9829800" cy="914400"/>
          </a:xfrm>
        </p:spPr>
        <p:txBody>
          <a:bodyPr/>
          <a:lstStyle/>
          <a:p>
            <a:r>
              <a:rPr lang="en-US" dirty="0">
                <a:latin typeface="Calibri" panose="020F0502020204030204" pitchFamily="34" charset="0"/>
                <a:cs typeface="Calibri" panose="020F0502020204030204" pitchFamily="34" charset="0"/>
              </a:rPr>
              <a:t>correlation</a:t>
            </a:r>
          </a:p>
        </p:txBody>
      </p:sp>
      <p:pic>
        <p:nvPicPr>
          <p:cNvPr id="2051" name="Picture 3">
            <a:extLst>
              <a:ext uri="{FF2B5EF4-FFF2-40B4-BE49-F238E27FC236}">
                <a16:creationId xmlns:a16="http://schemas.microsoft.com/office/drawing/2014/main" id="{79C8911B-85AF-98F1-EC7C-0CFCC11B945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737180" y="1111248"/>
            <a:ext cx="4454819" cy="4050687"/>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62C4DCB5-95A2-392E-D553-6B01E9B45101}"/>
              </a:ext>
            </a:extLst>
          </p:cNvPr>
          <p:cNvSpPr txBox="1"/>
          <p:nvPr/>
        </p:nvSpPr>
        <p:spPr>
          <a:xfrm>
            <a:off x="747252" y="1402677"/>
            <a:ext cx="7028910" cy="3937103"/>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200" dirty="0">
                <a:latin typeface="Calibri" panose="020F0502020204030204" pitchFamily="34" charset="0"/>
                <a:cs typeface="Calibri" panose="020F0502020204030204" pitchFamily="34" charset="0"/>
              </a:rPr>
              <a:t>Nitrogen Oxide (NO) has a strong positive correlation with Nitrogen Oxides (NOx), which is expected as NOx includes NO. It has a moderate positive correlation with Nitrogen Dioxide (NO2)</a:t>
            </a:r>
          </a:p>
          <a:p>
            <a:pPr marL="285750" indent="-285750">
              <a:lnSpc>
                <a:spcPct val="150000"/>
              </a:lnSpc>
              <a:buFont typeface="Arial" panose="020B0604020202020204" pitchFamily="34" charset="0"/>
              <a:buChar char="•"/>
            </a:pPr>
            <a:r>
              <a:rPr lang="en-US" sz="1200" dirty="0">
                <a:latin typeface="Calibri" panose="020F0502020204030204" pitchFamily="34" charset="0"/>
                <a:cs typeface="Calibri" panose="020F0502020204030204" pitchFamily="34" charset="0"/>
              </a:rPr>
              <a:t>Nitrogen Dioxide (NO2) shows a moderate positive correlation with Carbon Monoxide (CO) and Sulfur Dioxide (SO2), indicating that they might share common sources or conditions that favor their presence.</a:t>
            </a:r>
          </a:p>
          <a:p>
            <a:pPr marL="285750" indent="-285750">
              <a:lnSpc>
                <a:spcPct val="150000"/>
              </a:lnSpc>
              <a:buFont typeface="Arial" panose="020B0604020202020204" pitchFamily="34" charset="0"/>
              <a:buChar char="•"/>
            </a:pPr>
            <a:r>
              <a:rPr lang="en-US" sz="1200" dirty="0">
                <a:latin typeface="Calibri" panose="020F0502020204030204" pitchFamily="34" charset="0"/>
                <a:cs typeface="Calibri" panose="020F0502020204030204" pitchFamily="34" charset="0"/>
              </a:rPr>
              <a:t>Ammonia (NH3) shows very little to no correlation with most pollutants, suggesting it has different sources or behaviors in the atmosphere.</a:t>
            </a:r>
          </a:p>
          <a:p>
            <a:pPr marL="285750" indent="-285750">
              <a:lnSpc>
                <a:spcPct val="150000"/>
              </a:lnSpc>
              <a:buFont typeface="Arial" panose="020B0604020202020204" pitchFamily="34" charset="0"/>
              <a:buChar char="•"/>
            </a:pPr>
            <a:r>
              <a:rPr lang="en-US" sz="1200" dirty="0">
                <a:latin typeface="Calibri" panose="020F0502020204030204" pitchFamily="34" charset="0"/>
                <a:cs typeface="Calibri" panose="020F0502020204030204" pitchFamily="34" charset="0"/>
              </a:rPr>
              <a:t>Carbon Monoxide (CO) has a strong positive correlation with Sulfur Dioxide (SO2), which might indicate combustion processes as a common source.</a:t>
            </a:r>
          </a:p>
          <a:p>
            <a:pPr marL="285750" indent="-285750">
              <a:lnSpc>
                <a:spcPct val="150000"/>
              </a:lnSpc>
              <a:buFont typeface="Arial" panose="020B0604020202020204" pitchFamily="34" charset="0"/>
              <a:buChar char="•"/>
            </a:pPr>
            <a:r>
              <a:rPr lang="en-US" sz="1200" dirty="0">
                <a:latin typeface="Calibri" panose="020F0502020204030204" pitchFamily="34" charset="0"/>
                <a:cs typeface="Calibri" panose="020F0502020204030204" pitchFamily="34" charset="0"/>
              </a:rPr>
              <a:t>Ozone (O3) shows a negative correlation with Nitrogen Oxide (NO) and Ammonia (NH3), which could be due to the chemical reactions in the atmosphere where NO and NH3 can act as ozone scavengers.</a:t>
            </a:r>
          </a:p>
          <a:p>
            <a:pPr marL="285750" indent="-285750">
              <a:lnSpc>
                <a:spcPct val="150000"/>
              </a:lnSpc>
              <a:buFont typeface="Arial" panose="020B0604020202020204" pitchFamily="34" charset="0"/>
              <a:buChar char="•"/>
            </a:pPr>
            <a:r>
              <a:rPr lang="en-US" sz="1200" dirty="0">
                <a:latin typeface="Calibri" panose="020F0502020204030204" pitchFamily="34" charset="0"/>
                <a:cs typeface="Calibri" panose="020F0502020204030204" pitchFamily="34" charset="0"/>
              </a:rPr>
              <a:t>Volatile Organic Compounds (VOCs) like Benzene, Toluene, and Xylene show varying degrees of positive correlations with each other, especially Benzene and Toluene, which have a very strong positive correlation, indicating they may come from similar sources such as industrial processes or vehicle emissions.</a:t>
            </a:r>
          </a:p>
        </p:txBody>
      </p:sp>
    </p:spTree>
    <p:extLst>
      <p:ext uri="{BB962C8B-B14F-4D97-AF65-F5344CB8AC3E}">
        <p14:creationId xmlns:p14="http://schemas.microsoft.com/office/powerpoint/2010/main" val="12393585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p:txBody>
          <a:bodyPr/>
          <a:lstStyle/>
          <a:p>
            <a:r>
              <a:rPr lang="en-US" dirty="0"/>
              <a:t>algorithm &amp; It’s goals</a:t>
            </a:r>
          </a:p>
        </p:txBody>
      </p:sp>
    </p:spTree>
    <p:extLst>
      <p:ext uri="{BB962C8B-B14F-4D97-AF65-F5344CB8AC3E}">
        <p14:creationId xmlns:p14="http://schemas.microsoft.com/office/powerpoint/2010/main" val="2924417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3" name="Diagram 32">
            <a:extLst>
              <a:ext uri="{FF2B5EF4-FFF2-40B4-BE49-F238E27FC236}">
                <a16:creationId xmlns:a16="http://schemas.microsoft.com/office/drawing/2014/main" id="{3A6E5F0F-056B-AFDD-62FD-1F78B2CE060D}"/>
              </a:ext>
            </a:extLst>
          </p:cNvPr>
          <p:cNvGraphicFramePr/>
          <p:nvPr>
            <p:extLst>
              <p:ext uri="{D42A27DB-BD31-4B8C-83A1-F6EECF244321}">
                <p14:modId xmlns:p14="http://schemas.microsoft.com/office/powerpoint/2010/main" val="386657712"/>
              </p:ext>
            </p:extLst>
          </p:nvPr>
        </p:nvGraphicFramePr>
        <p:xfrm>
          <a:off x="877823" y="825910"/>
          <a:ext cx="10911053" cy="57627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73" name="TextBox 72">
            <a:extLst>
              <a:ext uri="{FF2B5EF4-FFF2-40B4-BE49-F238E27FC236}">
                <a16:creationId xmlns:a16="http://schemas.microsoft.com/office/drawing/2014/main" id="{1CB37819-3CC1-500A-9F11-230BE19EEF56}"/>
              </a:ext>
            </a:extLst>
          </p:cNvPr>
          <p:cNvSpPr txBox="1"/>
          <p:nvPr/>
        </p:nvSpPr>
        <p:spPr>
          <a:xfrm>
            <a:off x="877824" y="216310"/>
            <a:ext cx="9832258" cy="519053"/>
          </a:xfrm>
          <a:prstGeom prst="rect">
            <a:avLst/>
          </a:prstGeom>
          <a:noFill/>
        </p:spPr>
        <p:txBody>
          <a:bodyPr wrap="square">
            <a:spAutoFit/>
          </a:bodyPr>
          <a:lstStyle/>
          <a:p>
            <a:pPr>
              <a:lnSpc>
                <a:spcPct val="106000"/>
              </a:lnSpc>
              <a:spcAft>
                <a:spcPts val="800"/>
              </a:spcAft>
            </a:pPr>
            <a:r>
              <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rPr>
              <a:t>A</a:t>
            </a:r>
            <a:r>
              <a:rPr lang="en-IN" sz="2800" b="1" kern="100" dirty="0">
                <a:latin typeface="Times New Roman" panose="02020603050405020304" pitchFamily="18" charset="0"/>
                <a:ea typeface="Calibri" panose="020F0502020204030204" pitchFamily="34" charset="0"/>
                <a:cs typeface="Times New Roman" panose="02020603050405020304" pitchFamily="18" charset="0"/>
              </a:rPr>
              <a:t>lgorithm approach flow</a:t>
            </a:r>
            <a:endParaRPr lang="en-IN" sz="2800" b="1" kern="1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9826074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0013D6-393B-3865-16C1-999B6EA68E5D}"/>
              </a:ext>
            </a:extLst>
          </p:cNvPr>
          <p:cNvSpPr>
            <a:spLocks noGrp="1"/>
          </p:cNvSpPr>
          <p:nvPr>
            <p:ph type="title"/>
          </p:nvPr>
        </p:nvSpPr>
        <p:spPr>
          <a:xfrm>
            <a:off x="654627" y="322117"/>
            <a:ext cx="10381578" cy="893619"/>
          </a:xfrm>
        </p:spPr>
        <p:txBody>
          <a:bodyPr/>
          <a:lstStyle/>
          <a:p>
            <a:r>
              <a:rPr lang="en-US" dirty="0">
                <a:latin typeface="Calibri" panose="020F0502020204030204" pitchFamily="34" charset="0"/>
                <a:cs typeface="Calibri" panose="020F0502020204030204" pitchFamily="34" charset="0"/>
              </a:rPr>
              <a:t>Data preparation &amp; Processing</a:t>
            </a:r>
          </a:p>
        </p:txBody>
      </p:sp>
      <p:sp>
        <p:nvSpPr>
          <p:cNvPr id="3" name="Content Placeholder 2">
            <a:extLst>
              <a:ext uri="{FF2B5EF4-FFF2-40B4-BE49-F238E27FC236}">
                <a16:creationId xmlns:a16="http://schemas.microsoft.com/office/drawing/2014/main" id="{63B77335-4973-0B95-5F79-3BB8B46E3385}"/>
              </a:ext>
            </a:extLst>
          </p:cNvPr>
          <p:cNvSpPr>
            <a:spLocks noGrp="1"/>
          </p:cNvSpPr>
          <p:nvPr>
            <p:ph idx="1"/>
          </p:nvPr>
        </p:nvSpPr>
        <p:spPr>
          <a:xfrm>
            <a:off x="654627" y="1735281"/>
            <a:ext cx="10882745" cy="4114801"/>
          </a:xfrm>
        </p:spPr>
        <p:txBody>
          <a:bodyPr/>
          <a:lstStyle/>
          <a:p>
            <a:pPr algn="l">
              <a:buFont typeface="Arial" panose="020B0604020202020204" pitchFamily="34" charset="0"/>
              <a:buChar char="•"/>
            </a:pPr>
            <a:r>
              <a:rPr lang="en-US" b="0" i="0" dirty="0">
                <a:solidFill>
                  <a:srgbClr val="0D0D0D"/>
                </a:solidFill>
                <a:effectLst/>
                <a:highlight>
                  <a:srgbClr val="FFFFFF"/>
                </a:highlight>
                <a:latin typeface="Söhne"/>
              </a:rPr>
              <a:t>"</a:t>
            </a:r>
            <a:r>
              <a:rPr lang="en-US" sz="2000" b="0" i="0" dirty="0">
                <a:solidFill>
                  <a:srgbClr val="0D0D0D"/>
                </a:solidFill>
                <a:effectLst/>
                <a:highlight>
                  <a:srgbClr val="FFFFFF"/>
                </a:highlight>
                <a:latin typeface="Calibri" panose="020F0502020204030204" pitchFamily="34" charset="0"/>
                <a:cs typeface="Calibri" panose="020F0502020204030204" pitchFamily="34" charset="0"/>
              </a:rPr>
              <a:t>Filling missing values with the mean helps maintain the dataset's statistical properties."</a:t>
            </a:r>
          </a:p>
          <a:p>
            <a:pPr algn="l">
              <a:buFont typeface="Arial" panose="020B0604020202020204" pitchFamily="34" charset="0"/>
              <a:buChar char="•"/>
            </a:pPr>
            <a:r>
              <a:rPr lang="en-US" sz="2000" b="0" i="0" dirty="0">
                <a:solidFill>
                  <a:srgbClr val="0D0D0D"/>
                </a:solidFill>
                <a:effectLst/>
                <a:highlight>
                  <a:srgbClr val="FFFFFF"/>
                </a:highlight>
                <a:latin typeface="Calibri" panose="020F0502020204030204" pitchFamily="34" charset="0"/>
                <a:cs typeface="Calibri" panose="020F0502020204030204" pitchFamily="34" charset="0"/>
              </a:rPr>
              <a:t>"This approach is particularly useful when missing data is randomly distributed."</a:t>
            </a:r>
          </a:p>
          <a:p>
            <a:pPr algn="l">
              <a:buFont typeface="Arial" panose="020B0604020202020204" pitchFamily="34" charset="0"/>
              <a:buChar char="•"/>
            </a:pPr>
            <a:r>
              <a:rPr lang="en-US" sz="2000" b="0" i="0" dirty="0">
                <a:solidFill>
                  <a:srgbClr val="0D0D0D"/>
                </a:solidFill>
                <a:effectLst/>
                <a:highlight>
                  <a:srgbClr val="FFFFFF"/>
                </a:highlight>
                <a:latin typeface="Calibri" panose="020F0502020204030204" pitchFamily="34" charset="0"/>
                <a:cs typeface="Calibri" panose="020F0502020204030204" pitchFamily="34" charset="0"/>
              </a:rPr>
              <a:t>"However, it's essential to consider the impact on data distribution and model performance.“</a:t>
            </a:r>
          </a:p>
          <a:p>
            <a:pPr algn="l">
              <a:buFont typeface="Arial" panose="020B0604020202020204" pitchFamily="34" charset="0"/>
              <a:buChar char="•"/>
            </a:pPr>
            <a:r>
              <a:rPr lang="en-US" sz="2000" b="0" i="0" dirty="0">
                <a:solidFill>
                  <a:srgbClr val="0D0D0D"/>
                </a:solidFill>
                <a:effectLst/>
                <a:highlight>
                  <a:srgbClr val="FFFFFF"/>
                </a:highlight>
                <a:latin typeface="Calibri" panose="020F0502020204030204" pitchFamily="34" charset="0"/>
                <a:cs typeface="Calibri" panose="020F0502020204030204" pitchFamily="34" charset="0"/>
              </a:rPr>
              <a:t>"Using </a:t>
            </a:r>
            <a:r>
              <a:rPr lang="en-US" sz="2000" b="0" i="0" dirty="0" err="1">
                <a:solidFill>
                  <a:srgbClr val="0D0D0D"/>
                </a:solidFill>
                <a:effectLst/>
                <a:highlight>
                  <a:srgbClr val="FFFFFF"/>
                </a:highlight>
                <a:latin typeface="Calibri" panose="020F0502020204030204" pitchFamily="34" charset="0"/>
                <a:cs typeface="Calibri" panose="020F0502020204030204" pitchFamily="34" charset="0"/>
              </a:rPr>
              <a:t>PySpark's</a:t>
            </a:r>
            <a:r>
              <a:rPr lang="en-US" sz="2000" b="0" i="0" dirty="0">
                <a:solidFill>
                  <a:srgbClr val="0D0D0D"/>
                </a:solidFill>
                <a:effectLst/>
                <a:highlight>
                  <a:srgbClr val="FFFFFF"/>
                </a:highlight>
                <a:latin typeface="Calibri" panose="020F0502020204030204" pitchFamily="34" charset="0"/>
                <a:cs typeface="Calibri" panose="020F0502020204030204" pitchFamily="34" charset="0"/>
              </a:rPr>
              <a:t> </a:t>
            </a:r>
            <a:r>
              <a:rPr lang="en-US" sz="2000" b="0" i="0" dirty="0" err="1">
                <a:solidFill>
                  <a:srgbClr val="0D0D0D"/>
                </a:solidFill>
                <a:effectLst/>
                <a:highlight>
                  <a:srgbClr val="FFFFFF"/>
                </a:highlight>
                <a:latin typeface="Calibri" panose="020F0502020204030204" pitchFamily="34" charset="0"/>
                <a:cs typeface="Calibri" panose="020F0502020204030204" pitchFamily="34" charset="0"/>
              </a:rPr>
              <a:t>VectorAssembler</a:t>
            </a:r>
            <a:r>
              <a:rPr lang="en-US" sz="2000" b="0" i="0" dirty="0">
                <a:solidFill>
                  <a:srgbClr val="0D0D0D"/>
                </a:solidFill>
                <a:effectLst/>
                <a:highlight>
                  <a:srgbClr val="FFFFFF"/>
                </a:highlight>
                <a:latin typeface="Calibri" panose="020F0502020204030204" pitchFamily="34" charset="0"/>
                <a:cs typeface="Calibri" panose="020F0502020204030204" pitchFamily="34" charset="0"/>
              </a:rPr>
              <a:t>, we consolidate the selected features into a single vector."</a:t>
            </a:r>
          </a:p>
          <a:p>
            <a:pPr algn="l">
              <a:buFont typeface="Arial" panose="020B0604020202020204" pitchFamily="34" charset="0"/>
              <a:buChar char="•"/>
            </a:pPr>
            <a:r>
              <a:rPr lang="en-US" sz="2000" b="0" i="0" dirty="0">
                <a:solidFill>
                  <a:srgbClr val="0D0D0D"/>
                </a:solidFill>
                <a:effectLst/>
                <a:highlight>
                  <a:srgbClr val="FFFFFF"/>
                </a:highlight>
                <a:latin typeface="Calibri" panose="020F0502020204030204" pitchFamily="34" charset="0"/>
                <a:cs typeface="Calibri" panose="020F0502020204030204" pitchFamily="34" charset="0"/>
              </a:rPr>
              <a:t>"The selected features are transformed into a feature vector, which is essential for machine learning algorithms."</a:t>
            </a:r>
          </a:p>
          <a:p>
            <a:pPr algn="l">
              <a:buFont typeface="Arial" panose="020B0604020202020204" pitchFamily="34" charset="0"/>
              <a:buChar char="•"/>
            </a:pPr>
            <a:r>
              <a:rPr lang="en-US" sz="2000" b="0" i="0" dirty="0">
                <a:solidFill>
                  <a:srgbClr val="0D0D0D"/>
                </a:solidFill>
                <a:effectLst/>
                <a:highlight>
                  <a:srgbClr val="FFFFFF"/>
                </a:highlight>
                <a:latin typeface="Calibri" panose="020F0502020204030204" pitchFamily="34" charset="0"/>
                <a:cs typeface="Calibri" panose="020F0502020204030204" pitchFamily="34" charset="0"/>
              </a:rPr>
              <a:t>"This step prepares our data for model training by organizing the features into a format suitable for analysis."</a:t>
            </a:r>
          </a:p>
          <a:p>
            <a:pPr algn="l">
              <a:buFont typeface="Arial" panose="020B0604020202020204" pitchFamily="34" charset="0"/>
              <a:buChar char="•"/>
            </a:pPr>
            <a:r>
              <a:rPr lang="en-US" sz="2000" b="0" i="0" dirty="0">
                <a:solidFill>
                  <a:srgbClr val="0D0D0D"/>
                </a:solidFill>
                <a:effectLst/>
                <a:highlight>
                  <a:srgbClr val="FFFFFF"/>
                </a:highlight>
                <a:latin typeface="Calibri" panose="020F0502020204030204" pitchFamily="34" charset="0"/>
                <a:cs typeface="Calibri" panose="020F0502020204030204" pitchFamily="34" charset="0"/>
              </a:rPr>
              <a:t>"Through feature selection and assembly, we streamline the data for predictive modeling tasks."</a:t>
            </a:r>
          </a:p>
          <a:p>
            <a:pPr algn="l">
              <a:buFont typeface="Arial" panose="020B0604020202020204" pitchFamily="34" charset="0"/>
              <a:buChar char="•"/>
            </a:pPr>
            <a:r>
              <a:rPr lang="en-US" sz="2000" b="0" i="0" dirty="0">
                <a:solidFill>
                  <a:srgbClr val="0D0D0D"/>
                </a:solidFill>
                <a:effectLst/>
                <a:highlight>
                  <a:srgbClr val="FFFFFF"/>
                </a:highlight>
                <a:latin typeface="Calibri" panose="020F0502020204030204" pitchFamily="34" charset="0"/>
                <a:cs typeface="Calibri" panose="020F0502020204030204" pitchFamily="34" charset="0"/>
              </a:rPr>
              <a:t>"The assembled dataset is now ready for training and evaluation, setting the stage for building robust machine learning models."</a:t>
            </a:r>
          </a:p>
        </p:txBody>
      </p:sp>
    </p:spTree>
    <p:extLst>
      <p:ext uri="{BB962C8B-B14F-4D97-AF65-F5344CB8AC3E}">
        <p14:creationId xmlns:p14="http://schemas.microsoft.com/office/powerpoint/2010/main" val="31579251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457200" y="259772"/>
            <a:ext cx="11180305" cy="654627"/>
          </a:xfrm>
        </p:spPr>
        <p:txBody>
          <a:bodyPr/>
          <a:lstStyle/>
          <a:p>
            <a:pPr algn="ctr"/>
            <a:r>
              <a:rPr lang="en-US" dirty="0">
                <a:latin typeface="Calibri" panose="020F0502020204030204" pitchFamily="34" charset="0"/>
                <a:cs typeface="Calibri" panose="020F0502020204030204" pitchFamily="34" charset="0"/>
              </a:rPr>
              <a:t>Data preparation &amp; Processing</a:t>
            </a:r>
          </a:p>
        </p:txBody>
      </p:sp>
      <p:sp>
        <p:nvSpPr>
          <p:cNvPr id="7" name="Content Placeholder 6">
            <a:extLst>
              <a:ext uri="{FF2B5EF4-FFF2-40B4-BE49-F238E27FC236}">
                <a16:creationId xmlns:a16="http://schemas.microsoft.com/office/drawing/2014/main" id="{051962B0-8129-9A1F-05DD-7A515CC894D1}"/>
              </a:ext>
            </a:extLst>
          </p:cNvPr>
          <p:cNvSpPr>
            <a:spLocks noGrp="1"/>
          </p:cNvSpPr>
          <p:nvPr>
            <p:ph idx="1"/>
          </p:nvPr>
        </p:nvSpPr>
        <p:spPr>
          <a:xfrm>
            <a:off x="1032597" y="1546224"/>
            <a:ext cx="10893552" cy="4594803"/>
          </a:xfrm>
        </p:spPr>
        <p:txBody>
          <a:bodyPr/>
          <a:lstStyle/>
          <a:p>
            <a:pPr algn="l">
              <a:buFont typeface="+mj-lt"/>
              <a:buAutoNum type="arabicPeriod"/>
            </a:pPr>
            <a:r>
              <a:rPr lang="en-US" sz="1800" b="0" i="0" dirty="0">
                <a:solidFill>
                  <a:srgbClr val="0D0D0D"/>
                </a:solidFill>
                <a:effectLst/>
                <a:highlight>
                  <a:srgbClr val="FFFFFF"/>
                </a:highlight>
                <a:latin typeface="Calibri" panose="020F0502020204030204" pitchFamily="34" charset="0"/>
                <a:cs typeface="Calibri" panose="020F0502020204030204" pitchFamily="34" charset="0"/>
              </a:rPr>
              <a:t>"Split data into train and test sets":</a:t>
            </a:r>
          </a:p>
          <a:p>
            <a:pPr marL="742950" lvl="1" indent="-285750" algn="l">
              <a:buFont typeface="+mj-lt"/>
              <a:buAutoNum type="arabicPeriod"/>
            </a:pPr>
            <a:r>
              <a:rPr lang="en-US" sz="1800" b="0" i="0" dirty="0">
                <a:solidFill>
                  <a:srgbClr val="0D0D0D"/>
                </a:solidFill>
                <a:effectLst/>
                <a:highlight>
                  <a:srgbClr val="FFFFFF"/>
                </a:highlight>
                <a:latin typeface="Calibri" panose="020F0502020204030204" pitchFamily="34" charset="0"/>
                <a:cs typeface="Calibri" panose="020F0502020204030204" pitchFamily="34" charset="0"/>
              </a:rPr>
              <a:t>"In machine learning, it's essential to split our dataset into separate sets for training and evaluation."</a:t>
            </a:r>
          </a:p>
          <a:p>
            <a:pPr marL="742950" lvl="1" indent="-285750" algn="l">
              <a:buFont typeface="+mj-lt"/>
              <a:buAutoNum type="arabicPeriod"/>
            </a:pPr>
            <a:r>
              <a:rPr lang="en-US" sz="1800" b="0" i="0" dirty="0">
                <a:solidFill>
                  <a:srgbClr val="0D0D0D"/>
                </a:solidFill>
                <a:effectLst/>
                <a:highlight>
                  <a:srgbClr val="FFFFFF"/>
                </a:highlight>
                <a:latin typeface="Calibri" panose="020F0502020204030204" pitchFamily="34" charset="0"/>
                <a:cs typeface="Calibri" panose="020F0502020204030204" pitchFamily="34" charset="0"/>
              </a:rPr>
              <a:t>"Here, we randomly split the assembled dataset into training and testing subsets."</a:t>
            </a:r>
          </a:p>
          <a:p>
            <a:pPr marL="742950" lvl="1" indent="-285750" algn="l">
              <a:buFont typeface="+mj-lt"/>
              <a:buAutoNum type="arabicPeriod"/>
            </a:pPr>
            <a:r>
              <a:rPr lang="en-US" sz="1800" b="0" i="0" dirty="0">
                <a:solidFill>
                  <a:srgbClr val="0D0D0D"/>
                </a:solidFill>
                <a:effectLst/>
                <a:highlight>
                  <a:srgbClr val="FFFFFF"/>
                </a:highlight>
                <a:latin typeface="Calibri" panose="020F0502020204030204" pitchFamily="34" charset="0"/>
                <a:cs typeface="Calibri" panose="020F0502020204030204" pitchFamily="34" charset="0"/>
              </a:rPr>
              <a:t>"80% of the data is allocated for training, while 20% is reserved for testing."</a:t>
            </a:r>
          </a:p>
          <a:p>
            <a:pPr marL="742950" lvl="1" indent="-285750" algn="l">
              <a:buFont typeface="+mj-lt"/>
              <a:buAutoNum type="arabicPeriod"/>
            </a:pPr>
            <a:r>
              <a:rPr lang="en-US" sz="1800" b="0" i="0" dirty="0">
                <a:solidFill>
                  <a:srgbClr val="0D0D0D"/>
                </a:solidFill>
                <a:effectLst/>
                <a:highlight>
                  <a:srgbClr val="FFFFFF"/>
                </a:highlight>
                <a:latin typeface="Calibri" panose="020F0502020204030204" pitchFamily="34" charset="0"/>
                <a:cs typeface="Calibri" panose="020F0502020204030204" pitchFamily="34" charset="0"/>
              </a:rPr>
              <a:t>"The 'seed' parameter ensures reproducibility by fixing the random seed for the split."</a:t>
            </a:r>
          </a:p>
          <a:p>
            <a:pPr algn="l">
              <a:buFont typeface="+mj-lt"/>
              <a:buAutoNum type="arabicPeriod"/>
            </a:pPr>
            <a:r>
              <a:rPr lang="en-US" sz="1800" b="0" i="0" dirty="0">
                <a:solidFill>
                  <a:srgbClr val="0D0D0D"/>
                </a:solidFill>
                <a:effectLst/>
                <a:highlight>
                  <a:srgbClr val="FFFFFF"/>
                </a:highlight>
                <a:latin typeface="Calibri" panose="020F0502020204030204" pitchFamily="34" charset="0"/>
                <a:cs typeface="Calibri" panose="020F0502020204030204" pitchFamily="34" charset="0"/>
              </a:rPr>
              <a:t>"</a:t>
            </a:r>
            <a:r>
              <a:rPr lang="en-US" sz="1800" b="0" i="0" dirty="0" err="1">
                <a:solidFill>
                  <a:srgbClr val="0D0D0D"/>
                </a:solidFill>
                <a:effectLst/>
                <a:highlight>
                  <a:srgbClr val="FFFFFF"/>
                </a:highlight>
                <a:latin typeface="Calibri" panose="020F0502020204030204" pitchFamily="34" charset="0"/>
                <a:cs typeface="Calibri" panose="020F0502020204030204" pitchFamily="34" charset="0"/>
              </a:rPr>
              <a:t>train_data</a:t>
            </a:r>
            <a:r>
              <a:rPr lang="en-US" sz="1800" b="0" i="0" dirty="0">
                <a:solidFill>
                  <a:srgbClr val="0D0D0D"/>
                </a:solidFill>
                <a:effectLst/>
                <a:highlight>
                  <a:srgbClr val="FFFFFF"/>
                </a:highlight>
                <a:latin typeface="Calibri" panose="020F0502020204030204" pitchFamily="34" charset="0"/>
                <a:cs typeface="Calibri" panose="020F0502020204030204" pitchFamily="34" charset="0"/>
              </a:rPr>
              <a:t>, </a:t>
            </a:r>
            <a:r>
              <a:rPr lang="en-US" sz="1800" b="0" i="0" dirty="0" err="1">
                <a:solidFill>
                  <a:srgbClr val="0D0D0D"/>
                </a:solidFill>
                <a:effectLst/>
                <a:highlight>
                  <a:srgbClr val="FFFFFF"/>
                </a:highlight>
                <a:latin typeface="Calibri" panose="020F0502020204030204" pitchFamily="34" charset="0"/>
                <a:cs typeface="Calibri" panose="020F0502020204030204" pitchFamily="34" charset="0"/>
              </a:rPr>
              <a:t>test_data</a:t>
            </a:r>
            <a:r>
              <a:rPr lang="en-US" sz="1800" b="0" i="0" dirty="0">
                <a:solidFill>
                  <a:srgbClr val="0D0D0D"/>
                </a:solidFill>
                <a:effectLst/>
                <a:highlight>
                  <a:srgbClr val="FFFFFF"/>
                </a:highlight>
                <a:latin typeface="Calibri" panose="020F0502020204030204" pitchFamily="34" charset="0"/>
                <a:cs typeface="Calibri" panose="020F0502020204030204" pitchFamily="34" charset="0"/>
              </a:rPr>
              <a:t> = </a:t>
            </a:r>
            <a:r>
              <a:rPr lang="en-US" sz="1800" b="0" i="0" dirty="0" err="1">
                <a:solidFill>
                  <a:srgbClr val="0D0D0D"/>
                </a:solidFill>
                <a:effectLst/>
                <a:highlight>
                  <a:srgbClr val="FFFFFF"/>
                </a:highlight>
                <a:latin typeface="Calibri" panose="020F0502020204030204" pitchFamily="34" charset="0"/>
                <a:cs typeface="Calibri" panose="020F0502020204030204" pitchFamily="34" charset="0"/>
              </a:rPr>
              <a:t>assembled_data.randomSplit</a:t>
            </a:r>
            <a:r>
              <a:rPr lang="en-US" sz="1800" b="0" i="0" dirty="0">
                <a:solidFill>
                  <a:srgbClr val="0D0D0D"/>
                </a:solidFill>
                <a:effectLst/>
                <a:highlight>
                  <a:srgbClr val="FFFFFF"/>
                </a:highlight>
                <a:latin typeface="Calibri" panose="020F0502020204030204" pitchFamily="34" charset="0"/>
                <a:cs typeface="Calibri" panose="020F0502020204030204" pitchFamily="34" charset="0"/>
              </a:rPr>
              <a:t>([0.8, 0.2], seed=123)":</a:t>
            </a:r>
          </a:p>
          <a:p>
            <a:pPr marL="742950" lvl="1" indent="-285750" algn="l">
              <a:buFont typeface="+mj-lt"/>
              <a:buAutoNum type="arabicPeriod"/>
            </a:pPr>
            <a:r>
              <a:rPr lang="en-US" sz="1800" b="0" i="0" dirty="0">
                <a:solidFill>
                  <a:srgbClr val="0D0D0D"/>
                </a:solidFill>
                <a:effectLst/>
                <a:highlight>
                  <a:srgbClr val="FFFFFF"/>
                </a:highlight>
                <a:latin typeface="Calibri" panose="020F0502020204030204" pitchFamily="34" charset="0"/>
                <a:cs typeface="Calibri" panose="020F0502020204030204" pitchFamily="34" charset="0"/>
              </a:rPr>
              <a:t>"We assign the training and testing datasets obtained from the random split to variables '</a:t>
            </a:r>
            <a:r>
              <a:rPr lang="en-US" sz="1800" b="0" i="0" dirty="0" err="1">
                <a:solidFill>
                  <a:srgbClr val="0D0D0D"/>
                </a:solidFill>
                <a:effectLst/>
                <a:highlight>
                  <a:srgbClr val="FFFFFF"/>
                </a:highlight>
                <a:latin typeface="Calibri" panose="020F0502020204030204" pitchFamily="34" charset="0"/>
                <a:cs typeface="Calibri" panose="020F0502020204030204" pitchFamily="34" charset="0"/>
              </a:rPr>
              <a:t>train_data</a:t>
            </a:r>
            <a:r>
              <a:rPr lang="en-US" sz="1800" b="0" i="0" dirty="0">
                <a:solidFill>
                  <a:srgbClr val="0D0D0D"/>
                </a:solidFill>
                <a:effectLst/>
                <a:highlight>
                  <a:srgbClr val="FFFFFF"/>
                </a:highlight>
                <a:latin typeface="Calibri" panose="020F0502020204030204" pitchFamily="34" charset="0"/>
                <a:cs typeface="Calibri" panose="020F0502020204030204" pitchFamily="34" charset="0"/>
              </a:rPr>
              <a:t>' and '</a:t>
            </a:r>
            <a:r>
              <a:rPr lang="en-US" sz="1800" b="0" i="0" dirty="0" err="1">
                <a:solidFill>
                  <a:srgbClr val="0D0D0D"/>
                </a:solidFill>
                <a:effectLst/>
                <a:highlight>
                  <a:srgbClr val="FFFFFF"/>
                </a:highlight>
                <a:latin typeface="Calibri" panose="020F0502020204030204" pitchFamily="34" charset="0"/>
                <a:cs typeface="Calibri" panose="020F0502020204030204" pitchFamily="34" charset="0"/>
              </a:rPr>
              <a:t>test_data</a:t>
            </a:r>
            <a:r>
              <a:rPr lang="en-US" sz="1800" b="0" i="0" dirty="0">
                <a:solidFill>
                  <a:srgbClr val="0D0D0D"/>
                </a:solidFill>
                <a:effectLst/>
                <a:highlight>
                  <a:srgbClr val="FFFFFF"/>
                </a:highlight>
                <a:latin typeface="Calibri" panose="020F0502020204030204" pitchFamily="34" charset="0"/>
                <a:cs typeface="Calibri" panose="020F0502020204030204" pitchFamily="34" charset="0"/>
              </a:rPr>
              <a:t>' respectively."</a:t>
            </a:r>
          </a:p>
          <a:p>
            <a:pPr marL="742950" lvl="1" indent="-285750" algn="l">
              <a:buFont typeface="+mj-lt"/>
              <a:buAutoNum type="arabicPeriod"/>
            </a:pPr>
            <a:r>
              <a:rPr lang="en-US" sz="1800" b="0" i="0" dirty="0">
                <a:solidFill>
                  <a:srgbClr val="0D0D0D"/>
                </a:solidFill>
                <a:effectLst/>
                <a:highlight>
                  <a:srgbClr val="FFFFFF"/>
                </a:highlight>
                <a:latin typeface="Calibri" panose="020F0502020204030204" pitchFamily="34" charset="0"/>
                <a:cs typeface="Calibri" panose="020F0502020204030204" pitchFamily="34" charset="0"/>
              </a:rPr>
              <a:t>"The '</a:t>
            </a:r>
            <a:r>
              <a:rPr lang="en-US" sz="1800" b="0" i="0" dirty="0" err="1">
                <a:solidFill>
                  <a:srgbClr val="0D0D0D"/>
                </a:solidFill>
                <a:effectLst/>
                <a:highlight>
                  <a:srgbClr val="FFFFFF"/>
                </a:highlight>
                <a:latin typeface="Calibri" panose="020F0502020204030204" pitchFamily="34" charset="0"/>
                <a:cs typeface="Calibri" panose="020F0502020204030204" pitchFamily="34" charset="0"/>
              </a:rPr>
              <a:t>randomSplit</a:t>
            </a:r>
            <a:r>
              <a:rPr lang="en-US" sz="1800" b="0" i="0" dirty="0">
                <a:solidFill>
                  <a:srgbClr val="0D0D0D"/>
                </a:solidFill>
                <a:effectLst/>
                <a:highlight>
                  <a:srgbClr val="FFFFFF"/>
                </a:highlight>
                <a:latin typeface="Calibri" panose="020F0502020204030204" pitchFamily="34" charset="0"/>
                <a:cs typeface="Calibri" panose="020F0502020204030204" pitchFamily="34" charset="0"/>
              </a:rPr>
              <a:t>' function divides the '</a:t>
            </a:r>
            <a:r>
              <a:rPr lang="en-US" sz="1800" b="0" i="0" dirty="0" err="1">
                <a:solidFill>
                  <a:srgbClr val="0D0D0D"/>
                </a:solidFill>
                <a:effectLst/>
                <a:highlight>
                  <a:srgbClr val="FFFFFF"/>
                </a:highlight>
                <a:latin typeface="Calibri" panose="020F0502020204030204" pitchFamily="34" charset="0"/>
                <a:cs typeface="Calibri" panose="020F0502020204030204" pitchFamily="34" charset="0"/>
              </a:rPr>
              <a:t>assembled_data</a:t>
            </a:r>
            <a:r>
              <a:rPr lang="en-US" sz="1800" b="0" i="0" dirty="0">
                <a:solidFill>
                  <a:srgbClr val="0D0D0D"/>
                </a:solidFill>
                <a:effectLst/>
                <a:highlight>
                  <a:srgbClr val="FFFFFF"/>
                </a:highlight>
                <a:latin typeface="Calibri" panose="020F0502020204030204" pitchFamily="34" charset="0"/>
                <a:cs typeface="Calibri" panose="020F0502020204030204" pitchFamily="34" charset="0"/>
              </a:rPr>
              <a:t>' into two subsets based on the provided ratios."</a:t>
            </a:r>
          </a:p>
          <a:p>
            <a:pPr algn="l">
              <a:buFont typeface="+mj-lt"/>
              <a:buAutoNum type="arabicPeriod"/>
            </a:pPr>
            <a:r>
              <a:rPr lang="en-US" sz="1800" b="0" i="0" dirty="0">
                <a:solidFill>
                  <a:srgbClr val="0D0D0D"/>
                </a:solidFill>
                <a:effectLst/>
                <a:highlight>
                  <a:srgbClr val="FFFFFF"/>
                </a:highlight>
                <a:latin typeface="Calibri" panose="020F0502020204030204" pitchFamily="34" charset="0"/>
                <a:cs typeface="Calibri" panose="020F0502020204030204" pitchFamily="34" charset="0"/>
              </a:rPr>
              <a:t>"Drop rows with null or </a:t>
            </a:r>
            <a:r>
              <a:rPr lang="en-US" sz="1800" b="0" i="0" dirty="0" err="1">
                <a:solidFill>
                  <a:srgbClr val="0D0D0D"/>
                </a:solidFill>
                <a:effectLst/>
                <a:highlight>
                  <a:srgbClr val="FFFFFF"/>
                </a:highlight>
                <a:latin typeface="Calibri" panose="020F0502020204030204" pitchFamily="34" charset="0"/>
                <a:cs typeface="Calibri" panose="020F0502020204030204" pitchFamily="34" charset="0"/>
              </a:rPr>
              <a:t>NaN</a:t>
            </a:r>
            <a:r>
              <a:rPr lang="en-US" sz="1800" b="0" i="0" dirty="0">
                <a:solidFill>
                  <a:srgbClr val="0D0D0D"/>
                </a:solidFill>
                <a:effectLst/>
                <a:highlight>
                  <a:srgbClr val="FFFFFF"/>
                </a:highlight>
                <a:latin typeface="Calibri" panose="020F0502020204030204" pitchFamily="34" charset="0"/>
                <a:cs typeface="Calibri" panose="020F0502020204030204" pitchFamily="34" charset="0"/>
              </a:rPr>
              <a:t> values in the target column":</a:t>
            </a:r>
          </a:p>
          <a:p>
            <a:pPr marL="742950" lvl="1" indent="-285750" algn="l">
              <a:buFont typeface="+mj-lt"/>
              <a:buAutoNum type="arabicPeriod"/>
            </a:pPr>
            <a:r>
              <a:rPr lang="en-US" sz="1800" b="0" i="0" dirty="0">
                <a:solidFill>
                  <a:srgbClr val="0D0D0D"/>
                </a:solidFill>
                <a:effectLst/>
                <a:highlight>
                  <a:srgbClr val="FFFFFF"/>
                </a:highlight>
                <a:latin typeface="Calibri" panose="020F0502020204030204" pitchFamily="34" charset="0"/>
                <a:cs typeface="Calibri" panose="020F0502020204030204" pitchFamily="34" charset="0"/>
              </a:rPr>
              <a:t>"To ensure accurate evaluation, we remove any instances with missing values in the target column."</a:t>
            </a:r>
          </a:p>
          <a:p>
            <a:pPr marL="742950" lvl="1" indent="-285750" algn="l">
              <a:buFont typeface="+mj-lt"/>
              <a:buAutoNum type="arabicPeriod"/>
            </a:pPr>
            <a:r>
              <a:rPr lang="en-US" sz="1800" b="0" i="0" dirty="0">
                <a:solidFill>
                  <a:srgbClr val="0D0D0D"/>
                </a:solidFill>
                <a:effectLst/>
                <a:highlight>
                  <a:srgbClr val="FFFFFF"/>
                </a:highlight>
                <a:latin typeface="Calibri" panose="020F0502020204030204" pitchFamily="34" charset="0"/>
                <a:cs typeface="Calibri" panose="020F0502020204030204" pitchFamily="34" charset="0"/>
              </a:rPr>
              <a:t>"Dropping rows with null or </a:t>
            </a:r>
            <a:r>
              <a:rPr lang="en-US" sz="1800" b="0" i="0" dirty="0" err="1">
                <a:solidFill>
                  <a:srgbClr val="0D0D0D"/>
                </a:solidFill>
                <a:effectLst/>
                <a:highlight>
                  <a:srgbClr val="FFFFFF"/>
                </a:highlight>
                <a:latin typeface="Calibri" panose="020F0502020204030204" pitchFamily="34" charset="0"/>
                <a:cs typeface="Calibri" panose="020F0502020204030204" pitchFamily="34" charset="0"/>
              </a:rPr>
              <a:t>NaN</a:t>
            </a:r>
            <a:r>
              <a:rPr lang="en-US" sz="1800" b="0" i="0" dirty="0">
                <a:solidFill>
                  <a:srgbClr val="0D0D0D"/>
                </a:solidFill>
                <a:effectLst/>
                <a:highlight>
                  <a:srgbClr val="FFFFFF"/>
                </a:highlight>
                <a:latin typeface="Calibri" panose="020F0502020204030204" pitchFamily="34" charset="0"/>
                <a:cs typeface="Calibri" panose="020F0502020204030204" pitchFamily="34" charset="0"/>
              </a:rPr>
              <a:t> values helps maintain the integrity of our evaluation process."</a:t>
            </a:r>
          </a:p>
        </p:txBody>
      </p:sp>
    </p:spTree>
    <p:extLst>
      <p:ext uri="{BB962C8B-B14F-4D97-AF65-F5344CB8AC3E}">
        <p14:creationId xmlns:p14="http://schemas.microsoft.com/office/powerpoint/2010/main" val="1263875044"/>
      </p:ext>
    </p:extLst>
  </p:cSld>
  <p:clrMapOvr>
    <a:masterClrMapping/>
  </p:clrMapOvr>
</p:sld>
</file>

<file path=ppt/theme/theme1.xml><?xml version="1.0" encoding="utf-8"?>
<a:theme xmlns:a="http://schemas.openxmlformats.org/drawingml/2006/main" name="Office Theme">
  <a:themeElements>
    <a:clrScheme name="Scientific Discovery">
      <a:dk1>
        <a:srgbClr val="000000"/>
      </a:dk1>
      <a:lt1>
        <a:srgbClr val="FFFFFF"/>
      </a:lt1>
      <a:dk2>
        <a:srgbClr val="44546A"/>
      </a:dk2>
      <a:lt2>
        <a:srgbClr val="E7E6E6"/>
      </a:lt2>
      <a:accent1>
        <a:srgbClr val="96D3ED"/>
      </a:accent1>
      <a:accent2>
        <a:srgbClr val="C7DBE1"/>
      </a:accent2>
      <a:accent3>
        <a:srgbClr val="688EBD"/>
      </a:accent3>
      <a:accent4>
        <a:srgbClr val="BCE5DD"/>
      </a:accent4>
      <a:accent5>
        <a:srgbClr val="66DDCC"/>
      </a:accent5>
      <a:accent6>
        <a:srgbClr val="E0CE61"/>
      </a:accent6>
      <a:hlink>
        <a:srgbClr val="0563C1"/>
      </a:hlink>
      <a:folHlink>
        <a:srgbClr val="954F72"/>
      </a:folHlink>
    </a:clrScheme>
    <a:fontScheme name="Custom 36">
      <a:majorFont>
        <a:latin typeface="Posterama"/>
        <a:ea typeface=""/>
        <a:cs typeface=""/>
      </a:majorFont>
      <a:minorFont>
        <a:latin typeface="Daytona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Scientific-Discovery_Win32_EF_v4" id="{D94798B6-E450-4518-8015-6EE17CD1412B}" vid="{16A04E6B-C80A-471C-86D6-D49E9EAD763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2.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Scientific discovery</Template>
  <TotalTime>482</TotalTime>
  <Words>1912</Words>
  <Application>Microsoft Office PowerPoint</Application>
  <PresentationFormat>Widescreen</PresentationFormat>
  <Paragraphs>128</Paragraphs>
  <Slides>15</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15</vt:i4>
      </vt:variant>
    </vt:vector>
  </HeadingPairs>
  <TitlesOfParts>
    <vt:vector size="24" baseType="lpstr">
      <vt:lpstr>Arial</vt:lpstr>
      <vt:lpstr>Arial Black</vt:lpstr>
      <vt:lpstr>Calibri</vt:lpstr>
      <vt:lpstr>Daytona Condensed Light</vt:lpstr>
      <vt:lpstr>Menlo</vt:lpstr>
      <vt:lpstr>Posterama</vt:lpstr>
      <vt:lpstr>Söhne</vt:lpstr>
      <vt:lpstr>Times New Roman</vt:lpstr>
      <vt:lpstr>Office Theme</vt:lpstr>
      <vt:lpstr>air Quality Prediction</vt:lpstr>
      <vt:lpstr>Agenda</vt:lpstr>
      <vt:lpstr>Introduction</vt:lpstr>
      <vt:lpstr>PowerPoint Presentation</vt:lpstr>
      <vt:lpstr>correlation</vt:lpstr>
      <vt:lpstr>algorithm &amp; It’s goals</vt:lpstr>
      <vt:lpstr>PowerPoint Presentation</vt:lpstr>
      <vt:lpstr>Data preparation &amp; Processing</vt:lpstr>
      <vt:lpstr>Data preparation &amp; Processing</vt:lpstr>
      <vt:lpstr>Understanding ML implementation</vt:lpstr>
      <vt:lpstr>Hyper parameter tuning</vt:lpstr>
      <vt:lpstr>Model training</vt:lpstr>
      <vt:lpstr>PowerPoint Presentation</vt:lpstr>
      <vt:lpstr>Areas of focus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air Quality Prediction</dc:title>
  <dc:creator>v9118855555@outlook.com</dc:creator>
  <cp:lastModifiedBy>Jammula, Jahnavi</cp:lastModifiedBy>
  <cp:revision>15</cp:revision>
  <dcterms:created xsi:type="dcterms:W3CDTF">2024-05-07T11:10:51Z</dcterms:created>
  <dcterms:modified xsi:type="dcterms:W3CDTF">2024-05-08T23:48:02Z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y fmtid="{D5CDD505-2E9C-101B-9397-08002B2CF9AE}" pid="3" name="MSIP_Label_defa4170-0d19-0005-0004-bc88714345d2_Enabled">
    <vt:lpwstr>true</vt:lpwstr>
  </property>
  <property fmtid="{D5CDD505-2E9C-101B-9397-08002B2CF9AE}" pid="4" name="MSIP_Label_defa4170-0d19-0005-0004-bc88714345d2_SetDate">
    <vt:lpwstr>2024-05-08T23:26:22Z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350c54e6-0497-4fff-b117-17d8181c8aac</vt:lpwstr>
  </property>
  <property fmtid="{D5CDD505-2E9C-101B-9397-08002B2CF9AE}" pid="8" name="MSIP_Label_defa4170-0d19-0005-0004-bc88714345d2_ActionId">
    <vt:lpwstr>b237e539-d2be-43e3-9f87-d5e77df8410c</vt:lpwstr>
  </property>
  <property fmtid="{D5CDD505-2E9C-101B-9397-08002B2CF9AE}" pid="9" name="MSIP_Label_defa4170-0d19-0005-0004-bc88714345d2_ContentBits">
    <vt:lpwstr>0</vt:lpwstr>
  </property>
</Properties>
</file>