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3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848477-C94D-4BDC-B28E-0D4651343D78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9935D42-251A-4C7C-A0D8-2AAFE2B30DBD}">
      <dgm:prSet/>
      <dgm:spPr/>
      <dgm:t>
        <a:bodyPr/>
        <a:lstStyle/>
        <a:p>
          <a:r>
            <a:rPr lang="en-US"/>
            <a:t>Predictive modeling of in-hospital mortality followed by elective surgery</a:t>
          </a:r>
        </a:p>
      </dgm:t>
    </dgm:pt>
    <dgm:pt modelId="{BD0A3D12-0B7C-4FFA-A490-93618F7E22D5}" type="parTrans" cxnId="{BACAB089-23A5-4AFE-B70F-2B79BE82F295}">
      <dgm:prSet/>
      <dgm:spPr/>
      <dgm:t>
        <a:bodyPr/>
        <a:lstStyle/>
        <a:p>
          <a:endParaRPr lang="en-US"/>
        </a:p>
      </dgm:t>
    </dgm:pt>
    <dgm:pt modelId="{B208398C-2461-4006-8A55-6033C0E61AD3}" type="sibTrans" cxnId="{BACAB089-23A5-4AFE-B70F-2B79BE82F295}">
      <dgm:prSet/>
      <dgm:spPr/>
      <dgm:t>
        <a:bodyPr/>
        <a:lstStyle/>
        <a:p>
          <a:endParaRPr lang="en-US"/>
        </a:p>
      </dgm:t>
    </dgm:pt>
    <dgm:pt modelId="{DD4668E2-AD1B-4B5B-B915-16F5AF780B03}">
      <dgm:prSet/>
      <dgm:spPr/>
      <dgm:t>
        <a:bodyPr/>
        <a:lstStyle/>
        <a:p>
          <a:r>
            <a:rPr lang="en-US"/>
            <a:t>Modeling and Application</a:t>
          </a:r>
        </a:p>
      </dgm:t>
    </dgm:pt>
    <dgm:pt modelId="{A8C2B31C-C2B4-47F8-89F5-CA0966468C1F}" type="parTrans" cxnId="{D3A16488-B29B-4B2A-8ADA-158D0DF4022C}">
      <dgm:prSet/>
      <dgm:spPr/>
      <dgm:t>
        <a:bodyPr/>
        <a:lstStyle/>
        <a:p>
          <a:endParaRPr lang="en-US"/>
        </a:p>
      </dgm:t>
    </dgm:pt>
    <dgm:pt modelId="{CA21098B-7012-4FB6-B197-28A449AED5A4}" type="sibTrans" cxnId="{D3A16488-B29B-4B2A-8ADA-158D0DF4022C}">
      <dgm:prSet/>
      <dgm:spPr/>
      <dgm:t>
        <a:bodyPr/>
        <a:lstStyle/>
        <a:p>
          <a:endParaRPr lang="en-US"/>
        </a:p>
      </dgm:t>
    </dgm:pt>
    <dgm:pt modelId="{1551BC8A-C3BF-483A-8BCF-65F8162DF6BB}" type="pres">
      <dgm:prSet presAssocID="{04848477-C94D-4BDC-B28E-0D4651343D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80A596-DC67-4784-954D-9595C9BB98EE}" type="pres">
      <dgm:prSet presAssocID="{29935D42-251A-4C7C-A0D8-2AAFE2B30DBD}" presName="hierRoot1" presStyleCnt="0"/>
      <dgm:spPr/>
    </dgm:pt>
    <dgm:pt modelId="{719AF951-5AF0-4356-9D0B-FDE726510579}" type="pres">
      <dgm:prSet presAssocID="{29935D42-251A-4C7C-A0D8-2AAFE2B30DBD}" presName="composite" presStyleCnt="0"/>
      <dgm:spPr/>
    </dgm:pt>
    <dgm:pt modelId="{B1248E15-5358-4954-B28F-688F3D4216E9}" type="pres">
      <dgm:prSet presAssocID="{29935D42-251A-4C7C-A0D8-2AAFE2B30DBD}" presName="background" presStyleLbl="node0" presStyleIdx="0" presStyleCnt="2"/>
      <dgm:spPr/>
    </dgm:pt>
    <dgm:pt modelId="{3FE924D5-EBA7-4FCC-860C-0C1DA8EF1CDD}" type="pres">
      <dgm:prSet presAssocID="{29935D42-251A-4C7C-A0D8-2AAFE2B30DBD}" presName="text" presStyleLbl="fgAcc0" presStyleIdx="0" presStyleCnt="2">
        <dgm:presLayoutVars>
          <dgm:chPref val="3"/>
        </dgm:presLayoutVars>
      </dgm:prSet>
      <dgm:spPr/>
    </dgm:pt>
    <dgm:pt modelId="{77D5C43D-31B6-4C1A-91F7-9E80D3FCA041}" type="pres">
      <dgm:prSet presAssocID="{29935D42-251A-4C7C-A0D8-2AAFE2B30DBD}" presName="hierChild2" presStyleCnt="0"/>
      <dgm:spPr/>
    </dgm:pt>
    <dgm:pt modelId="{2336EA8B-2BFD-44E8-9933-CB4DF24DBBD9}" type="pres">
      <dgm:prSet presAssocID="{DD4668E2-AD1B-4B5B-B915-16F5AF780B03}" presName="hierRoot1" presStyleCnt="0"/>
      <dgm:spPr/>
    </dgm:pt>
    <dgm:pt modelId="{C8A5A216-5AAE-4283-912E-2D9748168322}" type="pres">
      <dgm:prSet presAssocID="{DD4668E2-AD1B-4B5B-B915-16F5AF780B03}" presName="composite" presStyleCnt="0"/>
      <dgm:spPr/>
    </dgm:pt>
    <dgm:pt modelId="{DA19FDD8-DC48-4ACF-8DA1-80B7AB2D9E49}" type="pres">
      <dgm:prSet presAssocID="{DD4668E2-AD1B-4B5B-B915-16F5AF780B03}" presName="background" presStyleLbl="node0" presStyleIdx="1" presStyleCnt="2"/>
      <dgm:spPr/>
    </dgm:pt>
    <dgm:pt modelId="{BF9D9353-3C18-46AC-A5FC-379D0AD43DE3}" type="pres">
      <dgm:prSet presAssocID="{DD4668E2-AD1B-4B5B-B915-16F5AF780B03}" presName="text" presStyleLbl="fgAcc0" presStyleIdx="1" presStyleCnt="2">
        <dgm:presLayoutVars>
          <dgm:chPref val="3"/>
        </dgm:presLayoutVars>
      </dgm:prSet>
      <dgm:spPr/>
    </dgm:pt>
    <dgm:pt modelId="{4B3CC775-7788-44FA-9EA0-354ECF739675}" type="pres">
      <dgm:prSet presAssocID="{DD4668E2-AD1B-4B5B-B915-16F5AF780B03}" presName="hierChild2" presStyleCnt="0"/>
      <dgm:spPr/>
    </dgm:pt>
  </dgm:ptLst>
  <dgm:cxnLst>
    <dgm:cxn modelId="{8DD14917-BC6B-4755-9CCC-D4499A477E58}" type="presOf" srcId="{04848477-C94D-4BDC-B28E-0D4651343D78}" destId="{1551BC8A-C3BF-483A-8BCF-65F8162DF6BB}" srcOrd="0" destOrd="0" presId="urn:microsoft.com/office/officeart/2005/8/layout/hierarchy1"/>
    <dgm:cxn modelId="{9F0CE74F-FDED-416F-9DA6-0035EC8AA0DE}" type="presOf" srcId="{DD4668E2-AD1B-4B5B-B915-16F5AF780B03}" destId="{BF9D9353-3C18-46AC-A5FC-379D0AD43DE3}" srcOrd="0" destOrd="0" presId="urn:microsoft.com/office/officeart/2005/8/layout/hierarchy1"/>
    <dgm:cxn modelId="{D3A16488-B29B-4B2A-8ADA-158D0DF4022C}" srcId="{04848477-C94D-4BDC-B28E-0D4651343D78}" destId="{DD4668E2-AD1B-4B5B-B915-16F5AF780B03}" srcOrd="1" destOrd="0" parTransId="{A8C2B31C-C2B4-47F8-89F5-CA0966468C1F}" sibTransId="{CA21098B-7012-4FB6-B197-28A449AED5A4}"/>
    <dgm:cxn modelId="{BACAB089-23A5-4AFE-B70F-2B79BE82F295}" srcId="{04848477-C94D-4BDC-B28E-0D4651343D78}" destId="{29935D42-251A-4C7C-A0D8-2AAFE2B30DBD}" srcOrd="0" destOrd="0" parTransId="{BD0A3D12-0B7C-4FFA-A490-93618F7E22D5}" sibTransId="{B208398C-2461-4006-8A55-6033C0E61AD3}"/>
    <dgm:cxn modelId="{16DB8D9B-A044-44CD-B679-136884446B57}" type="presOf" srcId="{29935D42-251A-4C7C-A0D8-2AAFE2B30DBD}" destId="{3FE924D5-EBA7-4FCC-860C-0C1DA8EF1CDD}" srcOrd="0" destOrd="0" presId="urn:microsoft.com/office/officeart/2005/8/layout/hierarchy1"/>
    <dgm:cxn modelId="{41CA9C6B-F8C9-4560-BA0F-193CF6A26148}" type="presParOf" srcId="{1551BC8A-C3BF-483A-8BCF-65F8162DF6BB}" destId="{7480A596-DC67-4784-954D-9595C9BB98EE}" srcOrd="0" destOrd="0" presId="urn:microsoft.com/office/officeart/2005/8/layout/hierarchy1"/>
    <dgm:cxn modelId="{E0F5BC19-E7CC-4D1D-AD14-6F2CF4A0EBF1}" type="presParOf" srcId="{7480A596-DC67-4784-954D-9595C9BB98EE}" destId="{719AF951-5AF0-4356-9D0B-FDE726510579}" srcOrd="0" destOrd="0" presId="urn:microsoft.com/office/officeart/2005/8/layout/hierarchy1"/>
    <dgm:cxn modelId="{3E856183-F117-4D3C-AA52-555533CA216E}" type="presParOf" srcId="{719AF951-5AF0-4356-9D0B-FDE726510579}" destId="{B1248E15-5358-4954-B28F-688F3D4216E9}" srcOrd="0" destOrd="0" presId="urn:microsoft.com/office/officeart/2005/8/layout/hierarchy1"/>
    <dgm:cxn modelId="{F47CBC5C-65F3-4363-8224-28245BB11CCC}" type="presParOf" srcId="{719AF951-5AF0-4356-9D0B-FDE726510579}" destId="{3FE924D5-EBA7-4FCC-860C-0C1DA8EF1CDD}" srcOrd="1" destOrd="0" presId="urn:microsoft.com/office/officeart/2005/8/layout/hierarchy1"/>
    <dgm:cxn modelId="{5B04DD6C-077E-4673-866F-DBD60C81C52D}" type="presParOf" srcId="{7480A596-DC67-4784-954D-9595C9BB98EE}" destId="{77D5C43D-31B6-4C1A-91F7-9E80D3FCA041}" srcOrd="1" destOrd="0" presId="urn:microsoft.com/office/officeart/2005/8/layout/hierarchy1"/>
    <dgm:cxn modelId="{FB8EB16A-6E38-4509-894A-5B6E7BDD0AE5}" type="presParOf" srcId="{1551BC8A-C3BF-483A-8BCF-65F8162DF6BB}" destId="{2336EA8B-2BFD-44E8-9933-CB4DF24DBBD9}" srcOrd="1" destOrd="0" presId="urn:microsoft.com/office/officeart/2005/8/layout/hierarchy1"/>
    <dgm:cxn modelId="{BCC1C2AD-9FB7-4FCA-93ED-EA3902103A97}" type="presParOf" srcId="{2336EA8B-2BFD-44E8-9933-CB4DF24DBBD9}" destId="{C8A5A216-5AAE-4283-912E-2D9748168322}" srcOrd="0" destOrd="0" presId="urn:microsoft.com/office/officeart/2005/8/layout/hierarchy1"/>
    <dgm:cxn modelId="{DEF72C6F-CE95-4A06-8284-3F89351BF89B}" type="presParOf" srcId="{C8A5A216-5AAE-4283-912E-2D9748168322}" destId="{DA19FDD8-DC48-4ACF-8DA1-80B7AB2D9E49}" srcOrd="0" destOrd="0" presId="urn:microsoft.com/office/officeart/2005/8/layout/hierarchy1"/>
    <dgm:cxn modelId="{170F8C95-BA26-4DD0-BD6C-1A9EF6F297E8}" type="presParOf" srcId="{C8A5A216-5AAE-4283-912E-2D9748168322}" destId="{BF9D9353-3C18-46AC-A5FC-379D0AD43DE3}" srcOrd="1" destOrd="0" presId="urn:microsoft.com/office/officeart/2005/8/layout/hierarchy1"/>
    <dgm:cxn modelId="{4FF52B7A-D9B7-4020-87C5-48CCFF61C986}" type="presParOf" srcId="{2336EA8B-2BFD-44E8-9933-CB4DF24DBBD9}" destId="{4B3CC775-7788-44FA-9EA0-354ECF7396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8A7680-7BCD-4A4D-9EB4-8B444A0AC6D3}" type="doc">
      <dgm:prSet loTypeId="urn:microsoft.com/office/officeart/2005/8/layout/process5" loCatId="process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0BAEE77-53E7-44D9-9234-D26620F60502}">
      <dgm:prSet/>
      <dgm:spPr/>
      <dgm:t>
        <a:bodyPr/>
        <a:lstStyle/>
        <a:p>
          <a:r>
            <a:rPr lang="en-US" b="0" i="0"/>
            <a:t>We have implemented the following function-based models </a:t>
          </a:r>
          <a:endParaRPr lang="en-US"/>
        </a:p>
      </dgm:t>
    </dgm:pt>
    <dgm:pt modelId="{9FFC1043-BA6E-4855-8D7C-A320885D7DC0}" type="parTrans" cxnId="{844F57B5-8F4B-4747-9448-39F6939ADBE5}">
      <dgm:prSet/>
      <dgm:spPr/>
      <dgm:t>
        <a:bodyPr/>
        <a:lstStyle/>
        <a:p>
          <a:endParaRPr lang="en-US"/>
        </a:p>
      </dgm:t>
    </dgm:pt>
    <dgm:pt modelId="{ECDB5355-DDD1-4FCF-95C7-AA2D6405AFA2}" type="sibTrans" cxnId="{844F57B5-8F4B-4747-9448-39F6939ADBE5}">
      <dgm:prSet/>
      <dgm:spPr/>
      <dgm:t>
        <a:bodyPr/>
        <a:lstStyle/>
        <a:p>
          <a:endParaRPr lang="en-US"/>
        </a:p>
      </dgm:t>
    </dgm:pt>
    <dgm:pt modelId="{8AD23747-F2B2-4B0B-997B-DDD2DDE5C022}">
      <dgm:prSet/>
      <dgm:spPr/>
      <dgm:t>
        <a:bodyPr/>
        <a:lstStyle/>
        <a:p>
          <a:r>
            <a:rPr lang="en-US" b="0" i="0"/>
            <a:t>Logistic regression</a:t>
          </a:r>
          <a:endParaRPr lang="en-US"/>
        </a:p>
      </dgm:t>
    </dgm:pt>
    <dgm:pt modelId="{FB5A84FF-8B58-4D4F-8797-92C7A0EFCE6E}" type="parTrans" cxnId="{16F400B7-E534-4B0D-82AC-3B1B1F61BA39}">
      <dgm:prSet/>
      <dgm:spPr/>
      <dgm:t>
        <a:bodyPr/>
        <a:lstStyle/>
        <a:p>
          <a:endParaRPr lang="en-US"/>
        </a:p>
      </dgm:t>
    </dgm:pt>
    <dgm:pt modelId="{3A66A9CA-F63E-46D2-858D-0F365184875A}" type="sibTrans" cxnId="{16F400B7-E534-4B0D-82AC-3B1B1F61BA39}">
      <dgm:prSet/>
      <dgm:spPr/>
      <dgm:t>
        <a:bodyPr/>
        <a:lstStyle/>
        <a:p>
          <a:endParaRPr lang="en-US"/>
        </a:p>
      </dgm:t>
    </dgm:pt>
    <dgm:pt modelId="{1B28A9A3-5610-4112-9FBF-5B47E5DFF61A}">
      <dgm:prSet/>
      <dgm:spPr/>
      <dgm:t>
        <a:bodyPr/>
        <a:lstStyle/>
        <a:p>
          <a:r>
            <a:rPr lang="en-US" b="0" i="0"/>
            <a:t>Random forest Classifier</a:t>
          </a:r>
          <a:endParaRPr lang="en-US"/>
        </a:p>
      </dgm:t>
    </dgm:pt>
    <dgm:pt modelId="{687F4A37-35FA-49B5-BFB3-8EB63FDF322A}" type="parTrans" cxnId="{3E426CFE-B2DD-49EE-8E4D-6309BD9537E0}">
      <dgm:prSet/>
      <dgm:spPr/>
      <dgm:t>
        <a:bodyPr/>
        <a:lstStyle/>
        <a:p>
          <a:endParaRPr lang="en-US"/>
        </a:p>
      </dgm:t>
    </dgm:pt>
    <dgm:pt modelId="{29000EA9-C35D-4AC4-9D5A-01AB5D64F247}" type="sibTrans" cxnId="{3E426CFE-B2DD-49EE-8E4D-6309BD9537E0}">
      <dgm:prSet/>
      <dgm:spPr/>
      <dgm:t>
        <a:bodyPr/>
        <a:lstStyle/>
        <a:p>
          <a:endParaRPr lang="en-US"/>
        </a:p>
      </dgm:t>
    </dgm:pt>
    <dgm:pt modelId="{CB9EB1EB-7340-4A2F-9E79-A91F015A3CE8}">
      <dgm:prSet/>
      <dgm:spPr/>
      <dgm:t>
        <a:bodyPr/>
        <a:lstStyle/>
        <a:p>
          <a:r>
            <a:rPr lang="en-US" b="0" i="0"/>
            <a:t>Support vector machine</a:t>
          </a:r>
          <a:endParaRPr lang="en-US"/>
        </a:p>
      </dgm:t>
    </dgm:pt>
    <dgm:pt modelId="{FE5F873F-4A96-4EEB-851C-849A935C19A6}" type="parTrans" cxnId="{4B9D0EF6-14F7-42F1-85F8-3D16161BDDBA}">
      <dgm:prSet/>
      <dgm:spPr/>
      <dgm:t>
        <a:bodyPr/>
        <a:lstStyle/>
        <a:p>
          <a:endParaRPr lang="en-US"/>
        </a:p>
      </dgm:t>
    </dgm:pt>
    <dgm:pt modelId="{2DE82ABE-78E7-4B52-B76D-36DF0A73344C}" type="sibTrans" cxnId="{4B9D0EF6-14F7-42F1-85F8-3D16161BDDBA}">
      <dgm:prSet/>
      <dgm:spPr/>
      <dgm:t>
        <a:bodyPr/>
        <a:lstStyle/>
        <a:p>
          <a:endParaRPr lang="en-US"/>
        </a:p>
      </dgm:t>
    </dgm:pt>
    <dgm:pt modelId="{EA00594A-F1C4-4776-9F0B-DD3059445696}">
      <dgm:prSet/>
      <dgm:spPr/>
      <dgm:t>
        <a:bodyPr/>
        <a:lstStyle/>
        <a:p>
          <a:r>
            <a:rPr lang="en-US" b="0" i="0"/>
            <a:t>K-Nearest neighbor</a:t>
          </a:r>
          <a:endParaRPr lang="en-US"/>
        </a:p>
      </dgm:t>
    </dgm:pt>
    <dgm:pt modelId="{3164E6FD-C6B8-4117-AF5C-877B8A35D172}" type="parTrans" cxnId="{203A61E7-4D83-43D9-A884-983F362D9EE7}">
      <dgm:prSet/>
      <dgm:spPr/>
      <dgm:t>
        <a:bodyPr/>
        <a:lstStyle/>
        <a:p>
          <a:endParaRPr lang="en-US"/>
        </a:p>
      </dgm:t>
    </dgm:pt>
    <dgm:pt modelId="{2D943FB5-82A5-417E-9CDF-F1032EFC7B46}" type="sibTrans" cxnId="{203A61E7-4D83-43D9-A884-983F362D9EE7}">
      <dgm:prSet/>
      <dgm:spPr/>
      <dgm:t>
        <a:bodyPr/>
        <a:lstStyle/>
        <a:p>
          <a:endParaRPr lang="en-US"/>
        </a:p>
      </dgm:t>
    </dgm:pt>
    <dgm:pt modelId="{DD3DF8F8-4EBE-43CA-9C33-44D41C296A73}" type="pres">
      <dgm:prSet presAssocID="{338A7680-7BCD-4A4D-9EB4-8B444A0AC6D3}" presName="diagram" presStyleCnt="0">
        <dgm:presLayoutVars>
          <dgm:dir/>
          <dgm:resizeHandles val="exact"/>
        </dgm:presLayoutVars>
      </dgm:prSet>
      <dgm:spPr/>
    </dgm:pt>
    <dgm:pt modelId="{060ABF2C-A4B1-4B90-BBFB-114FD50AAD0E}" type="pres">
      <dgm:prSet presAssocID="{E0BAEE77-53E7-44D9-9234-D26620F60502}" presName="node" presStyleLbl="node1" presStyleIdx="0" presStyleCnt="1">
        <dgm:presLayoutVars>
          <dgm:bulletEnabled val="1"/>
        </dgm:presLayoutVars>
      </dgm:prSet>
      <dgm:spPr/>
    </dgm:pt>
  </dgm:ptLst>
  <dgm:cxnLst>
    <dgm:cxn modelId="{BD9A434A-458B-4377-B253-F7A292E340F9}" type="presOf" srcId="{EA00594A-F1C4-4776-9F0B-DD3059445696}" destId="{060ABF2C-A4B1-4B90-BBFB-114FD50AAD0E}" srcOrd="0" destOrd="4" presId="urn:microsoft.com/office/officeart/2005/8/layout/process5"/>
    <dgm:cxn modelId="{2752EF74-395B-4A52-96FD-AF6702869DBB}" type="presOf" srcId="{E0BAEE77-53E7-44D9-9234-D26620F60502}" destId="{060ABF2C-A4B1-4B90-BBFB-114FD50AAD0E}" srcOrd="0" destOrd="0" presId="urn:microsoft.com/office/officeart/2005/8/layout/process5"/>
    <dgm:cxn modelId="{844F57B5-8F4B-4747-9448-39F6939ADBE5}" srcId="{338A7680-7BCD-4A4D-9EB4-8B444A0AC6D3}" destId="{E0BAEE77-53E7-44D9-9234-D26620F60502}" srcOrd="0" destOrd="0" parTransId="{9FFC1043-BA6E-4855-8D7C-A320885D7DC0}" sibTransId="{ECDB5355-DDD1-4FCF-95C7-AA2D6405AFA2}"/>
    <dgm:cxn modelId="{16F400B7-E534-4B0D-82AC-3B1B1F61BA39}" srcId="{E0BAEE77-53E7-44D9-9234-D26620F60502}" destId="{8AD23747-F2B2-4B0B-997B-DDD2DDE5C022}" srcOrd="0" destOrd="0" parTransId="{FB5A84FF-8B58-4D4F-8797-92C7A0EFCE6E}" sibTransId="{3A66A9CA-F63E-46D2-858D-0F365184875A}"/>
    <dgm:cxn modelId="{58BE36C8-9E35-4225-980B-14DBF05D4AFB}" type="presOf" srcId="{8AD23747-F2B2-4B0B-997B-DDD2DDE5C022}" destId="{060ABF2C-A4B1-4B90-BBFB-114FD50AAD0E}" srcOrd="0" destOrd="1" presId="urn:microsoft.com/office/officeart/2005/8/layout/process5"/>
    <dgm:cxn modelId="{6D1FD4CF-B792-46AB-80FA-9534F3CA53AC}" type="presOf" srcId="{CB9EB1EB-7340-4A2F-9E79-A91F015A3CE8}" destId="{060ABF2C-A4B1-4B90-BBFB-114FD50AAD0E}" srcOrd="0" destOrd="3" presId="urn:microsoft.com/office/officeart/2005/8/layout/process5"/>
    <dgm:cxn modelId="{DCBBC4D5-8B03-4A71-89D8-324A0CA0EBEB}" type="presOf" srcId="{338A7680-7BCD-4A4D-9EB4-8B444A0AC6D3}" destId="{DD3DF8F8-4EBE-43CA-9C33-44D41C296A73}" srcOrd="0" destOrd="0" presId="urn:microsoft.com/office/officeart/2005/8/layout/process5"/>
    <dgm:cxn modelId="{203A61E7-4D83-43D9-A884-983F362D9EE7}" srcId="{E0BAEE77-53E7-44D9-9234-D26620F60502}" destId="{EA00594A-F1C4-4776-9F0B-DD3059445696}" srcOrd="3" destOrd="0" parTransId="{3164E6FD-C6B8-4117-AF5C-877B8A35D172}" sibTransId="{2D943FB5-82A5-417E-9CDF-F1032EFC7B46}"/>
    <dgm:cxn modelId="{530AFBF0-7EE4-45A9-8126-F48FEEF9D0D0}" type="presOf" srcId="{1B28A9A3-5610-4112-9FBF-5B47E5DFF61A}" destId="{060ABF2C-A4B1-4B90-BBFB-114FD50AAD0E}" srcOrd="0" destOrd="2" presId="urn:microsoft.com/office/officeart/2005/8/layout/process5"/>
    <dgm:cxn modelId="{4B9D0EF6-14F7-42F1-85F8-3D16161BDDBA}" srcId="{E0BAEE77-53E7-44D9-9234-D26620F60502}" destId="{CB9EB1EB-7340-4A2F-9E79-A91F015A3CE8}" srcOrd="2" destOrd="0" parTransId="{FE5F873F-4A96-4EEB-851C-849A935C19A6}" sibTransId="{2DE82ABE-78E7-4B52-B76D-36DF0A73344C}"/>
    <dgm:cxn modelId="{3E426CFE-B2DD-49EE-8E4D-6309BD9537E0}" srcId="{E0BAEE77-53E7-44D9-9234-D26620F60502}" destId="{1B28A9A3-5610-4112-9FBF-5B47E5DFF61A}" srcOrd="1" destOrd="0" parTransId="{687F4A37-35FA-49B5-BFB3-8EB63FDF322A}" sibTransId="{29000EA9-C35D-4AC4-9D5A-01AB5D64F247}"/>
    <dgm:cxn modelId="{844F2B92-5D0C-4F07-A8DC-FDA5336A6B00}" type="presParOf" srcId="{DD3DF8F8-4EBE-43CA-9C33-44D41C296A73}" destId="{060ABF2C-A4B1-4B90-BBFB-114FD50AAD0E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48E15-5358-4954-B28F-688F3D4216E9}">
      <dsp:nvSpPr>
        <dsp:cNvPr id="0" name=""/>
        <dsp:cNvSpPr/>
      </dsp:nvSpPr>
      <dsp:spPr>
        <a:xfrm>
          <a:off x="1040" y="280396"/>
          <a:ext cx="3650794" cy="23182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E924D5-EBA7-4FCC-860C-0C1DA8EF1CDD}">
      <dsp:nvSpPr>
        <dsp:cNvPr id="0" name=""/>
        <dsp:cNvSpPr/>
      </dsp:nvSpPr>
      <dsp:spPr>
        <a:xfrm>
          <a:off x="406683" y="665757"/>
          <a:ext cx="3650794" cy="2318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Predictive modeling of in-hospital mortality followed by elective surgery</a:t>
          </a:r>
        </a:p>
      </dsp:txBody>
      <dsp:txXfrm>
        <a:off x="474582" y="733656"/>
        <a:ext cx="3514996" cy="2182456"/>
      </dsp:txXfrm>
    </dsp:sp>
    <dsp:sp modelId="{DA19FDD8-DC48-4ACF-8DA1-80B7AB2D9E49}">
      <dsp:nvSpPr>
        <dsp:cNvPr id="0" name=""/>
        <dsp:cNvSpPr/>
      </dsp:nvSpPr>
      <dsp:spPr>
        <a:xfrm>
          <a:off x="4463121" y="280396"/>
          <a:ext cx="3650794" cy="23182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F9D9353-3C18-46AC-A5FC-379D0AD43DE3}">
      <dsp:nvSpPr>
        <dsp:cNvPr id="0" name=""/>
        <dsp:cNvSpPr/>
      </dsp:nvSpPr>
      <dsp:spPr>
        <a:xfrm>
          <a:off x="4868765" y="665757"/>
          <a:ext cx="3650794" cy="2318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Modeling and Application</a:t>
          </a:r>
        </a:p>
      </dsp:txBody>
      <dsp:txXfrm>
        <a:off x="4936664" y="733656"/>
        <a:ext cx="3514996" cy="21824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ABF2C-A4B1-4B90-BBFB-114FD50AAD0E}">
      <dsp:nvSpPr>
        <dsp:cNvPr id="0" name=""/>
        <dsp:cNvSpPr/>
      </dsp:nvSpPr>
      <dsp:spPr>
        <a:xfrm>
          <a:off x="1543526" y="2139"/>
          <a:ext cx="5433546" cy="32601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We have implemented the following function-based models </a:t>
          </a:r>
          <a:endParaRPr lang="en-US" sz="31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Logistic regression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Random forest Classifier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Support vector machine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K-Nearest neighbor</a:t>
          </a:r>
          <a:endParaRPr lang="en-US" sz="2400" kern="1200"/>
        </a:p>
      </dsp:txBody>
      <dsp:txXfrm>
        <a:off x="1639012" y="97625"/>
        <a:ext cx="5242574" cy="3069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72879a63a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72879a63a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72879a63a_2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72879a63a_2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72879a63a_2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72879a63a_2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72879a63a_2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72879a63a_2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72879a63a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72879a63a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72879a63a_2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72879a63a_2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72879a63a_2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72879a63a_2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6939704" y="1564599"/>
            <a:ext cx="1801525" cy="2849778"/>
            <a:chOff x="1002229" y="1542724"/>
            <a:chExt cx="1801525" cy="2849778"/>
          </a:xfrm>
        </p:grpSpPr>
        <p:sp>
          <p:nvSpPr>
            <p:cNvPr id="10" name="Google Shape;10;p1"/>
            <p:cNvSpPr/>
            <p:nvPr/>
          </p:nvSpPr>
          <p:spPr>
            <a:xfrm>
              <a:off x="1002229" y="1542724"/>
              <a:ext cx="1801525" cy="2849778"/>
            </a:xfrm>
            <a:custGeom>
              <a:avLst/>
              <a:gdLst/>
              <a:ahLst/>
              <a:cxnLst/>
              <a:rect l="l" t="t" r="r" b="b"/>
              <a:pathLst>
                <a:path w="71284" h="112762" extrusionOk="0">
                  <a:moveTo>
                    <a:pt x="33233" y="0"/>
                  </a:moveTo>
                  <a:cubicBezTo>
                    <a:pt x="24128" y="0"/>
                    <a:pt x="22128" y="6626"/>
                    <a:pt x="21469" y="8958"/>
                  </a:cubicBezTo>
                  <a:cubicBezTo>
                    <a:pt x="20788" y="11339"/>
                    <a:pt x="22134" y="12004"/>
                    <a:pt x="22096" y="14347"/>
                  </a:cubicBezTo>
                  <a:cubicBezTo>
                    <a:pt x="22057" y="16668"/>
                    <a:pt x="19404" y="18238"/>
                    <a:pt x="19567" y="19104"/>
                  </a:cubicBezTo>
                  <a:cubicBezTo>
                    <a:pt x="19709" y="19791"/>
                    <a:pt x="21158" y="19867"/>
                    <a:pt x="21807" y="19867"/>
                  </a:cubicBezTo>
                  <a:cubicBezTo>
                    <a:pt x="21992" y="19867"/>
                    <a:pt x="22112" y="19862"/>
                    <a:pt x="22112" y="19862"/>
                  </a:cubicBezTo>
                  <a:lnTo>
                    <a:pt x="22112" y="19862"/>
                  </a:lnTo>
                  <a:cubicBezTo>
                    <a:pt x="22499" y="20706"/>
                    <a:pt x="21447" y="21333"/>
                    <a:pt x="21431" y="21850"/>
                  </a:cubicBezTo>
                  <a:cubicBezTo>
                    <a:pt x="21414" y="22368"/>
                    <a:pt x="22079" y="22717"/>
                    <a:pt x="22079" y="22717"/>
                  </a:cubicBezTo>
                  <a:cubicBezTo>
                    <a:pt x="22079" y="22717"/>
                    <a:pt x="21431" y="23011"/>
                    <a:pt x="22079" y="23768"/>
                  </a:cubicBezTo>
                  <a:cubicBezTo>
                    <a:pt x="22722" y="24542"/>
                    <a:pt x="22112" y="24711"/>
                    <a:pt x="22079" y="26073"/>
                  </a:cubicBezTo>
                  <a:cubicBezTo>
                    <a:pt x="22047" y="27196"/>
                    <a:pt x="23447" y="27430"/>
                    <a:pt x="24973" y="27430"/>
                  </a:cubicBezTo>
                  <a:cubicBezTo>
                    <a:pt x="25327" y="27430"/>
                    <a:pt x="25692" y="27419"/>
                    <a:pt x="26041" y="27403"/>
                  </a:cubicBezTo>
                  <a:cubicBezTo>
                    <a:pt x="26144" y="27397"/>
                    <a:pt x="26242" y="27397"/>
                    <a:pt x="26340" y="27397"/>
                  </a:cubicBezTo>
                  <a:cubicBezTo>
                    <a:pt x="28030" y="27397"/>
                    <a:pt x="28929" y="28171"/>
                    <a:pt x="29343" y="30024"/>
                  </a:cubicBezTo>
                  <a:cubicBezTo>
                    <a:pt x="29806" y="31975"/>
                    <a:pt x="28329" y="32787"/>
                    <a:pt x="28329" y="32787"/>
                  </a:cubicBezTo>
                  <a:cubicBezTo>
                    <a:pt x="28329" y="32787"/>
                    <a:pt x="24809" y="33620"/>
                    <a:pt x="22243" y="34890"/>
                  </a:cubicBezTo>
                  <a:cubicBezTo>
                    <a:pt x="19682" y="36187"/>
                    <a:pt x="18646" y="36824"/>
                    <a:pt x="13813" y="37789"/>
                  </a:cubicBezTo>
                  <a:cubicBezTo>
                    <a:pt x="8964" y="38742"/>
                    <a:pt x="5994" y="46049"/>
                    <a:pt x="5923" y="53612"/>
                  </a:cubicBezTo>
                  <a:cubicBezTo>
                    <a:pt x="5863" y="61170"/>
                    <a:pt x="5351" y="63034"/>
                    <a:pt x="5182" y="67295"/>
                  </a:cubicBezTo>
                  <a:cubicBezTo>
                    <a:pt x="5019" y="71572"/>
                    <a:pt x="6179" y="74357"/>
                    <a:pt x="4277" y="79027"/>
                  </a:cubicBezTo>
                  <a:cubicBezTo>
                    <a:pt x="2398" y="83707"/>
                    <a:pt x="1014" y="95183"/>
                    <a:pt x="1351" y="100179"/>
                  </a:cubicBezTo>
                  <a:cubicBezTo>
                    <a:pt x="1662" y="105198"/>
                    <a:pt x="185" y="112298"/>
                    <a:pt x="0" y="112756"/>
                  </a:cubicBezTo>
                  <a:lnTo>
                    <a:pt x="6729" y="112756"/>
                  </a:lnTo>
                  <a:cubicBezTo>
                    <a:pt x="6729" y="112756"/>
                    <a:pt x="9923" y="103460"/>
                    <a:pt x="11138" y="101155"/>
                  </a:cubicBezTo>
                  <a:cubicBezTo>
                    <a:pt x="12358" y="98834"/>
                    <a:pt x="14091" y="88045"/>
                    <a:pt x="14037" y="86018"/>
                  </a:cubicBezTo>
                  <a:cubicBezTo>
                    <a:pt x="13960" y="84007"/>
                    <a:pt x="14587" y="75207"/>
                    <a:pt x="14941" y="74264"/>
                  </a:cubicBezTo>
                  <a:cubicBezTo>
                    <a:pt x="15181" y="73637"/>
                    <a:pt x="15955" y="59476"/>
                    <a:pt x="15955" y="59476"/>
                  </a:cubicBezTo>
                  <a:cubicBezTo>
                    <a:pt x="15955" y="59476"/>
                    <a:pt x="18554" y="72112"/>
                    <a:pt x="18592" y="77239"/>
                  </a:cubicBezTo>
                  <a:cubicBezTo>
                    <a:pt x="18608" y="82367"/>
                    <a:pt x="18298" y="86628"/>
                    <a:pt x="18074" y="89434"/>
                  </a:cubicBezTo>
                  <a:cubicBezTo>
                    <a:pt x="17851" y="92219"/>
                    <a:pt x="17006" y="96698"/>
                    <a:pt x="16914" y="98970"/>
                  </a:cubicBezTo>
                  <a:cubicBezTo>
                    <a:pt x="16821" y="101253"/>
                    <a:pt x="14609" y="105198"/>
                    <a:pt x="15693" y="112761"/>
                  </a:cubicBezTo>
                  <a:lnTo>
                    <a:pt x="55569" y="112761"/>
                  </a:lnTo>
                  <a:cubicBezTo>
                    <a:pt x="56659" y="105203"/>
                    <a:pt x="54446" y="101253"/>
                    <a:pt x="54354" y="98970"/>
                  </a:cubicBezTo>
                  <a:cubicBezTo>
                    <a:pt x="54261" y="96698"/>
                    <a:pt x="53433" y="92219"/>
                    <a:pt x="53193" y="89434"/>
                  </a:cubicBezTo>
                  <a:cubicBezTo>
                    <a:pt x="52970" y="86628"/>
                    <a:pt x="52654" y="82367"/>
                    <a:pt x="52692" y="77239"/>
                  </a:cubicBezTo>
                  <a:cubicBezTo>
                    <a:pt x="52713" y="72112"/>
                    <a:pt x="55313" y="59481"/>
                    <a:pt x="55313" y="59481"/>
                  </a:cubicBezTo>
                  <a:cubicBezTo>
                    <a:pt x="55313" y="59481"/>
                    <a:pt x="56086" y="73648"/>
                    <a:pt x="56326" y="74270"/>
                  </a:cubicBezTo>
                  <a:cubicBezTo>
                    <a:pt x="56675" y="75212"/>
                    <a:pt x="57301" y="84012"/>
                    <a:pt x="57231" y="86018"/>
                  </a:cubicBezTo>
                  <a:cubicBezTo>
                    <a:pt x="57176" y="88045"/>
                    <a:pt x="58909" y="98839"/>
                    <a:pt x="60124" y="101160"/>
                  </a:cubicBezTo>
                  <a:cubicBezTo>
                    <a:pt x="61345" y="103465"/>
                    <a:pt x="64554" y="112761"/>
                    <a:pt x="64554" y="112761"/>
                  </a:cubicBezTo>
                  <a:lnTo>
                    <a:pt x="71284" y="112761"/>
                  </a:lnTo>
                  <a:cubicBezTo>
                    <a:pt x="71082" y="112298"/>
                    <a:pt x="69605" y="105203"/>
                    <a:pt x="69938" y="100185"/>
                  </a:cubicBezTo>
                  <a:cubicBezTo>
                    <a:pt x="70248" y="95183"/>
                    <a:pt x="68870" y="83713"/>
                    <a:pt x="66984" y="79027"/>
                  </a:cubicBezTo>
                  <a:cubicBezTo>
                    <a:pt x="65088" y="74362"/>
                    <a:pt x="66249" y="71578"/>
                    <a:pt x="66085" y="67300"/>
                  </a:cubicBezTo>
                  <a:cubicBezTo>
                    <a:pt x="65916" y="63039"/>
                    <a:pt x="65638" y="59683"/>
                    <a:pt x="65568" y="52119"/>
                  </a:cubicBezTo>
                  <a:cubicBezTo>
                    <a:pt x="65513" y="44534"/>
                    <a:pt x="62336" y="37696"/>
                    <a:pt x="57487" y="36715"/>
                  </a:cubicBezTo>
                  <a:cubicBezTo>
                    <a:pt x="52654" y="35762"/>
                    <a:pt x="52049" y="34541"/>
                    <a:pt x="49482" y="33266"/>
                  </a:cubicBezTo>
                  <a:cubicBezTo>
                    <a:pt x="47842" y="32432"/>
                    <a:pt x="46262" y="31490"/>
                    <a:pt x="44742" y="30449"/>
                  </a:cubicBezTo>
                  <a:cubicBezTo>
                    <a:pt x="42251" y="29670"/>
                    <a:pt x="43156" y="27032"/>
                    <a:pt x="43156" y="24139"/>
                  </a:cubicBezTo>
                  <a:cubicBezTo>
                    <a:pt x="43156" y="21262"/>
                    <a:pt x="47363" y="19622"/>
                    <a:pt x="47858" y="12762"/>
                  </a:cubicBezTo>
                  <a:cubicBezTo>
                    <a:pt x="48360" y="5879"/>
                    <a:pt x="43712" y="365"/>
                    <a:pt x="33974" y="16"/>
                  </a:cubicBezTo>
                  <a:cubicBezTo>
                    <a:pt x="33718" y="5"/>
                    <a:pt x="33473" y="0"/>
                    <a:pt x="3323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1586934" y="1597666"/>
              <a:ext cx="592312" cy="519173"/>
            </a:xfrm>
            <a:custGeom>
              <a:avLst/>
              <a:gdLst/>
              <a:ahLst/>
              <a:cxnLst/>
              <a:rect l="l" t="t" r="r" b="b"/>
              <a:pathLst>
                <a:path w="23437" h="20543" extrusionOk="0">
                  <a:moveTo>
                    <a:pt x="11144" y="0"/>
                  </a:moveTo>
                  <a:cubicBezTo>
                    <a:pt x="4392" y="0"/>
                    <a:pt x="605" y="2681"/>
                    <a:pt x="306" y="6621"/>
                  </a:cubicBezTo>
                  <a:cubicBezTo>
                    <a:pt x="0" y="10620"/>
                    <a:pt x="1815" y="11912"/>
                    <a:pt x="4376" y="11912"/>
                  </a:cubicBezTo>
                  <a:cubicBezTo>
                    <a:pt x="4621" y="11912"/>
                    <a:pt x="4877" y="11901"/>
                    <a:pt x="5139" y="11873"/>
                  </a:cubicBezTo>
                  <a:cubicBezTo>
                    <a:pt x="5139" y="11873"/>
                    <a:pt x="5362" y="11857"/>
                    <a:pt x="5656" y="11857"/>
                  </a:cubicBezTo>
                  <a:cubicBezTo>
                    <a:pt x="6234" y="11857"/>
                    <a:pt x="7073" y="11928"/>
                    <a:pt x="7073" y="12298"/>
                  </a:cubicBezTo>
                  <a:cubicBezTo>
                    <a:pt x="7073" y="12854"/>
                    <a:pt x="6888" y="14364"/>
                    <a:pt x="8125" y="14402"/>
                  </a:cubicBezTo>
                  <a:cubicBezTo>
                    <a:pt x="8539" y="14418"/>
                    <a:pt x="8926" y="14429"/>
                    <a:pt x="9258" y="14429"/>
                  </a:cubicBezTo>
                  <a:cubicBezTo>
                    <a:pt x="9923" y="14429"/>
                    <a:pt x="10375" y="14402"/>
                    <a:pt x="10375" y="14402"/>
                  </a:cubicBezTo>
                  <a:cubicBezTo>
                    <a:pt x="10375" y="14402"/>
                    <a:pt x="10724" y="16096"/>
                    <a:pt x="11465" y="16451"/>
                  </a:cubicBezTo>
                  <a:cubicBezTo>
                    <a:pt x="12201" y="16821"/>
                    <a:pt x="11906" y="17480"/>
                    <a:pt x="12130" y="17867"/>
                  </a:cubicBezTo>
                  <a:cubicBezTo>
                    <a:pt x="12348" y="18238"/>
                    <a:pt x="13236" y="18663"/>
                    <a:pt x="13585" y="19230"/>
                  </a:cubicBezTo>
                  <a:cubicBezTo>
                    <a:pt x="13939" y="19785"/>
                    <a:pt x="14086" y="20521"/>
                    <a:pt x="14674" y="20543"/>
                  </a:cubicBezTo>
                  <a:lnTo>
                    <a:pt x="14707" y="20543"/>
                  </a:lnTo>
                  <a:cubicBezTo>
                    <a:pt x="15301" y="20543"/>
                    <a:pt x="15759" y="20047"/>
                    <a:pt x="15377" y="19268"/>
                  </a:cubicBezTo>
                  <a:cubicBezTo>
                    <a:pt x="14969" y="18456"/>
                    <a:pt x="14582" y="17737"/>
                    <a:pt x="14843" y="17666"/>
                  </a:cubicBezTo>
                  <a:cubicBezTo>
                    <a:pt x="14854" y="17660"/>
                    <a:pt x="14860" y="17660"/>
                    <a:pt x="14871" y="17666"/>
                  </a:cubicBezTo>
                  <a:cubicBezTo>
                    <a:pt x="15099" y="17666"/>
                    <a:pt x="16009" y="17971"/>
                    <a:pt x="16985" y="17971"/>
                  </a:cubicBezTo>
                  <a:cubicBezTo>
                    <a:pt x="17562" y="17971"/>
                    <a:pt x="18162" y="17862"/>
                    <a:pt x="18663" y="17519"/>
                  </a:cubicBezTo>
                  <a:cubicBezTo>
                    <a:pt x="20064" y="16560"/>
                    <a:pt x="21998" y="15361"/>
                    <a:pt x="21077" y="12576"/>
                  </a:cubicBezTo>
                  <a:lnTo>
                    <a:pt x="21132" y="12576"/>
                  </a:lnTo>
                  <a:cubicBezTo>
                    <a:pt x="21437" y="12576"/>
                    <a:pt x="22984" y="12457"/>
                    <a:pt x="23197" y="10048"/>
                  </a:cubicBezTo>
                  <a:cubicBezTo>
                    <a:pt x="23436" y="7373"/>
                    <a:pt x="21851" y="807"/>
                    <a:pt x="13568" y="104"/>
                  </a:cubicBezTo>
                  <a:cubicBezTo>
                    <a:pt x="12724" y="33"/>
                    <a:pt x="11912" y="0"/>
                    <a:pt x="1114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15375" y="2556935"/>
              <a:ext cx="398547" cy="598251"/>
            </a:xfrm>
            <a:custGeom>
              <a:avLst/>
              <a:gdLst/>
              <a:ahLst/>
              <a:cxnLst/>
              <a:rect l="l" t="t" r="r" b="b"/>
              <a:pathLst>
                <a:path w="15770" h="23672" extrusionOk="0">
                  <a:moveTo>
                    <a:pt x="4833" y="6"/>
                  </a:moveTo>
                  <a:cubicBezTo>
                    <a:pt x="4131" y="6"/>
                    <a:pt x="2730" y="235"/>
                    <a:pt x="2267" y="1968"/>
                  </a:cubicBezTo>
                  <a:cubicBezTo>
                    <a:pt x="1657" y="4311"/>
                    <a:pt x="126" y="7226"/>
                    <a:pt x="905" y="10583"/>
                  </a:cubicBezTo>
                  <a:cubicBezTo>
                    <a:pt x="1662" y="13939"/>
                    <a:pt x="0" y="16871"/>
                    <a:pt x="1733" y="18718"/>
                  </a:cubicBezTo>
                  <a:cubicBezTo>
                    <a:pt x="3411" y="20516"/>
                    <a:pt x="7405" y="23671"/>
                    <a:pt x="11312" y="23671"/>
                  </a:cubicBezTo>
                  <a:cubicBezTo>
                    <a:pt x="11454" y="23671"/>
                    <a:pt x="11590" y="23666"/>
                    <a:pt x="11732" y="23660"/>
                  </a:cubicBezTo>
                  <a:cubicBezTo>
                    <a:pt x="15770" y="23420"/>
                    <a:pt x="15677" y="19879"/>
                    <a:pt x="14990" y="18533"/>
                  </a:cubicBezTo>
                  <a:cubicBezTo>
                    <a:pt x="14331" y="17187"/>
                    <a:pt x="12800" y="14310"/>
                    <a:pt x="12669" y="12631"/>
                  </a:cubicBezTo>
                  <a:cubicBezTo>
                    <a:pt x="12538" y="10970"/>
                    <a:pt x="10588" y="1733"/>
                    <a:pt x="5253" y="33"/>
                  </a:cubicBezTo>
                  <a:cubicBezTo>
                    <a:pt x="5117" y="12"/>
                    <a:pt x="4975" y="1"/>
                    <a:pt x="4833" y="6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457614" y="2541114"/>
              <a:ext cx="398977" cy="598225"/>
            </a:xfrm>
            <a:custGeom>
              <a:avLst/>
              <a:gdLst/>
              <a:ahLst/>
              <a:cxnLst/>
              <a:rect l="l" t="t" r="r" b="b"/>
              <a:pathLst>
                <a:path w="15787" h="23671" extrusionOk="0">
                  <a:moveTo>
                    <a:pt x="10970" y="0"/>
                  </a:moveTo>
                  <a:cubicBezTo>
                    <a:pt x="10822" y="0"/>
                    <a:pt x="10675" y="11"/>
                    <a:pt x="10534" y="33"/>
                  </a:cubicBezTo>
                  <a:cubicBezTo>
                    <a:pt x="5183" y="1733"/>
                    <a:pt x="3243" y="10953"/>
                    <a:pt x="3118" y="12631"/>
                  </a:cubicBezTo>
                  <a:cubicBezTo>
                    <a:pt x="2987" y="14293"/>
                    <a:pt x="1456" y="17186"/>
                    <a:pt x="775" y="18532"/>
                  </a:cubicBezTo>
                  <a:cubicBezTo>
                    <a:pt x="110" y="19862"/>
                    <a:pt x="1" y="23420"/>
                    <a:pt x="4038" y="23660"/>
                  </a:cubicBezTo>
                  <a:cubicBezTo>
                    <a:pt x="4175" y="23665"/>
                    <a:pt x="4316" y="23670"/>
                    <a:pt x="4458" y="23670"/>
                  </a:cubicBezTo>
                  <a:cubicBezTo>
                    <a:pt x="8370" y="23670"/>
                    <a:pt x="12381" y="20515"/>
                    <a:pt x="14054" y="18717"/>
                  </a:cubicBezTo>
                  <a:cubicBezTo>
                    <a:pt x="15786" y="16854"/>
                    <a:pt x="14108" y="13922"/>
                    <a:pt x="14882" y="10582"/>
                  </a:cubicBezTo>
                  <a:cubicBezTo>
                    <a:pt x="15661" y="7225"/>
                    <a:pt x="14130" y="4310"/>
                    <a:pt x="13498" y="1951"/>
                  </a:cubicBezTo>
                  <a:cubicBezTo>
                    <a:pt x="13046" y="234"/>
                    <a:pt x="11683" y="0"/>
                    <a:pt x="1097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836045" y="2217070"/>
              <a:ext cx="115698" cy="519198"/>
            </a:xfrm>
            <a:custGeom>
              <a:avLst/>
              <a:gdLst/>
              <a:ahLst/>
              <a:cxnLst/>
              <a:rect l="l" t="t" r="r" b="b"/>
              <a:pathLst>
                <a:path w="4578" h="20544" extrusionOk="0">
                  <a:moveTo>
                    <a:pt x="3210" y="1"/>
                  </a:moveTo>
                  <a:cubicBezTo>
                    <a:pt x="3210" y="1"/>
                    <a:pt x="2104" y="611"/>
                    <a:pt x="774" y="682"/>
                  </a:cubicBezTo>
                  <a:cubicBezTo>
                    <a:pt x="774" y="682"/>
                    <a:pt x="1663" y="9700"/>
                    <a:pt x="1237" y="13225"/>
                  </a:cubicBezTo>
                  <a:cubicBezTo>
                    <a:pt x="796" y="16767"/>
                    <a:pt x="1" y="18053"/>
                    <a:pt x="1" y="18053"/>
                  </a:cubicBezTo>
                  <a:cubicBezTo>
                    <a:pt x="17" y="18385"/>
                    <a:pt x="142" y="18484"/>
                    <a:pt x="289" y="18484"/>
                  </a:cubicBezTo>
                  <a:cubicBezTo>
                    <a:pt x="507" y="18484"/>
                    <a:pt x="774" y="18255"/>
                    <a:pt x="774" y="18255"/>
                  </a:cubicBezTo>
                  <a:lnTo>
                    <a:pt x="1368" y="17132"/>
                  </a:lnTo>
                  <a:cubicBezTo>
                    <a:pt x="1417" y="17132"/>
                    <a:pt x="1461" y="17127"/>
                    <a:pt x="1504" y="17127"/>
                  </a:cubicBezTo>
                  <a:cubicBezTo>
                    <a:pt x="2349" y="17127"/>
                    <a:pt x="2382" y="17612"/>
                    <a:pt x="2382" y="17612"/>
                  </a:cubicBezTo>
                  <a:lnTo>
                    <a:pt x="2197" y="18091"/>
                  </a:lnTo>
                  <a:lnTo>
                    <a:pt x="3946" y="20543"/>
                  </a:lnTo>
                  <a:lnTo>
                    <a:pt x="4578" y="18048"/>
                  </a:lnTo>
                  <a:cubicBezTo>
                    <a:pt x="4578" y="18048"/>
                    <a:pt x="2970" y="16375"/>
                    <a:pt x="3248" y="11874"/>
                  </a:cubicBezTo>
                  <a:cubicBezTo>
                    <a:pt x="3542" y="7395"/>
                    <a:pt x="3210" y="1"/>
                    <a:pt x="321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25348" y="3061652"/>
              <a:ext cx="645055" cy="415076"/>
            </a:xfrm>
            <a:custGeom>
              <a:avLst/>
              <a:gdLst/>
              <a:ahLst/>
              <a:cxnLst/>
              <a:rect l="l" t="t" r="r" b="b"/>
              <a:pathLst>
                <a:path w="25524" h="16424" extrusionOk="0">
                  <a:moveTo>
                    <a:pt x="18331" y="0"/>
                  </a:moveTo>
                  <a:cubicBezTo>
                    <a:pt x="15552" y="0"/>
                    <a:pt x="12511" y="1003"/>
                    <a:pt x="10975" y="1493"/>
                  </a:cubicBezTo>
                  <a:cubicBezTo>
                    <a:pt x="9411" y="1989"/>
                    <a:pt x="6736" y="1826"/>
                    <a:pt x="3989" y="2065"/>
                  </a:cubicBezTo>
                  <a:cubicBezTo>
                    <a:pt x="1238" y="2305"/>
                    <a:pt x="1" y="4060"/>
                    <a:pt x="633" y="4812"/>
                  </a:cubicBezTo>
                  <a:cubicBezTo>
                    <a:pt x="1259" y="5553"/>
                    <a:pt x="4098" y="4648"/>
                    <a:pt x="5482" y="6310"/>
                  </a:cubicBezTo>
                  <a:cubicBezTo>
                    <a:pt x="6883" y="7967"/>
                    <a:pt x="8746" y="8871"/>
                    <a:pt x="9814" y="9389"/>
                  </a:cubicBezTo>
                  <a:cubicBezTo>
                    <a:pt x="10147" y="9536"/>
                    <a:pt x="10702" y="9776"/>
                    <a:pt x="11329" y="10086"/>
                  </a:cubicBezTo>
                  <a:cubicBezTo>
                    <a:pt x="11694" y="10255"/>
                    <a:pt x="12081" y="10440"/>
                    <a:pt x="12490" y="10642"/>
                  </a:cubicBezTo>
                  <a:cubicBezTo>
                    <a:pt x="13579" y="11231"/>
                    <a:pt x="14702" y="11917"/>
                    <a:pt x="15290" y="12598"/>
                  </a:cubicBezTo>
                  <a:cubicBezTo>
                    <a:pt x="16435" y="13982"/>
                    <a:pt x="20402" y="15677"/>
                    <a:pt x="21933" y="16249"/>
                  </a:cubicBezTo>
                  <a:cubicBezTo>
                    <a:pt x="22200" y="16358"/>
                    <a:pt x="22489" y="16418"/>
                    <a:pt x="22783" y="16423"/>
                  </a:cubicBezTo>
                  <a:cubicBezTo>
                    <a:pt x="23824" y="16423"/>
                    <a:pt x="24527" y="15519"/>
                    <a:pt x="24810" y="13944"/>
                  </a:cubicBezTo>
                  <a:cubicBezTo>
                    <a:pt x="25175" y="11966"/>
                    <a:pt x="25050" y="8392"/>
                    <a:pt x="25284" y="5106"/>
                  </a:cubicBezTo>
                  <a:cubicBezTo>
                    <a:pt x="25524" y="1809"/>
                    <a:pt x="22739" y="387"/>
                    <a:pt x="22739" y="387"/>
                  </a:cubicBezTo>
                  <a:cubicBezTo>
                    <a:pt x="22739" y="387"/>
                    <a:pt x="21230" y="38"/>
                    <a:pt x="18407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523727" y="3044441"/>
              <a:ext cx="358465" cy="579776"/>
            </a:xfrm>
            <a:custGeom>
              <a:avLst/>
              <a:gdLst/>
              <a:ahLst/>
              <a:cxnLst/>
              <a:rect l="l" t="t" r="r" b="b"/>
              <a:pathLst>
                <a:path w="14184" h="22941" extrusionOk="0">
                  <a:moveTo>
                    <a:pt x="10163" y="0"/>
                  </a:moveTo>
                  <a:lnTo>
                    <a:pt x="8190" y="1493"/>
                  </a:lnTo>
                  <a:cubicBezTo>
                    <a:pt x="7302" y="1199"/>
                    <a:pt x="6528" y="1074"/>
                    <a:pt x="5842" y="1074"/>
                  </a:cubicBezTo>
                  <a:cubicBezTo>
                    <a:pt x="4016" y="1074"/>
                    <a:pt x="2790" y="1984"/>
                    <a:pt x="1624" y="3133"/>
                  </a:cubicBezTo>
                  <a:cubicBezTo>
                    <a:pt x="0" y="4719"/>
                    <a:pt x="60" y="9569"/>
                    <a:pt x="2049" y="12260"/>
                  </a:cubicBezTo>
                  <a:cubicBezTo>
                    <a:pt x="4038" y="14952"/>
                    <a:pt x="8354" y="15748"/>
                    <a:pt x="10310" y="16118"/>
                  </a:cubicBezTo>
                  <a:cubicBezTo>
                    <a:pt x="12288" y="16483"/>
                    <a:pt x="11803" y="17442"/>
                    <a:pt x="11770" y="18238"/>
                  </a:cubicBezTo>
                  <a:cubicBezTo>
                    <a:pt x="11710" y="19028"/>
                    <a:pt x="8724" y="21131"/>
                    <a:pt x="8833" y="22074"/>
                  </a:cubicBezTo>
                  <a:cubicBezTo>
                    <a:pt x="8915" y="22886"/>
                    <a:pt x="9999" y="22940"/>
                    <a:pt x="10293" y="22940"/>
                  </a:cubicBezTo>
                  <a:lnTo>
                    <a:pt x="10364" y="22940"/>
                  </a:lnTo>
                  <a:cubicBezTo>
                    <a:pt x="10364" y="22940"/>
                    <a:pt x="10773" y="21889"/>
                    <a:pt x="11863" y="20695"/>
                  </a:cubicBezTo>
                  <a:cubicBezTo>
                    <a:pt x="12953" y="19475"/>
                    <a:pt x="14108" y="18630"/>
                    <a:pt x="14021" y="16837"/>
                  </a:cubicBezTo>
                  <a:cubicBezTo>
                    <a:pt x="13928" y="15067"/>
                    <a:pt x="12468" y="14533"/>
                    <a:pt x="12468" y="14533"/>
                  </a:cubicBezTo>
                  <a:cubicBezTo>
                    <a:pt x="12468" y="14533"/>
                    <a:pt x="14184" y="13922"/>
                    <a:pt x="13388" y="11786"/>
                  </a:cubicBezTo>
                  <a:cubicBezTo>
                    <a:pt x="12598" y="9645"/>
                    <a:pt x="8691" y="10958"/>
                    <a:pt x="8724" y="8893"/>
                  </a:cubicBezTo>
                  <a:cubicBezTo>
                    <a:pt x="8779" y="6844"/>
                    <a:pt x="7934" y="5329"/>
                    <a:pt x="9165" y="3744"/>
                  </a:cubicBezTo>
                  <a:cubicBezTo>
                    <a:pt x="10386" y="2180"/>
                    <a:pt x="11291" y="202"/>
                    <a:pt x="11291" y="202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7;p1"/>
            <p:cNvGrpSpPr/>
            <p:nvPr/>
          </p:nvGrpSpPr>
          <p:grpSpPr>
            <a:xfrm>
              <a:off x="1675337" y="3316550"/>
              <a:ext cx="437113" cy="383257"/>
              <a:chOff x="1675337" y="3316550"/>
              <a:chExt cx="437113" cy="383257"/>
            </a:xfrm>
          </p:grpSpPr>
          <p:sp>
            <p:nvSpPr>
              <p:cNvPr id="18" name="Google Shape;18;p1"/>
              <p:cNvSpPr/>
              <p:nvPr/>
            </p:nvSpPr>
            <p:spPr>
              <a:xfrm>
                <a:off x="1948836" y="3389941"/>
                <a:ext cx="163614" cy="233998"/>
              </a:xfrm>
              <a:custGeom>
                <a:avLst/>
                <a:gdLst/>
                <a:ahLst/>
                <a:cxnLst/>
                <a:rect l="l" t="t" r="r" b="b"/>
                <a:pathLst>
                  <a:path w="6474" h="9259" extrusionOk="0">
                    <a:moveTo>
                      <a:pt x="3286" y="1"/>
                    </a:moveTo>
                    <a:cubicBezTo>
                      <a:pt x="2316" y="1"/>
                      <a:pt x="1052" y="273"/>
                      <a:pt x="594" y="1505"/>
                    </a:cubicBezTo>
                    <a:cubicBezTo>
                      <a:pt x="0" y="3096"/>
                      <a:pt x="1717" y="3940"/>
                      <a:pt x="1717" y="3940"/>
                    </a:cubicBezTo>
                    <a:cubicBezTo>
                      <a:pt x="1493" y="4496"/>
                      <a:pt x="1771" y="4845"/>
                      <a:pt x="1771" y="4845"/>
                    </a:cubicBezTo>
                    <a:cubicBezTo>
                      <a:pt x="1477" y="5401"/>
                      <a:pt x="1717" y="5673"/>
                      <a:pt x="1717" y="5673"/>
                    </a:cubicBezTo>
                    <a:cubicBezTo>
                      <a:pt x="1205" y="6109"/>
                      <a:pt x="916" y="6752"/>
                      <a:pt x="921" y="7428"/>
                    </a:cubicBezTo>
                    <a:cubicBezTo>
                      <a:pt x="921" y="8338"/>
                      <a:pt x="2049" y="9258"/>
                      <a:pt x="3428" y="9258"/>
                    </a:cubicBezTo>
                    <a:cubicBezTo>
                      <a:pt x="3836" y="9258"/>
                      <a:pt x="4234" y="9182"/>
                      <a:pt x="4610" y="9030"/>
                    </a:cubicBezTo>
                    <a:cubicBezTo>
                      <a:pt x="6474" y="8294"/>
                      <a:pt x="6179" y="6360"/>
                      <a:pt x="6141" y="3444"/>
                    </a:cubicBezTo>
                    <a:cubicBezTo>
                      <a:pt x="6109" y="513"/>
                      <a:pt x="4022" y="55"/>
                      <a:pt x="4022" y="55"/>
                    </a:cubicBezTo>
                    <a:cubicBezTo>
                      <a:pt x="3776" y="17"/>
                      <a:pt x="3531" y="1"/>
                      <a:pt x="328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>
                <a:off x="1675337" y="3384988"/>
                <a:ext cx="163639" cy="234124"/>
              </a:xfrm>
              <a:custGeom>
                <a:avLst/>
                <a:gdLst/>
                <a:ahLst/>
                <a:cxnLst/>
                <a:rect l="l" t="t" r="r" b="b"/>
                <a:pathLst>
                  <a:path w="6475" h="9264" extrusionOk="0">
                    <a:moveTo>
                      <a:pt x="3139" y="0"/>
                    </a:moveTo>
                    <a:cubicBezTo>
                      <a:pt x="2910" y="0"/>
                      <a:pt x="2676" y="17"/>
                      <a:pt x="2453" y="44"/>
                    </a:cubicBezTo>
                    <a:cubicBezTo>
                      <a:pt x="2453" y="44"/>
                      <a:pt x="366" y="502"/>
                      <a:pt x="328" y="3433"/>
                    </a:cubicBezTo>
                    <a:cubicBezTo>
                      <a:pt x="295" y="6370"/>
                      <a:pt x="1" y="8305"/>
                      <a:pt x="1859" y="9046"/>
                    </a:cubicBezTo>
                    <a:cubicBezTo>
                      <a:pt x="2229" y="9187"/>
                      <a:pt x="2627" y="9264"/>
                      <a:pt x="3025" y="9264"/>
                    </a:cubicBezTo>
                    <a:cubicBezTo>
                      <a:pt x="4414" y="9264"/>
                      <a:pt x="5548" y="8337"/>
                      <a:pt x="5548" y="7422"/>
                    </a:cubicBezTo>
                    <a:cubicBezTo>
                      <a:pt x="5559" y="6752"/>
                      <a:pt x="5270" y="6109"/>
                      <a:pt x="4758" y="5673"/>
                    </a:cubicBezTo>
                    <a:cubicBezTo>
                      <a:pt x="4758" y="5673"/>
                      <a:pt x="4997" y="5411"/>
                      <a:pt x="4703" y="4861"/>
                    </a:cubicBezTo>
                    <a:cubicBezTo>
                      <a:pt x="4703" y="4861"/>
                      <a:pt x="4976" y="4507"/>
                      <a:pt x="4758" y="3940"/>
                    </a:cubicBezTo>
                    <a:cubicBezTo>
                      <a:pt x="4758" y="3940"/>
                      <a:pt x="6474" y="3106"/>
                      <a:pt x="5880" y="1521"/>
                    </a:cubicBezTo>
                    <a:cubicBezTo>
                      <a:pt x="5417" y="262"/>
                      <a:pt x="4115" y="0"/>
                      <a:pt x="3139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1794193" y="3316550"/>
                <a:ext cx="199552" cy="383257"/>
              </a:xfrm>
              <a:custGeom>
                <a:avLst/>
                <a:gdLst/>
                <a:ahLst/>
                <a:cxnLst/>
                <a:rect l="l" t="t" r="r" b="b"/>
                <a:pathLst>
                  <a:path w="7896" h="15165" extrusionOk="0">
                    <a:moveTo>
                      <a:pt x="4648" y="0"/>
                    </a:moveTo>
                    <a:lnTo>
                      <a:pt x="4648" y="4191"/>
                    </a:lnTo>
                    <a:cubicBezTo>
                      <a:pt x="4648" y="4191"/>
                      <a:pt x="1733" y="6812"/>
                      <a:pt x="125" y="6959"/>
                    </a:cubicBezTo>
                    <a:lnTo>
                      <a:pt x="0" y="7563"/>
                    </a:lnTo>
                    <a:cubicBezTo>
                      <a:pt x="0" y="7563"/>
                      <a:pt x="2839" y="6719"/>
                      <a:pt x="4239" y="5558"/>
                    </a:cubicBezTo>
                    <a:lnTo>
                      <a:pt x="4239" y="5558"/>
                    </a:lnTo>
                    <a:cubicBezTo>
                      <a:pt x="4054" y="5722"/>
                      <a:pt x="1139" y="8283"/>
                      <a:pt x="55" y="8375"/>
                    </a:cubicBezTo>
                    <a:lnTo>
                      <a:pt x="550" y="8969"/>
                    </a:lnTo>
                    <a:cubicBezTo>
                      <a:pt x="550" y="8969"/>
                      <a:pt x="4169" y="7068"/>
                      <a:pt x="4299" y="6294"/>
                    </a:cubicBezTo>
                    <a:lnTo>
                      <a:pt x="4299" y="15165"/>
                    </a:lnTo>
                    <a:lnTo>
                      <a:pt x="5754" y="15165"/>
                    </a:lnTo>
                    <a:lnTo>
                      <a:pt x="5754" y="8081"/>
                    </a:lnTo>
                    <a:cubicBezTo>
                      <a:pt x="6283" y="8931"/>
                      <a:pt x="7187" y="8986"/>
                      <a:pt x="7416" y="8986"/>
                    </a:cubicBezTo>
                    <a:lnTo>
                      <a:pt x="7471" y="8986"/>
                    </a:lnTo>
                    <a:lnTo>
                      <a:pt x="7841" y="8577"/>
                    </a:lnTo>
                    <a:cubicBezTo>
                      <a:pt x="6713" y="8468"/>
                      <a:pt x="6217" y="7340"/>
                      <a:pt x="6217" y="7340"/>
                    </a:cubicBezTo>
                    <a:lnTo>
                      <a:pt x="6217" y="7340"/>
                    </a:lnTo>
                    <a:cubicBezTo>
                      <a:pt x="6768" y="7705"/>
                      <a:pt x="7405" y="7754"/>
                      <a:pt x="7716" y="7754"/>
                    </a:cubicBezTo>
                    <a:cubicBezTo>
                      <a:pt x="7825" y="7754"/>
                      <a:pt x="7896" y="7749"/>
                      <a:pt x="7896" y="7749"/>
                    </a:cubicBezTo>
                    <a:lnTo>
                      <a:pt x="7765" y="7155"/>
                    </a:lnTo>
                    <a:cubicBezTo>
                      <a:pt x="7667" y="7166"/>
                      <a:pt x="7569" y="7171"/>
                      <a:pt x="7471" y="7171"/>
                    </a:cubicBezTo>
                    <a:cubicBezTo>
                      <a:pt x="6081" y="7171"/>
                      <a:pt x="5792" y="5978"/>
                      <a:pt x="5792" y="5978"/>
                    </a:cubicBezTo>
                    <a:lnTo>
                      <a:pt x="5792" y="556"/>
                    </a:lnTo>
                    <a:cubicBezTo>
                      <a:pt x="5400" y="354"/>
                      <a:pt x="5013" y="175"/>
                      <a:pt x="4648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21;p1"/>
            <p:cNvSpPr/>
            <p:nvPr/>
          </p:nvSpPr>
          <p:spPr>
            <a:xfrm>
              <a:off x="1512152" y="3450115"/>
              <a:ext cx="732650" cy="863056"/>
            </a:xfrm>
            <a:custGeom>
              <a:avLst/>
              <a:gdLst/>
              <a:ahLst/>
              <a:cxnLst/>
              <a:rect l="l" t="t" r="r" b="b"/>
              <a:pathLst>
                <a:path w="28990" h="34150" extrusionOk="0">
                  <a:moveTo>
                    <a:pt x="2235" y="1"/>
                  </a:moveTo>
                  <a:cubicBezTo>
                    <a:pt x="1968" y="6"/>
                    <a:pt x="1695" y="44"/>
                    <a:pt x="1439" y="121"/>
                  </a:cubicBezTo>
                  <a:cubicBezTo>
                    <a:pt x="1" y="508"/>
                    <a:pt x="1014" y="2061"/>
                    <a:pt x="1090" y="2796"/>
                  </a:cubicBezTo>
                  <a:cubicBezTo>
                    <a:pt x="1145" y="3515"/>
                    <a:pt x="1586" y="4698"/>
                    <a:pt x="1586" y="4698"/>
                  </a:cubicBezTo>
                  <a:cubicBezTo>
                    <a:pt x="1363" y="5657"/>
                    <a:pt x="2305" y="6981"/>
                    <a:pt x="2305" y="6981"/>
                  </a:cubicBezTo>
                  <a:cubicBezTo>
                    <a:pt x="1842" y="8180"/>
                    <a:pt x="2398" y="8736"/>
                    <a:pt x="2398" y="8736"/>
                  </a:cubicBezTo>
                  <a:cubicBezTo>
                    <a:pt x="1919" y="9509"/>
                    <a:pt x="2414" y="10915"/>
                    <a:pt x="2414" y="10915"/>
                  </a:cubicBezTo>
                  <a:cubicBezTo>
                    <a:pt x="1510" y="12686"/>
                    <a:pt x="2289" y="13830"/>
                    <a:pt x="2289" y="13830"/>
                  </a:cubicBezTo>
                  <a:cubicBezTo>
                    <a:pt x="1641" y="14713"/>
                    <a:pt x="1973" y="16282"/>
                    <a:pt x="1973" y="16282"/>
                  </a:cubicBezTo>
                  <a:cubicBezTo>
                    <a:pt x="938" y="17917"/>
                    <a:pt x="1826" y="19781"/>
                    <a:pt x="1826" y="19781"/>
                  </a:cubicBezTo>
                  <a:cubicBezTo>
                    <a:pt x="1494" y="21077"/>
                    <a:pt x="1733" y="22380"/>
                    <a:pt x="1733" y="22380"/>
                  </a:cubicBezTo>
                  <a:cubicBezTo>
                    <a:pt x="1401" y="24298"/>
                    <a:pt x="2213" y="24963"/>
                    <a:pt x="2213" y="24963"/>
                  </a:cubicBezTo>
                  <a:cubicBezTo>
                    <a:pt x="2360" y="27584"/>
                    <a:pt x="4937" y="27954"/>
                    <a:pt x="4937" y="27954"/>
                  </a:cubicBezTo>
                  <a:cubicBezTo>
                    <a:pt x="5395" y="28880"/>
                    <a:pt x="6125" y="29158"/>
                    <a:pt x="6839" y="29158"/>
                  </a:cubicBezTo>
                  <a:cubicBezTo>
                    <a:pt x="7907" y="29158"/>
                    <a:pt x="8942" y="28526"/>
                    <a:pt x="8942" y="28526"/>
                  </a:cubicBezTo>
                  <a:cubicBezTo>
                    <a:pt x="9286" y="28641"/>
                    <a:pt x="9645" y="28706"/>
                    <a:pt x="10010" y="28717"/>
                  </a:cubicBezTo>
                  <a:cubicBezTo>
                    <a:pt x="10893" y="28717"/>
                    <a:pt x="11138" y="28177"/>
                    <a:pt x="11710" y="27954"/>
                  </a:cubicBezTo>
                  <a:cubicBezTo>
                    <a:pt x="11923" y="27861"/>
                    <a:pt x="12152" y="27812"/>
                    <a:pt x="12386" y="27801"/>
                  </a:cubicBezTo>
                  <a:cubicBezTo>
                    <a:pt x="12811" y="27801"/>
                    <a:pt x="13127" y="28030"/>
                    <a:pt x="13274" y="28581"/>
                  </a:cubicBezTo>
                  <a:cubicBezTo>
                    <a:pt x="13498" y="29393"/>
                    <a:pt x="13111" y="30646"/>
                    <a:pt x="12942" y="31899"/>
                  </a:cubicBezTo>
                  <a:cubicBezTo>
                    <a:pt x="12778" y="33136"/>
                    <a:pt x="13574" y="34150"/>
                    <a:pt x="13574" y="34150"/>
                  </a:cubicBezTo>
                  <a:lnTo>
                    <a:pt x="15454" y="34150"/>
                  </a:lnTo>
                  <a:cubicBezTo>
                    <a:pt x="15416" y="34150"/>
                    <a:pt x="15269" y="34111"/>
                    <a:pt x="15912" y="33005"/>
                  </a:cubicBezTo>
                  <a:cubicBezTo>
                    <a:pt x="16615" y="31823"/>
                    <a:pt x="15655" y="30679"/>
                    <a:pt x="16560" y="29240"/>
                  </a:cubicBezTo>
                  <a:cubicBezTo>
                    <a:pt x="17465" y="27801"/>
                    <a:pt x="17410" y="25976"/>
                    <a:pt x="17410" y="25976"/>
                  </a:cubicBezTo>
                  <a:cubicBezTo>
                    <a:pt x="17851" y="23540"/>
                    <a:pt x="16707" y="23470"/>
                    <a:pt x="15786" y="22434"/>
                  </a:cubicBezTo>
                  <a:cubicBezTo>
                    <a:pt x="15388" y="22009"/>
                    <a:pt x="14773" y="21884"/>
                    <a:pt x="14184" y="21884"/>
                  </a:cubicBezTo>
                  <a:cubicBezTo>
                    <a:pt x="13661" y="21895"/>
                    <a:pt x="13138" y="21971"/>
                    <a:pt x="12631" y="22124"/>
                  </a:cubicBezTo>
                  <a:cubicBezTo>
                    <a:pt x="12419" y="22042"/>
                    <a:pt x="12201" y="21998"/>
                    <a:pt x="11977" y="21993"/>
                  </a:cubicBezTo>
                  <a:cubicBezTo>
                    <a:pt x="11525" y="21977"/>
                    <a:pt x="11122" y="22254"/>
                    <a:pt x="10969" y="22674"/>
                  </a:cubicBezTo>
                  <a:cubicBezTo>
                    <a:pt x="10828" y="22625"/>
                    <a:pt x="10681" y="22598"/>
                    <a:pt x="10533" y="22598"/>
                  </a:cubicBezTo>
                  <a:cubicBezTo>
                    <a:pt x="9781" y="22598"/>
                    <a:pt x="9144" y="23213"/>
                    <a:pt x="9144" y="23213"/>
                  </a:cubicBezTo>
                  <a:cubicBezTo>
                    <a:pt x="9089" y="22837"/>
                    <a:pt x="8779" y="22734"/>
                    <a:pt x="8452" y="22734"/>
                  </a:cubicBezTo>
                  <a:cubicBezTo>
                    <a:pt x="8158" y="22745"/>
                    <a:pt x="7869" y="22805"/>
                    <a:pt x="7596" y="22903"/>
                  </a:cubicBezTo>
                  <a:cubicBezTo>
                    <a:pt x="7667" y="22036"/>
                    <a:pt x="6877" y="21720"/>
                    <a:pt x="6877" y="21720"/>
                  </a:cubicBezTo>
                  <a:cubicBezTo>
                    <a:pt x="7542" y="20467"/>
                    <a:pt x="6599" y="19639"/>
                    <a:pt x="6599" y="19639"/>
                  </a:cubicBezTo>
                  <a:cubicBezTo>
                    <a:pt x="7689" y="18070"/>
                    <a:pt x="7024" y="16266"/>
                    <a:pt x="7024" y="16266"/>
                  </a:cubicBezTo>
                  <a:cubicBezTo>
                    <a:pt x="7487" y="14402"/>
                    <a:pt x="6452" y="13367"/>
                    <a:pt x="6452" y="13367"/>
                  </a:cubicBezTo>
                  <a:cubicBezTo>
                    <a:pt x="7558" y="11890"/>
                    <a:pt x="6251" y="10528"/>
                    <a:pt x="6251" y="10528"/>
                  </a:cubicBezTo>
                  <a:cubicBezTo>
                    <a:pt x="6670" y="10120"/>
                    <a:pt x="6523" y="9231"/>
                    <a:pt x="6490" y="9013"/>
                  </a:cubicBezTo>
                  <a:lnTo>
                    <a:pt x="6490" y="9013"/>
                  </a:lnTo>
                  <a:cubicBezTo>
                    <a:pt x="6665" y="9983"/>
                    <a:pt x="7733" y="10049"/>
                    <a:pt x="8032" y="10049"/>
                  </a:cubicBezTo>
                  <a:lnTo>
                    <a:pt x="8109" y="10049"/>
                  </a:lnTo>
                  <a:cubicBezTo>
                    <a:pt x="8196" y="10899"/>
                    <a:pt x="9280" y="11002"/>
                    <a:pt x="9814" y="11002"/>
                  </a:cubicBezTo>
                  <a:cubicBezTo>
                    <a:pt x="9989" y="11002"/>
                    <a:pt x="10103" y="10991"/>
                    <a:pt x="10103" y="10991"/>
                  </a:cubicBezTo>
                  <a:cubicBezTo>
                    <a:pt x="10272" y="11743"/>
                    <a:pt x="10735" y="11934"/>
                    <a:pt x="11166" y="11934"/>
                  </a:cubicBezTo>
                  <a:cubicBezTo>
                    <a:pt x="11476" y="11923"/>
                    <a:pt x="11781" y="11847"/>
                    <a:pt x="12059" y="11711"/>
                  </a:cubicBezTo>
                  <a:cubicBezTo>
                    <a:pt x="12479" y="12119"/>
                    <a:pt x="13013" y="12245"/>
                    <a:pt x="13525" y="12245"/>
                  </a:cubicBezTo>
                  <a:cubicBezTo>
                    <a:pt x="14413" y="12245"/>
                    <a:pt x="15230" y="11858"/>
                    <a:pt x="15230" y="11858"/>
                  </a:cubicBezTo>
                  <a:cubicBezTo>
                    <a:pt x="15454" y="12076"/>
                    <a:pt x="15759" y="12196"/>
                    <a:pt x="16070" y="12179"/>
                  </a:cubicBezTo>
                  <a:cubicBezTo>
                    <a:pt x="16963" y="12179"/>
                    <a:pt x="17977" y="11471"/>
                    <a:pt x="17977" y="11471"/>
                  </a:cubicBezTo>
                  <a:cubicBezTo>
                    <a:pt x="18173" y="11536"/>
                    <a:pt x="18369" y="11569"/>
                    <a:pt x="18571" y="11569"/>
                  </a:cubicBezTo>
                  <a:cubicBezTo>
                    <a:pt x="19699" y="11569"/>
                    <a:pt x="19987" y="10387"/>
                    <a:pt x="19987" y="10387"/>
                  </a:cubicBezTo>
                  <a:lnTo>
                    <a:pt x="20031" y="10387"/>
                  </a:lnTo>
                  <a:cubicBezTo>
                    <a:pt x="21617" y="10387"/>
                    <a:pt x="21927" y="9297"/>
                    <a:pt x="21927" y="9297"/>
                  </a:cubicBezTo>
                  <a:cubicBezTo>
                    <a:pt x="22123" y="9362"/>
                    <a:pt x="22331" y="9400"/>
                    <a:pt x="22538" y="9406"/>
                  </a:cubicBezTo>
                  <a:cubicBezTo>
                    <a:pt x="22946" y="9406"/>
                    <a:pt x="23066" y="9188"/>
                    <a:pt x="23110" y="9052"/>
                  </a:cubicBezTo>
                  <a:lnTo>
                    <a:pt x="23110" y="9052"/>
                  </a:lnTo>
                  <a:cubicBezTo>
                    <a:pt x="22924" y="10365"/>
                    <a:pt x="23753" y="10583"/>
                    <a:pt x="23753" y="10583"/>
                  </a:cubicBezTo>
                  <a:cubicBezTo>
                    <a:pt x="23382" y="11945"/>
                    <a:pt x="23458" y="13018"/>
                    <a:pt x="23458" y="13018"/>
                  </a:cubicBezTo>
                  <a:cubicBezTo>
                    <a:pt x="22554" y="15307"/>
                    <a:pt x="24031" y="16212"/>
                    <a:pt x="24031" y="16212"/>
                  </a:cubicBezTo>
                  <a:cubicBezTo>
                    <a:pt x="22941" y="17574"/>
                    <a:pt x="23753" y="18903"/>
                    <a:pt x="23753" y="18903"/>
                  </a:cubicBezTo>
                  <a:cubicBezTo>
                    <a:pt x="23344" y="19514"/>
                    <a:pt x="23529" y="21377"/>
                    <a:pt x="23529" y="21377"/>
                  </a:cubicBezTo>
                  <a:cubicBezTo>
                    <a:pt x="22995" y="21982"/>
                    <a:pt x="22723" y="23257"/>
                    <a:pt x="22723" y="23257"/>
                  </a:cubicBezTo>
                  <a:cubicBezTo>
                    <a:pt x="20892" y="24031"/>
                    <a:pt x="20985" y="25655"/>
                    <a:pt x="20985" y="25655"/>
                  </a:cubicBezTo>
                  <a:cubicBezTo>
                    <a:pt x="21099" y="25704"/>
                    <a:pt x="21197" y="25785"/>
                    <a:pt x="21263" y="25894"/>
                  </a:cubicBezTo>
                  <a:cubicBezTo>
                    <a:pt x="21524" y="26281"/>
                    <a:pt x="22167" y="26706"/>
                    <a:pt x="22167" y="26706"/>
                  </a:cubicBezTo>
                  <a:cubicBezTo>
                    <a:pt x="21448" y="27039"/>
                    <a:pt x="20805" y="29398"/>
                    <a:pt x="20598" y="29970"/>
                  </a:cubicBezTo>
                  <a:cubicBezTo>
                    <a:pt x="20543" y="30134"/>
                    <a:pt x="20609" y="30210"/>
                    <a:pt x="20734" y="30210"/>
                  </a:cubicBezTo>
                  <a:cubicBezTo>
                    <a:pt x="21061" y="30210"/>
                    <a:pt x="21824" y="29692"/>
                    <a:pt x="22020" y="28864"/>
                  </a:cubicBezTo>
                  <a:cubicBezTo>
                    <a:pt x="22314" y="27736"/>
                    <a:pt x="23126" y="27333"/>
                    <a:pt x="23126" y="27333"/>
                  </a:cubicBezTo>
                  <a:cubicBezTo>
                    <a:pt x="23513" y="28194"/>
                    <a:pt x="24140" y="28466"/>
                    <a:pt x="24793" y="28466"/>
                  </a:cubicBezTo>
                  <a:cubicBezTo>
                    <a:pt x="25507" y="28466"/>
                    <a:pt x="26248" y="28145"/>
                    <a:pt x="26744" y="27921"/>
                  </a:cubicBezTo>
                  <a:cubicBezTo>
                    <a:pt x="27681" y="27496"/>
                    <a:pt x="27589" y="25355"/>
                    <a:pt x="27589" y="25355"/>
                  </a:cubicBezTo>
                  <a:cubicBezTo>
                    <a:pt x="27589" y="25355"/>
                    <a:pt x="27905" y="25230"/>
                    <a:pt x="28439" y="23731"/>
                  </a:cubicBezTo>
                  <a:cubicBezTo>
                    <a:pt x="28989" y="22260"/>
                    <a:pt x="28215" y="21154"/>
                    <a:pt x="28215" y="21154"/>
                  </a:cubicBezTo>
                  <a:cubicBezTo>
                    <a:pt x="28864" y="19159"/>
                    <a:pt x="27790" y="17999"/>
                    <a:pt x="27790" y="17999"/>
                  </a:cubicBezTo>
                  <a:cubicBezTo>
                    <a:pt x="28733" y="16429"/>
                    <a:pt x="27774" y="15045"/>
                    <a:pt x="27774" y="15045"/>
                  </a:cubicBezTo>
                  <a:cubicBezTo>
                    <a:pt x="28570" y="13700"/>
                    <a:pt x="27698" y="12408"/>
                    <a:pt x="27698" y="12408"/>
                  </a:cubicBezTo>
                  <a:cubicBezTo>
                    <a:pt x="28493" y="11264"/>
                    <a:pt x="27921" y="9771"/>
                    <a:pt x="27921" y="9771"/>
                  </a:cubicBezTo>
                  <a:cubicBezTo>
                    <a:pt x="28935" y="8294"/>
                    <a:pt x="27976" y="7335"/>
                    <a:pt x="27976" y="7335"/>
                  </a:cubicBezTo>
                  <a:cubicBezTo>
                    <a:pt x="27976" y="7335"/>
                    <a:pt x="28602" y="7155"/>
                    <a:pt x="28531" y="5145"/>
                  </a:cubicBezTo>
                  <a:cubicBezTo>
                    <a:pt x="28482" y="3417"/>
                    <a:pt x="26913" y="3297"/>
                    <a:pt x="26472" y="3297"/>
                  </a:cubicBezTo>
                  <a:cubicBezTo>
                    <a:pt x="26395" y="3297"/>
                    <a:pt x="26352" y="3297"/>
                    <a:pt x="26352" y="3297"/>
                  </a:cubicBezTo>
                  <a:cubicBezTo>
                    <a:pt x="25976" y="2894"/>
                    <a:pt x="25611" y="2753"/>
                    <a:pt x="25289" y="2753"/>
                  </a:cubicBezTo>
                  <a:cubicBezTo>
                    <a:pt x="24532" y="2753"/>
                    <a:pt x="23998" y="3537"/>
                    <a:pt x="23998" y="3537"/>
                  </a:cubicBezTo>
                  <a:cubicBezTo>
                    <a:pt x="23894" y="3510"/>
                    <a:pt x="23796" y="3494"/>
                    <a:pt x="23693" y="3494"/>
                  </a:cubicBezTo>
                  <a:cubicBezTo>
                    <a:pt x="22614" y="3494"/>
                    <a:pt x="21764" y="5014"/>
                    <a:pt x="21764" y="5014"/>
                  </a:cubicBezTo>
                  <a:lnTo>
                    <a:pt x="21688" y="5014"/>
                  </a:lnTo>
                  <a:cubicBezTo>
                    <a:pt x="20527" y="5014"/>
                    <a:pt x="20603" y="5826"/>
                    <a:pt x="20603" y="5826"/>
                  </a:cubicBezTo>
                  <a:cubicBezTo>
                    <a:pt x="20402" y="5771"/>
                    <a:pt x="20189" y="5744"/>
                    <a:pt x="19982" y="5744"/>
                  </a:cubicBezTo>
                  <a:cubicBezTo>
                    <a:pt x="19306" y="5733"/>
                    <a:pt x="18680" y="6098"/>
                    <a:pt x="18353" y="6692"/>
                  </a:cubicBezTo>
                  <a:cubicBezTo>
                    <a:pt x="18113" y="6567"/>
                    <a:pt x="17846" y="6501"/>
                    <a:pt x="17579" y="6501"/>
                  </a:cubicBezTo>
                  <a:cubicBezTo>
                    <a:pt x="16669" y="6501"/>
                    <a:pt x="16102" y="7302"/>
                    <a:pt x="16102" y="7302"/>
                  </a:cubicBezTo>
                  <a:cubicBezTo>
                    <a:pt x="15868" y="7237"/>
                    <a:pt x="15628" y="7204"/>
                    <a:pt x="15383" y="7204"/>
                  </a:cubicBezTo>
                  <a:cubicBezTo>
                    <a:pt x="14364" y="7204"/>
                    <a:pt x="13819" y="7815"/>
                    <a:pt x="13819" y="7815"/>
                  </a:cubicBezTo>
                  <a:cubicBezTo>
                    <a:pt x="13312" y="7155"/>
                    <a:pt x="12718" y="6965"/>
                    <a:pt x="12206" y="6965"/>
                  </a:cubicBezTo>
                  <a:cubicBezTo>
                    <a:pt x="11770" y="6970"/>
                    <a:pt x="11334" y="7095"/>
                    <a:pt x="10958" y="7319"/>
                  </a:cubicBezTo>
                  <a:cubicBezTo>
                    <a:pt x="10920" y="6382"/>
                    <a:pt x="10179" y="6234"/>
                    <a:pt x="9722" y="6234"/>
                  </a:cubicBezTo>
                  <a:cubicBezTo>
                    <a:pt x="9596" y="6234"/>
                    <a:pt x="9476" y="6245"/>
                    <a:pt x="9351" y="6267"/>
                  </a:cubicBezTo>
                  <a:cubicBezTo>
                    <a:pt x="9188" y="5215"/>
                    <a:pt x="7580" y="5030"/>
                    <a:pt x="7580" y="5030"/>
                  </a:cubicBezTo>
                  <a:cubicBezTo>
                    <a:pt x="8098" y="3761"/>
                    <a:pt x="6681" y="3319"/>
                    <a:pt x="6681" y="3319"/>
                  </a:cubicBezTo>
                  <a:cubicBezTo>
                    <a:pt x="6736" y="2175"/>
                    <a:pt x="5591" y="1804"/>
                    <a:pt x="5591" y="1804"/>
                  </a:cubicBezTo>
                  <a:cubicBezTo>
                    <a:pt x="5417" y="578"/>
                    <a:pt x="4768" y="300"/>
                    <a:pt x="4229" y="300"/>
                  </a:cubicBezTo>
                  <a:cubicBezTo>
                    <a:pt x="3951" y="306"/>
                    <a:pt x="3679" y="366"/>
                    <a:pt x="3428" y="475"/>
                  </a:cubicBezTo>
                  <a:cubicBezTo>
                    <a:pt x="3428" y="475"/>
                    <a:pt x="3085" y="1"/>
                    <a:pt x="223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1727524" y="2620015"/>
              <a:ext cx="283861" cy="436153"/>
            </a:xfrm>
            <a:custGeom>
              <a:avLst/>
              <a:gdLst/>
              <a:ahLst/>
              <a:cxnLst/>
              <a:rect l="l" t="t" r="r" b="b"/>
              <a:pathLst>
                <a:path w="11232" h="17258" extrusionOk="0">
                  <a:moveTo>
                    <a:pt x="6136" y="0"/>
                  </a:moveTo>
                  <a:cubicBezTo>
                    <a:pt x="6125" y="0"/>
                    <a:pt x="6115" y="0"/>
                    <a:pt x="6109" y="6"/>
                  </a:cubicBezTo>
                  <a:cubicBezTo>
                    <a:pt x="6033" y="60"/>
                    <a:pt x="5564" y="872"/>
                    <a:pt x="5504" y="1172"/>
                  </a:cubicBezTo>
                  <a:cubicBezTo>
                    <a:pt x="5472" y="1357"/>
                    <a:pt x="5292" y="1412"/>
                    <a:pt x="5117" y="1412"/>
                  </a:cubicBezTo>
                  <a:cubicBezTo>
                    <a:pt x="5008" y="1412"/>
                    <a:pt x="4905" y="1395"/>
                    <a:pt x="4807" y="1363"/>
                  </a:cubicBezTo>
                  <a:cubicBezTo>
                    <a:pt x="4676" y="1324"/>
                    <a:pt x="4676" y="98"/>
                    <a:pt x="4676" y="98"/>
                  </a:cubicBezTo>
                  <a:cubicBezTo>
                    <a:pt x="4109" y="98"/>
                    <a:pt x="3543" y="551"/>
                    <a:pt x="3543" y="551"/>
                  </a:cubicBezTo>
                  <a:lnTo>
                    <a:pt x="3733" y="1608"/>
                  </a:lnTo>
                  <a:cubicBezTo>
                    <a:pt x="3205" y="2060"/>
                    <a:pt x="3412" y="2491"/>
                    <a:pt x="3412" y="2491"/>
                  </a:cubicBezTo>
                  <a:cubicBezTo>
                    <a:pt x="2676" y="3035"/>
                    <a:pt x="2791" y="4223"/>
                    <a:pt x="2355" y="4223"/>
                  </a:cubicBezTo>
                  <a:cubicBezTo>
                    <a:pt x="1968" y="4207"/>
                    <a:pt x="1973" y="4027"/>
                    <a:pt x="1843" y="4027"/>
                  </a:cubicBezTo>
                  <a:cubicBezTo>
                    <a:pt x="1826" y="4027"/>
                    <a:pt x="1810" y="4033"/>
                    <a:pt x="1788" y="4038"/>
                  </a:cubicBezTo>
                  <a:cubicBezTo>
                    <a:pt x="1619" y="4114"/>
                    <a:pt x="1374" y="4360"/>
                    <a:pt x="1586" y="4507"/>
                  </a:cubicBezTo>
                  <a:cubicBezTo>
                    <a:pt x="1772" y="4676"/>
                    <a:pt x="1603" y="4676"/>
                    <a:pt x="1379" y="4959"/>
                  </a:cubicBezTo>
                  <a:cubicBezTo>
                    <a:pt x="1134" y="5242"/>
                    <a:pt x="1646" y="5809"/>
                    <a:pt x="1832" y="5885"/>
                  </a:cubicBezTo>
                  <a:cubicBezTo>
                    <a:pt x="1848" y="5885"/>
                    <a:pt x="1859" y="5891"/>
                    <a:pt x="1870" y="5885"/>
                  </a:cubicBezTo>
                  <a:cubicBezTo>
                    <a:pt x="2120" y="5885"/>
                    <a:pt x="2965" y="5449"/>
                    <a:pt x="2965" y="5449"/>
                  </a:cubicBezTo>
                  <a:lnTo>
                    <a:pt x="2965" y="5449"/>
                  </a:lnTo>
                  <a:cubicBezTo>
                    <a:pt x="2731" y="5940"/>
                    <a:pt x="2769" y="6621"/>
                    <a:pt x="2769" y="6621"/>
                  </a:cubicBezTo>
                  <a:cubicBezTo>
                    <a:pt x="2769" y="6621"/>
                    <a:pt x="2622" y="6212"/>
                    <a:pt x="2268" y="6212"/>
                  </a:cubicBezTo>
                  <a:cubicBezTo>
                    <a:pt x="2186" y="6212"/>
                    <a:pt x="2104" y="6229"/>
                    <a:pt x="2033" y="6261"/>
                  </a:cubicBezTo>
                  <a:cubicBezTo>
                    <a:pt x="1505" y="6468"/>
                    <a:pt x="1488" y="6866"/>
                    <a:pt x="1488" y="6866"/>
                  </a:cubicBezTo>
                  <a:cubicBezTo>
                    <a:pt x="1864" y="6882"/>
                    <a:pt x="2017" y="7258"/>
                    <a:pt x="2017" y="7258"/>
                  </a:cubicBezTo>
                  <a:cubicBezTo>
                    <a:pt x="1" y="10631"/>
                    <a:pt x="1" y="15890"/>
                    <a:pt x="682" y="16647"/>
                  </a:cubicBezTo>
                  <a:cubicBezTo>
                    <a:pt x="1069" y="17056"/>
                    <a:pt x="1565" y="17257"/>
                    <a:pt x="2295" y="17257"/>
                  </a:cubicBezTo>
                  <a:cubicBezTo>
                    <a:pt x="2867" y="17257"/>
                    <a:pt x="3586" y="17126"/>
                    <a:pt x="4507" y="16870"/>
                  </a:cubicBezTo>
                  <a:cubicBezTo>
                    <a:pt x="6599" y="16266"/>
                    <a:pt x="10043" y="13835"/>
                    <a:pt x="10632" y="11329"/>
                  </a:cubicBezTo>
                  <a:cubicBezTo>
                    <a:pt x="11231" y="8822"/>
                    <a:pt x="9161" y="7389"/>
                    <a:pt x="9161" y="7389"/>
                  </a:cubicBezTo>
                  <a:cubicBezTo>
                    <a:pt x="9161" y="7389"/>
                    <a:pt x="9237" y="6654"/>
                    <a:pt x="9161" y="5166"/>
                  </a:cubicBezTo>
                  <a:cubicBezTo>
                    <a:pt x="9111" y="3847"/>
                    <a:pt x="8169" y="3771"/>
                    <a:pt x="7956" y="3771"/>
                  </a:cubicBezTo>
                  <a:lnTo>
                    <a:pt x="7918" y="3771"/>
                  </a:lnTo>
                  <a:cubicBezTo>
                    <a:pt x="8027" y="2338"/>
                    <a:pt x="6654" y="1924"/>
                    <a:pt x="6654" y="1733"/>
                  </a:cubicBezTo>
                  <a:cubicBezTo>
                    <a:pt x="6670" y="1532"/>
                    <a:pt x="7068" y="829"/>
                    <a:pt x="7144" y="507"/>
                  </a:cubicBezTo>
                  <a:cubicBezTo>
                    <a:pt x="7232" y="218"/>
                    <a:pt x="6332" y="0"/>
                    <a:pt x="6136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02131" y="96253"/>
            <a:ext cx="8630169" cy="1328286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highlight>
                  <a:schemeClr val="lt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highlight>
                  <a:schemeClr val="lt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Jahnavi Jammula</a:t>
            </a:r>
            <a:br>
              <a:rPr lang="en-US" sz="1600" dirty="0">
                <a:highlight>
                  <a:schemeClr val="lt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 err="1">
                <a:highlight>
                  <a:schemeClr val="lt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Jithendra</a:t>
            </a:r>
            <a:r>
              <a:rPr lang="en-US" sz="1600" dirty="0">
                <a:highlight>
                  <a:schemeClr val="lt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highlight>
                  <a:schemeClr val="lt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Uppalapati</a:t>
            </a:r>
            <a:br>
              <a:rPr lang="en-US" sz="1600" dirty="0">
                <a:highlight>
                  <a:schemeClr val="lt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highlight>
                  <a:schemeClr val="lt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Sai Teja Navanth </a:t>
            </a:r>
            <a:r>
              <a:rPr lang="en-US" sz="1600" dirty="0" err="1">
                <a:highlight>
                  <a:schemeClr val="lt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Velagaturi</a:t>
            </a:r>
            <a:endParaRPr lang="en-US" sz="1600" dirty="0">
              <a:highlight>
                <a:schemeClr val="lt1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3" name="Google Shape;68;p13">
            <a:extLst>
              <a:ext uri="{FF2B5EF4-FFF2-40B4-BE49-F238E27FC236}">
                <a16:creationId xmlns:a16="http://schemas.microsoft.com/office/drawing/2014/main" id="{E9416A74-D9B9-5BF1-88B8-B666E3BB6D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7478786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Model Implementation</a:t>
            </a:r>
          </a:p>
        </p:txBody>
      </p:sp>
      <p:graphicFrame>
        <p:nvGraphicFramePr>
          <p:cNvPr id="79" name="Google Shape;75;p14">
            <a:extLst>
              <a:ext uri="{FF2B5EF4-FFF2-40B4-BE49-F238E27FC236}">
                <a16:creationId xmlns:a16="http://schemas.microsoft.com/office/drawing/2014/main" id="{5821DDBF-AEDE-7CDF-0086-87C20A6A45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2103143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sz="2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It is a linear classifier, works well separating linearly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We can separate the data into different score categories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00" y="2074325"/>
            <a:ext cx="83343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Times New Roman"/>
                <a:ea typeface="Times New Roman"/>
                <a:cs typeface="Times New Roman"/>
                <a:sym typeface="Times New Roman"/>
              </a:rPr>
              <a:t>Random Forest Classifier</a:t>
            </a:r>
            <a:endParaRPr sz="2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handle complex, non-linear patterns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generalization performance and avoids over fitting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25" y="2068825"/>
            <a:ext cx="83915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Times New Roman"/>
                <a:ea typeface="Times New Roman"/>
                <a:cs typeface="Times New Roman"/>
                <a:sym typeface="Times New Roman"/>
              </a:rPr>
              <a:t>Support Vector Machine</a:t>
            </a:r>
            <a:endParaRPr sz="2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are any non-linear boundaries in our target variable, this will capture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Goes well with the class balanced data(SMOTE)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2222088"/>
            <a:ext cx="80962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Times New Roman"/>
                <a:ea typeface="Times New Roman"/>
                <a:cs typeface="Times New Roman"/>
                <a:sym typeface="Times New Roman"/>
              </a:rPr>
              <a:t>K-Nearest Neighbor</a:t>
            </a:r>
            <a:endParaRPr sz="2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Captures complex, non-linear relationships which logistic regression misses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scaling is performed, KNN is more suited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058663"/>
            <a:ext cx="78867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Times New Roman"/>
                <a:ea typeface="Times New Roman"/>
                <a:cs typeface="Times New Roman"/>
                <a:sym typeface="Times New Roman"/>
              </a:rPr>
              <a:t>Comparison of the models</a:t>
            </a:r>
            <a:endParaRPr sz="2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Classifier has the best accuracy and precision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400" y="2640800"/>
            <a:ext cx="7641425" cy="14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Simple Light</vt:lpstr>
      <vt:lpstr>BY  Jahnavi Jammula Jithendra Uppalapati Sai Teja Navanth Velagaturi</vt:lpstr>
      <vt:lpstr>Model Implementation</vt:lpstr>
      <vt:lpstr>Logistic Regression</vt:lpstr>
      <vt:lpstr>Random Forest Classifier</vt:lpstr>
      <vt:lpstr>Support Vector Machine</vt:lpstr>
      <vt:lpstr>K-Nearest Neighbor</vt:lpstr>
      <vt:lpstr>Comparison of the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JAMMULA</dc:creator>
  <cp:lastModifiedBy>Jammula, Jahnavi</cp:lastModifiedBy>
  <cp:revision>1</cp:revision>
  <dcterms:modified xsi:type="dcterms:W3CDTF">2024-12-29T08:36:39Z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2024-12-29T08:36:07Z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350c54e6-0497-4fff-b117-17d8181c8aac</vt:lpwstr>
  </property>
  <property fmtid="{D5CDD505-2E9C-101B-9397-08002B2CF9AE}" pid="7" name="MSIP_Label_defa4170-0d19-0005-0004-bc88714345d2_ActionId">
    <vt:lpwstr>285a7a32-f9cc-4df8-9035-a28fb3d8d566</vt:lpwstr>
  </property>
  <property fmtid="{D5CDD505-2E9C-101B-9397-08002B2CF9AE}" pid="8" name="MSIP_Label_defa4170-0d19-0005-0004-bc88714345d2_ContentBits">
    <vt:lpwstr>0</vt:lpwstr>
  </property>
</Properties>
</file>