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cms.gov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ata.cms.gov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DFA0F-8687-4E25-BA08-CF716757B973}" type="doc">
      <dgm:prSet loTypeId="urn:microsoft.com/office/officeart/2005/8/layout/cycle6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C9B326-4B9C-4C09-B8DE-9F004F0192B6}">
      <dgm:prSet/>
      <dgm:spPr/>
      <dgm:t>
        <a:bodyPr/>
        <a:lstStyle/>
        <a:p>
          <a:r>
            <a:rPr lang="en-US" b="0" i="0"/>
            <a:t>By</a:t>
          </a:r>
          <a:endParaRPr lang="en-US"/>
        </a:p>
      </dgm:t>
    </dgm:pt>
    <dgm:pt modelId="{0C66A4B1-185B-4EFA-B062-E7A9D22DFC20}" type="parTrans" cxnId="{101E1A67-B400-44CF-8BA6-5E6B7C810988}">
      <dgm:prSet/>
      <dgm:spPr/>
      <dgm:t>
        <a:bodyPr/>
        <a:lstStyle/>
        <a:p>
          <a:endParaRPr lang="en-US"/>
        </a:p>
      </dgm:t>
    </dgm:pt>
    <dgm:pt modelId="{A508A155-62C6-44CD-9739-F23E17FE9753}" type="sibTrans" cxnId="{101E1A67-B400-44CF-8BA6-5E6B7C810988}">
      <dgm:prSet/>
      <dgm:spPr/>
      <dgm:t>
        <a:bodyPr/>
        <a:lstStyle/>
        <a:p>
          <a:endParaRPr lang="en-US"/>
        </a:p>
      </dgm:t>
    </dgm:pt>
    <dgm:pt modelId="{A5EDCD78-54D5-4536-96C0-514D726FDE5F}">
      <dgm:prSet/>
      <dgm:spPr/>
      <dgm:t>
        <a:bodyPr/>
        <a:lstStyle/>
        <a:p>
          <a:r>
            <a:rPr lang="en-US" b="0" i="0"/>
            <a:t>Jahnavi Jammula</a:t>
          </a:r>
          <a:br>
            <a:rPr lang="en-US" b="0" i="0"/>
          </a:br>
          <a:r>
            <a:rPr lang="en-US" b="0" i="0"/>
            <a:t>Jithendra Uppalapati</a:t>
          </a:r>
          <a:br>
            <a:rPr lang="en-US" b="0" i="0"/>
          </a:br>
          <a:r>
            <a:rPr lang="en-US" b="0" i="0"/>
            <a:t>Sai Teja Navanth Velagaturi</a:t>
          </a:r>
          <a:endParaRPr lang="en-US"/>
        </a:p>
      </dgm:t>
    </dgm:pt>
    <dgm:pt modelId="{9BCE4AD0-5340-4945-9EC1-140092CDA295}" type="parTrans" cxnId="{717B4FC0-980E-41A6-91FD-7B098A3793F6}">
      <dgm:prSet/>
      <dgm:spPr/>
      <dgm:t>
        <a:bodyPr/>
        <a:lstStyle/>
        <a:p>
          <a:endParaRPr lang="en-US"/>
        </a:p>
      </dgm:t>
    </dgm:pt>
    <dgm:pt modelId="{72B6A30A-2E2D-4C81-9CD4-BD3F7E8DB343}" type="sibTrans" cxnId="{717B4FC0-980E-41A6-91FD-7B098A3793F6}">
      <dgm:prSet/>
      <dgm:spPr/>
      <dgm:t>
        <a:bodyPr/>
        <a:lstStyle/>
        <a:p>
          <a:endParaRPr lang="en-US"/>
        </a:p>
      </dgm:t>
    </dgm:pt>
    <dgm:pt modelId="{6E4E9466-B1B2-44B1-8F59-EEF77A1EAE17}" type="pres">
      <dgm:prSet presAssocID="{E6EDFA0F-8687-4E25-BA08-CF716757B973}" presName="cycle" presStyleCnt="0">
        <dgm:presLayoutVars>
          <dgm:dir/>
          <dgm:resizeHandles val="exact"/>
        </dgm:presLayoutVars>
      </dgm:prSet>
      <dgm:spPr/>
    </dgm:pt>
    <dgm:pt modelId="{AD63F2F4-0784-4684-B08C-835A793802B8}" type="pres">
      <dgm:prSet presAssocID="{36C9B326-4B9C-4C09-B8DE-9F004F0192B6}" presName="node" presStyleLbl="node1" presStyleIdx="0" presStyleCnt="2">
        <dgm:presLayoutVars>
          <dgm:bulletEnabled val="1"/>
        </dgm:presLayoutVars>
      </dgm:prSet>
      <dgm:spPr/>
    </dgm:pt>
    <dgm:pt modelId="{826CB578-68C5-4534-BEB4-6D3521A87EEF}" type="pres">
      <dgm:prSet presAssocID="{36C9B326-4B9C-4C09-B8DE-9F004F0192B6}" presName="spNode" presStyleCnt="0"/>
      <dgm:spPr/>
    </dgm:pt>
    <dgm:pt modelId="{1CEB6BA2-34FB-4F81-945D-04C65B029027}" type="pres">
      <dgm:prSet presAssocID="{A508A155-62C6-44CD-9739-F23E17FE9753}" presName="sibTrans" presStyleLbl="sibTrans1D1" presStyleIdx="0" presStyleCnt="2"/>
      <dgm:spPr/>
    </dgm:pt>
    <dgm:pt modelId="{FE6323D7-4E84-48D0-8360-D4D5B3919F84}" type="pres">
      <dgm:prSet presAssocID="{A5EDCD78-54D5-4536-96C0-514D726FDE5F}" presName="node" presStyleLbl="node1" presStyleIdx="1" presStyleCnt="2">
        <dgm:presLayoutVars>
          <dgm:bulletEnabled val="1"/>
        </dgm:presLayoutVars>
      </dgm:prSet>
      <dgm:spPr/>
    </dgm:pt>
    <dgm:pt modelId="{5209EEFE-0256-474C-84AA-80A977CEACAE}" type="pres">
      <dgm:prSet presAssocID="{A5EDCD78-54D5-4536-96C0-514D726FDE5F}" presName="spNode" presStyleCnt="0"/>
      <dgm:spPr/>
    </dgm:pt>
    <dgm:pt modelId="{AF720324-6522-4B75-8D55-0B4851D84F6D}" type="pres">
      <dgm:prSet presAssocID="{72B6A30A-2E2D-4C81-9CD4-BD3F7E8DB343}" presName="sibTrans" presStyleLbl="sibTrans1D1" presStyleIdx="1" presStyleCnt="2"/>
      <dgm:spPr/>
    </dgm:pt>
  </dgm:ptLst>
  <dgm:cxnLst>
    <dgm:cxn modelId="{72C7A70D-D3E4-4F4B-9987-FFC28A24E502}" type="presOf" srcId="{E6EDFA0F-8687-4E25-BA08-CF716757B973}" destId="{6E4E9466-B1B2-44B1-8F59-EEF77A1EAE17}" srcOrd="0" destOrd="0" presId="urn:microsoft.com/office/officeart/2005/8/layout/cycle6"/>
    <dgm:cxn modelId="{D93B0012-E166-4005-B264-0B6D2C413BBC}" type="presOf" srcId="{36C9B326-4B9C-4C09-B8DE-9F004F0192B6}" destId="{AD63F2F4-0784-4684-B08C-835A793802B8}" srcOrd="0" destOrd="0" presId="urn:microsoft.com/office/officeart/2005/8/layout/cycle6"/>
    <dgm:cxn modelId="{13DC8445-4E72-411B-B76A-EFCA821E663C}" type="presOf" srcId="{A5EDCD78-54D5-4536-96C0-514D726FDE5F}" destId="{FE6323D7-4E84-48D0-8360-D4D5B3919F84}" srcOrd="0" destOrd="0" presId="urn:microsoft.com/office/officeart/2005/8/layout/cycle6"/>
    <dgm:cxn modelId="{101E1A67-B400-44CF-8BA6-5E6B7C810988}" srcId="{E6EDFA0F-8687-4E25-BA08-CF716757B973}" destId="{36C9B326-4B9C-4C09-B8DE-9F004F0192B6}" srcOrd="0" destOrd="0" parTransId="{0C66A4B1-185B-4EFA-B062-E7A9D22DFC20}" sibTransId="{A508A155-62C6-44CD-9739-F23E17FE9753}"/>
    <dgm:cxn modelId="{8EBA0BAA-75C6-46C2-82DD-5C038F018C5B}" type="presOf" srcId="{72B6A30A-2E2D-4C81-9CD4-BD3F7E8DB343}" destId="{AF720324-6522-4B75-8D55-0B4851D84F6D}" srcOrd="0" destOrd="0" presId="urn:microsoft.com/office/officeart/2005/8/layout/cycle6"/>
    <dgm:cxn modelId="{717B4FC0-980E-41A6-91FD-7B098A3793F6}" srcId="{E6EDFA0F-8687-4E25-BA08-CF716757B973}" destId="{A5EDCD78-54D5-4536-96C0-514D726FDE5F}" srcOrd="1" destOrd="0" parTransId="{9BCE4AD0-5340-4945-9EC1-140092CDA295}" sibTransId="{72B6A30A-2E2D-4C81-9CD4-BD3F7E8DB343}"/>
    <dgm:cxn modelId="{2351D8EE-E061-4257-87F1-416271C2E0A6}" type="presOf" srcId="{A508A155-62C6-44CD-9739-F23E17FE9753}" destId="{1CEB6BA2-34FB-4F81-945D-04C65B029027}" srcOrd="0" destOrd="0" presId="urn:microsoft.com/office/officeart/2005/8/layout/cycle6"/>
    <dgm:cxn modelId="{B503D07F-EE93-4E3C-BB19-634CA65A85A0}" type="presParOf" srcId="{6E4E9466-B1B2-44B1-8F59-EEF77A1EAE17}" destId="{AD63F2F4-0784-4684-B08C-835A793802B8}" srcOrd="0" destOrd="0" presId="urn:microsoft.com/office/officeart/2005/8/layout/cycle6"/>
    <dgm:cxn modelId="{09A473F9-8363-427B-A932-42704D4916D3}" type="presParOf" srcId="{6E4E9466-B1B2-44B1-8F59-EEF77A1EAE17}" destId="{826CB578-68C5-4534-BEB4-6D3521A87EEF}" srcOrd="1" destOrd="0" presId="urn:microsoft.com/office/officeart/2005/8/layout/cycle6"/>
    <dgm:cxn modelId="{EE66EE03-B0AD-4B43-A683-3C3D5093005C}" type="presParOf" srcId="{6E4E9466-B1B2-44B1-8F59-EEF77A1EAE17}" destId="{1CEB6BA2-34FB-4F81-945D-04C65B029027}" srcOrd="2" destOrd="0" presId="urn:microsoft.com/office/officeart/2005/8/layout/cycle6"/>
    <dgm:cxn modelId="{17F2021B-537E-4F51-8BF0-AB0574CBFDD8}" type="presParOf" srcId="{6E4E9466-B1B2-44B1-8F59-EEF77A1EAE17}" destId="{FE6323D7-4E84-48D0-8360-D4D5B3919F84}" srcOrd="3" destOrd="0" presId="urn:microsoft.com/office/officeart/2005/8/layout/cycle6"/>
    <dgm:cxn modelId="{A7AEBD84-4226-4A86-9B4C-D254519D7D73}" type="presParOf" srcId="{6E4E9466-B1B2-44B1-8F59-EEF77A1EAE17}" destId="{5209EEFE-0256-474C-84AA-80A977CEACAE}" srcOrd="4" destOrd="0" presId="urn:microsoft.com/office/officeart/2005/8/layout/cycle6"/>
    <dgm:cxn modelId="{AB50769A-9586-49B6-8330-AFA7D1E57FEC}" type="presParOf" srcId="{6E4E9466-B1B2-44B1-8F59-EEF77A1EAE17}" destId="{AF720324-6522-4B75-8D55-0B4851D84F6D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98264-0C59-4A35-9D98-F172219DF94D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696B144-5514-4D5E-AE06-FCC9A1DD4AA7}">
      <dgm:prSet/>
      <dgm:spPr/>
      <dgm:t>
        <a:bodyPr/>
        <a:lstStyle/>
        <a:p>
          <a:r>
            <a:rPr lang="en-US" b="0" i="0"/>
            <a:t>The dataset is taken from a open public resource </a:t>
          </a:r>
          <a:r>
            <a:rPr lang="en-US" b="0" i="0" u="sng">
              <a:hlinkClick xmlns:r="http://schemas.openxmlformats.org/officeDocument/2006/relationships" r:id="rId1"/>
            </a:rPr>
            <a:t>https://data.cms.gov/</a:t>
          </a:r>
          <a:r>
            <a:rPr lang="en-US" b="0" i="0"/>
            <a:t>. </a:t>
          </a:r>
          <a:endParaRPr lang="en-US"/>
        </a:p>
      </dgm:t>
    </dgm:pt>
    <dgm:pt modelId="{1CAE42F7-A552-4300-8557-F6FBAE202F85}" type="parTrans" cxnId="{5DD78796-CBF3-4B2C-8BCB-669729D5FB55}">
      <dgm:prSet/>
      <dgm:spPr/>
      <dgm:t>
        <a:bodyPr/>
        <a:lstStyle/>
        <a:p>
          <a:endParaRPr lang="en-US"/>
        </a:p>
      </dgm:t>
    </dgm:pt>
    <dgm:pt modelId="{BFA5B544-0214-4A02-8026-070EED52BCB2}" type="sibTrans" cxnId="{5DD78796-CBF3-4B2C-8BCB-669729D5FB55}">
      <dgm:prSet/>
      <dgm:spPr/>
      <dgm:t>
        <a:bodyPr/>
        <a:lstStyle/>
        <a:p>
          <a:endParaRPr lang="en-US"/>
        </a:p>
      </dgm:t>
    </dgm:pt>
    <dgm:pt modelId="{4D128CD3-14CF-4771-ABB0-EE9C8878FD2D}">
      <dgm:prSet/>
      <dgm:spPr/>
      <dgm:t>
        <a:bodyPr/>
        <a:lstStyle/>
        <a:p>
          <a:r>
            <a:rPr lang="en-US" b="0" i="0"/>
            <a:t>This data set includes provider-level data for the hip/knee complication measure, the CMS Patient Safety Indicators, and 30-day death rates. All this data has been recorded between 2020 to 2024. </a:t>
          </a:r>
          <a:endParaRPr lang="en-US"/>
        </a:p>
      </dgm:t>
    </dgm:pt>
    <dgm:pt modelId="{25A6A6DE-4F52-41B7-B394-AA0375F6CE1B}" type="parTrans" cxnId="{341A3883-ABD5-43F2-BFBB-4DC43D97F7B4}">
      <dgm:prSet/>
      <dgm:spPr/>
      <dgm:t>
        <a:bodyPr/>
        <a:lstStyle/>
        <a:p>
          <a:endParaRPr lang="en-US"/>
        </a:p>
      </dgm:t>
    </dgm:pt>
    <dgm:pt modelId="{6869E625-A37F-4506-B857-86DC655E51CF}" type="sibTrans" cxnId="{341A3883-ABD5-43F2-BFBB-4DC43D97F7B4}">
      <dgm:prSet/>
      <dgm:spPr/>
      <dgm:t>
        <a:bodyPr/>
        <a:lstStyle/>
        <a:p>
          <a:endParaRPr lang="en-US"/>
        </a:p>
      </dgm:t>
    </dgm:pt>
    <dgm:pt modelId="{80CF6D5C-FD2B-4D67-97C6-4C8C8D9B65B6}">
      <dgm:prSet/>
      <dgm:spPr/>
      <dgm:t>
        <a:bodyPr/>
        <a:lstStyle/>
        <a:p>
          <a:r>
            <a:rPr lang="en-US" b="0" i="0"/>
            <a:t>The dataset is a csv file which consists of 90,801 instances and 18 features. Some of the features are - Facility name, city, state, address, start date, end date, lower estimate, higher estimate. </a:t>
          </a:r>
          <a:endParaRPr lang="en-US"/>
        </a:p>
      </dgm:t>
    </dgm:pt>
    <dgm:pt modelId="{A8FDFAB7-8D03-4E4D-A907-D59ADDA59030}" type="parTrans" cxnId="{17F45E02-BDBE-45B0-9D36-28A0491E289D}">
      <dgm:prSet/>
      <dgm:spPr/>
      <dgm:t>
        <a:bodyPr/>
        <a:lstStyle/>
        <a:p>
          <a:endParaRPr lang="en-US"/>
        </a:p>
      </dgm:t>
    </dgm:pt>
    <dgm:pt modelId="{F509A78B-A649-49D0-9B14-3F7E99DA8DC6}" type="sibTrans" cxnId="{17F45E02-BDBE-45B0-9D36-28A0491E289D}">
      <dgm:prSet/>
      <dgm:spPr/>
      <dgm:t>
        <a:bodyPr/>
        <a:lstStyle/>
        <a:p>
          <a:endParaRPr lang="en-US"/>
        </a:p>
      </dgm:t>
    </dgm:pt>
    <dgm:pt modelId="{11B5B1D1-C9BC-49D3-B066-1AF6E9D7D263}">
      <dgm:prSet/>
      <dgm:spPr/>
      <dgm:t>
        <a:bodyPr/>
        <a:lstStyle/>
        <a:p>
          <a:r>
            <a:rPr lang="en-US" b="0" i="0"/>
            <a:t>Features like facility name, city, state, compared to national are categorical. </a:t>
          </a:r>
          <a:endParaRPr lang="en-US"/>
        </a:p>
      </dgm:t>
    </dgm:pt>
    <dgm:pt modelId="{F2946BC3-EC68-4F0C-9414-553E6D947AA2}" type="parTrans" cxnId="{EB9E73D7-E7E7-4EE3-92E8-65255FBFD62D}">
      <dgm:prSet/>
      <dgm:spPr/>
      <dgm:t>
        <a:bodyPr/>
        <a:lstStyle/>
        <a:p>
          <a:endParaRPr lang="en-US"/>
        </a:p>
      </dgm:t>
    </dgm:pt>
    <dgm:pt modelId="{D610D3DF-8F7F-4AC6-8907-640AF7C9C3AC}" type="sibTrans" cxnId="{EB9E73D7-E7E7-4EE3-92E8-65255FBFD62D}">
      <dgm:prSet/>
      <dgm:spPr/>
      <dgm:t>
        <a:bodyPr/>
        <a:lstStyle/>
        <a:p>
          <a:endParaRPr lang="en-US"/>
        </a:p>
      </dgm:t>
    </dgm:pt>
    <dgm:pt modelId="{F95B6B65-92B2-4C01-A6DF-ED39D39F42DB}">
      <dgm:prSet/>
      <dgm:spPr/>
      <dgm:t>
        <a:bodyPr/>
        <a:lstStyle/>
        <a:p>
          <a:r>
            <a:rPr lang="en-US" b="0" i="0"/>
            <a:t>Features like Facility ID, Telephone, Denominator, Score, lower estimate are numerical.</a:t>
          </a:r>
          <a:endParaRPr lang="en-US"/>
        </a:p>
      </dgm:t>
    </dgm:pt>
    <dgm:pt modelId="{0360CEF2-71ED-4366-8017-D6646F9E8A98}" type="parTrans" cxnId="{000FCBBF-6249-4375-B061-FEEC4675EBA2}">
      <dgm:prSet/>
      <dgm:spPr/>
      <dgm:t>
        <a:bodyPr/>
        <a:lstStyle/>
        <a:p>
          <a:endParaRPr lang="en-US"/>
        </a:p>
      </dgm:t>
    </dgm:pt>
    <dgm:pt modelId="{5AA080FB-AEBF-47B4-97C9-394ADFC7C626}" type="sibTrans" cxnId="{000FCBBF-6249-4375-B061-FEEC4675EBA2}">
      <dgm:prSet/>
      <dgm:spPr/>
      <dgm:t>
        <a:bodyPr/>
        <a:lstStyle/>
        <a:p>
          <a:endParaRPr lang="en-US"/>
        </a:p>
      </dgm:t>
    </dgm:pt>
    <dgm:pt modelId="{F490A11C-5F31-40EB-8BAA-222C70D770F7}">
      <dgm:prSet/>
      <dgm:spPr/>
      <dgm:t>
        <a:bodyPr/>
        <a:lstStyle/>
        <a:p>
          <a:r>
            <a:rPr lang="en-US" b="0" i="0"/>
            <a:t>Feature Facility ID - A unique identifier for each facility, Measure ID - specific measure being evaluated etc..</a:t>
          </a:r>
          <a:endParaRPr lang="en-US"/>
        </a:p>
      </dgm:t>
    </dgm:pt>
    <dgm:pt modelId="{D5579E88-E069-4C3D-BF27-1A73601E3B20}" type="parTrans" cxnId="{944FCAA7-316D-4295-A7DB-54C55DB4D538}">
      <dgm:prSet/>
      <dgm:spPr/>
      <dgm:t>
        <a:bodyPr/>
        <a:lstStyle/>
        <a:p>
          <a:endParaRPr lang="en-US"/>
        </a:p>
      </dgm:t>
    </dgm:pt>
    <dgm:pt modelId="{86558BED-FC4C-4A52-A1FB-55F0BCE2654A}" type="sibTrans" cxnId="{944FCAA7-316D-4295-A7DB-54C55DB4D538}">
      <dgm:prSet/>
      <dgm:spPr/>
      <dgm:t>
        <a:bodyPr/>
        <a:lstStyle/>
        <a:p>
          <a:endParaRPr lang="en-US"/>
        </a:p>
      </dgm:t>
    </dgm:pt>
    <dgm:pt modelId="{A28C9F76-7E78-4B45-887F-0176D40B5E62}" type="pres">
      <dgm:prSet presAssocID="{90298264-0C59-4A35-9D98-F172219DF94D}" presName="diagram" presStyleCnt="0">
        <dgm:presLayoutVars>
          <dgm:dir/>
          <dgm:resizeHandles val="exact"/>
        </dgm:presLayoutVars>
      </dgm:prSet>
      <dgm:spPr/>
    </dgm:pt>
    <dgm:pt modelId="{B3E74F50-41BD-444E-9DEB-D19E5CB8480E}" type="pres">
      <dgm:prSet presAssocID="{5696B144-5514-4D5E-AE06-FCC9A1DD4AA7}" presName="node" presStyleLbl="node1" presStyleIdx="0" presStyleCnt="6">
        <dgm:presLayoutVars>
          <dgm:bulletEnabled val="1"/>
        </dgm:presLayoutVars>
      </dgm:prSet>
      <dgm:spPr/>
    </dgm:pt>
    <dgm:pt modelId="{49296226-3495-41F4-9E64-B2207514953C}" type="pres">
      <dgm:prSet presAssocID="{BFA5B544-0214-4A02-8026-070EED52BCB2}" presName="sibTrans" presStyleCnt="0"/>
      <dgm:spPr/>
    </dgm:pt>
    <dgm:pt modelId="{339ECE78-BA29-479A-AE80-2E32078106FE}" type="pres">
      <dgm:prSet presAssocID="{4D128CD3-14CF-4771-ABB0-EE9C8878FD2D}" presName="node" presStyleLbl="node1" presStyleIdx="1" presStyleCnt="6">
        <dgm:presLayoutVars>
          <dgm:bulletEnabled val="1"/>
        </dgm:presLayoutVars>
      </dgm:prSet>
      <dgm:spPr/>
    </dgm:pt>
    <dgm:pt modelId="{AC89252B-BD84-45EC-B6E6-AD4E3EBE6F01}" type="pres">
      <dgm:prSet presAssocID="{6869E625-A37F-4506-B857-86DC655E51CF}" presName="sibTrans" presStyleCnt="0"/>
      <dgm:spPr/>
    </dgm:pt>
    <dgm:pt modelId="{B67CF8FF-D0CE-45F5-AA3B-C441458D4B80}" type="pres">
      <dgm:prSet presAssocID="{80CF6D5C-FD2B-4D67-97C6-4C8C8D9B65B6}" presName="node" presStyleLbl="node1" presStyleIdx="2" presStyleCnt="6">
        <dgm:presLayoutVars>
          <dgm:bulletEnabled val="1"/>
        </dgm:presLayoutVars>
      </dgm:prSet>
      <dgm:spPr/>
    </dgm:pt>
    <dgm:pt modelId="{5AF525B5-9135-4BC6-AD63-CCC9ECC8EFF9}" type="pres">
      <dgm:prSet presAssocID="{F509A78B-A649-49D0-9B14-3F7E99DA8DC6}" presName="sibTrans" presStyleCnt="0"/>
      <dgm:spPr/>
    </dgm:pt>
    <dgm:pt modelId="{C9DEA4E7-BAFB-4C66-A521-155196B091BA}" type="pres">
      <dgm:prSet presAssocID="{11B5B1D1-C9BC-49D3-B066-1AF6E9D7D263}" presName="node" presStyleLbl="node1" presStyleIdx="3" presStyleCnt="6">
        <dgm:presLayoutVars>
          <dgm:bulletEnabled val="1"/>
        </dgm:presLayoutVars>
      </dgm:prSet>
      <dgm:spPr/>
    </dgm:pt>
    <dgm:pt modelId="{616A6404-6015-430D-BC9C-A4EF3E19DA02}" type="pres">
      <dgm:prSet presAssocID="{D610D3DF-8F7F-4AC6-8907-640AF7C9C3AC}" presName="sibTrans" presStyleCnt="0"/>
      <dgm:spPr/>
    </dgm:pt>
    <dgm:pt modelId="{289D93AF-60C7-4987-9F52-F199D7ED41AF}" type="pres">
      <dgm:prSet presAssocID="{F95B6B65-92B2-4C01-A6DF-ED39D39F42DB}" presName="node" presStyleLbl="node1" presStyleIdx="4" presStyleCnt="6">
        <dgm:presLayoutVars>
          <dgm:bulletEnabled val="1"/>
        </dgm:presLayoutVars>
      </dgm:prSet>
      <dgm:spPr/>
    </dgm:pt>
    <dgm:pt modelId="{9E1FF8E7-988C-450C-B8FC-0B1F1EC7698F}" type="pres">
      <dgm:prSet presAssocID="{5AA080FB-AEBF-47B4-97C9-394ADFC7C626}" presName="sibTrans" presStyleCnt="0"/>
      <dgm:spPr/>
    </dgm:pt>
    <dgm:pt modelId="{0D9F2B7E-D59B-45F1-BA99-00A719AEA9F9}" type="pres">
      <dgm:prSet presAssocID="{F490A11C-5F31-40EB-8BAA-222C70D770F7}" presName="node" presStyleLbl="node1" presStyleIdx="5" presStyleCnt="6">
        <dgm:presLayoutVars>
          <dgm:bulletEnabled val="1"/>
        </dgm:presLayoutVars>
      </dgm:prSet>
      <dgm:spPr/>
    </dgm:pt>
  </dgm:ptLst>
  <dgm:cxnLst>
    <dgm:cxn modelId="{17F45E02-BDBE-45B0-9D36-28A0491E289D}" srcId="{90298264-0C59-4A35-9D98-F172219DF94D}" destId="{80CF6D5C-FD2B-4D67-97C6-4C8C8D9B65B6}" srcOrd="2" destOrd="0" parTransId="{A8FDFAB7-8D03-4E4D-A907-D59ADDA59030}" sibTransId="{F509A78B-A649-49D0-9B14-3F7E99DA8DC6}"/>
    <dgm:cxn modelId="{CE1D090A-2851-43A1-A079-862BCE2F8999}" type="presOf" srcId="{F490A11C-5F31-40EB-8BAA-222C70D770F7}" destId="{0D9F2B7E-D59B-45F1-BA99-00A719AEA9F9}" srcOrd="0" destOrd="0" presId="urn:microsoft.com/office/officeart/2005/8/layout/default"/>
    <dgm:cxn modelId="{9F0D4010-1C9C-4D11-81C7-3C8E89713D7A}" type="presOf" srcId="{11B5B1D1-C9BC-49D3-B066-1AF6E9D7D263}" destId="{C9DEA4E7-BAFB-4C66-A521-155196B091BA}" srcOrd="0" destOrd="0" presId="urn:microsoft.com/office/officeart/2005/8/layout/default"/>
    <dgm:cxn modelId="{DD91B52B-8EFE-4378-869B-51EC9537FE1D}" type="presOf" srcId="{80CF6D5C-FD2B-4D67-97C6-4C8C8D9B65B6}" destId="{B67CF8FF-D0CE-45F5-AA3B-C441458D4B80}" srcOrd="0" destOrd="0" presId="urn:microsoft.com/office/officeart/2005/8/layout/default"/>
    <dgm:cxn modelId="{8030D72B-B3CB-4859-BE52-111D97F913D5}" type="presOf" srcId="{4D128CD3-14CF-4771-ABB0-EE9C8878FD2D}" destId="{339ECE78-BA29-479A-AE80-2E32078106FE}" srcOrd="0" destOrd="0" presId="urn:microsoft.com/office/officeart/2005/8/layout/default"/>
    <dgm:cxn modelId="{341A3883-ABD5-43F2-BFBB-4DC43D97F7B4}" srcId="{90298264-0C59-4A35-9D98-F172219DF94D}" destId="{4D128CD3-14CF-4771-ABB0-EE9C8878FD2D}" srcOrd="1" destOrd="0" parTransId="{25A6A6DE-4F52-41B7-B394-AA0375F6CE1B}" sibTransId="{6869E625-A37F-4506-B857-86DC655E51CF}"/>
    <dgm:cxn modelId="{CE0D6791-39B3-4877-98C4-20008EF48E62}" type="presOf" srcId="{5696B144-5514-4D5E-AE06-FCC9A1DD4AA7}" destId="{B3E74F50-41BD-444E-9DEB-D19E5CB8480E}" srcOrd="0" destOrd="0" presId="urn:microsoft.com/office/officeart/2005/8/layout/default"/>
    <dgm:cxn modelId="{5DD78796-CBF3-4B2C-8BCB-669729D5FB55}" srcId="{90298264-0C59-4A35-9D98-F172219DF94D}" destId="{5696B144-5514-4D5E-AE06-FCC9A1DD4AA7}" srcOrd="0" destOrd="0" parTransId="{1CAE42F7-A552-4300-8557-F6FBAE202F85}" sibTransId="{BFA5B544-0214-4A02-8026-070EED52BCB2}"/>
    <dgm:cxn modelId="{944FCAA7-316D-4295-A7DB-54C55DB4D538}" srcId="{90298264-0C59-4A35-9D98-F172219DF94D}" destId="{F490A11C-5F31-40EB-8BAA-222C70D770F7}" srcOrd="5" destOrd="0" parTransId="{D5579E88-E069-4C3D-BF27-1A73601E3B20}" sibTransId="{86558BED-FC4C-4A52-A1FB-55F0BCE2654A}"/>
    <dgm:cxn modelId="{C3B352BE-AD74-4A90-A6A0-C517C83D2961}" type="presOf" srcId="{F95B6B65-92B2-4C01-A6DF-ED39D39F42DB}" destId="{289D93AF-60C7-4987-9F52-F199D7ED41AF}" srcOrd="0" destOrd="0" presId="urn:microsoft.com/office/officeart/2005/8/layout/default"/>
    <dgm:cxn modelId="{000FCBBF-6249-4375-B061-FEEC4675EBA2}" srcId="{90298264-0C59-4A35-9D98-F172219DF94D}" destId="{F95B6B65-92B2-4C01-A6DF-ED39D39F42DB}" srcOrd="4" destOrd="0" parTransId="{0360CEF2-71ED-4366-8017-D6646F9E8A98}" sibTransId="{5AA080FB-AEBF-47B4-97C9-394ADFC7C626}"/>
    <dgm:cxn modelId="{580B42D0-BE3B-47FD-9C3A-17BB4A04DF91}" type="presOf" srcId="{90298264-0C59-4A35-9D98-F172219DF94D}" destId="{A28C9F76-7E78-4B45-887F-0176D40B5E62}" srcOrd="0" destOrd="0" presId="urn:microsoft.com/office/officeart/2005/8/layout/default"/>
    <dgm:cxn modelId="{EB9E73D7-E7E7-4EE3-92E8-65255FBFD62D}" srcId="{90298264-0C59-4A35-9D98-F172219DF94D}" destId="{11B5B1D1-C9BC-49D3-B066-1AF6E9D7D263}" srcOrd="3" destOrd="0" parTransId="{F2946BC3-EC68-4F0C-9414-553E6D947AA2}" sibTransId="{D610D3DF-8F7F-4AC6-8907-640AF7C9C3AC}"/>
    <dgm:cxn modelId="{3F413D6B-7F3E-4DA8-9C9C-63AEE809E82D}" type="presParOf" srcId="{A28C9F76-7E78-4B45-887F-0176D40B5E62}" destId="{B3E74F50-41BD-444E-9DEB-D19E5CB8480E}" srcOrd="0" destOrd="0" presId="urn:microsoft.com/office/officeart/2005/8/layout/default"/>
    <dgm:cxn modelId="{98EE633D-BF34-4D68-9AB5-52A2375E4C43}" type="presParOf" srcId="{A28C9F76-7E78-4B45-887F-0176D40B5E62}" destId="{49296226-3495-41F4-9E64-B2207514953C}" srcOrd="1" destOrd="0" presId="urn:microsoft.com/office/officeart/2005/8/layout/default"/>
    <dgm:cxn modelId="{DD249162-12C8-48EB-A238-7B44EED777D6}" type="presParOf" srcId="{A28C9F76-7E78-4B45-887F-0176D40B5E62}" destId="{339ECE78-BA29-479A-AE80-2E32078106FE}" srcOrd="2" destOrd="0" presId="urn:microsoft.com/office/officeart/2005/8/layout/default"/>
    <dgm:cxn modelId="{CFFBCFE1-0AAF-4E01-BC04-F1FF28AFEB02}" type="presParOf" srcId="{A28C9F76-7E78-4B45-887F-0176D40B5E62}" destId="{AC89252B-BD84-45EC-B6E6-AD4E3EBE6F01}" srcOrd="3" destOrd="0" presId="urn:microsoft.com/office/officeart/2005/8/layout/default"/>
    <dgm:cxn modelId="{39B46C43-D911-4464-8B51-6366532C86A8}" type="presParOf" srcId="{A28C9F76-7E78-4B45-887F-0176D40B5E62}" destId="{B67CF8FF-D0CE-45F5-AA3B-C441458D4B80}" srcOrd="4" destOrd="0" presId="urn:microsoft.com/office/officeart/2005/8/layout/default"/>
    <dgm:cxn modelId="{314CFEDE-F432-4103-A10F-0FAB07C363DE}" type="presParOf" srcId="{A28C9F76-7E78-4B45-887F-0176D40B5E62}" destId="{5AF525B5-9135-4BC6-AD63-CCC9ECC8EFF9}" srcOrd="5" destOrd="0" presId="urn:microsoft.com/office/officeart/2005/8/layout/default"/>
    <dgm:cxn modelId="{CEEB6799-9A53-4A83-A82A-951C5CE96925}" type="presParOf" srcId="{A28C9F76-7E78-4B45-887F-0176D40B5E62}" destId="{C9DEA4E7-BAFB-4C66-A521-155196B091BA}" srcOrd="6" destOrd="0" presId="urn:microsoft.com/office/officeart/2005/8/layout/default"/>
    <dgm:cxn modelId="{0254D30E-7282-4ACA-89F4-E421841B5827}" type="presParOf" srcId="{A28C9F76-7E78-4B45-887F-0176D40B5E62}" destId="{616A6404-6015-430D-BC9C-A4EF3E19DA02}" srcOrd="7" destOrd="0" presId="urn:microsoft.com/office/officeart/2005/8/layout/default"/>
    <dgm:cxn modelId="{E010DEBA-0A91-42F2-BBF8-5B4F125BB7F6}" type="presParOf" srcId="{A28C9F76-7E78-4B45-887F-0176D40B5E62}" destId="{289D93AF-60C7-4987-9F52-F199D7ED41AF}" srcOrd="8" destOrd="0" presId="urn:microsoft.com/office/officeart/2005/8/layout/default"/>
    <dgm:cxn modelId="{547FC458-CD04-4398-BCAD-7A4804482353}" type="presParOf" srcId="{A28C9F76-7E78-4B45-887F-0176D40B5E62}" destId="{9E1FF8E7-988C-450C-B8FC-0B1F1EC7698F}" srcOrd="9" destOrd="0" presId="urn:microsoft.com/office/officeart/2005/8/layout/default"/>
    <dgm:cxn modelId="{D1DC6AB0-995D-48F7-8E81-6FA319D42948}" type="presParOf" srcId="{A28C9F76-7E78-4B45-887F-0176D40B5E62}" destId="{0D9F2B7E-D59B-45F1-BA99-00A719AEA9F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3F2F4-0784-4684-B08C-835A793802B8}">
      <dsp:nvSpPr>
        <dsp:cNvPr id="0" name=""/>
        <dsp:cNvSpPr/>
      </dsp:nvSpPr>
      <dsp:spPr>
        <a:xfrm>
          <a:off x="1706046" y="842550"/>
          <a:ext cx="2429702" cy="157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By</a:t>
          </a:r>
          <a:endParaRPr lang="en-US" sz="1900" kern="1200"/>
        </a:p>
      </dsp:txBody>
      <dsp:txXfrm>
        <a:off x="1783141" y="919645"/>
        <a:ext cx="2275512" cy="1425116"/>
      </dsp:txXfrm>
    </dsp:sp>
    <dsp:sp modelId="{1CEB6BA2-34FB-4F81-945D-04C65B029027}">
      <dsp:nvSpPr>
        <dsp:cNvPr id="0" name=""/>
        <dsp:cNvSpPr/>
      </dsp:nvSpPr>
      <dsp:spPr>
        <a:xfrm>
          <a:off x="2920897" y="292801"/>
          <a:ext cx="2678805" cy="2678805"/>
        </a:xfrm>
        <a:custGeom>
          <a:avLst/>
          <a:gdLst/>
          <a:ahLst/>
          <a:cxnLst/>
          <a:rect l="0" t="0" r="0" b="0"/>
          <a:pathLst>
            <a:path>
              <a:moveTo>
                <a:pt x="270427" y="532375"/>
              </a:moveTo>
              <a:arcTo wR="1339402" hR="1339402" stAng="13023067" swAng="63538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323D7-4E84-48D0-8360-D4D5B3919F84}">
      <dsp:nvSpPr>
        <dsp:cNvPr id="0" name=""/>
        <dsp:cNvSpPr/>
      </dsp:nvSpPr>
      <dsp:spPr>
        <a:xfrm>
          <a:off x="4384851" y="842550"/>
          <a:ext cx="2429702" cy="157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Jahnavi Jammula</a:t>
          </a:r>
          <a:br>
            <a:rPr lang="en-US" sz="1900" b="0" i="0" kern="1200"/>
          </a:br>
          <a:r>
            <a:rPr lang="en-US" sz="1900" b="0" i="0" kern="1200"/>
            <a:t>Jithendra Uppalapati</a:t>
          </a:r>
          <a:br>
            <a:rPr lang="en-US" sz="1900" b="0" i="0" kern="1200"/>
          </a:br>
          <a:r>
            <a:rPr lang="en-US" sz="1900" b="0" i="0" kern="1200"/>
            <a:t>Sai Teja Navanth Velagaturi</a:t>
          </a:r>
          <a:endParaRPr lang="en-US" sz="1900" kern="1200"/>
        </a:p>
      </dsp:txBody>
      <dsp:txXfrm>
        <a:off x="4461946" y="919645"/>
        <a:ext cx="2275512" cy="1425116"/>
      </dsp:txXfrm>
    </dsp:sp>
    <dsp:sp modelId="{AF720324-6522-4B75-8D55-0B4851D84F6D}">
      <dsp:nvSpPr>
        <dsp:cNvPr id="0" name=""/>
        <dsp:cNvSpPr/>
      </dsp:nvSpPr>
      <dsp:spPr>
        <a:xfrm>
          <a:off x="2920897" y="292801"/>
          <a:ext cx="2678805" cy="2678805"/>
        </a:xfrm>
        <a:custGeom>
          <a:avLst/>
          <a:gdLst/>
          <a:ahLst/>
          <a:cxnLst/>
          <a:rect l="0" t="0" r="0" b="0"/>
          <a:pathLst>
            <a:path>
              <a:moveTo>
                <a:pt x="2408377" y="2146429"/>
              </a:moveTo>
              <a:arcTo wR="1339402" hR="1339402" stAng="2223067" swAng="635386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74F50-41BD-444E-9DEB-D19E5CB8480E}">
      <dsp:nvSpPr>
        <dsp:cNvPr id="0" name=""/>
        <dsp:cNvSpPr/>
      </dsp:nvSpPr>
      <dsp:spPr>
        <a:xfrm>
          <a:off x="246298" y="1515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dataset is taken from a open public resource </a:t>
          </a:r>
          <a:r>
            <a:rPr lang="en-US" sz="1300" b="0" i="0" u="sng" kern="1200">
              <a:hlinkClick xmlns:r="http://schemas.openxmlformats.org/officeDocument/2006/relationships" r:id="rId1"/>
            </a:rPr>
            <a:t>https://data.cms.gov/</a:t>
          </a:r>
          <a:r>
            <a:rPr lang="en-US" sz="1300" b="0" i="0" kern="1200"/>
            <a:t>. </a:t>
          </a:r>
          <a:endParaRPr lang="en-US" sz="1300" kern="1200"/>
        </a:p>
      </dsp:txBody>
      <dsp:txXfrm>
        <a:off x="246298" y="1515"/>
        <a:ext cx="2508750" cy="1505250"/>
      </dsp:txXfrm>
    </dsp:sp>
    <dsp:sp modelId="{339ECE78-BA29-479A-AE80-2E32078106FE}">
      <dsp:nvSpPr>
        <dsp:cNvPr id="0" name=""/>
        <dsp:cNvSpPr/>
      </dsp:nvSpPr>
      <dsp:spPr>
        <a:xfrm>
          <a:off x="3005924" y="1515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This data set includes provider-level data for the hip/knee complication measure, the CMS Patient Safety Indicators, and 30-day death rates. All this data has been recorded between 2020 to 2024. </a:t>
          </a:r>
          <a:endParaRPr lang="en-US" sz="1300" kern="1200"/>
        </a:p>
      </dsp:txBody>
      <dsp:txXfrm>
        <a:off x="3005924" y="1515"/>
        <a:ext cx="2508750" cy="1505250"/>
      </dsp:txXfrm>
    </dsp:sp>
    <dsp:sp modelId="{B67CF8FF-D0CE-45F5-AA3B-C441458D4B80}">
      <dsp:nvSpPr>
        <dsp:cNvPr id="0" name=""/>
        <dsp:cNvSpPr/>
      </dsp:nvSpPr>
      <dsp:spPr>
        <a:xfrm>
          <a:off x="5765550" y="1515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dataset is a csv file which consists of 90,801 instances and 18 features. Some of the features are - Facility name, city, state, address, start date, end date, lower estimate, higher estimate. </a:t>
          </a:r>
          <a:endParaRPr lang="en-US" sz="1300" kern="1200"/>
        </a:p>
      </dsp:txBody>
      <dsp:txXfrm>
        <a:off x="5765550" y="1515"/>
        <a:ext cx="2508750" cy="1505250"/>
      </dsp:txXfrm>
    </dsp:sp>
    <dsp:sp modelId="{C9DEA4E7-BAFB-4C66-A521-155196B091BA}">
      <dsp:nvSpPr>
        <dsp:cNvPr id="0" name=""/>
        <dsp:cNvSpPr/>
      </dsp:nvSpPr>
      <dsp:spPr>
        <a:xfrm>
          <a:off x="246298" y="1757641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Features like facility name, city, state, compared to national are categorical. </a:t>
          </a:r>
          <a:endParaRPr lang="en-US" sz="1300" kern="1200"/>
        </a:p>
      </dsp:txBody>
      <dsp:txXfrm>
        <a:off x="246298" y="1757641"/>
        <a:ext cx="2508750" cy="1505250"/>
      </dsp:txXfrm>
    </dsp:sp>
    <dsp:sp modelId="{289D93AF-60C7-4987-9F52-F199D7ED41AF}">
      <dsp:nvSpPr>
        <dsp:cNvPr id="0" name=""/>
        <dsp:cNvSpPr/>
      </dsp:nvSpPr>
      <dsp:spPr>
        <a:xfrm>
          <a:off x="3005924" y="1757641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Features like Facility ID, Telephone, Denominator, Score, lower estimate are numerical.</a:t>
          </a:r>
          <a:endParaRPr lang="en-US" sz="1300" kern="1200"/>
        </a:p>
      </dsp:txBody>
      <dsp:txXfrm>
        <a:off x="3005924" y="1757641"/>
        <a:ext cx="2508750" cy="1505250"/>
      </dsp:txXfrm>
    </dsp:sp>
    <dsp:sp modelId="{0D9F2B7E-D59B-45F1-BA99-00A719AEA9F9}">
      <dsp:nvSpPr>
        <dsp:cNvPr id="0" name=""/>
        <dsp:cNvSpPr/>
      </dsp:nvSpPr>
      <dsp:spPr>
        <a:xfrm>
          <a:off x="5765550" y="1757641"/>
          <a:ext cx="2508750" cy="1505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Feature Facility ID - A unique identifier for each facility, Measure ID - specific measure being evaluated etc..</a:t>
          </a:r>
          <a:endParaRPr lang="en-US" sz="1300" kern="1200"/>
        </a:p>
      </dsp:txBody>
      <dsp:txXfrm>
        <a:off x="5765550" y="1757641"/>
        <a:ext cx="2508750" cy="150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d0db0004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d0db0004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d0db0004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d0db0004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d0db000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d0db000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d0db0004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cd0db0004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d0db000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d0db000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1738" y="201270"/>
            <a:ext cx="5466212" cy="1590883"/>
          </a:xfrm>
        </p:spPr>
        <p:txBody>
          <a:bodyPr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91791" y="2072309"/>
            <a:ext cx="5466159" cy="25552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50" b="1" spc="38" baseline="0"/>
            </a:lvl1pPr>
            <a:lvl2pPr marL="212598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2pPr>
            <a:lvl3pPr marL="425196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3pPr>
            <a:lvl4pPr marL="644652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4pPr>
            <a:lvl5pPr marL="857250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22281" y="-19051"/>
            <a:ext cx="2321719" cy="516255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19052"/>
            <a:ext cx="907930" cy="1536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125" y="4767262"/>
            <a:ext cx="2864421" cy="273844"/>
          </a:xfrm>
        </p:spPr>
        <p:txBody>
          <a:bodyPr/>
          <a:lstStyle>
            <a:lvl1pPr algn="l"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5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19339" y="0"/>
            <a:ext cx="3070225" cy="2934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0275" y="426721"/>
            <a:ext cx="6315075" cy="1335645"/>
          </a:xfrm>
        </p:spPr>
        <p:txBody>
          <a:bodyPr anchor="b"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00275" y="2097942"/>
            <a:ext cx="2943225" cy="3483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50" b="1" kern="1200" spc="38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200276" y="2438697"/>
            <a:ext cx="2957720" cy="2425698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50" b="0" spc="38" baseline="0"/>
            </a:lvl1pPr>
            <a:lvl2pPr marL="212598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2pPr>
            <a:lvl3pPr marL="425196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3pPr>
            <a:lvl4pPr marL="644652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4pPr>
            <a:lvl5pPr marL="857250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557630" y="2097942"/>
            <a:ext cx="2957720" cy="3483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350" b="1" kern="1200" spc="38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557630" y="2438696"/>
            <a:ext cx="2957720" cy="2425698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50" b="0" spc="38" baseline="0"/>
            </a:lvl1pPr>
            <a:lvl2pPr marL="212598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2pPr>
            <a:lvl3pPr marL="425196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3pPr>
            <a:lvl4pPr marL="644652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4pPr>
            <a:lvl5pPr marL="857250" indent="-214313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spc="38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6945" y="4767262"/>
            <a:ext cx="2864421" cy="273844"/>
          </a:xfrm>
        </p:spPr>
        <p:txBody>
          <a:bodyPr/>
          <a:lstStyle>
            <a:lvl1pPr algn="l">
              <a:defRPr sz="675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/>
          <a:lstStyle>
            <a:lvl1pPr>
              <a:defRPr sz="675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00"/>
              <a:t>Predictive Modeling of In Hospital Mortality followed by Elective Surgery</a:t>
            </a:r>
          </a:p>
        </p:txBody>
      </p:sp>
      <p:graphicFrame>
        <p:nvGraphicFramePr>
          <p:cNvPr id="57" name="Google Shape;55;p13">
            <a:extLst>
              <a:ext uri="{FF2B5EF4-FFF2-40B4-BE49-F238E27FC236}">
                <a16:creationId xmlns:a16="http://schemas.microsoft.com/office/drawing/2014/main" id="{D77004DD-50F7-52F0-9C56-6E247FF75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52018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Introduction</a:t>
            </a:r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B9ADF4C2-E5D6-2045-2EBA-622C16030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445913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EDA (Exploratory Data Analysis)</a:t>
            </a: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/>
          <a:srcRect t="2466" r="5" b="899"/>
          <a:stretch/>
        </p:blipFill>
        <p:spPr>
          <a:xfrm>
            <a:off x="311700" y="1208225"/>
            <a:ext cx="4069800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body" idx="4294967295"/>
          </p:nvPr>
        </p:nvSpPr>
        <p:spPr>
          <a:xfrm>
            <a:off x="47625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</a:rPr>
              <a:t>For the Initial Data Preprocessing 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We have imported the necessary libraries and loaded the data. 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Along with Inspecting it.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endParaRPr lang="en-US" b="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600"/>
              <a:t>Imputation of Missing Values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0698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</a:rPr>
              <a:t>We found that half the values in the footnote (additional notes)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We have removed the feature footnote in the next step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03933" y="1208225"/>
            <a:ext cx="2986933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Analyzing the categorical data for Compared to National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12" y="1360475"/>
            <a:ext cx="6586375" cy="33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Analysing the top 10 facilities by record count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87" y="1374500"/>
            <a:ext cx="6403025" cy="32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38" y="201271"/>
            <a:ext cx="5466212" cy="601071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791" y="1344707"/>
            <a:ext cx="5466159" cy="3282891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machine learning models by creating or modifying features.</a:t>
            </a:r>
          </a:p>
          <a:p>
            <a:r>
              <a:rPr lang="en-US" b="1" dirty="0"/>
              <a:t>Category Encoding:</a:t>
            </a:r>
            <a:endParaRPr lang="en-US" dirty="0"/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text-based columns (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Name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National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numerical formats using:</a:t>
            </a:r>
          </a:p>
          <a:p>
            <a:r>
              <a:rPr lang="en-US" b="1" dirty="0"/>
              <a:t>Feature Transformation:</a:t>
            </a:r>
            <a:endParaRPr lang="en-US" dirty="0"/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numerical columns (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Estimate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Estimate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time-based features from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Date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 Year, Month).</a:t>
            </a:r>
          </a:p>
          <a:p>
            <a:r>
              <a:rPr lang="en-US" b="1" dirty="0"/>
              <a:t>Creating New Features: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Mortality Range: Higher Estimate−Lower Estimate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performance measures to create composite ratings (Facility).</a:t>
            </a:r>
          </a:p>
          <a:p>
            <a:r>
              <a:rPr lang="en-US" b="1" dirty="0"/>
              <a:t>Handling Missing Data: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imputation or drop irrelevant columns(Footnote).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>
            <a:normAutofit fontScale="92500" lnSpcReduction="10000"/>
          </a:bodyPr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426721"/>
            <a:ext cx="6315075" cy="613185"/>
          </a:xfrm>
        </p:spPr>
        <p:txBody>
          <a:bodyPr/>
          <a:lstStyle/>
          <a:p>
            <a:r>
              <a:rPr lang="en-US" dirty="0"/>
              <a:t>Addressing Imbalanced Data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68824" y="1210235"/>
            <a:ext cx="7283823" cy="365416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Unequal target class distributions can affect model performance (e.g., hospital mortality rates).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Techniques: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synthetic samples for minority classes (e.g., SMOTE).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samples from overrepresented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Techniques: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oversampling and undersampling.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Cost-Sensitive Training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higher weights to underrepresented classes during training.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 accuracy with metrics like F1-score,precision,Recall and Balanced accuracy.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0013" y="4767262"/>
            <a:ext cx="740664" cy="273844"/>
          </a:xfrm>
        </p:spPr>
        <p:txBody>
          <a:bodyPr>
            <a:normAutofit fontScale="92500" lnSpcReduction="10000"/>
          </a:bodyPr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435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Predictive Modeling of In Hospital Mortality followed by Elective Surgery</vt:lpstr>
      <vt:lpstr>Introduction</vt:lpstr>
      <vt:lpstr>EDA (Exploratory Data Analysis)</vt:lpstr>
      <vt:lpstr>Imputation of Missing Values</vt:lpstr>
      <vt:lpstr>Analyzing the categorical data for Compared to National</vt:lpstr>
      <vt:lpstr>Analysing the top 10 facilities by record count</vt:lpstr>
      <vt:lpstr>Feature Engineering</vt:lpstr>
      <vt:lpstr>Addressing Imbalanced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JAMMULA</dc:creator>
  <cp:lastModifiedBy>Jammula, Jahnavi</cp:lastModifiedBy>
  <cp:revision>2</cp:revision>
  <dcterms:modified xsi:type="dcterms:W3CDTF">2024-12-11T01:28:11Z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2024-12-11T01:05:01Z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5214d38f-527f-4574-bbc0-221ad761be5d</vt:lpwstr>
  </property>
  <property fmtid="{D5CDD505-2E9C-101B-9397-08002B2CF9AE}" pid="8" name="MSIP_Label_defa4170-0d19-0005-0004-bc88714345d2_ContentBits">
    <vt:lpwstr>0</vt:lpwstr>
  </property>
</Properties>
</file>