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4" r:id="rId7"/>
    <p:sldId id="262" r:id="rId8"/>
    <p:sldId id="263"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3" d="100"/>
          <a:sy n="83" d="100"/>
        </p:scale>
        <p:origin x="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0C7A10-414C-4535-8A22-F7DC777ADA72}" type="doc">
      <dgm:prSet loTypeId="urn:microsoft.com/office/officeart/2005/8/layout/cycle8" loCatId="cycle" qsTypeId="urn:microsoft.com/office/officeart/2005/8/quickstyle/simple1" qsCatId="simple" csTypeId="urn:microsoft.com/office/officeart/2005/8/colors/colorful5" csCatId="colorful"/>
      <dgm:spPr/>
      <dgm:t>
        <a:bodyPr/>
        <a:lstStyle/>
        <a:p>
          <a:endParaRPr lang="en-US"/>
        </a:p>
      </dgm:t>
    </dgm:pt>
    <dgm:pt modelId="{2D8CEA89-B4ED-4297-BCF0-1B6E14668F87}">
      <dgm:prSet/>
      <dgm:spPr/>
      <dgm:t>
        <a:bodyPr/>
        <a:lstStyle/>
        <a:p>
          <a:r>
            <a:rPr lang="en-US" b="0" i="0"/>
            <a:t>Machine Learning Development Life Cycle Process.</a:t>
          </a:r>
          <a:endParaRPr lang="en-US"/>
        </a:p>
      </dgm:t>
    </dgm:pt>
    <dgm:pt modelId="{4284A8A8-2CBD-49D8-BD98-53B38931C625}" type="parTrans" cxnId="{6BA22C86-2E40-49AD-828E-4D182068056E}">
      <dgm:prSet/>
      <dgm:spPr/>
      <dgm:t>
        <a:bodyPr/>
        <a:lstStyle/>
        <a:p>
          <a:endParaRPr lang="en-US"/>
        </a:p>
      </dgm:t>
    </dgm:pt>
    <dgm:pt modelId="{CF0F2CAA-D0F8-4EF0-93D5-065852A95873}" type="sibTrans" cxnId="{6BA22C86-2E40-49AD-828E-4D182068056E}">
      <dgm:prSet/>
      <dgm:spPr/>
      <dgm:t>
        <a:bodyPr/>
        <a:lstStyle/>
        <a:p>
          <a:endParaRPr lang="en-US"/>
        </a:p>
      </dgm:t>
    </dgm:pt>
    <dgm:pt modelId="{7EFC547D-FB81-419F-BEA9-F2F3C43BA1CB}">
      <dgm:prSet/>
      <dgm:spPr/>
      <dgm:t>
        <a:bodyPr/>
        <a:lstStyle/>
        <a:p>
          <a:r>
            <a:rPr lang="en-US" b="0" i="0"/>
            <a:t>Business and Data Understanding</a:t>
          </a:r>
          <a:endParaRPr lang="en-US"/>
        </a:p>
      </dgm:t>
    </dgm:pt>
    <dgm:pt modelId="{4DDCF83B-DD24-488E-8F69-C585E34DC246}" type="parTrans" cxnId="{13BF2455-FC52-4199-95E3-D1AB57118208}">
      <dgm:prSet/>
      <dgm:spPr/>
      <dgm:t>
        <a:bodyPr/>
        <a:lstStyle/>
        <a:p>
          <a:endParaRPr lang="en-US"/>
        </a:p>
      </dgm:t>
    </dgm:pt>
    <dgm:pt modelId="{8A673274-FC02-4367-B8FF-3DF21186795B}" type="sibTrans" cxnId="{13BF2455-FC52-4199-95E3-D1AB57118208}">
      <dgm:prSet/>
      <dgm:spPr/>
      <dgm:t>
        <a:bodyPr/>
        <a:lstStyle/>
        <a:p>
          <a:endParaRPr lang="en-US"/>
        </a:p>
      </dgm:t>
    </dgm:pt>
    <dgm:pt modelId="{F0CF67ED-8D4D-449E-A0ED-87798B53908E}">
      <dgm:prSet/>
      <dgm:spPr/>
      <dgm:t>
        <a:bodyPr/>
        <a:lstStyle/>
        <a:p>
          <a:r>
            <a:rPr lang="en-US" b="0" i="0"/>
            <a:t>Data Engineering (Data Preparation)</a:t>
          </a:r>
          <a:endParaRPr lang="en-US"/>
        </a:p>
      </dgm:t>
    </dgm:pt>
    <dgm:pt modelId="{24280863-69C9-445F-B04E-0093A4700766}" type="parTrans" cxnId="{930E2375-22F1-423F-94C3-73165F12F805}">
      <dgm:prSet/>
      <dgm:spPr/>
      <dgm:t>
        <a:bodyPr/>
        <a:lstStyle/>
        <a:p>
          <a:endParaRPr lang="en-US"/>
        </a:p>
      </dgm:t>
    </dgm:pt>
    <dgm:pt modelId="{BD5D9548-A4DC-4371-B8ED-DCE4E88E76CD}" type="sibTrans" cxnId="{930E2375-22F1-423F-94C3-73165F12F805}">
      <dgm:prSet/>
      <dgm:spPr/>
      <dgm:t>
        <a:bodyPr/>
        <a:lstStyle/>
        <a:p>
          <a:endParaRPr lang="en-US"/>
        </a:p>
      </dgm:t>
    </dgm:pt>
    <dgm:pt modelId="{D9144B9F-37EB-4767-AC5A-09C0CCDE03A0}">
      <dgm:prSet/>
      <dgm:spPr/>
      <dgm:t>
        <a:bodyPr/>
        <a:lstStyle/>
        <a:p>
          <a:r>
            <a:rPr lang="en-US" b="0" i="0"/>
            <a:t>Machine Learning Model Engineering</a:t>
          </a:r>
          <a:endParaRPr lang="en-US"/>
        </a:p>
      </dgm:t>
    </dgm:pt>
    <dgm:pt modelId="{E279E6CF-90FD-4A43-9B44-F962FE0025BF}" type="parTrans" cxnId="{35CDFE37-C968-41B6-B55C-86D27C253B88}">
      <dgm:prSet/>
      <dgm:spPr/>
      <dgm:t>
        <a:bodyPr/>
        <a:lstStyle/>
        <a:p>
          <a:endParaRPr lang="en-US"/>
        </a:p>
      </dgm:t>
    </dgm:pt>
    <dgm:pt modelId="{656E6DC0-8303-4174-90E3-DD65B5BA65A7}" type="sibTrans" cxnId="{35CDFE37-C968-41B6-B55C-86D27C253B88}">
      <dgm:prSet/>
      <dgm:spPr/>
      <dgm:t>
        <a:bodyPr/>
        <a:lstStyle/>
        <a:p>
          <a:endParaRPr lang="en-US"/>
        </a:p>
      </dgm:t>
    </dgm:pt>
    <dgm:pt modelId="{F56369AF-3702-4ED5-8669-E6E935D6DC43}">
      <dgm:prSet/>
      <dgm:spPr/>
      <dgm:t>
        <a:bodyPr/>
        <a:lstStyle/>
        <a:p>
          <a:r>
            <a:rPr lang="en-US" b="0" i="0"/>
            <a:t>Quality Assurance for Machine Learning Applications</a:t>
          </a:r>
          <a:endParaRPr lang="en-US"/>
        </a:p>
      </dgm:t>
    </dgm:pt>
    <dgm:pt modelId="{84D1A022-263A-4BE9-947A-612288716854}" type="parTrans" cxnId="{1342ECED-BFD6-4355-891F-6E7A221DE721}">
      <dgm:prSet/>
      <dgm:spPr/>
      <dgm:t>
        <a:bodyPr/>
        <a:lstStyle/>
        <a:p>
          <a:endParaRPr lang="en-US"/>
        </a:p>
      </dgm:t>
    </dgm:pt>
    <dgm:pt modelId="{51E65F0C-55E7-4C7F-8253-D777666F193E}" type="sibTrans" cxnId="{1342ECED-BFD6-4355-891F-6E7A221DE721}">
      <dgm:prSet/>
      <dgm:spPr/>
      <dgm:t>
        <a:bodyPr/>
        <a:lstStyle/>
        <a:p>
          <a:endParaRPr lang="en-US"/>
        </a:p>
      </dgm:t>
    </dgm:pt>
    <dgm:pt modelId="{01EFCCF9-7CA1-4EE0-8295-D2C7E471A813}">
      <dgm:prSet/>
      <dgm:spPr/>
      <dgm:t>
        <a:bodyPr/>
        <a:lstStyle/>
        <a:p>
          <a:r>
            <a:rPr lang="en-US" b="0" i="0"/>
            <a:t>Deployment</a:t>
          </a:r>
          <a:endParaRPr lang="en-US"/>
        </a:p>
      </dgm:t>
    </dgm:pt>
    <dgm:pt modelId="{065B3A03-4B5D-4752-9E5F-253687A34837}" type="parTrans" cxnId="{408641E1-008A-47F1-97C4-524EFBCE9FE9}">
      <dgm:prSet/>
      <dgm:spPr/>
      <dgm:t>
        <a:bodyPr/>
        <a:lstStyle/>
        <a:p>
          <a:endParaRPr lang="en-US"/>
        </a:p>
      </dgm:t>
    </dgm:pt>
    <dgm:pt modelId="{BA6CD12E-0767-4FD3-869E-1DF16B43922D}" type="sibTrans" cxnId="{408641E1-008A-47F1-97C4-524EFBCE9FE9}">
      <dgm:prSet/>
      <dgm:spPr/>
      <dgm:t>
        <a:bodyPr/>
        <a:lstStyle/>
        <a:p>
          <a:endParaRPr lang="en-US"/>
        </a:p>
      </dgm:t>
    </dgm:pt>
    <dgm:pt modelId="{00D677E3-4677-482E-9C9E-562DAA50BEBC}">
      <dgm:prSet/>
      <dgm:spPr/>
      <dgm:t>
        <a:bodyPr/>
        <a:lstStyle/>
        <a:p>
          <a:r>
            <a:rPr lang="en-US" b="0" i="0"/>
            <a:t>Monitoring and Maintenance.</a:t>
          </a:r>
          <a:endParaRPr lang="en-US"/>
        </a:p>
      </dgm:t>
    </dgm:pt>
    <dgm:pt modelId="{36CB58E7-02E6-4958-B5C1-6A4CE44B4D8F}" type="parTrans" cxnId="{D90D996C-7A71-47F1-B074-AC7DC92B7997}">
      <dgm:prSet/>
      <dgm:spPr/>
      <dgm:t>
        <a:bodyPr/>
        <a:lstStyle/>
        <a:p>
          <a:endParaRPr lang="en-US"/>
        </a:p>
      </dgm:t>
    </dgm:pt>
    <dgm:pt modelId="{C2E48D65-E608-461C-8BB1-A52A79EC9747}" type="sibTrans" cxnId="{D90D996C-7A71-47F1-B074-AC7DC92B7997}">
      <dgm:prSet/>
      <dgm:spPr/>
      <dgm:t>
        <a:bodyPr/>
        <a:lstStyle/>
        <a:p>
          <a:endParaRPr lang="en-US"/>
        </a:p>
      </dgm:t>
    </dgm:pt>
    <dgm:pt modelId="{6AA11080-1CE4-4103-A90F-CC9DCE4EEAE4}" type="pres">
      <dgm:prSet presAssocID="{270C7A10-414C-4535-8A22-F7DC777ADA72}" presName="compositeShape" presStyleCnt="0">
        <dgm:presLayoutVars>
          <dgm:chMax val="7"/>
          <dgm:dir/>
          <dgm:resizeHandles val="exact"/>
        </dgm:presLayoutVars>
      </dgm:prSet>
      <dgm:spPr/>
    </dgm:pt>
    <dgm:pt modelId="{09677D7A-B13D-48C4-BABD-6967C832B233}" type="pres">
      <dgm:prSet presAssocID="{270C7A10-414C-4535-8A22-F7DC777ADA72}" presName="wedge1" presStyleLbl="node1" presStyleIdx="0" presStyleCnt="7"/>
      <dgm:spPr/>
    </dgm:pt>
    <dgm:pt modelId="{333BB840-013D-4881-B11F-F11AE3DCE68F}" type="pres">
      <dgm:prSet presAssocID="{270C7A10-414C-4535-8A22-F7DC777ADA72}" presName="dummy1a" presStyleCnt="0"/>
      <dgm:spPr/>
    </dgm:pt>
    <dgm:pt modelId="{0A603E2F-7D7C-4F3F-80E0-4E9C8CE24991}" type="pres">
      <dgm:prSet presAssocID="{270C7A10-414C-4535-8A22-F7DC777ADA72}" presName="dummy1b" presStyleCnt="0"/>
      <dgm:spPr/>
    </dgm:pt>
    <dgm:pt modelId="{331D3333-E318-4A16-908B-E970EEBCE752}" type="pres">
      <dgm:prSet presAssocID="{270C7A10-414C-4535-8A22-F7DC777ADA72}" presName="wedge1Tx" presStyleLbl="node1" presStyleIdx="0" presStyleCnt="7">
        <dgm:presLayoutVars>
          <dgm:chMax val="0"/>
          <dgm:chPref val="0"/>
          <dgm:bulletEnabled val="1"/>
        </dgm:presLayoutVars>
      </dgm:prSet>
      <dgm:spPr/>
    </dgm:pt>
    <dgm:pt modelId="{FE76611E-2F2A-4770-A7A5-014897589A41}" type="pres">
      <dgm:prSet presAssocID="{270C7A10-414C-4535-8A22-F7DC777ADA72}" presName="wedge2" presStyleLbl="node1" presStyleIdx="1" presStyleCnt="7"/>
      <dgm:spPr/>
    </dgm:pt>
    <dgm:pt modelId="{987DB0AB-0BDA-49DD-8649-C8BF6B5DDE09}" type="pres">
      <dgm:prSet presAssocID="{270C7A10-414C-4535-8A22-F7DC777ADA72}" presName="dummy2a" presStyleCnt="0"/>
      <dgm:spPr/>
    </dgm:pt>
    <dgm:pt modelId="{124AE486-05C0-49E0-8F9D-B985173EA6C7}" type="pres">
      <dgm:prSet presAssocID="{270C7A10-414C-4535-8A22-F7DC777ADA72}" presName="dummy2b" presStyleCnt="0"/>
      <dgm:spPr/>
    </dgm:pt>
    <dgm:pt modelId="{13D8F177-BB32-49AC-86A0-E68E25E55C34}" type="pres">
      <dgm:prSet presAssocID="{270C7A10-414C-4535-8A22-F7DC777ADA72}" presName="wedge2Tx" presStyleLbl="node1" presStyleIdx="1" presStyleCnt="7">
        <dgm:presLayoutVars>
          <dgm:chMax val="0"/>
          <dgm:chPref val="0"/>
          <dgm:bulletEnabled val="1"/>
        </dgm:presLayoutVars>
      </dgm:prSet>
      <dgm:spPr/>
    </dgm:pt>
    <dgm:pt modelId="{D256A2D2-4FF0-46D2-9955-508B1796CBD3}" type="pres">
      <dgm:prSet presAssocID="{270C7A10-414C-4535-8A22-F7DC777ADA72}" presName="wedge3" presStyleLbl="node1" presStyleIdx="2" presStyleCnt="7"/>
      <dgm:spPr/>
    </dgm:pt>
    <dgm:pt modelId="{47715362-55B1-44FE-A372-DBDE9B233249}" type="pres">
      <dgm:prSet presAssocID="{270C7A10-414C-4535-8A22-F7DC777ADA72}" presName="dummy3a" presStyleCnt="0"/>
      <dgm:spPr/>
    </dgm:pt>
    <dgm:pt modelId="{B100EEB4-F4E6-421C-80B4-591069137231}" type="pres">
      <dgm:prSet presAssocID="{270C7A10-414C-4535-8A22-F7DC777ADA72}" presName="dummy3b" presStyleCnt="0"/>
      <dgm:spPr/>
    </dgm:pt>
    <dgm:pt modelId="{5015AD46-612B-4C1C-9204-717E3F4B1AF0}" type="pres">
      <dgm:prSet presAssocID="{270C7A10-414C-4535-8A22-F7DC777ADA72}" presName="wedge3Tx" presStyleLbl="node1" presStyleIdx="2" presStyleCnt="7">
        <dgm:presLayoutVars>
          <dgm:chMax val="0"/>
          <dgm:chPref val="0"/>
          <dgm:bulletEnabled val="1"/>
        </dgm:presLayoutVars>
      </dgm:prSet>
      <dgm:spPr/>
    </dgm:pt>
    <dgm:pt modelId="{85854406-6A63-4A17-A66E-58D478162674}" type="pres">
      <dgm:prSet presAssocID="{270C7A10-414C-4535-8A22-F7DC777ADA72}" presName="wedge4" presStyleLbl="node1" presStyleIdx="3" presStyleCnt="7"/>
      <dgm:spPr/>
    </dgm:pt>
    <dgm:pt modelId="{A212EF49-6EC0-4785-9C5F-74D60C7E7D2F}" type="pres">
      <dgm:prSet presAssocID="{270C7A10-414C-4535-8A22-F7DC777ADA72}" presName="dummy4a" presStyleCnt="0"/>
      <dgm:spPr/>
    </dgm:pt>
    <dgm:pt modelId="{4FE8A6B0-3400-43F7-97CA-ABEEDC72E9D0}" type="pres">
      <dgm:prSet presAssocID="{270C7A10-414C-4535-8A22-F7DC777ADA72}" presName="dummy4b" presStyleCnt="0"/>
      <dgm:spPr/>
    </dgm:pt>
    <dgm:pt modelId="{CE19D2BB-6F59-4CF7-A318-0A7D1226D7AD}" type="pres">
      <dgm:prSet presAssocID="{270C7A10-414C-4535-8A22-F7DC777ADA72}" presName="wedge4Tx" presStyleLbl="node1" presStyleIdx="3" presStyleCnt="7">
        <dgm:presLayoutVars>
          <dgm:chMax val="0"/>
          <dgm:chPref val="0"/>
          <dgm:bulletEnabled val="1"/>
        </dgm:presLayoutVars>
      </dgm:prSet>
      <dgm:spPr/>
    </dgm:pt>
    <dgm:pt modelId="{F6A3BF51-991E-448A-8303-BBD029E95CFC}" type="pres">
      <dgm:prSet presAssocID="{270C7A10-414C-4535-8A22-F7DC777ADA72}" presName="wedge5" presStyleLbl="node1" presStyleIdx="4" presStyleCnt="7"/>
      <dgm:spPr/>
    </dgm:pt>
    <dgm:pt modelId="{0EFEF204-4D42-454D-A98C-F1BADCBB0818}" type="pres">
      <dgm:prSet presAssocID="{270C7A10-414C-4535-8A22-F7DC777ADA72}" presName="dummy5a" presStyleCnt="0"/>
      <dgm:spPr/>
    </dgm:pt>
    <dgm:pt modelId="{84C304DE-0139-47D5-AF56-B5846FB40941}" type="pres">
      <dgm:prSet presAssocID="{270C7A10-414C-4535-8A22-F7DC777ADA72}" presName="dummy5b" presStyleCnt="0"/>
      <dgm:spPr/>
    </dgm:pt>
    <dgm:pt modelId="{E924798F-EA53-471E-BB14-C552F573DEA3}" type="pres">
      <dgm:prSet presAssocID="{270C7A10-414C-4535-8A22-F7DC777ADA72}" presName="wedge5Tx" presStyleLbl="node1" presStyleIdx="4" presStyleCnt="7">
        <dgm:presLayoutVars>
          <dgm:chMax val="0"/>
          <dgm:chPref val="0"/>
          <dgm:bulletEnabled val="1"/>
        </dgm:presLayoutVars>
      </dgm:prSet>
      <dgm:spPr/>
    </dgm:pt>
    <dgm:pt modelId="{F526A6AA-FAAE-43A7-A511-6B19E8478FEE}" type="pres">
      <dgm:prSet presAssocID="{270C7A10-414C-4535-8A22-F7DC777ADA72}" presName="wedge6" presStyleLbl="node1" presStyleIdx="5" presStyleCnt="7"/>
      <dgm:spPr/>
    </dgm:pt>
    <dgm:pt modelId="{D9595C04-D3C6-40C7-8652-FDE0F30FFA34}" type="pres">
      <dgm:prSet presAssocID="{270C7A10-414C-4535-8A22-F7DC777ADA72}" presName="dummy6a" presStyleCnt="0"/>
      <dgm:spPr/>
    </dgm:pt>
    <dgm:pt modelId="{B3C6F9C7-B8A3-4845-BA6D-B1274FA56D58}" type="pres">
      <dgm:prSet presAssocID="{270C7A10-414C-4535-8A22-F7DC777ADA72}" presName="dummy6b" presStyleCnt="0"/>
      <dgm:spPr/>
    </dgm:pt>
    <dgm:pt modelId="{1294677B-9526-4A91-9D6F-92ABB053BC8C}" type="pres">
      <dgm:prSet presAssocID="{270C7A10-414C-4535-8A22-F7DC777ADA72}" presName="wedge6Tx" presStyleLbl="node1" presStyleIdx="5" presStyleCnt="7">
        <dgm:presLayoutVars>
          <dgm:chMax val="0"/>
          <dgm:chPref val="0"/>
          <dgm:bulletEnabled val="1"/>
        </dgm:presLayoutVars>
      </dgm:prSet>
      <dgm:spPr/>
    </dgm:pt>
    <dgm:pt modelId="{CADA12F0-CEF2-4CEB-A2A2-BF63BBF290EC}" type="pres">
      <dgm:prSet presAssocID="{270C7A10-414C-4535-8A22-F7DC777ADA72}" presName="wedge7" presStyleLbl="node1" presStyleIdx="6" presStyleCnt="7"/>
      <dgm:spPr/>
    </dgm:pt>
    <dgm:pt modelId="{5A8C6613-2A67-44AC-83B1-4D4C4F4872E2}" type="pres">
      <dgm:prSet presAssocID="{270C7A10-414C-4535-8A22-F7DC777ADA72}" presName="dummy7a" presStyleCnt="0"/>
      <dgm:spPr/>
    </dgm:pt>
    <dgm:pt modelId="{1F5C134F-420F-49E4-A9D8-553558481D78}" type="pres">
      <dgm:prSet presAssocID="{270C7A10-414C-4535-8A22-F7DC777ADA72}" presName="dummy7b" presStyleCnt="0"/>
      <dgm:spPr/>
    </dgm:pt>
    <dgm:pt modelId="{CEEA9C34-566A-447E-99D6-0CFE0F15B670}" type="pres">
      <dgm:prSet presAssocID="{270C7A10-414C-4535-8A22-F7DC777ADA72}" presName="wedge7Tx" presStyleLbl="node1" presStyleIdx="6" presStyleCnt="7">
        <dgm:presLayoutVars>
          <dgm:chMax val="0"/>
          <dgm:chPref val="0"/>
          <dgm:bulletEnabled val="1"/>
        </dgm:presLayoutVars>
      </dgm:prSet>
      <dgm:spPr/>
    </dgm:pt>
    <dgm:pt modelId="{32D6460D-4D04-4ECE-93B2-E9989E0589B9}" type="pres">
      <dgm:prSet presAssocID="{CF0F2CAA-D0F8-4EF0-93D5-065852A95873}" presName="arrowWedge1" presStyleLbl="fgSibTrans2D1" presStyleIdx="0" presStyleCnt="7"/>
      <dgm:spPr/>
    </dgm:pt>
    <dgm:pt modelId="{700B6DED-0D9A-491A-83E4-2D015424006B}" type="pres">
      <dgm:prSet presAssocID="{8A673274-FC02-4367-B8FF-3DF21186795B}" presName="arrowWedge2" presStyleLbl="fgSibTrans2D1" presStyleIdx="1" presStyleCnt="7"/>
      <dgm:spPr/>
    </dgm:pt>
    <dgm:pt modelId="{23F6EF32-EAFD-43C8-B401-23D8F9BF9E8C}" type="pres">
      <dgm:prSet presAssocID="{BD5D9548-A4DC-4371-B8ED-DCE4E88E76CD}" presName="arrowWedge3" presStyleLbl="fgSibTrans2D1" presStyleIdx="2" presStyleCnt="7"/>
      <dgm:spPr/>
    </dgm:pt>
    <dgm:pt modelId="{E4F933A1-EBD0-4586-BCE8-0EB5CF6B6F92}" type="pres">
      <dgm:prSet presAssocID="{656E6DC0-8303-4174-90E3-DD65B5BA65A7}" presName="arrowWedge4" presStyleLbl="fgSibTrans2D1" presStyleIdx="3" presStyleCnt="7"/>
      <dgm:spPr/>
    </dgm:pt>
    <dgm:pt modelId="{792BC942-1756-493F-8F07-77C6E880B2B0}" type="pres">
      <dgm:prSet presAssocID="{51E65F0C-55E7-4C7F-8253-D777666F193E}" presName="arrowWedge5" presStyleLbl="fgSibTrans2D1" presStyleIdx="4" presStyleCnt="7"/>
      <dgm:spPr/>
    </dgm:pt>
    <dgm:pt modelId="{3B862DA0-C21B-454D-8AB8-2976477BC925}" type="pres">
      <dgm:prSet presAssocID="{BA6CD12E-0767-4FD3-869E-1DF16B43922D}" presName="arrowWedge6" presStyleLbl="fgSibTrans2D1" presStyleIdx="5" presStyleCnt="7"/>
      <dgm:spPr/>
    </dgm:pt>
    <dgm:pt modelId="{8E7860FC-9F5B-48E1-B42D-6FAA4DF8664E}" type="pres">
      <dgm:prSet presAssocID="{C2E48D65-E608-461C-8BB1-A52A79EC9747}" presName="arrowWedge7" presStyleLbl="fgSibTrans2D1" presStyleIdx="6" presStyleCnt="7"/>
      <dgm:spPr/>
    </dgm:pt>
  </dgm:ptLst>
  <dgm:cxnLst>
    <dgm:cxn modelId="{0E34EB01-9A8C-41EB-90E9-FD79DF40EB1C}" type="presOf" srcId="{00D677E3-4677-482E-9C9E-562DAA50BEBC}" destId="{CADA12F0-CEF2-4CEB-A2A2-BF63BBF290EC}" srcOrd="0" destOrd="0" presId="urn:microsoft.com/office/officeart/2005/8/layout/cycle8"/>
    <dgm:cxn modelId="{C9AE400A-5EC5-4D34-89E7-167E339B1830}" type="presOf" srcId="{2D8CEA89-B4ED-4297-BCF0-1B6E14668F87}" destId="{331D3333-E318-4A16-908B-E970EEBCE752}" srcOrd="1" destOrd="0" presId="urn:microsoft.com/office/officeart/2005/8/layout/cycle8"/>
    <dgm:cxn modelId="{5A82A60E-D161-400F-B22C-2A8DC57D7F5D}" type="presOf" srcId="{270C7A10-414C-4535-8A22-F7DC777ADA72}" destId="{6AA11080-1CE4-4103-A90F-CC9DCE4EEAE4}" srcOrd="0" destOrd="0" presId="urn:microsoft.com/office/officeart/2005/8/layout/cycle8"/>
    <dgm:cxn modelId="{52074C10-6E6E-4912-AB89-6285C37603D1}" type="presOf" srcId="{2D8CEA89-B4ED-4297-BCF0-1B6E14668F87}" destId="{09677D7A-B13D-48C4-BABD-6967C832B233}" srcOrd="0" destOrd="0" presId="urn:microsoft.com/office/officeart/2005/8/layout/cycle8"/>
    <dgm:cxn modelId="{EFBF8611-87B4-4477-9E82-A3FFE8A27DB3}" type="presOf" srcId="{7EFC547D-FB81-419F-BEA9-F2F3C43BA1CB}" destId="{13D8F177-BB32-49AC-86A0-E68E25E55C34}" srcOrd="1" destOrd="0" presId="urn:microsoft.com/office/officeart/2005/8/layout/cycle8"/>
    <dgm:cxn modelId="{73A89914-19B4-4250-A184-6937F7774B9C}" type="presOf" srcId="{F0CF67ED-8D4D-449E-A0ED-87798B53908E}" destId="{5015AD46-612B-4C1C-9204-717E3F4B1AF0}" srcOrd="1" destOrd="0" presId="urn:microsoft.com/office/officeart/2005/8/layout/cycle8"/>
    <dgm:cxn modelId="{7480D831-7290-419E-AC02-F044C13C160D}" type="presOf" srcId="{D9144B9F-37EB-4767-AC5A-09C0CCDE03A0}" destId="{CE19D2BB-6F59-4CF7-A318-0A7D1226D7AD}" srcOrd="1" destOrd="0" presId="urn:microsoft.com/office/officeart/2005/8/layout/cycle8"/>
    <dgm:cxn modelId="{35CDFE37-C968-41B6-B55C-86D27C253B88}" srcId="{270C7A10-414C-4535-8A22-F7DC777ADA72}" destId="{D9144B9F-37EB-4767-AC5A-09C0CCDE03A0}" srcOrd="3" destOrd="0" parTransId="{E279E6CF-90FD-4A43-9B44-F962FE0025BF}" sibTransId="{656E6DC0-8303-4174-90E3-DD65B5BA65A7}"/>
    <dgm:cxn modelId="{0D156360-0D4C-4C9E-AC2D-DFA3296DF568}" type="presOf" srcId="{F56369AF-3702-4ED5-8669-E6E935D6DC43}" destId="{E924798F-EA53-471E-BB14-C552F573DEA3}" srcOrd="1" destOrd="0" presId="urn:microsoft.com/office/officeart/2005/8/layout/cycle8"/>
    <dgm:cxn modelId="{D90D996C-7A71-47F1-B074-AC7DC92B7997}" srcId="{270C7A10-414C-4535-8A22-F7DC777ADA72}" destId="{00D677E3-4677-482E-9C9E-562DAA50BEBC}" srcOrd="6" destOrd="0" parTransId="{36CB58E7-02E6-4958-B5C1-6A4CE44B4D8F}" sibTransId="{C2E48D65-E608-461C-8BB1-A52A79EC9747}"/>
    <dgm:cxn modelId="{A789434E-D5F1-47AF-BAF5-35282A9BC1AC}" type="presOf" srcId="{01EFCCF9-7CA1-4EE0-8295-D2C7E471A813}" destId="{F526A6AA-FAAE-43A7-A511-6B19E8478FEE}" srcOrd="0" destOrd="0" presId="urn:microsoft.com/office/officeart/2005/8/layout/cycle8"/>
    <dgm:cxn modelId="{43931B53-C9AA-4824-9533-ECF389E8E9CE}" type="presOf" srcId="{F56369AF-3702-4ED5-8669-E6E935D6DC43}" destId="{F6A3BF51-991E-448A-8303-BBD029E95CFC}" srcOrd="0" destOrd="0" presId="urn:microsoft.com/office/officeart/2005/8/layout/cycle8"/>
    <dgm:cxn modelId="{930E2375-22F1-423F-94C3-73165F12F805}" srcId="{270C7A10-414C-4535-8A22-F7DC777ADA72}" destId="{F0CF67ED-8D4D-449E-A0ED-87798B53908E}" srcOrd="2" destOrd="0" parTransId="{24280863-69C9-445F-B04E-0093A4700766}" sibTransId="{BD5D9548-A4DC-4371-B8ED-DCE4E88E76CD}"/>
    <dgm:cxn modelId="{13BF2455-FC52-4199-95E3-D1AB57118208}" srcId="{270C7A10-414C-4535-8A22-F7DC777ADA72}" destId="{7EFC547D-FB81-419F-BEA9-F2F3C43BA1CB}" srcOrd="1" destOrd="0" parTransId="{4DDCF83B-DD24-488E-8F69-C585E34DC246}" sibTransId="{8A673274-FC02-4367-B8FF-3DF21186795B}"/>
    <dgm:cxn modelId="{6BA22C86-2E40-49AD-828E-4D182068056E}" srcId="{270C7A10-414C-4535-8A22-F7DC777ADA72}" destId="{2D8CEA89-B4ED-4297-BCF0-1B6E14668F87}" srcOrd="0" destOrd="0" parTransId="{4284A8A8-2CBD-49D8-BD98-53B38931C625}" sibTransId="{CF0F2CAA-D0F8-4EF0-93D5-065852A95873}"/>
    <dgm:cxn modelId="{E8AAC0B8-CDBB-4853-8A1D-A3A80E411947}" type="presOf" srcId="{D9144B9F-37EB-4767-AC5A-09C0CCDE03A0}" destId="{85854406-6A63-4A17-A66E-58D478162674}" srcOrd="0" destOrd="0" presId="urn:microsoft.com/office/officeart/2005/8/layout/cycle8"/>
    <dgm:cxn modelId="{290B40C4-9881-4C02-A2CC-7918F602D27B}" type="presOf" srcId="{7EFC547D-FB81-419F-BEA9-F2F3C43BA1CB}" destId="{FE76611E-2F2A-4770-A7A5-014897589A41}" srcOrd="0" destOrd="0" presId="urn:microsoft.com/office/officeart/2005/8/layout/cycle8"/>
    <dgm:cxn modelId="{408641E1-008A-47F1-97C4-524EFBCE9FE9}" srcId="{270C7A10-414C-4535-8A22-F7DC777ADA72}" destId="{01EFCCF9-7CA1-4EE0-8295-D2C7E471A813}" srcOrd="5" destOrd="0" parTransId="{065B3A03-4B5D-4752-9E5F-253687A34837}" sibTransId="{BA6CD12E-0767-4FD3-869E-1DF16B43922D}"/>
    <dgm:cxn modelId="{D1B966EC-EF5D-4108-90DE-D2747D2C17AA}" type="presOf" srcId="{01EFCCF9-7CA1-4EE0-8295-D2C7E471A813}" destId="{1294677B-9526-4A91-9D6F-92ABB053BC8C}" srcOrd="1" destOrd="0" presId="urn:microsoft.com/office/officeart/2005/8/layout/cycle8"/>
    <dgm:cxn modelId="{1342ECED-BFD6-4355-891F-6E7A221DE721}" srcId="{270C7A10-414C-4535-8A22-F7DC777ADA72}" destId="{F56369AF-3702-4ED5-8669-E6E935D6DC43}" srcOrd="4" destOrd="0" parTransId="{84D1A022-263A-4BE9-947A-612288716854}" sibTransId="{51E65F0C-55E7-4C7F-8253-D777666F193E}"/>
    <dgm:cxn modelId="{640999F3-F20E-4540-9555-866C7A3123C2}" type="presOf" srcId="{00D677E3-4677-482E-9C9E-562DAA50BEBC}" destId="{CEEA9C34-566A-447E-99D6-0CFE0F15B670}" srcOrd="1" destOrd="0" presId="urn:microsoft.com/office/officeart/2005/8/layout/cycle8"/>
    <dgm:cxn modelId="{E48B96FB-F9E7-4D7A-AE85-8339E7954782}" type="presOf" srcId="{F0CF67ED-8D4D-449E-A0ED-87798B53908E}" destId="{D256A2D2-4FF0-46D2-9955-508B1796CBD3}" srcOrd="0" destOrd="0" presId="urn:microsoft.com/office/officeart/2005/8/layout/cycle8"/>
    <dgm:cxn modelId="{18AF1911-E144-4C80-B453-B5AD3C6BAF02}" type="presParOf" srcId="{6AA11080-1CE4-4103-A90F-CC9DCE4EEAE4}" destId="{09677D7A-B13D-48C4-BABD-6967C832B233}" srcOrd="0" destOrd="0" presId="urn:microsoft.com/office/officeart/2005/8/layout/cycle8"/>
    <dgm:cxn modelId="{86B3218C-8CEC-4BB0-A5E8-8BBE8BF68B7B}" type="presParOf" srcId="{6AA11080-1CE4-4103-A90F-CC9DCE4EEAE4}" destId="{333BB840-013D-4881-B11F-F11AE3DCE68F}" srcOrd="1" destOrd="0" presId="urn:microsoft.com/office/officeart/2005/8/layout/cycle8"/>
    <dgm:cxn modelId="{C1483E0D-832C-4BA3-B167-8CB2FB01DCEF}" type="presParOf" srcId="{6AA11080-1CE4-4103-A90F-CC9DCE4EEAE4}" destId="{0A603E2F-7D7C-4F3F-80E0-4E9C8CE24991}" srcOrd="2" destOrd="0" presId="urn:microsoft.com/office/officeart/2005/8/layout/cycle8"/>
    <dgm:cxn modelId="{5B85B378-CB28-4BAF-8848-B647E897C333}" type="presParOf" srcId="{6AA11080-1CE4-4103-A90F-CC9DCE4EEAE4}" destId="{331D3333-E318-4A16-908B-E970EEBCE752}" srcOrd="3" destOrd="0" presId="urn:microsoft.com/office/officeart/2005/8/layout/cycle8"/>
    <dgm:cxn modelId="{3B306C1E-B5B6-4546-80EE-DC7240129EAA}" type="presParOf" srcId="{6AA11080-1CE4-4103-A90F-CC9DCE4EEAE4}" destId="{FE76611E-2F2A-4770-A7A5-014897589A41}" srcOrd="4" destOrd="0" presId="urn:microsoft.com/office/officeart/2005/8/layout/cycle8"/>
    <dgm:cxn modelId="{71066A5C-3439-4956-958E-313DC4FB35BC}" type="presParOf" srcId="{6AA11080-1CE4-4103-A90F-CC9DCE4EEAE4}" destId="{987DB0AB-0BDA-49DD-8649-C8BF6B5DDE09}" srcOrd="5" destOrd="0" presId="urn:microsoft.com/office/officeart/2005/8/layout/cycle8"/>
    <dgm:cxn modelId="{38CF212A-1589-45E9-9126-9D1F0B9EB873}" type="presParOf" srcId="{6AA11080-1CE4-4103-A90F-CC9DCE4EEAE4}" destId="{124AE486-05C0-49E0-8F9D-B985173EA6C7}" srcOrd="6" destOrd="0" presId="urn:microsoft.com/office/officeart/2005/8/layout/cycle8"/>
    <dgm:cxn modelId="{03C96592-2A92-4986-B502-0E49FFFDC2D5}" type="presParOf" srcId="{6AA11080-1CE4-4103-A90F-CC9DCE4EEAE4}" destId="{13D8F177-BB32-49AC-86A0-E68E25E55C34}" srcOrd="7" destOrd="0" presId="urn:microsoft.com/office/officeart/2005/8/layout/cycle8"/>
    <dgm:cxn modelId="{EA76187F-AA32-476D-9A5F-3C563E4F743E}" type="presParOf" srcId="{6AA11080-1CE4-4103-A90F-CC9DCE4EEAE4}" destId="{D256A2D2-4FF0-46D2-9955-508B1796CBD3}" srcOrd="8" destOrd="0" presId="urn:microsoft.com/office/officeart/2005/8/layout/cycle8"/>
    <dgm:cxn modelId="{0E7364E5-8C57-45E3-BBDB-C5C8C69A66D4}" type="presParOf" srcId="{6AA11080-1CE4-4103-A90F-CC9DCE4EEAE4}" destId="{47715362-55B1-44FE-A372-DBDE9B233249}" srcOrd="9" destOrd="0" presId="urn:microsoft.com/office/officeart/2005/8/layout/cycle8"/>
    <dgm:cxn modelId="{15A1EB29-759C-4602-B190-4ED8ED979728}" type="presParOf" srcId="{6AA11080-1CE4-4103-A90F-CC9DCE4EEAE4}" destId="{B100EEB4-F4E6-421C-80B4-591069137231}" srcOrd="10" destOrd="0" presId="urn:microsoft.com/office/officeart/2005/8/layout/cycle8"/>
    <dgm:cxn modelId="{35B6F2ED-21CE-41F9-AC4D-0B74C6E6D45B}" type="presParOf" srcId="{6AA11080-1CE4-4103-A90F-CC9DCE4EEAE4}" destId="{5015AD46-612B-4C1C-9204-717E3F4B1AF0}" srcOrd="11" destOrd="0" presId="urn:microsoft.com/office/officeart/2005/8/layout/cycle8"/>
    <dgm:cxn modelId="{D0DCC278-C6BB-49B5-B1FA-8D865BEFB1EA}" type="presParOf" srcId="{6AA11080-1CE4-4103-A90F-CC9DCE4EEAE4}" destId="{85854406-6A63-4A17-A66E-58D478162674}" srcOrd="12" destOrd="0" presId="urn:microsoft.com/office/officeart/2005/8/layout/cycle8"/>
    <dgm:cxn modelId="{110BFCF1-0DBF-4DAC-B74D-2F3E480BFD23}" type="presParOf" srcId="{6AA11080-1CE4-4103-A90F-CC9DCE4EEAE4}" destId="{A212EF49-6EC0-4785-9C5F-74D60C7E7D2F}" srcOrd="13" destOrd="0" presId="urn:microsoft.com/office/officeart/2005/8/layout/cycle8"/>
    <dgm:cxn modelId="{E4F428EC-DBFC-4D66-AABA-EA63C5FE352C}" type="presParOf" srcId="{6AA11080-1CE4-4103-A90F-CC9DCE4EEAE4}" destId="{4FE8A6B0-3400-43F7-97CA-ABEEDC72E9D0}" srcOrd="14" destOrd="0" presId="urn:microsoft.com/office/officeart/2005/8/layout/cycle8"/>
    <dgm:cxn modelId="{7D3C294D-3A48-4E09-BAA4-B4828CB3F2B3}" type="presParOf" srcId="{6AA11080-1CE4-4103-A90F-CC9DCE4EEAE4}" destId="{CE19D2BB-6F59-4CF7-A318-0A7D1226D7AD}" srcOrd="15" destOrd="0" presId="urn:microsoft.com/office/officeart/2005/8/layout/cycle8"/>
    <dgm:cxn modelId="{1F320718-03C7-4AF7-B63A-6C6E4C877DF1}" type="presParOf" srcId="{6AA11080-1CE4-4103-A90F-CC9DCE4EEAE4}" destId="{F6A3BF51-991E-448A-8303-BBD029E95CFC}" srcOrd="16" destOrd="0" presId="urn:microsoft.com/office/officeart/2005/8/layout/cycle8"/>
    <dgm:cxn modelId="{6DB1A0E1-7A41-4617-9D48-F53AB75BE3E0}" type="presParOf" srcId="{6AA11080-1CE4-4103-A90F-CC9DCE4EEAE4}" destId="{0EFEF204-4D42-454D-A98C-F1BADCBB0818}" srcOrd="17" destOrd="0" presId="urn:microsoft.com/office/officeart/2005/8/layout/cycle8"/>
    <dgm:cxn modelId="{E8822785-0753-4932-8E04-68190F89498A}" type="presParOf" srcId="{6AA11080-1CE4-4103-A90F-CC9DCE4EEAE4}" destId="{84C304DE-0139-47D5-AF56-B5846FB40941}" srcOrd="18" destOrd="0" presId="urn:microsoft.com/office/officeart/2005/8/layout/cycle8"/>
    <dgm:cxn modelId="{B2F8D468-F20C-435B-9838-884F7E473CE4}" type="presParOf" srcId="{6AA11080-1CE4-4103-A90F-CC9DCE4EEAE4}" destId="{E924798F-EA53-471E-BB14-C552F573DEA3}" srcOrd="19" destOrd="0" presId="urn:microsoft.com/office/officeart/2005/8/layout/cycle8"/>
    <dgm:cxn modelId="{734F27F8-F158-46F0-9E03-D554FABFA864}" type="presParOf" srcId="{6AA11080-1CE4-4103-A90F-CC9DCE4EEAE4}" destId="{F526A6AA-FAAE-43A7-A511-6B19E8478FEE}" srcOrd="20" destOrd="0" presId="urn:microsoft.com/office/officeart/2005/8/layout/cycle8"/>
    <dgm:cxn modelId="{24C5B803-5361-412E-AD02-F654E163F4CF}" type="presParOf" srcId="{6AA11080-1CE4-4103-A90F-CC9DCE4EEAE4}" destId="{D9595C04-D3C6-40C7-8652-FDE0F30FFA34}" srcOrd="21" destOrd="0" presId="urn:microsoft.com/office/officeart/2005/8/layout/cycle8"/>
    <dgm:cxn modelId="{160CEF54-6970-42BA-B32B-88FD2399D221}" type="presParOf" srcId="{6AA11080-1CE4-4103-A90F-CC9DCE4EEAE4}" destId="{B3C6F9C7-B8A3-4845-BA6D-B1274FA56D58}" srcOrd="22" destOrd="0" presId="urn:microsoft.com/office/officeart/2005/8/layout/cycle8"/>
    <dgm:cxn modelId="{F78B1F5A-1859-493B-8136-E2E6AC25DFC9}" type="presParOf" srcId="{6AA11080-1CE4-4103-A90F-CC9DCE4EEAE4}" destId="{1294677B-9526-4A91-9D6F-92ABB053BC8C}" srcOrd="23" destOrd="0" presId="urn:microsoft.com/office/officeart/2005/8/layout/cycle8"/>
    <dgm:cxn modelId="{FE22B171-54B5-4DCE-95E8-2485CF37DBD3}" type="presParOf" srcId="{6AA11080-1CE4-4103-A90F-CC9DCE4EEAE4}" destId="{CADA12F0-CEF2-4CEB-A2A2-BF63BBF290EC}" srcOrd="24" destOrd="0" presId="urn:microsoft.com/office/officeart/2005/8/layout/cycle8"/>
    <dgm:cxn modelId="{BDEDDC64-FCB3-4570-AA79-776824451A3E}" type="presParOf" srcId="{6AA11080-1CE4-4103-A90F-CC9DCE4EEAE4}" destId="{5A8C6613-2A67-44AC-83B1-4D4C4F4872E2}" srcOrd="25" destOrd="0" presId="urn:microsoft.com/office/officeart/2005/8/layout/cycle8"/>
    <dgm:cxn modelId="{108FAF10-73A0-4314-97AF-A93233009CE0}" type="presParOf" srcId="{6AA11080-1CE4-4103-A90F-CC9DCE4EEAE4}" destId="{1F5C134F-420F-49E4-A9D8-553558481D78}" srcOrd="26" destOrd="0" presId="urn:microsoft.com/office/officeart/2005/8/layout/cycle8"/>
    <dgm:cxn modelId="{12D557A1-DAA7-4021-906A-E90855D54C23}" type="presParOf" srcId="{6AA11080-1CE4-4103-A90F-CC9DCE4EEAE4}" destId="{CEEA9C34-566A-447E-99D6-0CFE0F15B670}" srcOrd="27" destOrd="0" presId="urn:microsoft.com/office/officeart/2005/8/layout/cycle8"/>
    <dgm:cxn modelId="{A12CFE48-A487-4BD8-BFEB-3E49CC001EAB}" type="presParOf" srcId="{6AA11080-1CE4-4103-A90F-CC9DCE4EEAE4}" destId="{32D6460D-4D04-4ECE-93B2-E9989E0589B9}" srcOrd="28" destOrd="0" presId="urn:microsoft.com/office/officeart/2005/8/layout/cycle8"/>
    <dgm:cxn modelId="{89A4F01C-3884-44DE-A159-6A25FFE7F9CB}" type="presParOf" srcId="{6AA11080-1CE4-4103-A90F-CC9DCE4EEAE4}" destId="{700B6DED-0D9A-491A-83E4-2D015424006B}" srcOrd="29" destOrd="0" presId="urn:microsoft.com/office/officeart/2005/8/layout/cycle8"/>
    <dgm:cxn modelId="{E1BAEFA6-6D7F-4210-8FCB-BBABB0D5871B}" type="presParOf" srcId="{6AA11080-1CE4-4103-A90F-CC9DCE4EEAE4}" destId="{23F6EF32-EAFD-43C8-B401-23D8F9BF9E8C}" srcOrd="30" destOrd="0" presId="urn:microsoft.com/office/officeart/2005/8/layout/cycle8"/>
    <dgm:cxn modelId="{F11FADA0-CDBD-4FE9-8188-7BF425A8F6D5}" type="presParOf" srcId="{6AA11080-1CE4-4103-A90F-CC9DCE4EEAE4}" destId="{E4F933A1-EBD0-4586-BCE8-0EB5CF6B6F92}" srcOrd="31" destOrd="0" presId="urn:microsoft.com/office/officeart/2005/8/layout/cycle8"/>
    <dgm:cxn modelId="{EDADEB54-A1AC-4ED9-AEA6-68AF5E6B482E}" type="presParOf" srcId="{6AA11080-1CE4-4103-A90F-CC9DCE4EEAE4}" destId="{792BC942-1756-493F-8F07-77C6E880B2B0}" srcOrd="32" destOrd="0" presId="urn:microsoft.com/office/officeart/2005/8/layout/cycle8"/>
    <dgm:cxn modelId="{AFA0B52A-8654-4DD4-B55F-A9F8FF67D139}" type="presParOf" srcId="{6AA11080-1CE4-4103-A90F-CC9DCE4EEAE4}" destId="{3B862DA0-C21B-454D-8AB8-2976477BC925}" srcOrd="33" destOrd="0" presId="urn:microsoft.com/office/officeart/2005/8/layout/cycle8"/>
    <dgm:cxn modelId="{2BDA87E2-8908-4DB8-930C-80238D04FACC}" type="presParOf" srcId="{6AA11080-1CE4-4103-A90F-CC9DCE4EEAE4}" destId="{8E7860FC-9F5B-48E1-B42D-6FAA4DF8664E}" srcOrd="3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EAA0B56-09E7-49C3-9FC2-DAF46D1ADEBD}"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EA367107-3403-418E-9F26-D7FE10F45063}">
      <dgm:prSet/>
      <dgm:spPr/>
      <dgm:t>
        <a:bodyPr/>
        <a:lstStyle/>
        <a:p>
          <a:r>
            <a:rPr lang="en-US" b="1"/>
            <a:t>Business understanding :</a:t>
          </a:r>
          <a:endParaRPr lang="en-US"/>
        </a:p>
      </dgm:t>
    </dgm:pt>
    <dgm:pt modelId="{F6B732F0-936D-420F-8AD8-8E419041687A}" type="parTrans" cxnId="{34376751-ECA8-4485-AC95-5CDC33A7FF19}">
      <dgm:prSet/>
      <dgm:spPr/>
      <dgm:t>
        <a:bodyPr/>
        <a:lstStyle/>
        <a:p>
          <a:endParaRPr lang="en-US"/>
        </a:p>
      </dgm:t>
    </dgm:pt>
    <dgm:pt modelId="{508135B1-16DF-421F-8EC1-6F23A6B675AC}" type="sibTrans" cxnId="{34376751-ECA8-4485-AC95-5CDC33A7FF19}">
      <dgm:prSet/>
      <dgm:spPr/>
      <dgm:t>
        <a:bodyPr/>
        <a:lstStyle/>
        <a:p>
          <a:endParaRPr lang="en-US"/>
        </a:p>
      </dgm:t>
    </dgm:pt>
    <dgm:pt modelId="{574431A5-B5BE-4027-85D1-5058C9A86E60}">
      <dgm:prSet/>
      <dgm:spPr/>
      <dgm:t>
        <a:bodyPr/>
        <a:lstStyle/>
        <a:p>
          <a:r>
            <a:rPr lang="en-US" b="0"/>
            <a:t>Gather and preprocess credit data for analysis.</a:t>
          </a:r>
          <a:endParaRPr lang="en-US"/>
        </a:p>
      </dgm:t>
    </dgm:pt>
    <dgm:pt modelId="{C7AC07DD-E7C7-47BA-ABE4-3CA5CCD9FB46}" type="parTrans" cxnId="{03C5B597-7329-4E0B-8ABD-EEBF579D5468}">
      <dgm:prSet/>
      <dgm:spPr/>
      <dgm:t>
        <a:bodyPr/>
        <a:lstStyle/>
        <a:p>
          <a:endParaRPr lang="en-US"/>
        </a:p>
      </dgm:t>
    </dgm:pt>
    <dgm:pt modelId="{6C40C7ED-39E8-4DF9-8B2B-C96D9F5F0BDA}" type="sibTrans" cxnId="{03C5B597-7329-4E0B-8ABD-EEBF579D5468}">
      <dgm:prSet/>
      <dgm:spPr/>
      <dgm:t>
        <a:bodyPr/>
        <a:lstStyle/>
        <a:p>
          <a:endParaRPr lang="en-US"/>
        </a:p>
      </dgm:t>
    </dgm:pt>
    <dgm:pt modelId="{1C7924B3-9AC3-4CB2-A5AB-242843333DC5}">
      <dgm:prSet/>
      <dgm:spPr/>
      <dgm:t>
        <a:bodyPr/>
        <a:lstStyle/>
        <a:p>
          <a:r>
            <a:rPr lang="en-US" b="0"/>
            <a:t>Explore various machine learning algorithms suitable for credit scoring.</a:t>
          </a:r>
          <a:endParaRPr lang="en-US"/>
        </a:p>
      </dgm:t>
    </dgm:pt>
    <dgm:pt modelId="{0B25B0BF-B275-4111-BBF3-F8B618D915F7}" type="parTrans" cxnId="{862F064D-F10A-44B9-B0B2-E54A77E5423A}">
      <dgm:prSet/>
      <dgm:spPr/>
      <dgm:t>
        <a:bodyPr/>
        <a:lstStyle/>
        <a:p>
          <a:endParaRPr lang="en-US"/>
        </a:p>
      </dgm:t>
    </dgm:pt>
    <dgm:pt modelId="{93AB9F6D-165A-4A94-9856-209E1143F1D7}" type="sibTrans" cxnId="{862F064D-F10A-44B9-B0B2-E54A77E5423A}">
      <dgm:prSet/>
      <dgm:spPr/>
      <dgm:t>
        <a:bodyPr/>
        <a:lstStyle/>
        <a:p>
          <a:endParaRPr lang="en-US"/>
        </a:p>
      </dgm:t>
    </dgm:pt>
    <dgm:pt modelId="{CAB3EF55-641B-4682-B63F-767A742D0144}">
      <dgm:prSet/>
      <dgm:spPr/>
      <dgm:t>
        <a:bodyPr/>
        <a:lstStyle/>
        <a:p>
          <a:r>
            <a:rPr lang="en-US" b="0"/>
            <a:t>Develop a credit scoring model to predict customer creditworthiness.</a:t>
          </a:r>
          <a:endParaRPr lang="en-US"/>
        </a:p>
      </dgm:t>
    </dgm:pt>
    <dgm:pt modelId="{91994541-FD27-4830-AF80-E7B68F734F6E}" type="parTrans" cxnId="{07E8ABC7-3884-463D-B26C-67376A7706E0}">
      <dgm:prSet/>
      <dgm:spPr/>
      <dgm:t>
        <a:bodyPr/>
        <a:lstStyle/>
        <a:p>
          <a:endParaRPr lang="en-US"/>
        </a:p>
      </dgm:t>
    </dgm:pt>
    <dgm:pt modelId="{B5266B95-A779-452E-AB9C-9DCBB6556654}" type="sibTrans" cxnId="{07E8ABC7-3884-463D-B26C-67376A7706E0}">
      <dgm:prSet/>
      <dgm:spPr/>
      <dgm:t>
        <a:bodyPr/>
        <a:lstStyle/>
        <a:p>
          <a:endParaRPr lang="en-US"/>
        </a:p>
      </dgm:t>
    </dgm:pt>
    <dgm:pt modelId="{B508D433-A9ED-48CF-9BBB-4439C36926CE}">
      <dgm:prSet/>
      <dgm:spPr/>
      <dgm:t>
        <a:bodyPr/>
        <a:lstStyle/>
        <a:p>
          <a:r>
            <a:rPr lang="en-US" b="0"/>
            <a:t>Implement segmentation techniques to categorize customers based on risk profiles.</a:t>
          </a:r>
          <a:endParaRPr lang="en-US"/>
        </a:p>
      </dgm:t>
    </dgm:pt>
    <dgm:pt modelId="{0917183D-7B25-44CF-A0DC-228779A29E6B}" type="parTrans" cxnId="{85715F09-EF31-463B-879A-1105BA39EB7F}">
      <dgm:prSet/>
      <dgm:spPr/>
      <dgm:t>
        <a:bodyPr/>
        <a:lstStyle/>
        <a:p>
          <a:endParaRPr lang="en-US"/>
        </a:p>
      </dgm:t>
    </dgm:pt>
    <dgm:pt modelId="{4E6E5A75-CAB0-4BDA-A622-ADC18201938A}" type="sibTrans" cxnId="{85715F09-EF31-463B-879A-1105BA39EB7F}">
      <dgm:prSet/>
      <dgm:spPr/>
      <dgm:t>
        <a:bodyPr/>
        <a:lstStyle/>
        <a:p>
          <a:endParaRPr lang="en-US"/>
        </a:p>
      </dgm:t>
    </dgm:pt>
    <dgm:pt modelId="{AAC867B2-B3A0-4519-955D-BA6EA7441FF2}">
      <dgm:prSet/>
      <dgm:spPr/>
      <dgm:t>
        <a:bodyPr/>
        <a:lstStyle/>
        <a:p>
          <a:r>
            <a:rPr lang="en-US" b="0"/>
            <a:t>Create a user interface for visualizing credit scores and segmentation results </a:t>
          </a:r>
          <a:endParaRPr lang="en-US"/>
        </a:p>
      </dgm:t>
    </dgm:pt>
    <dgm:pt modelId="{7CE2A3D7-E6E1-448E-B1C6-143C115ACB93}" type="parTrans" cxnId="{E309D175-34FA-4AB9-95CF-63EE63D97DCA}">
      <dgm:prSet/>
      <dgm:spPr/>
      <dgm:t>
        <a:bodyPr/>
        <a:lstStyle/>
        <a:p>
          <a:endParaRPr lang="en-US"/>
        </a:p>
      </dgm:t>
    </dgm:pt>
    <dgm:pt modelId="{47634B16-FE96-40B0-ACDC-54C562B638A8}" type="sibTrans" cxnId="{E309D175-34FA-4AB9-95CF-63EE63D97DCA}">
      <dgm:prSet/>
      <dgm:spPr/>
      <dgm:t>
        <a:bodyPr/>
        <a:lstStyle/>
        <a:p>
          <a:endParaRPr lang="en-US"/>
        </a:p>
      </dgm:t>
    </dgm:pt>
    <dgm:pt modelId="{AA829A90-1A2D-4F2D-9DE1-9091FA690447}" type="pres">
      <dgm:prSet presAssocID="{AEAA0B56-09E7-49C3-9FC2-DAF46D1ADEBD}" presName="hierChild1" presStyleCnt="0">
        <dgm:presLayoutVars>
          <dgm:chPref val="1"/>
          <dgm:dir/>
          <dgm:animOne val="branch"/>
          <dgm:animLvl val="lvl"/>
          <dgm:resizeHandles/>
        </dgm:presLayoutVars>
      </dgm:prSet>
      <dgm:spPr/>
    </dgm:pt>
    <dgm:pt modelId="{5364FD3C-BABB-44BF-93EE-17AEF026CC46}" type="pres">
      <dgm:prSet presAssocID="{EA367107-3403-418E-9F26-D7FE10F45063}" presName="hierRoot1" presStyleCnt="0"/>
      <dgm:spPr/>
    </dgm:pt>
    <dgm:pt modelId="{30F1F91D-9730-410D-BFDC-39173A824085}" type="pres">
      <dgm:prSet presAssocID="{EA367107-3403-418E-9F26-D7FE10F45063}" presName="composite" presStyleCnt="0"/>
      <dgm:spPr/>
    </dgm:pt>
    <dgm:pt modelId="{DD6807AA-C767-4590-89E8-BBC310A9F942}" type="pres">
      <dgm:prSet presAssocID="{EA367107-3403-418E-9F26-D7FE10F45063}" presName="background" presStyleLbl="node0" presStyleIdx="0" presStyleCnt="6"/>
      <dgm:spPr/>
    </dgm:pt>
    <dgm:pt modelId="{504CFFF0-6B93-4305-8380-6E0381460040}" type="pres">
      <dgm:prSet presAssocID="{EA367107-3403-418E-9F26-D7FE10F45063}" presName="text" presStyleLbl="fgAcc0" presStyleIdx="0" presStyleCnt="6">
        <dgm:presLayoutVars>
          <dgm:chPref val="3"/>
        </dgm:presLayoutVars>
      </dgm:prSet>
      <dgm:spPr/>
    </dgm:pt>
    <dgm:pt modelId="{933C4D37-EB17-4E63-962F-88CAED8700E9}" type="pres">
      <dgm:prSet presAssocID="{EA367107-3403-418E-9F26-D7FE10F45063}" presName="hierChild2" presStyleCnt="0"/>
      <dgm:spPr/>
    </dgm:pt>
    <dgm:pt modelId="{19783758-D3DA-4426-B9F1-FEEB3E7AE780}" type="pres">
      <dgm:prSet presAssocID="{574431A5-B5BE-4027-85D1-5058C9A86E60}" presName="hierRoot1" presStyleCnt="0"/>
      <dgm:spPr/>
    </dgm:pt>
    <dgm:pt modelId="{3321D74F-C28D-44DE-8AE8-359B8E25148B}" type="pres">
      <dgm:prSet presAssocID="{574431A5-B5BE-4027-85D1-5058C9A86E60}" presName="composite" presStyleCnt="0"/>
      <dgm:spPr/>
    </dgm:pt>
    <dgm:pt modelId="{F1EADC88-861A-4916-926E-78AFF291E250}" type="pres">
      <dgm:prSet presAssocID="{574431A5-B5BE-4027-85D1-5058C9A86E60}" presName="background" presStyleLbl="node0" presStyleIdx="1" presStyleCnt="6"/>
      <dgm:spPr/>
    </dgm:pt>
    <dgm:pt modelId="{7EA68CA1-FEF3-4164-808E-249402F45A93}" type="pres">
      <dgm:prSet presAssocID="{574431A5-B5BE-4027-85D1-5058C9A86E60}" presName="text" presStyleLbl="fgAcc0" presStyleIdx="1" presStyleCnt="6">
        <dgm:presLayoutVars>
          <dgm:chPref val="3"/>
        </dgm:presLayoutVars>
      </dgm:prSet>
      <dgm:spPr/>
    </dgm:pt>
    <dgm:pt modelId="{C4C51254-4B69-4D03-A52D-44CB225EE667}" type="pres">
      <dgm:prSet presAssocID="{574431A5-B5BE-4027-85D1-5058C9A86E60}" presName="hierChild2" presStyleCnt="0"/>
      <dgm:spPr/>
    </dgm:pt>
    <dgm:pt modelId="{BA1F98AA-C1B9-4740-8F33-CC42AD5AF1D3}" type="pres">
      <dgm:prSet presAssocID="{1C7924B3-9AC3-4CB2-A5AB-242843333DC5}" presName="hierRoot1" presStyleCnt="0"/>
      <dgm:spPr/>
    </dgm:pt>
    <dgm:pt modelId="{93081E82-368C-4FFB-A326-32905F29126B}" type="pres">
      <dgm:prSet presAssocID="{1C7924B3-9AC3-4CB2-A5AB-242843333DC5}" presName="composite" presStyleCnt="0"/>
      <dgm:spPr/>
    </dgm:pt>
    <dgm:pt modelId="{2A1BB6F4-D236-433F-A2F3-E08D91C9AB24}" type="pres">
      <dgm:prSet presAssocID="{1C7924B3-9AC3-4CB2-A5AB-242843333DC5}" presName="background" presStyleLbl="node0" presStyleIdx="2" presStyleCnt="6"/>
      <dgm:spPr/>
    </dgm:pt>
    <dgm:pt modelId="{22677E31-5000-415D-8782-8AD1BCD9F008}" type="pres">
      <dgm:prSet presAssocID="{1C7924B3-9AC3-4CB2-A5AB-242843333DC5}" presName="text" presStyleLbl="fgAcc0" presStyleIdx="2" presStyleCnt="6">
        <dgm:presLayoutVars>
          <dgm:chPref val="3"/>
        </dgm:presLayoutVars>
      </dgm:prSet>
      <dgm:spPr/>
    </dgm:pt>
    <dgm:pt modelId="{A3C13D9B-0876-40AD-9418-A7C28069673F}" type="pres">
      <dgm:prSet presAssocID="{1C7924B3-9AC3-4CB2-A5AB-242843333DC5}" presName="hierChild2" presStyleCnt="0"/>
      <dgm:spPr/>
    </dgm:pt>
    <dgm:pt modelId="{B89CDCC0-C6EF-477B-A5DE-726E77D650D6}" type="pres">
      <dgm:prSet presAssocID="{CAB3EF55-641B-4682-B63F-767A742D0144}" presName="hierRoot1" presStyleCnt="0"/>
      <dgm:spPr/>
    </dgm:pt>
    <dgm:pt modelId="{567E3538-EEC0-4B89-AAB8-2B0C984C6877}" type="pres">
      <dgm:prSet presAssocID="{CAB3EF55-641B-4682-B63F-767A742D0144}" presName="composite" presStyleCnt="0"/>
      <dgm:spPr/>
    </dgm:pt>
    <dgm:pt modelId="{F3CDB902-84BD-4006-A191-126CC5E01C62}" type="pres">
      <dgm:prSet presAssocID="{CAB3EF55-641B-4682-B63F-767A742D0144}" presName="background" presStyleLbl="node0" presStyleIdx="3" presStyleCnt="6"/>
      <dgm:spPr/>
    </dgm:pt>
    <dgm:pt modelId="{0344FF56-82B5-41D4-9A31-B7B49395B06D}" type="pres">
      <dgm:prSet presAssocID="{CAB3EF55-641B-4682-B63F-767A742D0144}" presName="text" presStyleLbl="fgAcc0" presStyleIdx="3" presStyleCnt="6">
        <dgm:presLayoutVars>
          <dgm:chPref val="3"/>
        </dgm:presLayoutVars>
      </dgm:prSet>
      <dgm:spPr/>
    </dgm:pt>
    <dgm:pt modelId="{43CA537C-C0D4-4748-9035-BE80E3C35238}" type="pres">
      <dgm:prSet presAssocID="{CAB3EF55-641B-4682-B63F-767A742D0144}" presName="hierChild2" presStyleCnt="0"/>
      <dgm:spPr/>
    </dgm:pt>
    <dgm:pt modelId="{8B194A00-5732-4B0C-AC05-8B42198610FE}" type="pres">
      <dgm:prSet presAssocID="{B508D433-A9ED-48CF-9BBB-4439C36926CE}" presName="hierRoot1" presStyleCnt="0"/>
      <dgm:spPr/>
    </dgm:pt>
    <dgm:pt modelId="{23683192-E627-4493-B295-1259C40CF0C1}" type="pres">
      <dgm:prSet presAssocID="{B508D433-A9ED-48CF-9BBB-4439C36926CE}" presName="composite" presStyleCnt="0"/>
      <dgm:spPr/>
    </dgm:pt>
    <dgm:pt modelId="{F39A388A-04C6-4E37-8641-C5AC67511D8E}" type="pres">
      <dgm:prSet presAssocID="{B508D433-A9ED-48CF-9BBB-4439C36926CE}" presName="background" presStyleLbl="node0" presStyleIdx="4" presStyleCnt="6"/>
      <dgm:spPr/>
    </dgm:pt>
    <dgm:pt modelId="{DF496881-F4D1-40B1-B280-E725A3FEA6A8}" type="pres">
      <dgm:prSet presAssocID="{B508D433-A9ED-48CF-9BBB-4439C36926CE}" presName="text" presStyleLbl="fgAcc0" presStyleIdx="4" presStyleCnt="6">
        <dgm:presLayoutVars>
          <dgm:chPref val="3"/>
        </dgm:presLayoutVars>
      </dgm:prSet>
      <dgm:spPr/>
    </dgm:pt>
    <dgm:pt modelId="{67FFEABB-CD2F-4134-89F8-0815151C2ED7}" type="pres">
      <dgm:prSet presAssocID="{B508D433-A9ED-48CF-9BBB-4439C36926CE}" presName="hierChild2" presStyleCnt="0"/>
      <dgm:spPr/>
    </dgm:pt>
    <dgm:pt modelId="{EA226CDF-0904-42DF-9FA8-9F17797576AC}" type="pres">
      <dgm:prSet presAssocID="{AAC867B2-B3A0-4519-955D-BA6EA7441FF2}" presName="hierRoot1" presStyleCnt="0"/>
      <dgm:spPr/>
    </dgm:pt>
    <dgm:pt modelId="{B121106B-4696-45B7-9075-FA6306EE940E}" type="pres">
      <dgm:prSet presAssocID="{AAC867B2-B3A0-4519-955D-BA6EA7441FF2}" presName="composite" presStyleCnt="0"/>
      <dgm:spPr/>
    </dgm:pt>
    <dgm:pt modelId="{4C9D90E5-06AD-4190-863F-B885732C47D5}" type="pres">
      <dgm:prSet presAssocID="{AAC867B2-B3A0-4519-955D-BA6EA7441FF2}" presName="background" presStyleLbl="node0" presStyleIdx="5" presStyleCnt="6"/>
      <dgm:spPr/>
    </dgm:pt>
    <dgm:pt modelId="{49873613-FA86-4052-A8E8-C0889B359754}" type="pres">
      <dgm:prSet presAssocID="{AAC867B2-B3A0-4519-955D-BA6EA7441FF2}" presName="text" presStyleLbl="fgAcc0" presStyleIdx="5" presStyleCnt="6">
        <dgm:presLayoutVars>
          <dgm:chPref val="3"/>
        </dgm:presLayoutVars>
      </dgm:prSet>
      <dgm:spPr/>
    </dgm:pt>
    <dgm:pt modelId="{03965E04-E3C1-45BD-9E4F-3495362C747B}" type="pres">
      <dgm:prSet presAssocID="{AAC867B2-B3A0-4519-955D-BA6EA7441FF2}" presName="hierChild2" presStyleCnt="0"/>
      <dgm:spPr/>
    </dgm:pt>
  </dgm:ptLst>
  <dgm:cxnLst>
    <dgm:cxn modelId="{33159908-9AC5-4CFF-A2FF-2C4A5D26EB29}" type="presOf" srcId="{CAB3EF55-641B-4682-B63F-767A742D0144}" destId="{0344FF56-82B5-41D4-9A31-B7B49395B06D}" srcOrd="0" destOrd="0" presId="urn:microsoft.com/office/officeart/2005/8/layout/hierarchy1"/>
    <dgm:cxn modelId="{85715F09-EF31-463B-879A-1105BA39EB7F}" srcId="{AEAA0B56-09E7-49C3-9FC2-DAF46D1ADEBD}" destId="{B508D433-A9ED-48CF-9BBB-4439C36926CE}" srcOrd="4" destOrd="0" parTransId="{0917183D-7B25-44CF-A0DC-228779A29E6B}" sibTransId="{4E6E5A75-CAB0-4BDA-A622-ADC18201938A}"/>
    <dgm:cxn modelId="{14924A2C-C291-4837-A832-373A291470BB}" type="presOf" srcId="{B508D433-A9ED-48CF-9BBB-4439C36926CE}" destId="{DF496881-F4D1-40B1-B280-E725A3FEA6A8}" srcOrd="0" destOrd="0" presId="urn:microsoft.com/office/officeart/2005/8/layout/hierarchy1"/>
    <dgm:cxn modelId="{326D755B-EC23-4D62-98B0-2BE1DBF69635}" type="presOf" srcId="{AAC867B2-B3A0-4519-955D-BA6EA7441FF2}" destId="{49873613-FA86-4052-A8E8-C0889B359754}" srcOrd="0" destOrd="0" presId="urn:microsoft.com/office/officeart/2005/8/layout/hierarchy1"/>
    <dgm:cxn modelId="{2C2F5243-D984-49E2-B6DB-AD3FF6837803}" type="presOf" srcId="{AEAA0B56-09E7-49C3-9FC2-DAF46D1ADEBD}" destId="{AA829A90-1A2D-4F2D-9DE1-9091FA690447}" srcOrd="0" destOrd="0" presId="urn:microsoft.com/office/officeart/2005/8/layout/hierarchy1"/>
    <dgm:cxn modelId="{862F064D-F10A-44B9-B0B2-E54A77E5423A}" srcId="{AEAA0B56-09E7-49C3-9FC2-DAF46D1ADEBD}" destId="{1C7924B3-9AC3-4CB2-A5AB-242843333DC5}" srcOrd="2" destOrd="0" parTransId="{0B25B0BF-B275-4111-BBF3-F8B618D915F7}" sibTransId="{93AB9F6D-165A-4A94-9856-209E1143F1D7}"/>
    <dgm:cxn modelId="{4C1E4051-8D17-49C0-8A54-CCF8F44B3300}" type="presOf" srcId="{1C7924B3-9AC3-4CB2-A5AB-242843333DC5}" destId="{22677E31-5000-415D-8782-8AD1BCD9F008}" srcOrd="0" destOrd="0" presId="urn:microsoft.com/office/officeart/2005/8/layout/hierarchy1"/>
    <dgm:cxn modelId="{34376751-ECA8-4485-AC95-5CDC33A7FF19}" srcId="{AEAA0B56-09E7-49C3-9FC2-DAF46D1ADEBD}" destId="{EA367107-3403-418E-9F26-D7FE10F45063}" srcOrd="0" destOrd="0" parTransId="{F6B732F0-936D-420F-8AD8-8E419041687A}" sibTransId="{508135B1-16DF-421F-8EC1-6F23A6B675AC}"/>
    <dgm:cxn modelId="{E309D175-34FA-4AB9-95CF-63EE63D97DCA}" srcId="{AEAA0B56-09E7-49C3-9FC2-DAF46D1ADEBD}" destId="{AAC867B2-B3A0-4519-955D-BA6EA7441FF2}" srcOrd="5" destOrd="0" parTransId="{7CE2A3D7-E6E1-448E-B1C6-143C115ACB93}" sibTransId="{47634B16-FE96-40B0-ACDC-54C562B638A8}"/>
    <dgm:cxn modelId="{581C797B-DC4A-4F7C-9047-2618E4522DBA}" type="presOf" srcId="{574431A5-B5BE-4027-85D1-5058C9A86E60}" destId="{7EA68CA1-FEF3-4164-808E-249402F45A93}" srcOrd="0" destOrd="0" presId="urn:microsoft.com/office/officeart/2005/8/layout/hierarchy1"/>
    <dgm:cxn modelId="{2D7E3297-6C56-4600-A633-C403536CDBEC}" type="presOf" srcId="{EA367107-3403-418E-9F26-D7FE10F45063}" destId="{504CFFF0-6B93-4305-8380-6E0381460040}" srcOrd="0" destOrd="0" presId="urn:microsoft.com/office/officeart/2005/8/layout/hierarchy1"/>
    <dgm:cxn modelId="{03C5B597-7329-4E0B-8ABD-EEBF579D5468}" srcId="{AEAA0B56-09E7-49C3-9FC2-DAF46D1ADEBD}" destId="{574431A5-B5BE-4027-85D1-5058C9A86E60}" srcOrd="1" destOrd="0" parTransId="{C7AC07DD-E7C7-47BA-ABE4-3CA5CCD9FB46}" sibTransId="{6C40C7ED-39E8-4DF9-8B2B-C96D9F5F0BDA}"/>
    <dgm:cxn modelId="{07E8ABC7-3884-463D-B26C-67376A7706E0}" srcId="{AEAA0B56-09E7-49C3-9FC2-DAF46D1ADEBD}" destId="{CAB3EF55-641B-4682-B63F-767A742D0144}" srcOrd="3" destOrd="0" parTransId="{91994541-FD27-4830-AF80-E7B68F734F6E}" sibTransId="{B5266B95-A779-452E-AB9C-9DCBB6556654}"/>
    <dgm:cxn modelId="{9A2DB47C-5A54-4B99-A716-6B47896F75E2}" type="presParOf" srcId="{AA829A90-1A2D-4F2D-9DE1-9091FA690447}" destId="{5364FD3C-BABB-44BF-93EE-17AEF026CC46}" srcOrd="0" destOrd="0" presId="urn:microsoft.com/office/officeart/2005/8/layout/hierarchy1"/>
    <dgm:cxn modelId="{D91BB5F1-FEDE-4CD1-B946-DC3064297174}" type="presParOf" srcId="{5364FD3C-BABB-44BF-93EE-17AEF026CC46}" destId="{30F1F91D-9730-410D-BFDC-39173A824085}" srcOrd="0" destOrd="0" presId="urn:microsoft.com/office/officeart/2005/8/layout/hierarchy1"/>
    <dgm:cxn modelId="{CC2FC6BE-7B61-4131-A2B2-72C889EE46B8}" type="presParOf" srcId="{30F1F91D-9730-410D-BFDC-39173A824085}" destId="{DD6807AA-C767-4590-89E8-BBC310A9F942}" srcOrd="0" destOrd="0" presId="urn:microsoft.com/office/officeart/2005/8/layout/hierarchy1"/>
    <dgm:cxn modelId="{FE75A86D-AA5C-4C98-A6D1-5BF036B85905}" type="presParOf" srcId="{30F1F91D-9730-410D-BFDC-39173A824085}" destId="{504CFFF0-6B93-4305-8380-6E0381460040}" srcOrd="1" destOrd="0" presId="urn:microsoft.com/office/officeart/2005/8/layout/hierarchy1"/>
    <dgm:cxn modelId="{00AB63CA-7316-40EA-A8DD-04A50F224AC4}" type="presParOf" srcId="{5364FD3C-BABB-44BF-93EE-17AEF026CC46}" destId="{933C4D37-EB17-4E63-962F-88CAED8700E9}" srcOrd="1" destOrd="0" presId="urn:microsoft.com/office/officeart/2005/8/layout/hierarchy1"/>
    <dgm:cxn modelId="{0FE93E8A-5FF3-4659-BE77-4420EBFAFB61}" type="presParOf" srcId="{AA829A90-1A2D-4F2D-9DE1-9091FA690447}" destId="{19783758-D3DA-4426-B9F1-FEEB3E7AE780}" srcOrd="1" destOrd="0" presId="urn:microsoft.com/office/officeart/2005/8/layout/hierarchy1"/>
    <dgm:cxn modelId="{DF0C3021-5C26-4131-B01F-6821C85E42BB}" type="presParOf" srcId="{19783758-D3DA-4426-B9F1-FEEB3E7AE780}" destId="{3321D74F-C28D-44DE-8AE8-359B8E25148B}" srcOrd="0" destOrd="0" presId="urn:microsoft.com/office/officeart/2005/8/layout/hierarchy1"/>
    <dgm:cxn modelId="{89E60D71-043F-4925-BA5B-1C73C3FA56EA}" type="presParOf" srcId="{3321D74F-C28D-44DE-8AE8-359B8E25148B}" destId="{F1EADC88-861A-4916-926E-78AFF291E250}" srcOrd="0" destOrd="0" presId="urn:microsoft.com/office/officeart/2005/8/layout/hierarchy1"/>
    <dgm:cxn modelId="{8E085974-61E6-44B4-BE9A-6B1EE00D265B}" type="presParOf" srcId="{3321D74F-C28D-44DE-8AE8-359B8E25148B}" destId="{7EA68CA1-FEF3-4164-808E-249402F45A93}" srcOrd="1" destOrd="0" presId="urn:microsoft.com/office/officeart/2005/8/layout/hierarchy1"/>
    <dgm:cxn modelId="{576F9BF9-8D1B-482B-ABD4-84B7D1F4BDFA}" type="presParOf" srcId="{19783758-D3DA-4426-B9F1-FEEB3E7AE780}" destId="{C4C51254-4B69-4D03-A52D-44CB225EE667}" srcOrd="1" destOrd="0" presId="urn:microsoft.com/office/officeart/2005/8/layout/hierarchy1"/>
    <dgm:cxn modelId="{5F9DE297-8F71-47D5-9AE0-A48EA82DB723}" type="presParOf" srcId="{AA829A90-1A2D-4F2D-9DE1-9091FA690447}" destId="{BA1F98AA-C1B9-4740-8F33-CC42AD5AF1D3}" srcOrd="2" destOrd="0" presId="urn:microsoft.com/office/officeart/2005/8/layout/hierarchy1"/>
    <dgm:cxn modelId="{8DE9D34C-BE63-498B-8844-CA3677E82BFD}" type="presParOf" srcId="{BA1F98AA-C1B9-4740-8F33-CC42AD5AF1D3}" destId="{93081E82-368C-4FFB-A326-32905F29126B}" srcOrd="0" destOrd="0" presId="urn:microsoft.com/office/officeart/2005/8/layout/hierarchy1"/>
    <dgm:cxn modelId="{5677AFFB-5874-4FE6-9369-F878080925AA}" type="presParOf" srcId="{93081E82-368C-4FFB-A326-32905F29126B}" destId="{2A1BB6F4-D236-433F-A2F3-E08D91C9AB24}" srcOrd="0" destOrd="0" presId="urn:microsoft.com/office/officeart/2005/8/layout/hierarchy1"/>
    <dgm:cxn modelId="{9A16BA96-E299-4EEF-9627-C4D7000ADD8D}" type="presParOf" srcId="{93081E82-368C-4FFB-A326-32905F29126B}" destId="{22677E31-5000-415D-8782-8AD1BCD9F008}" srcOrd="1" destOrd="0" presId="urn:microsoft.com/office/officeart/2005/8/layout/hierarchy1"/>
    <dgm:cxn modelId="{D85D515A-4D4A-4351-A29D-F188E9CAFBC9}" type="presParOf" srcId="{BA1F98AA-C1B9-4740-8F33-CC42AD5AF1D3}" destId="{A3C13D9B-0876-40AD-9418-A7C28069673F}" srcOrd="1" destOrd="0" presId="urn:microsoft.com/office/officeart/2005/8/layout/hierarchy1"/>
    <dgm:cxn modelId="{6884018A-44B5-46A8-8645-CA789569F77E}" type="presParOf" srcId="{AA829A90-1A2D-4F2D-9DE1-9091FA690447}" destId="{B89CDCC0-C6EF-477B-A5DE-726E77D650D6}" srcOrd="3" destOrd="0" presId="urn:microsoft.com/office/officeart/2005/8/layout/hierarchy1"/>
    <dgm:cxn modelId="{A5E5F016-5E17-40DF-BF41-A796DF052F3C}" type="presParOf" srcId="{B89CDCC0-C6EF-477B-A5DE-726E77D650D6}" destId="{567E3538-EEC0-4B89-AAB8-2B0C984C6877}" srcOrd="0" destOrd="0" presId="urn:microsoft.com/office/officeart/2005/8/layout/hierarchy1"/>
    <dgm:cxn modelId="{EC94127F-1BEB-4D8E-B26A-152A6E9D1B8C}" type="presParOf" srcId="{567E3538-EEC0-4B89-AAB8-2B0C984C6877}" destId="{F3CDB902-84BD-4006-A191-126CC5E01C62}" srcOrd="0" destOrd="0" presId="urn:microsoft.com/office/officeart/2005/8/layout/hierarchy1"/>
    <dgm:cxn modelId="{D2B27273-D40F-42A3-9854-6CC117C762E7}" type="presParOf" srcId="{567E3538-EEC0-4B89-AAB8-2B0C984C6877}" destId="{0344FF56-82B5-41D4-9A31-B7B49395B06D}" srcOrd="1" destOrd="0" presId="urn:microsoft.com/office/officeart/2005/8/layout/hierarchy1"/>
    <dgm:cxn modelId="{89A6043D-39A8-4B3F-8E66-8263EB507940}" type="presParOf" srcId="{B89CDCC0-C6EF-477B-A5DE-726E77D650D6}" destId="{43CA537C-C0D4-4748-9035-BE80E3C35238}" srcOrd="1" destOrd="0" presId="urn:microsoft.com/office/officeart/2005/8/layout/hierarchy1"/>
    <dgm:cxn modelId="{3155C76C-8D73-4E97-947F-C4C8F8C2D353}" type="presParOf" srcId="{AA829A90-1A2D-4F2D-9DE1-9091FA690447}" destId="{8B194A00-5732-4B0C-AC05-8B42198610FE}" srcOrd="4" destOrd="0" presId="urn:microsoft.com/office/officeart/2005/8/layout/hierarchy1"/>
    <dgm:cxn modelId="{AB04519E-A1B9-4DE6-ADFF-EFCEA62CADFD}" type="presParOf" srcId="{8B194A00-5732-4B0C-AC05-8B42198610FE}" destId="{23683192-E627-4493-B295-1259C40CF0C1}" srcOrd="0" destOrd="0" presId="urn:microsoft.com/office/officeart/2005/8/layout/hierarchy1"/>
    <dgm:cxn modelId="{7030C774-3944-4C10-8C77-BAA61CAD9C89}" type="presParOf" srcId="{23683192-E627-4493-B295-1259C40CF0C1}" destId="{F39A388A-04C6-4E37-8641-C5AC67511D8E}" srcOrd="0" destOrd="0" presId="urn:microsoft.com/office/officeart/2005/8/layout/hierarchy1"/>
    <dgm:cxn modelId="{8E8B6636-1087-4CC1-9309-5FEDAA37E9FA}" type="presParOf" srcId="{23683192-E627-4493-B295-1259C40CF0C1}" destId="{DF496881-F4D1-40B1-B280-E725A3FEA6A8}" srcOrd="1" destOrd="0" presId="urn:microsoft.com/office/officeart/2005/8/layout/hierarchy1"/>
    <dgm:cxn modelId="{031B9ACA-43A8-4AF1-821A-28ED9E520D92}" type="presParOf" srcId="{8B194A00-5732-4B0C-AC05-8B42198610FE}" destId="{67FFEABB-CD2F-4134-89F8-0815151C2ED7}" srcOrd="1" destOrd="0" presId="urn:microsoft.com/office/officeart/2005/8/layout/hierarchy1"/>
    <dgm:cxn modelId="{16505ACF-0AB3-4BAE-8341-1119704EDBEA}" type="presParOf" srcId="{AA829A90-1A2D-4F2D-9DE1-9091FA690447}" destId="{EA226CDF-0904-42DF-9FA8-9F17797576AC}" srcOrd="5" destOrd="0" presId="urn:microsoft.com/office/officeart/2005/8/layout/hierarchy1"/>
    <dgm:cxn modelId="{467F534A-9AE8-464D-9C92-0652B5420F4C}" type="presParOf" srcId="{EA226CDF-0904-42DF-9FA8-9F17797576AC}" destId="{B121106B-4696-45B7-9075-FA6306EE940E}" srcOrd="0" destOrd="0" presId="urn:microsoft.com/office/officeart/2005/8/layout/hierarchy1"/>
    <dgm:cxn modelId="{FFD8BAE0-41A4-4812-9B88-8649446E1D67}" type="presParOf" srcId="{B121106B-4696-45B7-9075-FA6306EE940E}" destId="{4C9D90E5-06AD-4190-863F-B885732C47D5}" srcOrd="0" destOrd="0" presId="urn:microsoft.com/office/officeart/2005/8/layout/hierarchy1"/>
    <dgm:cxn modelId="{FBC29A3D-0A69-43D1-96CD-9666A5A5237D}" type="presParOf" srcId="{B121106B-4696-45B7-9075-FA6306EE940E}" destId="{49873613-FA86-4052-A8E8-C0889B359754}" srcOrd="1" destOrd="0" presId="urn:microsoft.com/office/officeart/2005/8/layout/hierarchy1"/>
    <dgm:cxn modelId="{69FF9B08-14DB-48A6-91D1-6CEA1665AB83}" type="presParOf" srcId="{EA226CDF-0904-42DF-9FA8-9F17797576AC}" destId="{03965E04-E3C1-45BD-9E4F-3495362C747B}"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677D7A-B13D-48C4-BABD-6967C832B233}">
      <dsp:nvSpPr>
        <dsp:cNvPr id="0" name=""/>
        <dsp:cNvSpPr/>
      </dsp:nvSpPr>
      <dsp:spPr>
        <a:xfrm>
          <a:off x="479562" y="301816"/>
          <a:ext cx="4156167" cy="4156167"/>
        </a:xfrm>
        <a:prstGeom prst="pie">
          <a:avLst>
            <a:gd name="adj1" fmla="val 16200000"/>
            <a:gd name="adj2" fmla="val 19285716"/>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0" i="0" kern="1200"/>
            <a:t>Machine Learning Development Life Cycle Process.</a:t>
          </a:r>
          <a:endParaRPr lang="en-US" sz="1000" kern="1200"/>
        </a:p>
      </dsp:txBody>
      <dsp:txXfrm>
        <a:off x="2663034" y="687746"/>
        <a:ext cx="989563" cy="791650"/>
      </dsp:txXfrm>
    </dsp:sp>
    <dsp:sp modelId="{FE76611E-2F2A-4770-A7A5-014897589A41}">
      <dsp:nvSpPr>
        <dsp:cNvPr id="0" name=""/>
        <dsp:cNvSpPr/>
      </dsp:nvSpPr>
      <dsp:spPr>
        <a:xfrm>
          <a:off x="532998" y="368612"/>
          <a:ext cx="4156167" cy="4156167"/>
        </a:xfrm>
        <a:prstGeom prst="pie">
          <a:avLst>
            <a:gd name="adj1" fmla="val 19285716"/>
            <a:gd name="adj2" fmla="val 771428"/>
          </a:avLst>
        </a:prstGeom>
        <a:solidFill>
          <a:schemeClr val="accent5">
            <a:hueOff val="-1126424"/>
            <a:satOff val="-2903"/>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0" i="0" kern="1200"/>
            <a:t>Business and Data Understanding</a:t>
          </a:r>
          <a:endParaRPr lang="en-US" sz="1000" kern="1200"/>
        </a:p>
      </dsp:txBody>
      <dsp:txXfrm>
        <a:off x="3355729" y="1875223"/>
        <a:ext cx="1137998" cy="692694"/>
      </dsp:txXfrm>
    </dsp:sp>
    <dsp:sp modelId="{D256A2D2-4FF0-46D2-9955-508B1796CBD3}">
      <dsp:nvSpPr>
        <dsp:cNvPr id="0" name=""/>
        <dsp:cNvSpPr/>
      </dsp:nvSpPr>
      <dsp:spPr>
        <a:xfrm>
          <a:off x="513702" y="452725"/>
          <a:ext cx="4156167" cy="4156167"/>
        </a:xfrm>
        <a:prstGeom prst="pie">
          <a:avLst>
            <a:gd name="adj1" fmla="val 771428"/>
            <a:gd name="adj2" fmla="val 3857143"/>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0" i="0" kern="1200"/>
            <a:t>Data Engineering (Data Preparation)</a:t>
          </a:r>
          <a:endParaRPr lang="en-US" sz="1000" kern="1200"/>
        </a:p>
      </dsp:txBody>
      <dsp:txXfrm>
        <a:off x="3182555" y="2914264"/>
        <a:ext cx="989563" cy="766911"/>
      </dsp:txXfrm>
    </dsp:sp>
    <dsp:sp modelId="{85854406-6A63-4A17-A66E-58D478162674}">
      <dsp:nvSpPr>
        <dsp:cNvPr id="0" name=""/>
        <dsp:cNvSpPr/>
      </dsp:nvSpPr>
      <dsp:spPr>
        <a:xfrm>
          <a:off x="436516" y="489833"/>
          <a:ext cx="4156167" cy="4156167"/>
        </a:xfrm>
        <a:prstGeom prst="pie">
          <a:avLst>
            <a:gd name="adj1" fmla="val 3857226"/>
            <a:gd name="adj2" fmla="val 6942858"/>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0" i="0" kern="1200"/>
            <a:t>Machine Learning Model Engineering</a:t>
          </a:r>
          <a:endParaRPr lang="en-US" sz="1000" kern="1200"/>
        </a:p>
      </dsp:txBody>
      <dsp:txXfrm>
        <a:off x="2032187" y="3755393"/>
        <a:ext cx="964824" cy="692694"/>
      </dsp:txXfrm>
    </dsp:sp>
    <dsp:sp modelId="{F6A3BF51-991E-448A-8303-BBD029E95CFC}">
      <dsp:nvSpPr>
        <dsp:cNvPr id="0" name=""/>
        <dsp:cNvSpPr/>
      </dsp:nvSpPr>
      <dsp:spPr>
        <a:xfrm>
          <a:off x="359330" y="452725"/>
          <a:ext cx="4156167" cy="4156167"/>
        </a:xfrm>
        <a:prstGeom prst="pie">
          <a:avLst>
            <a:gd name="adj1" fmla="val 6942858"/>
            <a:gd name="adj2" fmla="val 10028574"/>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0" i="0" kern="1200"/>
            <a:t>Quality Assurance for Machine Learning Applications</a:t>
          </a:r>
          <a:endParaRPr lang="en-US" sz="1000" kern="1200"/>
        </a:p>
      </dsp:txBody>
      <dsp:txXfrm>
        <a:off x="857080" y="2914264"/>
        <a:ext cx="989563" cy="766911"/>
      </dsp:txXfrm>
    </dsp:sp>
    <dsp:sp modelId="{F526A6AA-FAAE-43A7-A511-6B19E8478FEE}">
      <dsp:nvSpPr>
        <dsp:cNvPr id="0" name=""/>
        <dsp:cNvSpPr/>
      </dsp:nvSpPr>
      <dsp:spPr>
        <a:xfrm>
          <a:off x="340033" y="368612"/>
          <a:ext cx="4156167" cy="4156167"/>
        </a:xfrm>
        <a:prstGeom prst="pie">
          <a:avLst>
            <a:gd name="adj1" fmla="val 10028574"/>
            <a:gd name="adj2" fmla="val 13114284"/>
          </a:avLst>
        </a:prstGeom>
        <a:solidFill>
          <a:schemeClr val="accent5">
            <a:hueOff val="-5632119"/>
            <a:satOff val="-14516"/>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0" i="0" kern="1200"/>
            <a:t>Deployment</a:t>
          </a:r>
          <a:endParaRPr lang="en-US" sz="1000" kern="1200"/>
        </a:p>
      </dsp:txBody>
      <dsp:txXfrm>
        <a:off x="535472" y="1875223"/>
        <a:ext cx="1137998" cy="692694"/>
      </dsp:txXfrm>
    </dsp:sp>
    <dsp:sp modelId="{CADA12F0-CEF2-4CEB-A2A2-BF63BBF290EC}">
      <dsp:nvSpPr>
        <dsp:cNvPr id="0" name=""/>
        <dsp:cNvSpPr/>
      </dsp:nvSpPr>
      <dsp:spPr>
        <a:xfrm>
          <a:off x="393470" y="301816"/>
          <a:ext cx="4156167" cy="4156167"/>
        </a:xfrm>
        <a:prstGeom prst="pie">
          <a:avLst>
            <a:gd name="adj1" fmla="val 13114284"/>
            <a:gd name="adj2" fmla="val 1620000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0" i="0" kern="1200"/>
            <a:t>Monitoring and Maintenance.</a:t>
          </a:r>
          <a:endParaRPr lang="en-US" sz="1000" kern="1200"/>
        </a:p>
      </dsp:txBody>
      <dsp:txXfrm>
        <a:off x="1376601" y="687746"/>
        <a:ext cx="989563" cy="791650"/>
      </dsp:txXfrm>
    </dsp:sp>
    <dsp:sp modelId="{32D6460D-4D04-4ECE-93B2-E9989E0589B9}">
      <dsp:nvSpPr>
        <dsp:cNvPr id="0" name=""/>
        <dsp:cNvSpPr/>
      </dsp:nvSpPr>
      <dsp:spPr>
        <a:xfrm>
          <a:off x="222068" y="44530"/>
          <a:ext cx="4670740" cy="4670740"/>
        </a:xfrm>
        <a:prstGeom prst="circularArrow">
          <a:avLst>
            <a:gd name="adj1" fmla="val 5085"/>
            <a:gd name="adj2" fmla="val 327528"/>
            <a:gd name="adj3" fmla="val 18957827"/>
            <a:gd name="adj4" fmla="val 16200343"/>
            <a:gd name="adj5" fmla="val 5932"/>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00B6DED-0D9A-491A-83E4-2D015424006B}">
      <dsp:nvSpPr>
        <dsp:cNvPr id="0" name=""/>
        <dsp:cNvSpPr/>
      </dsp:nvSpPr>
      <dsp:spPr>
        <a:xfrm>
          <a:off x="275841" y="111621"/>
          <a:ext cx="4670740" cy="4670740"/>
        </a:xfrm>
        <a:prstGeom prst="circularArrow">
          <a:avLst>
            <a:gd name="adj1" fmla="val 5085"/>
            <a:gd name="adj2" fmla="val 327528"/>
            <a:gd name="adj3" fmla="val 443744"/>
            <a:gd name="adj4" fmla="val 19285776"/>
            <a:gd name="adj5" fmla="val 5932"/>
          </a:avLst>
        </a:prstGeom>
        <a:solidFill>
          <a:schemeClr val="accent5">
            <a:hueOff val="-1126424"/>
            <a:satOff val="-2903"/>
            <a:lumOff val="-1961"/>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3F6EF32-EAFD-43C8-B401-23D8F9BF9E8C}">
      <dsp:nvSpPr>
        <dsp:cNvPr id="0" name=""/>
        <dsp:cNvSpPr/>
      </dsp:nvSpPr>
      <dsp:spPr>
        <a:xfrm>
          <a:off x="256476" y="195539"/>
          <a:ext cx="4670740" cy="4670740"/>
        </a:xfrm>
        <a:prstGeom prst="circularArrow">
          <a:avLst>
            <a:gd name="adj1" fmla="val 5085"/>
            <a:gd name="adj2" fmla="val 327528"/>
            <a:gd name="adj3" fmla="val 3529100"/>
            <a:gd name="adj4" fmla="val 770764"/>
            <a:gd name="adj5" fmla="val 5932"/>
          </a:avLst>
        </a:prstGeom>
        <a:solidFill>
          <a:schemeClr val="accent5">
            <a:hueOff val="-2252848"/>
            <a:satOff val="-5806"/>
            <a:lumOff val="-3922"/>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4F933A1-EBD0-4586-BCE8-0EB5CF6B6F92}">
      <dsp:nvSpPr>
        <dsp:cNvPr id="0" name=""/>
        <dsp:cNvSpPr/>
      </dsp:nvSpPr>
      <dsp:spPr>
        <a:xfrm>
          <a:off x="179229" y="232438"/>
          <a:ext cx="4670740" cy="4670740"/>
        </a:xfrm>
        <a:prstGeom prst="circularArrow">
          <a:avLst>
            <a:gd name="adj1" fmla="val 5085"/>
            <a:gd name="adj2" fmla="val 327528"/>
            <a:gd name="adj3" fmla="val 6615046"/>
            <a:gd name="adj4" fmla="val 3857426"/>
            <a:gd name="adj5" fmla="val 5932"/>
          </a:avLst>
        </a:prstGeom>
        <a:solidFill>
          <a:schemeClr val="accent5">
            <a:hueOff val="-3379271"/>
            <a:satOff val="-8710"/>
            <a:lumOff val="-588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92BC942-1756-493F-8F07-77C6E880B2B0}">
      <dsp:nvSpPr>
        <dsp:cNvPr id="0" name=""/>
        <dsp:cNvSpPr/>
      </dsp:nvSpPr>
      <dsp:spPr>
        <a:xfrm>
          <a:off x="101983" y="195539"/>
          <a:ext cx="4670740" cy="4670740"/>
        </a:xfrm>
        <a:prstGeom prst="circularArrow">
          <a:avLst>
            <a:gd name="adj1" fmla="val 5085"/>
            <a:gd name="adj2" fmla="val 327528"/>
            <a:gd name="adj3" fmla="val 9701707"/>
            <a:gd name="adj4" fmla="val 6943371"/>
            <a:gd name="adj5" fmla="val 5932"/>
          </a:avLst>
        </a:prstGeom>
        <a:solidFill>
          <a:schemeClr val="accent5">
            <a:hueOff val="-4505695"/>
            <a:satOff val="-11613"/>
            <a:lumOff val="-784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B862DA0-C21B-454D-8AB8-2976477BC925}">
      <dsp:nvSpPr>
        <dsp:cNvPr id="0" name=""/>
        <dsp:cNvSpPr/>
      </dsp:nvSpPr>
      <dsp:spPr>
        <a:xfrm>
          <a:off x="82618" y="111621"/>
          <a:ext cx="4670740" cy="4670740"/>
        </a:xfrm>
        <a:prstGeom prst="circularArrow">
          <a:avLst>
            <a:gd name="adj1" fmla="val 5085"/>
            <a:gd name="adj2" fmla="val 327528"/>
            <a:gd name="adj3" fmla="val 12786695"/>
            <a:gd name="adj4" fmla="val 10028727"/>
            <a:gd name="adj5" fmla="val 5932"/>
          </a:avLst>
        </a:prstGeom>
        <a:solidFill>
          <a:schemeClr val="accent5">
            <a:hueOff val="-5632119"/>
            <a:satOff val="-14516"/>
            <a:lumOff val="-9804"/>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E7860FC-9F5B-48E1-B42D-6FAA4DF8664E}">
      <dsp:nvSpPr>
        <dsp:cNvPr id="0" name=""/>
        <dsp:cNvSpPr/>
      </dsp:nvSpPr>
      <dsp:spPr>
        <a:xfrm>
          <a:off x="136391" y="44530"/>
          <a:ext cx="4670740" cy="4670740"/>
        </a:xfrm>
        <a:prstGeom prst="circularArrow">
          <a:avLst>
            <a:gd name="adj1" fmla="val 5085"/>
            <a:gd name="adj2" fmla="val 327528"/>
            <a:gd name="adj3" fmla="val 15872129"/>
            <a:gd name="adj4" fmla="val 13114645"/>
            <a:gd name="adj5" fmla="val 5932"/>
          </a:avLst>
        </a:prstGeom>
        <a:solidFill>
          <a:schemeClr val="accent5">
            <a:hueOff val="-6758543"/>
            <a:satOff val="-17419"/>
            <a:lumOff val="-11765"/>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6807AA-C767-4590-89E8-BBC310A9F942}">
      <dsp:nvSpPr>
        <dsp:cNvPr id="0" name=""/>
        <dsp:cNvSpPr/>
      </dsp:nvSpPr>
      <dsp:spPr>
        <a:xfrm>
          <a:off x="1293" y="610862"/>
          <a:ext cx="1467275" cy="93171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4CFFF0-6B93-4305-8380-6E0381460040}">
      <dsp:nvSpPr>
        <dsp:cNvPr id="0" name=""/>
        <dsp:cNvSpPr/>
      </dsp:nvSpPr>
      <dsp:spPr>
        <a:xfrm>
          <a:off x="164324" y="765741"/>
          <a:ext cx="1467275" cy="93171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a:t>Business understanding :</a:t>
          </a:r>
          <a:endParaRPr lang="en-US" sz="1100" kern="1200"/>
        </a:p>
      </dsp:txBody>
      <dsp:txXfrm>
        <a:off x="191613" y="793030"/>
        <a:ext cx="1412697" cy="877141"/>
      </dsp:txXfrm>
    </dsp:sp>
    <dsp:sp modelId="{F1EADC88-861A-4916-926E-78AFF291E250}">
      <dsp:nvSpPr>
        <dsp:cNvPr id="0" name=""/>
        <dsp:cNvSpPr/>
      </dsp:nvSpPr>
      <dsp:spPr>
        <a:xfrm>
          <a:off x="1794630" y="610862"/>
          <a:ext cx="1467275" cy="93171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A68CA1-FEF3-4164-808E-249402F45A93}">
      <dsp:nvSpPr>
        <dsp:cNvPr id="0" name=""/>
        <dsp:cNvSpPr/>
      </dsp:nvSpPr>
      <dsp:spPr>
        <a:xfrm>
          <a:off x="1957660" y="765741"/>
          <a:ext cx="1467275" cy="93171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a:t>Gather and preprocess credit data for analysis.</a:t>
          </a:r>
          <a:endParaRPr lang="en-US" sz="1100" kern="1200"/>
        </a:p>
      </dsp:txBody>
      <dsp:txXfrm>
        <a:off x="1984949" y="793030"/>
        <a:ext cx="1412697" cy="877141"/>
      </dsp:txXfrm>
    </dsp:sp>
    <dsp:sp modelId="{2A1BB6F4-D236-433F-A2F3-E08D91C9AB24}">
      <dsp:nvSpPr>
        <dsp:cNvPr id="0" name=""/>
        <dsp:cNvSpPr/>
      </dsp:nvSpPr>
      <dsp:spPr>
        <a:xfrm>
          <a:off x="3587966" y="610862"/>
          <a:ext cx="1467275" cy="93171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677E31-5000-415D-8782-8AD1BCD9F008}">
      <dsp:nvSpPr>
        <dsp:cNvPr id="0" name=""/>
        <dsp:cNvSpPr/>
      </dsp:nvSpPr>
      <dsp:spPr>
        <a:xfrm>
          <a:off x="3750996" y="765741"/>
          <a:ext cx="1467275" cy="93171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a:t>Explore various machine learning algorithms suitable for credit scoring.</a:t>
          </a:r>
          <a:endParaRPr lang="en-US" sz="1100" kern="1200"/>
        </a:p>
      </dsp:txBody>
      <dsp:txXfrm>
        <a:off x="3778285" y="793030"/>
        <a:ext cx="1412697" cy="877141"/>
      </dsp:txXfrm>
    </dsp:sp>
    <dsp:sp modelId="{F3CDB902-84BD-4006-A191-126CC5E01C62}">
      <dsp:nvSpPr>
        <dsp:cNvPr id="0" name=""/>
        <dsp:cNvSpPr/>
      </dsp:nvSpPr>
      <dsp:spPr>
        <a:xfrm>
          <a:off x="5381302" y="610862"/>
          <a:ext cx="1467275" cy="93171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44FF56-82B5-41D4-9A31-B7B49395B06D}">
      <dsp:nvSpPr>
        <dsp:cNvPr id="0" name=""/>
        <dsp:cNvSpPr/>
      </dsp:nvSpPr>
      <dsp:spPr>
        <a:xfrm>
          <a:off x="5544332" y="765741"/>
          <a:ext cx="1467275" cy="93171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a:t>Develop a credit scoring model to predict customer creditworthiness.</a:t>
          </a:r>
          <a:endParaRPr lang="en-US" sz="1100" kern="1200"/>
        </a:p>
      </dsp:txBody>
      <dsp:txXfrm>
        <a:off x="5571621" y="793030"/>
        <a:ext cx="1412697" cy="877141"/>
      </dsp:txXfrm>
    </dsp:sp>
    <dsp:sp modelId="{F39A388A-04C6-4E37-8641-C5AC67511D8E}">
      <dsp:nvSpPr>
        <dsp:cNvPr id="0" name=""/>
        <dsp:cNvSpPr/>
      </dsp:nvSpPr>
      <dsp:spPr>
        <a:xfrm>
          <a:off x="7174638" y="610862"/>
          <a:ext cx="1467275" cy="93171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496881-F4D1-40B1-B280-E725A3FEA6A8}">
      <dsp:nvSpPr>
        <dsp:cNvPr id="0" name=""/>
        <dsp:cNvSpPr/>
      </dsp:nvSpPr>
      <dsp:spPr>
        <a:xfrm>
          <a:off x="7337668" y="765741"/>
          <a:ext cx="1467275" cy="93171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a:t>Implement segmentation techniques to categorize customers based on risk profiles.</a:t>
          </a:r>
          <a:endParaRPr lang="en-US" sz="1100" kern="1200"/>
        </a:p>
      </dsp:txBody>
      <dsp:txXfrm>
        <a:off x="7364957" y="793030"/>
        <a:ext cx="1412697" cy="877141"/>
      </dsp:txXfrm>
    </dsp:sp>
    <dsp:sp modelId="{4C9D90E5-06AD-4190-863F-B885732C47D5}">
      <dsp:nvSpPr>
        <dsp:cNvPr id="0" name=""/>
        <dsp:cNvSpPr/>
      </dsp:nvSpPr>
      <dsp:spPr>
        <a:xfrm>
          <a:off x="8967974" y="610862"/>
          <a:ext cx="1467275" cy="93171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873613-FA86-4052-A8E8-C0889B359754}">
      <dsp:nvSpPr>
        <dsp:cNvPr id="0" name=""/>
        <dsp:cNvSpPr/>
      </dsp:nvSpPr>
      <dsp:spPr>
        <a:xfrm>
          <a:off x="9131005" y="765741"/>
          <a:ext cx="1467275" cy="93171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a:t>Create a user interface for visualizing credit scores and segmentation results </a:t>
          </a:r>
          <a:endParaRPr lang="en-US" sz="1100" kern="1200"/>
        </a:p>
      </dsp:txBody>
      <dsp:txXfrm>
        <a:off x="9158294" y="793030"/>
        <a:ext cx="1412697" cy="877141"/>
      </dsp:txXfrm>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6EA6D-0354-673F-5BFA-868EA22791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815B15-DC01-406B-76D0-D9DF2E278C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6746F9-4B09-6A9D-7926-354419E94DCC}"/>
              </a:ext>
            </a:extLst>
          </p:cNvPr>
          <p:cNvSpPr>
            <a:spLocks noGrp="1"/>
          </p:cNvSpPr>
          <p:nvPr>
            <p:ph type="dt" sz="half" idx="10"/>
          </p:nvPr>
        </p:nvSpPr>
        <p:spPr/>
        <p:txBody>
          <a:bodyPr/>
          <a:lstStyle/>
          <a:p>
            <a:fld id="{DAE0CD1E-A019-4A12-8437-9CD4E6F2A5A0}" type="datetimeFigureOut">
              <a:rPr lang="en-US" smtClean="0"/>
              <a:t>2/4/2024</a:t>
            </a:fld>
            <a:endParaRPr lang="en-US"/>
          </a:p>
        </p:txBody>
      </p:sp>
      <p:sp>
        <p:nvSpPr>
          <p:cNvPr id="5" name="Footer Placeholder 4">
            <a:extLst>
              <a:ext uri="{FF2B5EF4-FFF2-40B4-BE49-F238E27FC236}">
                <a16:creationId xmlns:a16="http://schemas.microsoft.com/office/drawing/2014/main" id="{AD80BBA2-AD1C-B7E2-952F-5A0B3728B7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C6A098-FB64-EB70-90E5-7EE054DB2717}"/>
              </a:ext>
            </a:extLst>
          </p:cNvPr>
          <p:cNvSpPr>
            <a:spLocks noGrp="1"/>
          </p:cNvSpPr>
          <p:nvPr>
            <p:ph type="sldNum" sz="quarter" idx="12"/>
          </p:nvPr>
        </p:nvSpPr>
        <p:spPr/>
        <p:txBody>
          <a:bodyPr/>
          <a:lstStyle/>
          <a:p>
            <a:fld id="{8B609D9A-8530-4EC3-8BBE-A6C76E200E0D}" type="slidenum">
              <a:rPr lang="en-US" smtClean="0"/>
              <a:t>‹#›</a:t>
            </a:fld>
            <a:endParaRPr lang="en-US"/>
          </a:p>
        </p:txBody>
      </p:sp>
    </p:spTree>
    <p:extLst>
      <p:ext uri="{BB962C8B-B14F-4D97-AF65-F5344CB8AC3E}">
        <p14:creationId xmlns:p14="http://schemas.microsoft.com/office/powerpoint/2010/main" val="3420809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70CEB-543A-DFCE-3788-30A96BDFBD8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AFBA6C-308C-0D10-72E8-A118C64083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708466-C17B-0330-B861-FCE3B1429ADA}"/>
              </a:ext>
            </a:extLst>
          </p:cNvPr>
          <p:cNvSpPr>
            <a:spLocks noGrp="1"/>
          </p:cNvSpPr>
          <p:nvPr>
            <p:ph type="dt" sz="half" idx="10"/>
          </p:nvPr>
        </p:nvSpPr>
        <p:spPr/>
        <p:txBody>
          <a:bodyPr/>
          <a:lstStyle/>
          <a:p>
            <a:fld id="{DAE0CD1E-A019-4A12-8437-9CD4E6F2A5A0}" type="datetimeFigureOut">
              <a:rPr lang="en-US" smtClean="0"/>
              <a:t>2/4/2024</a:t>
            </a:fld>
            <a:endParaRPr lang="en-US"/>
          </a:p>
        </p:txBody>
      </p:sp>
      <p:sp>
        <p:nvSpPr>
          <p:cNvPr id="5" name="Footer Placeholder 4">
            <a:extLst>
              <a:ext uri="{FF2B5EF4-FFF2-40B4-BE49-F238E27FC236}">
                <a16:creationId xmlns:a16="http://schemas.microsoft.com/office/drawing/2014/main" id="{0735FE86-B7AE-181B-B3F4-3E8422425F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C9613C-7A32-E2D5-83DF-4391166053BD}"/>
              </a:ext>
            </a:extLst>
          </p:cNvPr>
          <p:cNvSpPr>
            <a:spLocks noGrp="1"/>
          </p:cNvSpPr>
          <p:nvPr>
            <p:ph type="sldNum" sz="quarter" idx="12"/>
          </p:nvPr>
        </p:nvSpPr>
        <p:spPr/>
        <p:txBody>
          <a:bodyPr/>
          <a:lstStyle/>
          <a:p>
            <a:fld id="{8B609D9A-8530-4EC3-8BBE-A6C76E200E0D}" type="slidenum">
              <a:rPr lang="en-US" smtClean="0"/>
              <a:t>‹#›</a:t>
            </a:fld>
            <a:endParaRPr lang="en-US"/>
          </a:p>
        </p:txBody>
      </p:sp>
    </p:spTree>
    <p:extLst>
      <p:ext uri="{BB962C8B-B14F-4D97-AF65-F5344CB8AC3E}">
        <p14:creationId xmlns:p14="http://schemas.microsoft.com/office/powerpoint/2010/main" val="3787613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3822E1-DDBF-61EC-DF54-F4C9190DBA3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12537EC-5CEE-1409-93F3-6473A5310E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B8D941-9020-A420-7DC4-B19467491815}"/>
              </a:ext>
            </a:extLst>
          </p:cNvPr>
          <p:cNvSpPr>
            <a:spLocks noGrp="1"/>
          </p:cNvSpPr>
          <p:nvPr>
            <p:ph type="dt" sz="half" idx="10"/>
          </p:nvPr>
        </p:nvSpPr>
        <p:spPr/>
        <p:txBody>
          <a:bodyPr/>
          <a:lstStyle/>
          <a:p>
            <a:fld id="{DAE0CD1E-A019-4A12-8437-9CD4E6F2A5A0}" type="datetimeFigureOut">
              <a:rPr lang="en-US" smtClean="0"/>
              <a:t>2/4/2024</a:t>
            </a:fld>
            <a:endParaRPr lang="en-US"/>
          </a:p>
        </p:txBody>
      </p:sp>
      <p:sp>
        <p:nvSpPr>
          <p:cNvPr id="5" name="Footer Placeholder 4">
            <a:extLst>
              <a:ext uri="{FF2B5EF4-FFF2-40B4-BE49-F238E27FC236}">
                <a16:creationId xmlns:a16="http://schemas.microsoft.com/office/drawing/2014/main" id="{890E0C2D-754A-AA5C-CB53-FD3AB47E0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A14CCE-DD7D-8C66-454C-1FB250F8F149}"/>
              </a:ext>
            </a:extLst>
          </p:cNvPr>
          <p:cNvSpPr>
            <a:spLocks noGrp="1"/>
          </p:cNvSpPr>
          <p:nvPr>
            <p:ph type="sldNum" sz="quarter" idx="12"/>
          </p:nvPr>
        </p:nvSpPr>
        <p:spPr/>
        <p:txBody>
          <a:bodyPr/>
          <a:lstStyle/>
          <a:p>
            <a:fld id="{8B609D9A-8530-4EC3-8BBE-A6C76E200E0D}" type="slidenum">
              <a:rPr lang="en-US" smtClean="0"/>
              <a:t>‹#›</a:t>
            </a:fld>
            <a:endParaRPr lang="en-US"/>
          </a:p>
        </p:txBody>
      </p:sp>
    </p:spTree>
    <p:extLst>
      <p:ext uri="{BB962C8B-B14F-4D97-AF65-F5344CB8AC3E}">
        <p14:creationId xmlns:p14="http://schemas.microsoft.com/office/powerpoint/2010/main" val="137907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9703D-43FD-0A29-6528-A4FD866C4D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842F72-9037-5654-7D44-F549C3BBAE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A9C716-113B-F4FF-113F-FD49CE3C130B}"/>
              </a:ext>
            </a:extLst>
          </p:cNvPr>
          <p:cNvSpPr>
            <a:spLocks noGrp="1"/>
          </p:cNvSpPr>
          <p:nvPr>
            <p:ph type="dt" sz="half" idx="10"/>
          </p:nvPr>
        </p:nvSpPr>
        <p:spPr/>
        <p:txBody>
          <a:bodyPr/>
          <a:lstStyle/>
          <a:p>
            <a:fld id="{DAE0CD1E-A019-4A12-8437-9CD4E6F2A5A0}" type="datetimeFigureOut">
              <a:rPr lang="en-US" smtClean="0"/>
              <a:t>2/4/2024</a:t>
            </a:fld>
            <a:endParaRPr lang="en-US"/>
          </a:p>
        </p:txBody>
      </p:sp>
      <p:sp>
        <p:nvSpPr>
          <p:cNvPr id="5" name="Footer Placeholder 4">
            <a:extLst>
              <a:ext uri="{FF2B5EF4-FFF2-40B4-BE49-F238E27FC236}">
                <a16:creationId xmlns:a16="http://schemas.microsoft.com/office/drawing/2014/main" id="{3F333E54-20CB-F8C0-468C-128B02B0F2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1FD880-68D4-32E9-F4CF-CAEF0796FCE8}"/>
              </a:ext>
            </a:extLst>
          </p:cNvPr>
          <p:cNvSpPr>
            <a:spLocks noGrp="1"/>
          </p:cNvSpPr>
          <p:nvPr>
            <p:ph type="sldNum" sz="quarter" idx="12"/>
          </p:nvPr>
        </p:nvSpPr>
        <p:spPr/>
        <p:txBody>
          <a:bodyPr/>
          <a:lstStyle/>
          <a:p>
            <a:fld id="{8B609D9A-8530-4EC3-8BBE-A6C76E200E0D}" type="slidenum">
              <a:rPr lang="en-US" smtClean="0"/>
              <a:t>‹#›</a:t>
            </a:fld>
            <a:endParaRPr lang="en-US"/>
          </a:p>
        </p:txBody>
      </p:sp>
    </p:spTree>
    <p:extLst>
      <p:ext uri="{BB962C8B-B14F-4D97-AF65-F5344CB8AC3E}">
        <p14:creationId xmlns:p14="http://schemas.microsoft.com/office/powerpoint/2010/main" val="1369695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8DDAB-8643-CD40-02B6-7D979B34DF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4CF80D-C174-694C-64C5-089E339B3A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438C18-E5FC-7BB0-D47A-4FD1DAAE4E1B}"/>
              </a:ext>
            </a:extLst>
          </p:cNvPr>
          <p:cNvSpPr>
            <a:spLocks noGrp="1"/>
          </p:cNvSpPr>
          <p:nvPr>
            <p:ph type="dt" sz="half" idx="10"/>
          </p:nvPr>
        </p:nvSpPr>
        <p:spPr/>
        <p:txBody>
          <a:bodyPr/>
          <a:lstStyle/>
          <a:p>
            <a:fld id="{DAE0CD1E-A019-4A12-8437-9CD4E6F2A5A0}" type="datetimeFigureOut">
              <a:rPr lang="en-US" smtClean="0"/>
              <a:t>2/4/2024</a:t>
            </a:fld>
            <a:endParaRPr lang="en-US"/>
          </a:p>
        </p:txBody>
      </p:sp>
      <p:sp>
        <p:nvSpPr>
          <p:cNvPr id="5" name="Footer Placeholder 4">
            <a:extLst>
              <a:ext uri="{FF2B5EF4-FFF2-40B4-BE49-F238E27FC236}">
                <a16:creationId xmlns:a16="http://schemas.microsoft.com/office/drawing/2014/main" id="{3F588459-C0CE-94A5-81C5-EB52DB9037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D85B89-C1E6-53B8-4F38-E7DC8177ACDC}"/>
              </a:ext>
            </a:extLst>
          </p:cNvPr>
          <p:cNvSpPr>
            <a:spLocks noGrp="1"/>
          </p:cNvSpPr>
          <p:nvPr>
            <p:ph type="sldNum" sz="quarter" idx="12"/>
          </p:nvPr>
        </p:nvSpPr>
        <p:spPr/>
        <p:txBody>
          <a:bodyPr/>
          <a:lstStyle/>
          <a:p>
            <a:fld id="{8B609D9A-8530-4EC3-8BBE-A6C76E200E0D}" type="slidenum">
              <a:rPr lang="en-US" smtClean="0"/>
              <a:t>‹#›</a:t>
            </a:fld>
            <a:endParaRPr lang="en-US"/>
          </a:p>
        </p:txBody>
      </p:sp>
    </p:spTree>
    <p:extLst>
      <p:ext uri="{BB962C8B-B14F-4D97-AF65-F5344CB8AC3E}">
        <p14:creationId xmlns:p14="http://schemas.microsoft.com/office/powerpoint/2010/main" val="785977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7B201-7851-6A0A-8AF5-7947F9EA9F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A29157-2065-A1DC-3449-1061D6EACB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B6D0CD-A720-4548-ACF8-E3F8154AF2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B1F62D5-DA23-0662-50AC-A1A231221C85}"/>
              </a:ext>
            </a:extLst>
          </p:cNvPr>
          <p:cNvSpPr>
            <a:spLocks noGrp="1"/>
          </p:cNvSpPr>
          <p:nvPr>
            <p:ph type="dt" sz="half" idx="10"/>
          </p:nvPr>
        </p:nvSpPr>
        <p:spPr/>
        <p:txBody>
          <a:bodyPr/>
          <a:lstStyle/>
          <a:p>
            <a:fld id="{DAE0CD1E-A019-4A12-8437-9CD4E6F2A5A0}" type="datetimeFigureOut">
              <a:rPr lang="en-US" smtClean="0"/>
              <a:t>2/4/2024</a:t>
            </a:fld>
            <a:endParaRPr lang="en-US"/>
          </a:p>
        </p:txBody>
      </p:sp>
      <p:sp>
        <p:nvSpPr>
          <p:cNvPr id="6" name="Footer Placeholder 5">
            <a:extLst>
              <a:ext uri="{FF2B5EF4-FFF2-40B4-BE49-F238E27FC236}">
                <a16:creationId xmlns:a16="http://schemas.microsoft.com/office/drawing/2014/main" id="{58501012-BFA3-A281-EF1C-C5CF7179CE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CCF5DD-352A-5245-EB67-93F77911A7B9}"/>
              </a:ext>
            </a:extLst>
          </p:cNvPr>
          <p:cNvSpPr>
            <a:spLocks noGrp="1"/>
          </p:cNvSpPr>
          <p:nvPr>
            <p:ph type="sldNum" sz="quarter" idx="12"/>
          </p:nvPr>
        </p:nvSpPr>
        <p:spPr/>
        <p:txBody>
          <a:bodyPr/>
          <a:lstStyle/>
          <a:p>
            <a:fld id="{8B609D9A-8530-4EC3-8BBE-A6C76E200E0D}" type="slidenum">
              <a:rPr lang="en-US" smtClean="0"/>
              <a:t>‹#›</a:t>
            </a:fld>
            <a:endParaRPr lang="en-US"/>
          </a:p>
        </p:txBody>
      </p:sp>
    </p:spTree>
    <p:extLst>
      <p:ext uri="{BB962C8B-B14F-4D97-AF65-F5344CB8AC3E}">
        <p14:creationId xmlns:p14="http://schemas.microsoft.com/office/powerpoint/2010/main" val="466130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E9E3A-E70B-891D-636C-54B48FD317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F89DFE-0B84-27C4-1CEF-FCA515CFBA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1D8F2D-61FA-63AE-7CB4-104F6A4F4C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9E78E1-2042-3189-C7AE-042FDC6536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1220D3-3BC0-11BA-36F0-864F77EC2B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033C7C-56D6-4011-791C-3DFA60382E62}"/>
              </a:ext>
            </a:extLst>
          </p:cNvPr>
          <p:cNvSpPr>
            <a:spLocks noGrp="1"/>
          </p:cNvSpPr>
          <p:nvPr>
            <p:ph type="dt" sz="half" idx="10"/>
          </p:nvPr>
        </p:nvSpPr>
        <p:spPr/>
        <p:txBody>
          <a:bodyPr/>
          <a:lstStyle/>
          <a:p>
            <a:fld id="{DAE0CD1E-A019-4A12-8437-9CD4E6F2A5A0}" type="datetimeFigureOut">
              <a:rPr lang="en-US" smtClean="0"/>
              <a:t>2/4/2024</a:t>
            </a:fld>
            <a:endParaRPr lang="en-US"/>
          </a:p>
        </p:txBody>
      </p:sp>
      <p:sp>
        <p:nvSpPr>
          <p:cNvPr id="8" name="Footer Placeholder 7">
            <a:extLst>
              <a:ext uri="{FF2B5EF4-FFF2-40B4-BE49-F238E27FC236}">
                <a16:creationId xmlns:a16="http://schemas.microsoft.com/office/drawing/2014/main" id="{22C227A0-FDED-0A08-8DE5-95CC4E1568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9465CF4-3BD8-F6D2-2FCB-24EC3C162148}"/>
              </a:ext>
            </a:extLst>
          </p:cNvPr>
          <p:cNvSpPr>
            <a:spLocks noGrp="1"/>
          </p:cNvSpPr>
          <p:nvPr>
            <p:ph type="sldNum" sz="quarter" idx="12"/>
          </p:nvPr>
        </p:nvSpPr>
        <p:spPr/>
        <p:txBody>
          <a:bodyPr/>
          <a:lstStyle/>
          <a:p>
            <a:fld id="{8B609D9A-8530-4EC3-8BBE-A6C76E200E0D}" type="slidenum">
              <a:rPr lang="en-US" smtClean="0"/>
              <a:t>‹#›</a:t>
            </a:fld>
            <a:endParaRPr lang="en-US"/>
          </a:p>
        </p:txBody>
      </p:sp>
    </p:spTree>
    <p:extLst>
      <p:ext uri="{BB962C8B-B14F-4D97-AF65-F5344CB8AC3E}">
        <p14:creationId xmlns:p14="http://schemas.microsoft.com/office/powerpoint/2010/main" val="3902079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90F38-6F3F-56F9-8E9A-724C6AC24AE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23BE0D2-1546-3CEE-0114-948F0E579F0E}"/>
              </a:ext>
            </a:extLst>
          </p:cNvPr>
          <p:cNvSpPr>
            <a:spLocks noGrp="1"/>
          </p:cNvSpPr>
          <p:nvPr>
            <p:ph type="dt" sz="half" idx="10"/>
          </p:nvPr>
        </p:nvSpPr>
        <p:spPr/>
        <p:txBody>
          <a:bodyPr/>
          <a:lstStyle/>
          <a:p>
            <a:fld id="{DAE0CD1E-A019-4A12-8437-9CD4E6F2A5A0}" type="datetimeFigureOut">
              <a:rPr lang="en-US" smtClean="0"/>
              <a:t>2/4/2024</a:t>
            </a:fld>
            <a:endParaRPr lang="en-US"/>
          </a:p>
        </p:txBody>
      </p:sp>
      <p:sp>
        <p:nvSpPr>
          <p:cNvPr id="4" name="Footer Placeholder 3">
            <a:extLst>
              <a:ext uri="{FF2B5EF4-FFF2-40B4-BE49-F238E27FC236}">
                <a16:creationId xmlns:a16="http://schemas.microsoft.com/office/drawing/2014/main" id="{88714368-1889-8BF9-A5BE-0F3BE250D0E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0FECC3-F163-E314-7450-8A4687ACDBBA}"/>
              </a:ext>
            </a:extLst>
          </p:cNvPr>
          <p:cNvSpPr>
            <a:spLocks noGrp="1"/>
          </p:cNvSpPr>
          <p:nvPr>
            <p:ph type="sldNum" sz="quarter" idx="12"/>
          </p:nvPr>
        </p:nvSpPr>
        <p:spPr/>
        <p:txBody>
          <a:bodyPr/>
          <a:lstStyle/>
          <a:p>
            <a:fld id="{8B609D9A-8530-4EC3-8BBE-A6C76E200E0D}" type="slidenum">
              <a:rPr lang="en-US" smtClean="0"/>
              <a:t>‹#›</a:t>
            </a:fld>
            <a:endParaRPr lang="en-US"/>
          </a:p>
        </p:txBody>
      </p:sp>
    </p:spTree>
    <p:extLst>
      <p:ext uri="{BB962C8B-B14F-4D97-AF65-F5344CB8AC3E}">
        <p14:creationId xmlns:p14="http://schemas.microsoft.com/office/powerpoint/2010/main" val="2676548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FB6BD7-B792-230F-D945-21FF06384073}"/>
              </a:ext>
            </a:extLst>
          </p:cNvPr>
          <p:cNvSpPr>
            <a:spLocks noGrp="1"/>
          </p:cNvSpPr>
          <p:nvPr>
            <p:ph type="dt" sz="half" idx="10"/>
          </p:nvPr>
        </p:nvSpPr>
        <p:spPr/>
        <p:txBody>
          <a:bodyPr/>
          <a:lstStyle/>
          <a:p>
            <a:fld id="{DAE0CD1E-A019-4A12-8437-9CD4E6F2A5A0}" type="datetimeFigureOut">
              <a:rPr lang="en-US" smtClean="0"/>
              <a:t>2/4/2024</a:t>
            </a:fld>
            <a:endParaRPr lang="en-US"/>
          </a:p>
        </p:txBody>
      </p:sp>
      <p:sp>
        <p:nvSpPr>
          <p:cNvPr id="3" name="Footer Placeholder 2">
            <a:extLst>
              <a:ext uri="{FF2B5EF4-FFF2-40B4-BE49-F238E27FC236}">
                <a16:creationId xmlns:a16="http://schemas.microsoft.com/office/drawing/2014/main" id="{8EE53DA0-4AA3-3575-86AF-BE8BE44C394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FE1513-586B-F06C-A0B0-221911DD6902}"/>
              </a:ext>
            </a:extLst>
          </p:cNvPr>
          <p:cNvSpPr>
            <a:spLocks noGrp="1"/>
          </p:cNvSpPr>
          <p:nvPr>
            <p:ph type="sldNum" sz="quarter" idx="12"/>
          </p:nvPr>
        </p:nvSpPr>
        <p:spPr/>
        <p:txBody>
          <a:bodyPr/>
          <a:lstStyle/>
          <a:p>
            <a:fld id="{8B609D9A-8530-4EC3-8BBE-A6C76E200E0D}" type="slidenum">
              <a:rPr lang="en-US" smtClean="0"/>
              <a:t>‹#›</a:t>
            </a:fld>
            <a:endParaRPr lang="en-US"/>
          </a:p>
        </p:txBody>
      </p:sp>
    </p:spTree>
    <p:extLst>
      <p:ext uri="{BB962C8B-B14F-4D97-AF65-F5344CB8AC3E}">
        <p14:creationId xmlns:p14="http://schemas.microsoft.com/office/powerpoint/2010/main" val="2692115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EF946-061B-04A4-3C25-DB283B75AB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C4B540-7277-EB3D-49FD-8790747344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84A81D-FF33-34E1-7B91-F3095E2627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B839E2-9B6E-B3D5-29D8-2B17486C7657}"/>
              </a:ext>
            </a:extLst>
          </p:cNvPr>
          <p:cNvSpPr>
            <a:spLocks noGrp="1"/>
          </p:cNvSpPr>
          <p:nvPr>
            <p:ph type="dt" sz="half" idx="10"/>
          </p:nvPr>
        </p:nvSpPr>
        <p:spPr/>
        <p:txBody>
          <a:bodyPr/>
          <a:lstStyle/>
          <a:p>
            <a:fld id="{DAE0CD1E-A019-4A12-8437-9CD4E6F2A5A0}" type="datetimeFigureOut">
              <a:rPr lang="en-US" smtClean="0"/>
              <a:t>2/4/2024</a:t>
            </a:fld>
            <a:endParaRPr lang="en-US"/>
          </a:p>
        </p:txBody>
      </p:sp>
      <p:sp>
        <p:nvSpPr>
          <p:cNvPr id="6" name="Footer Placeholder 5">
            <a:extLst>
              <a:ext uri="{FF2B5EF4-FFF2-40B4-BE49-F238E27FC236}">
                <a16:creationId xmlns:a16="http://schemas.microsoft.com/office/drawing/2014/main" id="{E66770C7-B052-2524-8308-9A2893E5EE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525539-3111-19E0-9882-7F740A184F9B}"/>
              </a:ext>
            </a:extLst>
          </p:cNvPr>
          <p:cNvSpPr>
            <a:spLocks noGrp="1"/>
          </p:cNvSpPr>
          <p:nvPr>
            <p:ph type="sldNum" sz="quarter" idx="12"/>
          </p:nvPr>
        </p:nvSpPr>
        <p:spPr/>
        <p:txBody>
          <a:bodyPr/>
          <a:lstStyle/>
          <a:p>
            <a:fld id="{8B609D9A-8530-4EC3-8BBE-A6C76E200E0D}" type="slidenum">
              <a:rPr lang="en-US" smtClean="0"/>
              <a:t>‹#›</a:t>
            </a:fld>
            <a:endParaRPr lang="en-US"/>
          </a:p>
        </p:txBody>
      </p:sp>
    </p:spTree>
    <p:extLst>
      <p:ext uri="{BB962C8B-B14F-4D97-AF65-F5344CB8AC3E}">
        <p14:creationId xmlns:p14="http://schemas.microsoft.com/office/powerpoint/2010/main" val="3322866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D1CE8-ADBB-1B3A-5DED-C68D3C15F1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0E8B48D-F1FA-CE13-B1F6-E0AD3ACBBA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4DDA1B-DA36-8202-78A6-21581A3C98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CAFC1D-2731-E7A4-F1FA-B296A4E8473B}"/>
              </a:ext>
            </a:extLst>
          </p:cNvPr>
          <p:cNvSpPr>
            <a:spLocks noGrp="1"/>
          </p:cNvSpPr>
          <p:nvPr>
            <p:ph type="dt" sz="half" idx="10"/>
          </p:nvPr>
        </p:nvSpPr>
        <p:spPr/>
        <p:txBody>
          <a:bodyPr/>
          <a:lstStyle/>
          <a:p>
            <a:fld id="{DAE0CD1E-A019-4A12-8437-9CD4E6F2A5A0}" type="datetimeFigureOut">
              <a:rPr lang="en-US" smtClean="0"/>
              <a:t>2/4/2024</a:t>
            </a:fld>
            <a:endParaRPr lang="en-US"/>
          </a:p>
        </p:txBody>
      </p:sp>
      <p:sp>
        <p:nvSpPr>
          <p:cNvPr id="6" name="Footer Placeholder 5">
            <a:extLst>
              <a:ext uri="{FF2B5EF4-FFF2-40B4-BE49-F238E27FC236}">
                <a16:creationId xmlns:a16="http://schemas.microsoft.com/office/drawing/2014/main" id="{F59291C1-FBF7-B10D-6A11-5D6FE012EE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D384E4-7DBB-897A-A71B-CC2345279A35}"/>
              </a:ext>
            </a:extLst>
          </p:cNvPr>
          <p:cNvSpPr>
            <a:spLocks noGrp="1"/>
          </p:cNvSpPr>
          <p:nvPr>
            <p:ph type="sldNum" sz="quarter" idx="12"/>
          </p:nvPr>
        </p:nvSpPr>
        <p:spPr/>
        <p:txBody>
          <a:bodyPr/>
          <a:lstStyle/>
          <a:p>
            <a:fld id="{8B609D9A-8530-4EC3-8BBE-A6C76E200E0D}" type="slidenum">
              <a:rPr lang="en-US" smtClean="0"/>
              <a:t>‹#›</a:t>
            </a:fld>
            <a:endParaRPr lang="en-US"/>
          </a:p>
        </p:txBody>
      </p:sp>
    </p:spTree>
    <p:extLst>
      <p:ext uri="{BB962C8B-B14F-4D97-AF65-F5344CB8AC3E}">
        <p14:creationId xmlns:p14="http://schemas.microsoft.com/office/powerpoint/2010/main" val="3425058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41322A-6026-5403-C47D-8BC7BEC870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46C6B39-85A0-A226-06F4-C4956985E8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C97E9E-57A5-F8E6-0237-B357591CBC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E0CD1E-A019-4A12-8437-9CD4E6F2A5A0}" type="datetimeFigureOut">
              <a:rPr lang="en-US" smtClean="0"/>
              <a:t>2/4/2024</a:t>
            </a:fld>
            <a:endParaRPr lang="en-US"/>
          </a:p>
        </p:txBody>
      </p:sp>
      <p:sp>
        <p:nvSpPr>
          <p:cNvPr id="5" name="Footer Placeholder 4">
            <a:extLst>
              <a:ext uri="{FF2B5EF4-FFF2-40B4-BE49-F238E27FC236}">
                <a16:creationId xmlns:a16="http://schemas.microsoft.com/office/drawing/2014/main" id="{C63F3885-2A81-AD24-7A01-E87718AFF9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B57033B-4EBC-D2D9-16E5-E931F38383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609D9A-8530-4EC3-8BBE-A6C76E200E0D}" type="slidenum">
              <a:rPr lang="en-US" smtClean="0"/>
              <a:t>‹#›</a:t>
            </a:fld>
            <a:endParaRPr lang="en-US"/>
          </a:p>
        </p:txBody>
      </p:sp>
    </p:spTree>
    <p:extLst>
      <p:ext uri="{BB962C8B-B14F-4D97-AF65-F5344CB8AC3E}">
        <p14:creationId xmlns:p14="http://schemas.microsoft.com/office/powerpoint/2010/main" val="1428363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Triangle 23">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AA3075-6B62-4ED4-9F66-4797054BE65A}"/>
              </a:ext>
            </a:extLst>
          </p:cNvPr>
          <p:cNvSpPr>
            <a:spLocks noGrp="1"/>
          </p:cNvSpPr>
          <p:nvPr>
            <p:ph type="ctrTitle"/>
          </p:nvPr>
        </p:nvSpPr>
        <p:spPr>
          <a:xfrm>
            <a:off x="1123356" y="1188637"/>
            <a:ext cx="9984615" cy="1597228"/>
          </a:xfrm>
        </p:spPr>
        <p:txBody>
          <a:bodyPr vert="horz" lIns="91440" tIns="45720" rIns="91440" bIns="45720" rtlCol="0" anchor="ctr">
            <a:normAutofit/>
          </a:bodyPr>
          <a:lstStyle/>
          <a:p>
            <a:pPr algn="l"/>
            <a:r>
              <a:rPr lang="en-US" sz="5100" b="1" kern="1200">
                <a:solidFill>
                  <a:schemeClr val="tx1"/>
                </a:solidFill>
                <a:latin typeface="+mj-lt"/>
                <a:ea typeface="+mj-ea"/>
                <a:cs typeface="+mj-cs"/>
              </a:rPr>
              <a:t>Credit Scoring and Segmentation System</a:t>
            </a:r>
          </a:p>
        </p:txBody>
      </p:sp>
      <p:pic>
        <p:nvPicPr>
          <p:cNvPr id="7" name="Graphic 6" descr="Laptop Secure">
            <a:extLst>
              <a:ext uri="{FF2B5EF4-FFF2-40B4-BE49-F238E27FC236}">
                <a16:creationId xmlns:a16="http://schemas.microsoft.com/office/drawing/2014/main" id="{A49DA345-4C8E-2EEE-49D6-D364F4646FD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26250" y="3018327"/>
            <a:ext cx="2728198" cy="2728198"/>
          </a:xfrm>
          <a:prstGeom prst="rect">
            <a:avLst/>
          </a:prstGeom>
        </p:spPr>
      </p:pic>
      <p:sp>
        <p:nvSpPr>
          <p:cNvPr id="3" name="Subtitle 2">
            <a:extLst>
              <a:ext uri="{FF2B5EF4-FFF2-40B4-BE49-F238E27FC236}">
                <a16:creationId xmlns:a16="http://schemas.microsoft.com/office/drawing/2014/main" id="{63BC0A8C-332D-255B-CFC4-F628DB152561}"/>
              </a:ext>
            </a:extLst>
          </p:cNvPr>
          <p:cNvSpPr>
            <a:spLocks noGrp="1"/>
          </p:cNvSpPr>
          <p:nvPr>
            <p:ph type="subTitle" idx="1"/>
          </p:nvPr>
        </p:nvSpPr>
        <p:spPr>
          <a:xfrm>
            <a:off x="5255260" y="2299855"/>
            <a:ext cx="4238257" cy="3426621"/>
          </a:xfrm>
        </p:spPr>
        <p:txBody>
          <a:bodyPr vert="horz" lIns="91440" tIns="45720" rIns="91440" bIns="45720" rtlCol="0" anchor="t">
            <a:normAutofit fontScale="92500" lnSpcReduction="10000"/>
          </a:bodyPr>
          <a:lstStyle/>
          <a:p>
            <a:pPr indent="-228600" algn="l">
              <a:buFont typeface="Arial" panose="020B0604020202020204" pitchFamily="34" charset="0"/>
              <a:buChar char="•"/>
            </a:pPr>
            <a:r>
              <a:rPr lang="en-US" sz="1700" b="1" dirty="0"/>
              <a:t>Introduction:</a:t>
            </a:r>
            <a:endParaRPr lang="en-US" sz="1700" b="0" dirty="0"/>
          </a:p>
          <a:p>
            <a:pPr indent="-228600" algn="l">
              <a:buFont typeface="Arial" panose="020B0604020202020204" pitchFamily="34" charset="0"/>
              <a:buChar char="•"/>
            </a:pPr>
            <a:r>
              <a:rPr lang="en-US" sz="1700" b="0" dirty="0"/>
              <a:t>The project aims to build a robust credit scoring and segmentation system using Python. By leveraging machine learning techniques, the system will analyze historical credit data to assess and segment decisions.</a:t>
            </a:r>
          </a:p>
          <a:p>
            <a:pPr indent="-228600" algn="l">
              <a:buFont typeface="Arial" panose="020B0604020202020204" pitchFamily="34" charset="0"/>
              <a:buChar char="•"/>
            </a:pPr>
            <a:r>
              <a:rPr lang="en-US" sz="1700" b="0" dirty="0"/>
              <a:t> customers based on their creditworthiness, enabling financial institutions to make informed lending</a:t>
            </a:r>
          </a:p>
          <a:p>
            <a:pPr indent="-228600" algn="l">
              <a:buFont typeface="Arial" panose="020B0604020202020204" pitchFamily="34" charset="0"/>
              <a:buChar char="•"/>
            </a:pPr>
            <a:endParaRPr lang="en-US" sz="1700" dirty="0"/>
          </a:p>
          <a:p>
            <a:pPr indent="-228600" algn="l">
              <a:buFont typeface="Arial" panose="020B0604020202020204" pitchFamily="34" charset="0"/>
              <a:buChar char="•"/>
            </a:pPr>
            <a:endParaRPr lang="en-US" sz="1700" b="0" dirty="0"/>
          </a:p>
          <a:p>
            <a:pPr indent="-228600" algn="l">
              <a:buFont typeface="Arial" panose="020B0604020202020204" pitchFamily="34" charset="0"/>
              <a:buChar char="•"/>
            </a:pPr>
            <a:r>
              <a:rPr lang="en-US" sz="3300" b="1" dirty="0"/>
              <a:t>JAHNAVI JAMMULA </a:t>
            </a:r>
          </a:p>
          <a:p>
            <a:pPr indent="-228600" algn="l">
              <a:buFont typeface="Arial" panose="020B0604020202020204" pitchFamily="34" charset="0"/>
              <a:buChar char="•"/>
            </a:pPr>
            <a:endParaRPr lang="en-US" sz="1700" dirty="0"/>
          </a:p>
          <a:p>
            <a:pPr indent="-228600" algn="l">
              <a:buFont typeface="Arial" panose="020B0604020202020204" pitchFamily="34" charset="0"/>
              <a:buChar char="•"/>
            </a:pPr>
            <a:endParaRPr lang="en-US" sz="1700" dirty="0"/>
          </a:p>
          <a:p>
            <a:pPr indent="-228600" algn="l">
              <a:buFont typeface="Arial" panose="020B0604020202020204" pitchFamily="34" charset="0"/>
              <a:buChar char="•"/>
            </a:pPr>
            <a:endParaRPr lang="en-US" sz="1700" dirty="0"/>
          </a:p>
          <a:p>
            <a:pPr indent="-228600" algn="l">
              <a:buFont typeface="Arial" panose="020B0604020202020204" pitchFamily="34" charset="0"/>
              <a:buChar char="•"/>
            </a:pPr>
            <a:endParaRPr lang="en-US" sz="1700" dirty="0"/>
          </a:p>
          <a:p>
            <a:pPr indent="-228600" algn="l">
              <a:buFont typeface="Arial" panose="020B0604020202020204" pitchFamily="34" charset="0"/>
              <a:buChar char="•"/>
            </a:pPr>
            <a:endParaRPr lang="en-US" sz="1700" dirty="0"/>
          </a:p>
          <a:p>
            <a:pPr indent="-228600" algn="l">
              <a:buFont typeface="Arial" panose="020B0604020202020204" pitchFamily="34" charset="0"/>
              <a:buChar char="•"/>
            </a:pPr>
            <a:endParaRPr lang="en-US" sz="1700" dirty="0"/>
          </a:p>
        </p:txBody>
      </p:sp>
    </p:spTree>
    <p:extLst>
      <p:ext uri="{BB962C8B-B14F-4D97-AF65-F5344CB8AC3E}">
        <p14:creationId xmlns:p14="http://schemas.microsoft.com/office/powerpoint/2010/main" val="648249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6275B3-2F70-ADD0-8673-7AA5CDDE57A4}"/>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100" kern="1200">
                <a:solidFill>
                  <a:schemeClr val="tx1"/>
                </a:solidFill>
                <a:latin typeface="+mj-lt"/>
                <a:ea typeface="+mj-ea"/>
                <a:cs typeface="+mj-cs"/>
              </a:rPr>
              <a:t>Finally,  we have given here segments which one  is the best</a:t>
            </a:r>
          </a:p>
        </p:txBody>
      </p:sp>
      <p:sp>
        <p:nvSpPr>
          <p:cNvPr id="31" name="Rectangle 30">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E3C84931-C30F-405F-5377-A7ECF655D634}"/>
              </a:ext>
            </a:extLst>
          </p:cNvPr>
          <p:cNvPicPr>
            <a:picLocks noGrp="1" noChangeAspect="1"/>
          </p:cNvPicPr>
          <p:nvPr>
            <p:ph idx="1"/>
          </p:nvPr>
        </p:nvPicPr>
        <p:blipFill>
          <a:blip r:embed="rId2"/>
          <a:stretch>
            <a:fillRect/>
          </a:stretch>
        </p:blipFill>
        <p:spPr>
          <a:xfrm>
            <a:off x="545238" y="1571913"/>
            <a:ext cx="7608304" cy="3785130"/>
          </a:xfrm>
          <a:prstGeom prst="rect">
            <a:avLst/>
          </a:prstGeom>
        </p:spPr>
      </p:pic>
      <p:sp>
        <p:nvSpPr>
          <p:cNvPr id="33" name="Rectangle 32">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7554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descr="Light bulb on yellow background with sketched light beams and cord">
            <a:extLst>
              <a:ext uri="{FF2B5EF4-FFF2-40B4-BE49-F238E27FC236}">
                <a16:creationId xmlns:a16="http://schemas.microsoft.com/office/drawing/2014/main" id="{21E19DD6-A595-4DBF-2611-003F7B6592C7}"/>
              </a:ext>
            </a:extLst>
          </p:cNvPr>
          <p:cNvPicPr>
            <a:picLocks noChangeAspect="1"/>
          </p:cNvPicPr>
          <p:nvPr/>
        </p:nvPicPr>
        <p:blipFill rotWithShape="1">
          <a:blip r:embed="rId2"/>
          <a:srcRect l="44827" r="569"/>
          <a:stretch/>
        </p:blipFill>
        <p:spPr>
          <a:xfrm>
            <a:off x="6103027" y="10"/>
            <a:ext cx="6088971" cy="6857990"/>
          </a:xfrm>
          <a:prstGeom prst="rect">
            <a:avLst/>
          </a:prstGeom>
        </p:spPr>
      </p:pic>
      <p:sp useBgFill="1">
        <p:nvSpPr>
          <p:cNvPr id="26" name="Rectangle 25">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B44099-CAFB-3882-8EBA-A3AAD87AA7F0}"/>
              </a:ext>
            </a:extLst>
          </p:cNvPr>
          <p:cNvSpPr>
            <a:spLocks noGrp="1"/>
          </p:cNvSpPr>
          <p:nvPr>
            <p:ph type="title"/>
          </p:nvPr>
        </p:nvSpPr>
        <p:spPr>
          <a:xfrm>
            <a:off x="761801" y="328512"/>
            <a:ext cx="4778387" cy="1628970"/>
          </a:xfrm>
        </p:spPr>
        <p:txBody>
          <a:bodyPr anchor="ctr">
            <a:normAutofit/>
          </a:bodyPr>
          <a:lstStyle/>
          <a:p>
            <a:r>
              <a:rPr lang="en-US" sz="4000"/>
              <a:t>Conclusion</a:t>
            </a:r>
          </a:p>
        </p:txBody>
      </p:sp>
      <p:sp>
        <p:nvSpPr>
          <p:cNvPr id="3" name="Content Placeholder 2">
            <a:extLst>
              <a:ext uri="{FF2B5EF4-FFF2-40B4-BE49-F238E27FC236}">
                <a16:creationId xmlns:a16="http://schemas.microsoft.com/office/drawing/2014/main" id="{85F03EB3-26BA-7F4F-CA37-8605869AA494}"/>
              </a:ext>
            </a:extLst>
          </p:cNvPr>
          <p:cNvSpPr>
            <a:spLocks noGrp="1"/>
          </p:cNvSpPr>
          <p:nvPr>
            <p:ph idx="1"/>
          </p:nvPr>
        </p:nvSpPr>
        <p:spPr>
          <a:xfrm>
            <a:off x="761801" y="2884929"/>
            <a:ext cx="4659756" cy="3374137"/>
          </a:xfrm>
        </p:spPr>
        <p:txBody>
          <a:bodyPr anchor="ctr">
            <a:normAutofit/>
          </a:bodyPr>
          <a:lstStyle/>
          <a:p>
            <a:pPr marL="0" indent="0">
              <a:buNone/>
            </a:pPr>
            <a:r>
              <a:rPr lang="en-US" sz="1100"/>
              <a:t>The Credit Scoring and Segmentation System project emerges as a robust and transformative solution, leveraging advanced machine learning methodologies to enhance decision-making processes within financial institutions. The meticulous data collection and preprocessing procedures ensure the reliability of historical credit data, paving the way for feature engineering strategies that contribute to the precision of the credit scoring model. Through the exploration of various machine learning algorithms, rigorous evaluation, and careful model selection, the project attains a credit scoring model aligned with the goal of providing accurate and reliable assessments of customer creditworthiness. Furthermore, the incorporation of clustering techniques for customer segmentation, coupled with a user-friendly interface, empowers financial professionals to gain valuable insights into credit risk profiles, fostering a streamlined decision-making process. The commitment to transparency through comprehensive deliverables, including documentation, trained models, and codebase, underscores the project's dedication to advancing data-driven decisions and contributing to the overall stability and efficiency of financial institutions</a:t>
            </a:r>
          </a:p>
        </p:txBody>
      </p:sp>
    </p:spTree>
    <p:extLst>
      <p:ext uri="{BB962C8B-B14F-4D97-AF65-F5344CB8AC3E}">
        <p14:creationId xmlns:p14="http://schemas.microsoft.com/office/powerpoint/2010/main" val="3072765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8086AEC-04C2-4BC4-BFB8-0135965C7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0C3BE3F-B8A9-4DC9-A867-EC91736FAA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3" name="Group 12">
            <a:extLst>
              <a:ext uri="{FF2B5EF4-FFF2-40B4-BE49-F238E27FC236}">
                <a16:creationId xmlns:a16="http://schemas.microsoft.com/office/drawing/2014/main" id="{0CA2F3D1-53F2-478B-949B-6D4EA2E4E4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55386"/>
            <a:ext cx="5378624" cy="6402614"/>
            <a:chOff x="-19221" y="197691"/>
            <a:chExt cx="5378624" cy="6402614"/>
          </a:xfrm>
        </p:grpSpPr>
        <p:sp>
          <p:nvSpPr>
            <p:cNvPr id="14" name="Freeform: Shape 13">
              <a:extLst>
                <a:ext uri="{FF2B5EF4-FFF2-40B4-BE49-F238E27FC236}">
                  <a16:creationId xmlns:a16="http://schemas.microsoft.com/office/drawing/2014/main" id="{6E53A4EE-6F9B-4EC8-9840-708F509D9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CD8289AA-777C-4230-BABC-203458BF6C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39D76777-71BF-4FFF-B568-E58E46EB1C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72CDCD53-6393-431A-9E75-109BC83622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DA62198F-7D76-4A2A-9669-40E5E8A3C8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97691"/>
              <a:ext cx="5378623" cy="6402614"/>
            </a:xfrm>
            <a:custGeom>
              <a:avLst/>
              <a:gdLst>
                <a:gd name="connsiteX0" fmla="*/ 2220349 w 5378623"/>
                <a:gd name="connsiteY0" fmla="*/ 67 h 6402614"/>
                <a:gd name="connsiteX1" fmla="*/ 3018161 w 5378623"/>
                <a:gd name="connsiteY1" fmla="*/ 108191 h 6402614"/>
                <a:gd name="connsiteX2" fmla="*/ 5265831 w 5378623"/>
                <a:gd name="connsiteY2" fmla="*/ 4066338 h 6402614"/>
                <a:gd name="connsiteX3" fmla="*/ 2912752 w 5378623"/>
                <a:gd name="connsiteY3" fmla="*/ 6386691 h 6402614"/>
                <a:gd name="connsiteX4" fmla="*/ 2840648 w 5378623"/>
                <a:gd name="connsiteY4" fmla="*/ 6402614 h 6402614"/>
                <a:gd name="connsiteX5" fmla="*/ 1474249 w 5378623"/>
                <a:gd name="connsiteY5" fmla="*/ 6402614 h 6402614"/>
                <a:gd name="connsiteX6" fmla="*/ 1340218 w 5378623"/>
                <a:gd name="connsiteY6" fmla="*/ 6370360 h 6402614"/>
                <a:gd name="connsiteX7" fmla="*/ 204687 w 5378623"/>
                <a:gd name="connsiteY7" fmla="*/ 5802379 h 6402614"/>
                <a:gd name="connsiteX8" fmla="*/ 0 w 5378623"/>
                <a:gd name="connsiteY8" fmla="*/ 5624181 h 6402614"/>
                <a:gd name="connsiteX9" fmla="*/ 0 w 5378623"/>
                <a:gd name="connsiteY9" fmla="*/ 5197118 h 6402614"/>
                <a:gd name="connsiteX10" fmla="*/ 120950 w 5378623"/>
                <a:gd name="connsiteY10" fmla="*/ 5327736 h 6402614"/>
                <a:gd name="connsiteX11" fmla="*/ 553277 w 5378623"/>
                <a:gd name="connsiteY11" fmla="*/ 5674143 h 6402614"/>
                <a:gd name="connsiteX12" fmla="*/ 1048951 w 5378623"/>
                <a:gd name="connsiteY12" fmla="*/ 5913372 h 6402614"/>
                <a:gd name="connsiteX13" fmla="*/ 1114406 w 5378623"/>
                <a:gd name="connsiteY13" fmla="*/ 5935664 h 6402614"/>
                <a:gd name="connsiteX14" fmla="*/ 1180375 w 5378623"/>
                <a:gd name="connsiteY14" fmla="*/ 5956470 h 6402614"/>
                <a:gd name="connsiteX15" fmla="*/ 1247107 w 5378623"/>
                <a:gd name="connsiteY15" fmla="*/ 5975278 h 6402614"/>
                <a:gd name="connsiteX16" fmla="*/ 1313053 w 5378623"/>
                <a:gd name="connsiteY16" fmla="*/ 5991905 h 6402614"/>
                <a:gd name="connsiteX17" fmla="*/ 1578771 w 5378623"/>
                <a:gd name="connsiteY17" fmla="*/ 6035400 h 6402614"/>
                <a:gd name="connsiteX18" fmla="*/ 2116969 w 5378623"/>
                <a:gd name="connsiteY18" fmla="*/ 6005033 h 6402614"/>
                <a:gd name="connsiteX19" fmla="*/ 2648341 w 5378623"/>
                <a:gd name="connsiteY19" fmla="*/ 5837212 h 6402614"/>
                <a:gd name="connsiteX20" fmla="*/ 3166862 w 5378623"/>
                <a:gd name="connsiteY20" fmla="*/ 5582136 h 6402614"/>
                <a:gd name="connsiteX21" fmla="*/ 3295551 w 5378623"/>
                <a:gd name="connsiteY21" fmla="*/ 5510900 h 6402614"/>
                <a:gd name="connsiteX22" fmla="*/ 3426292 w 5378623"/>
                <a:gd name="connsiteY22" fmla="*/ 5437546 h 6402614"/>
                <a:gd name="connsiteX23" fmla="*/ 3693498 w 5378623"/>
                <a:gd name="connsiteY23" fmla="*/ 5296779 h 6402614"/>
                <a:gd name="connsiteX24" fmla="*/ 3957511 w 5378623"/>
                <a:gd name="connsiteY24" fmla="*/ 5162806 h 6402614"/>
                <a:gd name="connsiteX25" fmla="*/ 4212170 w 5378623"/>
                <a:gd name="connsiteY25" fmla="*/ 5024936 h 6402614"/>
                <a:gd name="connsiteX26" fmla="*/ 4449651 w 5378623"/>
                <a:gd name="connsiteY26" fmla="*/ 4870986 h 6402614"/>
                <a:gd name="connsiteX27" fmla="*/ 4659728 w 5378623"/>
                <a:gd name="connsiteY27" fmla="*/ 4689640 h 6402614"/>
                <a:gd name="connsiteX28" fmla="*/ 4830457 w 5378623"/>
                <a:gd name="connsiteY28" fmla="*/ 4472596 h 6402614"/>
                <a:gd name="connsiteX29" fmla="*/ 4955705 w 5378623"/>
                <a:gd name="connsiteY29" fmla="*/ 4222268 h 6402614"/>
                <a:gd name="connsiteX30" fmla="*/ 4968352 w 5378623"/>
                <a:gd name="connsiteY30" fmla="*/ 4189141 h 6402614"/>
                <a:gd name="connsiteX31" fmla="*/ 4979564 w 5378623"/>
                <a:gd name="connsiteY31" fmla="*/ 4155400 h 6402614"/>
                <a:gd name="connsiteX32" fmla="*/ 4990913 w 5378623"/>
                <a:gd name="connsiteY32" fmla="*/ 4121577 h 6402614"/>
                <a:gd name="connsiteX33" fmla="*/ 5000865 w 5378623"/>
                <a:gd name="connsiteY33" fmla="*/ 4086570 h 6402614"/>
                <a:gd name="connsiteX34" fmla="*/ 5020612 w 5378623"/>
                <a:gd name="connsiteY34" fmla="*/ 4016281 h 6402614"/>
                <a:gd name="connsiteX35" fmla="*/ 5030486 w 5378623"/>
                <a:gd name="connsiteY35" fmla="*/ 3981137 h 6402614"/>
                <a:gd name="connsiteX36" fmla="*/ 5035423 w 5378623"/>
                <a:gd name="connsiteY36" fmla="*/ 3963565 h 6402614"/>
                <a:gd name="connsiteX37" fmla="*/ 5039507 w 5378623"/>
                <a:gd name="connsiteY37" fmla="*/ 3945765 h 6402614"/>
                <a:gd name="connsiteX38" fmla="*/ 5071597 w 5378623"/>
                <a:gd name="connsiteY38" fmla="*/ 3802972 h 6402614"/>
                <a:gd name="connsiteX39" fmla="*/ 5096108 w 5378623"/>
                <a:gd name="connsiteY39" fmla="*/ 3658610 h 6402614"/>
                <a:gd name="connsiteX40" fmla="*/ 5113299 w 5378623"/>
                <a:gd name="connsiteY40" fmla="*/ 3512985 h 6402614"/>
                <a:gd name="connsiteX41" fmla="*/ 5115328 w 5378623"/>
                <a:gd name="connsiteY41" fmla="*/ 3494749 h 6402614"/>
                <a:gd name="connsiteX42" fmla="*/ 5116446 w 5378623"/>
                <a:gd name="connsiteY42" fmla="*/ 3476502 h 6402614"/>
                <a:gd name="connsiteX43" fmla="*/ 5118711 w 5378623"/>
                <a:gd name="connsiteY43" fmla="*/ 3439898 h 6402614"/>
                <a:gd name="connsiteX44" fmla="*/ 5123270 w 5378623"/>
                <a:gd name="connsiteY44" fmla="*/ 3366583 h 6402614"/>
                <a:gd name="connsiteX45" fmla="*/ 5121172 w 5378623"/>
                <a:gd name="connsiteY45" fmla="*/ 3072860 h 6402614"/>
                <a:gd name="connsiteX46" fmla="*/ 5119473 w 5378623"/>
                <a:gd name="connsiteY46" fmla="*/ 3036121 h 6402614"/>
                <a:gd name="connsiteX47" fmla="*/ 5116244 w 5378623"/>
                <a:gd name="connsiteY47" fmla="*/ 2999552 h 6402614"/>
                <a:gd name="connsiteX48" fmla="*/ 5109221 w 5378623"/>
                <a:gd name="connsiteY48" fmla="*/ 2926379 h 6402614"/>
                <a:gd name="connsiteX49" fmla="*/ 5089643 w 5378623"/>
                <a:gd name="connsiteY49" fmla="*/ 2780639 h 6402614"/>
                <a:gd name="connsiteX50" fmla="*/ 5084078 w 5378623"/>
                <a:gd name="connsiteY50" fmla="*/ 2744255 h 6402614"/>
                <a:gd name="connsiteX51" fmla="*/ 5077785 w 5378623"/>
                <a:gd name="connsiteY51" fmla="*/ 2708026 h 6402614"/>
                <a:gd name="connsiteX52" fmla="*/ 5063128 w 5378623"/>
                <a:gd name="connsiteY52" fmla="*/ 2636053 h 6402614"/>
                <a:gd name="connsiteX53" fmla="*/ 5047530 w 5378623"/>
                <a:gd name="connsiteY53" fmla="*/ 2564176 h 6402614"/>
                <a:gd name="connsiteX54" fmla="*/ 5028967 w 5378623"/>
                <a:gd name="connsiteY54" fmla="*/ 2493127 h 6402614"/>
                <a:gd name="connsiteX55" fmla="*/ 4822623 w 5378623"/>
                <a:gd name="connsiteY55" fmla="*/ 1944830 h 6402614"/>
                <a:gd name="connsiteX56" fmla="*/ 4108183 w 5378623"/>
                <a:gd name="connsiteY56" fmla="*/ 1038170 h 6402614"/>
                <a:gd name="connsiteX57" fmla="*/ 3638213 w 5378623"/>
                <a:gd name="connsiteY57" fmla="*/ 712395 h 6402614"/>
                <a:gd name="connsiteX58" fmla="*/ 3575480 w 5378623"/>
                <a:gd name="connsiteY58" fmla="*/ 678662 h 6402614"/>
                <a:gd name="connsiteX59" fmla="*/ 3512574 w 5378623"/>
                <a:gd name="connsiteY59" fmla="*/ 645577 h 6402614"/>
                <a:gd name="connsiteX60" fmla="*/ 3448603 w 5378623"/>
                <a:gd name="connsiteY60" fmla="*/ 614757 h 6402614"/>
                <a:gd name="connsiteX61" fmla="*/ 3416617 w 5378623"/>
                <a:gd name="connsiteY61" fmla="*/ 599347 h 6402614"/>
                <a:gd name="connsiteX62" fmla="*/ 3384352 w 5378623"/>
                <a:gd name="connsiteY62" fmla="*/ 584559 h 6402614"/>
                <a:gd name="connsiteX63" fmla="*/ 3254088 w 5378623"/>
                <a:gd name="connsiteY63" fmla="*/ 529021 h 6402614"/>
                <a:gd name="connsiteX64" fmla="*/ 3121640 w 5378623"/>
                <a:gd name="connsiteY64" fmla="*/ 479505 h 6402614"/>
                <a:gd name="connsiteX65" fmla="*/ 2987193 w 5378623"/>
                <a:gd name="connsiteY65" fmla="*/ 436176 h 6402614"/>
                <a:gd name="connsiteX66" fmla="*/ 2851296 w 5378623"/>
                <a:gd name="connsiteY66" fmla="*/ 398256 h 6402614"/>
                <a:gd name="connsiteX67" fmla="*/ 2573611 w 5378623"/>
                <a:gd name="connsiteY67" fmla="*/ 336717 h 6402614"/>
                <a:gd name="connsiteX68" fmla="*/ 2014208 w 5378623"/>
                <a:gd name="connsiteY68" fmla="*/ 276896 h 6402614"/>
                <a:gd name="connsiteX69" fmla="*/ 1457097 w 5378623"/>
                <a:gd name="connsiteY69" fmla="*/ 322828 h 6402614"/>
                <a:gd name="connsiteX70" fmla="*/ 914684 w 5378623"/>
                <a:gd name="connsiteY70" fmla="*/ 486648 h 6402614"/>
                <a:gd name="connsiteX71" fmla="*/ 848661 w 5378623"/>
                <a:gd name="connsiteY71" fmla="*/ 515093 h 6402614"/>
                <a:gd name="connsiteX72" fmla="*/ 782834 w 5378623"/>
                <a:gd name="connsiteY72" fmla="*/ 544519 h 6402614"/>
                <a:gd name="connsiteX73" fmla="*/ 717715 w 5378623"/>
                <a:gd name="connsiteY73" fmla="*/ 575988 h 6402614"/>
                <a:gd name="connsiteX74" fmla="*/ 653112 w 5378623"/>
                <a:gd name="connsiteY74" fmla="*/ 608523 h 6402614"/>
                <a:gd name="connsiteX75" fmla="*/ 406671 w 5378623"/>
                <a:gd name="connsiteY75" fmla="*/ 756246 h 6402614"/>
                <a:gd name="connsiteX76" fmla="*/ 191033 w 5378623"/>
                <a:gd name="connsiteY76" fmla="*/ 942131 h 6402614"/>
                <a:gd name="connsiteX77" fmla="*/ 143339 w 5378623"/>
                <a:gd name="connsiteY77" fmla="*/ 996006 h 6402614"/>
                <a:gd name="connsiteX78" fmla="*/ 98848 w 5378623"/>
                <a:gd name="connsiteY78" fmla="*/ 1053288 h 6402614"/>
                <a:gd name="connsiteX79" fmla="*/ 56083 w 5378623"/>
                <a:gd name="connsiteY79" fmla="*/ 1112657 h 6402614"/>
                <a:gd name="connsiteX80" fmla="*/ 14889 w 5378623"/>
                <a:gd name="connsiteY80" fmla="*/ 1173837 h 6402614"/>
                <a:gd name="connsiteX81" fmla="*/ 0 w 5378623"/>
                <a:gd name="connsiteY81" fmla="*/ 1198088 h 6402614"/>
                <a:gd name="connsiteX82" fmla="*/ 0 w 5378623"/>
                <a:gd name="connsiteY82" fmla="*/ 888809 h 6402614"/>
                <a:gd name="connsiteX83" fmla="*/ 88781 w 5378623"/>
                <a:gd name="connsiteY83" fmla="*/ 802825 h 6402614"/>
                <a:gd name="connsiteX84" fmla="*/ 2220349 w 5378623"/>
                <a:gd name="connsiteY84" fmla="*/ 67 h 6402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378623" h="6402614">
                  <a:moveTo>
                    <a:pt x="2220349" y="67"/>
                  </a:moveTo>
                  <a:cubicBezTo>
                    <a:pt x="2484151" y="1784"/>
                    <a:pt x="2751801" y="36820"/>
                    <a:pt x="3018161" y="108191"/>
                  </a:cubicBezTo>
                  <a:cubicBezTo>
                    <a:pt x="4722867" y="564965"/>
                    <a:pt x="5729192" y="2337049"/>
                    <a:pt x="5265831" y="4066338"/>
                  </a:cubicBezTo>
                  <a:cubicBezTo>
                    <a:pt x="4947269" y="5255224"/>
                    <a:pt x="4017004" y="6114300"/>
                    <a:pt x="2912752" y="6386691"/>
                  </a:cubicBezTo>
                  <a:lnTo>
                    <a:pt x="2840648" y="6402614"/>
                  </a:lnTo>
                  <a:lnTo>
                    <a:pt x="1474249" y="6402614"/>
                  </a:lnTo>
                  <a:lnTo>
                    <a:pt x="1340218" y="6370360"/>
                  </a:lnTo>
                  <a:cubicBezTo>
                    <a:pt x="914042" y="6256167"/>
                    <a:pt x="531514" y="6059766"/>
                    <a:pt x="204687" y="5802379"/>
                  </a:cubicBezTo>
                  <a:lnTo>
                    <a:pt x="0" y="5624181"/>
                  </a:lnTo>
                  <a:lnTo>
                    <a:pt x="0" y="5197118"/>
                  </a:lnTo>
                  <a:lnTo>
                    <a:pt x="120950" y="5327736"/>
                  </a:lnTo>
                  <a:cubicBezTo>
                    <a:pt x="253827" y="5458395"/>
                    <a:pt x="397634" y="5575985"/>
                    <a:pt x="553277" y="5674143"/>
                  </a:cubicBezTo>
                  <a:cubicBezTo>
                    <a:pt x="708978" y="5772084"/>
                    <a:pt x="875421" y="5851690"/>
                    <a:pt x="1048951" y="5913372"/>
                  </a:cubicBezTo>
                  <a:cubicBezTo>
                    <a:pt x="1070860" y="5920750"/>
                    <a:pt x="1092382" y="5928719"/>
                    <a:pt x="1114406" y="5935664"/>
                  </a:cubicBezTo>
                  <a:lnTo>
                    <a:pt x="1180375" y="5956470"/>
                  </a:lnTo>
                  <a:lnTo>
                    <a:pt x="1247107" y="5975278"/>
                  </a:lnTo>
                  <a:cubicBezTo>
                    <a:pt x="1269462" y="5981848"/>
                    <a:pt x="1291029" y="5986236"/>
                    <a:pt x="1313053" y="5991905"/>
                  </a:cubicBezTo>
                  <a:cubicBezTo>
                    <a:pt x="1400808" y="6012869"/>
                    <a:pt x="1489584" y="6027036"/>
                    <a:pt x="1578771" y="6035400"/>
                  </a:cubicBezTo>
                  <a:cubicBezTo>
                    <a:pt x="1757312" y="6051941"/>
                    <a:pt x="1937844" y="6040152"/>
                    <a:pt x="2116969" y="6005033"/>
                  </a:cubicBezTo>
                  <a:cubicBezTo>
                    <a:pt x="2296104" y="5969454"/>
                    <a:pt x="2473717" y="5910978"/>
                    <a:pt x="2648341" y="5837212"/>
                  </a:cubicBezTo>
                  <a:cubicBezTo>
                    <a:pt x="2823148" y="5763610"/>
                    <a:pt x="2995347" y="5675863"/>
                    <a:pt x="3166862" y="5582136"/>
                  </a:cubicBezTo>
                  <a:cubicBezTo>
                    <a:pt x="3209843" y="5558645"/>
                    <a:pt x="3252667" y="5534880"/>
                    <a:pt x="3295551" y="5510900"/>
                  </a:cubicBezTo>
                  <a:lnTo>
                    <a:pt x="3426292" y="5437546"/>
                  </a:lnTo>
                  <a:cubicBezTo>
                    <a:pt x="3515217" y="5388460"/>
                    <a:pt x="3604599" y="5341930"/>
                    <a:pt x="3693498" y="5296779"/>
                  </a:cubicBezTo>
                  <a:lnTo>
                    <a:pt x="3957511" y="5162806"/>
                  </a:lnTo>
                  <a:cubicBezTo>
                    <a:pt x="4044259" y="5118005"/>
                    <a:pt x="4129592" y="5072941"/>
                    <a:pt x="4212170" y="5024936"/>
                  </a:cubicBezTo>
                  <a:cubicBezTo>
                    <a:pt x="4294563" y="4976766"/>
                    <a:pt x="4374532" y="4926554"/>
                    <a:pt x="4449651" y="4870986"/>
                  </a:cubicBezTo>
                  <a:cubicBezTo>
                    <a:pt x="4524973" y="4815937"/>
                    <a:pt x="4596075" y="4756163"/>
                    <a:pt x="4659728" y="4689640"/>
                  </a:cubicBezTo>
                  <a:cubicBezTo>
                    <a:pt x="4723566" y="4623283"/>
                    <a:pt x="4780828" y="4550758"/>
                    <a:pt x="4830457" y="4472596"/>
                  </a:cubicBezTo>
                  <a:cubicBezTo>
                    <a:pt x="4880087" y="4394434"/>
                    <a:pt x="4921716" y="4310302"/>
                    <a:pt x="4955705" y="4222268"/>
                  </a:cubicBezTo>
                  <a:lnTo>
                    <a:pt x="4968352" y="4189141"/>
                  </a:lnTo>
                  <a:lnTo>
                    <a:pt x="4979564" y="4155400"/>
                  </a:lnTo>
                  <a:lnTo>
                    <a:pt x="4990913" y="4121577"/>
                  </a:lnTo>
                  <a:cubicBezTo>
                    <a:pt x="4994441" y="4110119"/>
                    <a:pt x="4997522" y="4098194"/>
                    <a:pt x="5000865" y="4086570"/>
                  </a:cubicBezTo>
                  <a:lnTo>
                    <a:pt x="5020612" y="4016281"/>
                  </a:lnTo>
                  <a:lnTo>
                    <a:pt x="5030486" y="3981137"/>
                  </a:lnTo>
                  <a:lnTo>
                    <a:pt x="5035423" y="3963565"/>
                  </a:lnTo>
                  <a:lnTo>
                    <a:pt x="5039507" y="3945765"/>
                  </a:lnTo>
                  <a:cubicBezTo>
                    <a:pt x="5050088" y="3898175"/>
                    <a:pt x="5061308" y="3850756"/>
                    <a:pt x="5071597" y="3802972"/>
                  </a:cubicBezTo>
                  <a:lnTo>
                    <a:pt x="5096108" y="3658610"/>
                  </a:lnTo>
                  <a:cubicBezTo>
                    <a:pt x="5102684" y="3610180"/>
                    <a:pt x="5107604" y="3561536"/>
                    <a:pt x="5113299" y="3512985"/>
                  </a:cubicBezTo>
                  <a:lnTo>
                    <a:pt x="5115328" y="3494749"/>
                  </a:lnTo>
                  <a:lnTo>
                    <a:pt x="5116446" y="3476502"/>
                  </a:lnTo>
                  <a:lnTo>
                    <a:pt x="5118711" y="3439898"/>
                  </a:lnTo>
                  <a:lnTo>
                    <a:pt x="5123270" y="3366583"/>
                  </a:lnTo>
                  <a:cubicBezTo>
                    <a:pt x="5126606" y="3268829"/>
                    <a:pt x="5127431" y="3170634"/>
                    <a:pt x="5121172" y="3072860"/>
                  </a:cubicBezTo>
                  <a:lnTo>
                    <a:pt x="5119473" y="3036121"/>
                  </a:lnTo>
                  <a:cubicBezTo>
                    <a:pt x="5118968" y="3023930"/>
                    <a:pt x="5117310" y="3011778"/>
                    <a:pt x="5116244" y="2999552"/>
                  </a:cubicBezTo>
                  <a:lnTo>
                    <a:pt x="5109221" y="2926379"/>
                  </a:lnTo>
                  <a:cubicBezTo>
                    <a:pt x="5105544" y="2877404"/>
                    <a:pt x="5096760" y="2829145"/>
                    <a:pt x="5089643" y="2780639"/>
                  </a:cubicBezTo>
                  <a:lnTo>
                    <a:pt x="5084078" y="2744255"/>
                  </a:lnTo>
                  <a:cubicBezTo>
                    <a:pt x="5082420" y="2732104"/>
                    <a:pt x="5080412" y="2719974"/>
                    <a:pt x="5077785" y="2708026"/>
                  </a:cubicBezTo>
                  <a:lnTo>
                    <a:pt x="5063128" y="2636053"/>
                  </a:lnTo>
                  <a:cubicBezTo>
                    <a:pt x="5057902" y="2612048"/>
                    <a:pt x="5053511" y="2587920"/>
                    <a:pt x="5047530" y="2564176"/>
                  </a:cubicBezTo>
                  <a:lnTo>
                    <a:pt x="5028967" y="2493127"/>
                  </a:lnTo>
                  <a:cubicBezTo>
                    <a:pt x="4979424" y="2303537"/>
                    <a:pt x="4909775" y="2119458"/>
                    <a:pt x="4822623" y="1944830"/>
                  </a:cubicBezTo>
                  <a:cubicBezTo>
                    <a:pt x="4648947" y="1594931"/>
                    <a:pt x="4401749" y="1285261"/>
                    <a:pt x="4108183" y="1038170"/>
                  </a:cubicBezTo>
                  <a:cubicBezTo>
                    <a:pt x="3961444" y="914460"/>
                    <a:pt x="3803854" y="805232"/>
                    <a:pt x="3638213" y="712395"/>
                  </a:cubicBezTo>
                  <a:lnTo>
                    <a:pt x="3575480" y="678662"/>
                  </a:lnTo>
                  <a:cubicBezTo>
                    <a:pt x="3554450" y="667578"/>
                    <a:pt x="3534194" y="655311"/>
                    <a:pt x="3512574" y="645577"/>
                  </a:cubicBezTo>
                  <a:lnTo>
                    <a:pt x="3448603" y="614757"/>
                  </a:lnTo>
                  <a:lnTo>
                    <a:pt x="3416617" y="599347"/>
                  </a:lnTo>
                  <a:cubicBezTo>
                    <a:pt x="3406000" y="594185"/>
                    <a:pt x="3395413" y="588913"/>
                    <a:pt x="3384352" y="584559"/>
                  </a:cubicBezTo>
                  <a:cubicBezTo>
                    <a:pt x="3340850" y="566062"/>
                    <a:pt x="3297707" y="547083"/>
                    <a:pt x="3254088" y="529021"/>
                  </a:cubicBezTo>
                  <a:cubicBezTo>
                    <a:pt x="3209736" y="512847"/>
                    <a:pt x="3165607" y="496270"/>
                    <a:pt x="3121640" y="479505"/>
                  </a:cubicBezTo>
                  <a:lnTo>
                    <a:pt x="2987193" y="436176"/>
                  </a:lnTo>
                  <a:cubicBezTo>
                    <a:pt x="2942116" y="422708"/>
                    <a:pt x="2896575" y="410968"/>
                    <a:pt x="2851296" y="398256"/>
                  </a:cubicBezTo>
                  <a:cubicBezTo>
                    <a:pt x="2759507" y="375285"/>
                    <a:pt x="2666373" y="353923"/>
                    <a:pt x="2573611" y="336717"/>
                  </a:cubicBezTo>
                  <a:cubicBezTo>
                    <a:pt x="2387776" y="301762"/>
                    <a:pt x="2200839" y="280304"/>
                    <a:pt x="2014208" y="276896"/>
                  </a:cubicBezTo>
                  <a:cubicBezTo>
                    <a:pt x="1827605" y="273381"/>
                    <a:pt x="1641223" y="288238"/>
                    <a:pt x="1457097" y="322828"/>
                  </a:cubicBezTo>
                  <a:cubicBezTo>
                    <a:pt x="1272912" y="357634"/>
                    <a:pt x="1091595" y="413727"/>
                    <a:pt x="914684" y="486648"/>
                  </a:cubicBezTo>
                  <a:lnTo>
                    <a:pt x="848661" y="515093"/>
                  </a:lnTo>
                  <a:cubicBezTo>
                    <a:pt x="826573" y="524592"/>
                    <a:pt x="804281" y="533573"/>
                    <a:pt x="782834" y="544519"/>
                  </a:cubicBezTo>
                  <a:lnTo>
                    <a:pt x="717715" y="575988"/>
                  </a:lnTo>
                  <a:cubicBezTo>
                    <a:pt x="696005" y="586632"/>
                    <a:pt x="673986" y="596729"/>
                    <a:pt x="653112" y="608523"/>
                  </a:cubicBezTo>
                  <a:cubicBezTo>
                    <a:pt x="568070" y="653782"/>
                    <a:pt x="483901" y="700897"/>
                    <a:pt x="406671" y="756246"/>
                  </a:cubicBezTo>
                  <a:cubicBezTo>
                    <a:pt x="327441" y="809669"/>
                    <a:pt x="256836" y="872706"/>
                    <a:pt x="191033" y="942131"/>
                  </a:cubicBezTo>
                  <a:cubicBezTo>
                    <a:pt x="175048" y="959988"/>
                    <a:pt x="159064" y="977846"/>
                    <a:pt x="143339" y="996006"/>
                  </a:cubicBezTo>
                  <a:lnTo>
                    <a:pt x="98848" y="1053288"/>
                  </a:lnTo>
                  <a:cubicBezTo>
                    <a:pt x="83542" y="1072023"/>
                    <a:pt x="70312" y="1092822"/>
                    <a:pt x="56083" y="1112657"/>
                  </a:cubicBezTo>
                  <a:cubicBezTo>
                    <a:pt x="42010" y="1132765"/>
                    <a:pt x="27965" y="1152765"/>
                    <a:pt x="14889" y="1173837"/>
                  </a:cubicBezTo>
                  <a:lnTo>
                    <a:pt x="0" y="1198088"/>
                  </a:lnTo>
                  <a:lnTo>
                    <a:pt x="0" y="888809"/>
                  </a:lnTo>
                  <a:lnTo>
                    <a:pt x="88781" y="802825"/>
                  </a:lnTo>
                  <a:cubicBezTo>
                    <a:pt x="672175" y="289643"/>
                    <a:pt x="1428944" y="-5083"/>
                    <a:pt x="2220349" y="6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8BF4A9A4-7EEF-428D-45F5-961B13EBCD76}"/>
              </a:ext>
            </a:extLst>
          </p:cNvPr>
          <p:cNvSpPr>
            <a:spLocks noGrp="1"/>
          </p:cNvSpPr>
          <p:nvPr>
            <p:ph type="title"/>
          </p:nvPr>
        </p:nvSpPr>
        <p:spPr>
          <a:xfrm>
            <a:off x="804672" y="2023236"/>
            <a:ext cx="3659777" cy="2820908"/>
          </a:xfrm>
        </p:spPr>
        <p:txBody>
          <a:bodyPr>
            <a:normAutofit/>
          </a:bodyPr>
          <a:lstStyle/>
          <a:p>
            <a:r>
              <a:rPr lang="en-US" sz="3100" b="1" i="0">
                <a:solidFill>
                  <a:schemeClr val="tx2"/>
                </a:solidFill>
                <a:effectLst/>
                <a:latin typeface="Google Sans"/>
              </a:rPr>
              <a:t>CRISP-ML(Q) </a:t>
            </a:r>
            <a:r>
              <a:rPr lang="en-US" sz="3100" b="0" i="0">
                <a:solidFill>
                  <a:schemeClr val="tx2"/>
                </a:solidFill>
                <a:effectLst/>
                <a:latin typeface="Google Sans"/>
              </a:rPr>
              <a:t>: </a:t>
            </a:r>
            <a:r>
              <a:rPr lang="en-US" sz="3100" i="0">
                <a:solidFill>
                  <a:schemeClr val="tx2"/>
                </a:solidFill>
                <a:effectLst/>
                <a:latin typeface="Google Sans"/>
              </a:rPr>
              <a:t>Cross-Industry Standard Process for Machine Learning with Quality Assurance</a:t>
            </a:r>
            <a:endParaRPr lang="en-US" sz="3100">
              <a:solidFill>
                <a:schemeClr val="tx2"/>
              </a:solidFill>
            </a:endParaRPr>
          </a:p>
        </p:txBody>
      </p:sp>
      <p:graphicFrame>
        <p:nvGraphicFramePr>
          <p:cNvPr id="5" name="Content Placeholder 2">
            <a:extLst>
              <a:ext uri="{FF2B5EF4-FFF2-40B4-BE49-F238E27FC236}">
                <a16:creationId xmlns:a16="http://schemas.microsoft.com/office/drawing/2014/main" id="{3D0C42E0-2048-45C2-950F-B1BB132BECCF}"/>
              </a:ext>
            </a:extLst>
          </p:cNvPr>
          <p:cNvGraphicFramePr>
            <a:graphicFrameLocks noGrp="1"/>
          </p:cNvGraphicFramePr>
          <p:nvPr>
            <p:ph idx="1"/>
            <p:extLst>
              <p:ext uri="{D42A27DB-BD31-4B8C-83A1-F6EECF244321}">
                <p14:modId xmlns:p14="http://schemas.microsoft.com/office/powerpoint/2010/main" val="943744790"/>
              </p:ext>
            </p:extLst>
          </p:nvPr>
        </p:nvGraphicFramePr>
        <p:xfrm>
          <a:off x="6355080" y="955653"/>
          <a:ext cx="5029200" cy="4947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5304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E6C8E51-0B8F-E453-4994-DD7617223104}"/>
              </a:ext>
            </a:extLst>
          </p:cNvPr>
          <p:cNvPicPr>
            <a:picLocks noGrp="1" noChangeAspect="1"/>
          </p:cNvPicPr>
          <p:nvPr>
            <p:ph idx="1"/>
          </p:nvPr>
        </p:nvPicPr>
        <p:blipFill>
          <a:blip r:embed="rId2"/>
          <a:stretch>
            <a:fillRect/>
          </a:stretch>
        </p:blipFill>
        <p:spPr>
          <a:xfrm>
            <a:off x="49763" y="0"/>
            <a:ext cx="10905066" cy="3862873"/>
          </a:xfrm>
          <a:prstGeom prst="rect">
            <a:avLst/>
          </a:prstGeom>
        </p:spPr>
      </p:pic>
      <p:graphicFrame>
        <p:nvGraphicFramePr>
          <p:cNvPr id="9" name="TextBox 6">
            <a:extLst>
              <a:ext uri="{FF2B5EF4-FFF2-40B4-BE49-F238E27FC236}">
                <a16:creationId xmlns:a16="http://schemas.microsoft.com/office/drawing/2014/main" id="{05E5F590-1D35-94CF-6C36-E1A5A0572526}"/>
              </a:ext>
            </a:extLst>
          </p:cNvPr>
          <p:cNvGraphicFramePr/>
          <p:nvPr/>
        </p:nvGraphicFramePr>
        <p:xfrm>
          <a:off x="933062" y="3937518"/>
          <a:ext cx="10599574" cy="23083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80256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0AA81E-D60E-C06C-FFA3-5105775A7539}"/>
              </a:ext>
            </a:extLst>
          </p:cNvPr>
          <p:cNvSpPr>
            <a:spLocks noGrp="1"/>
          </p:cNvSpPr>
          <p:nvPr>
            <p:ph type="title"/>
          </p:nvPr>
        </p:nvSpPr>
        <p:spPr>
          <a:xfrm>
            <a:off x="4654296" y="329184"/>
            <a:ext cx="6894576" cy="1783080"/>
          </a:xfrm>
        </p:spPr>
        <p:txBody>
          <a:bodyPr anchor="b">
            <a:normAutofit/>
          </a:bodyPr>
          <a:lstStyle/>
          <a:p>
            <a:r>
              <a:rPr lang="en-US" sz="5400" b="1"/>
              <a:t> Data understanding</a:t>
            </a:r>
          </a:p>
        </p:txBody>
      </p:sp>
      <p:pic>
        <p:nvPicPr>
          <p:cNvPr id="26" name="Picture 25" descr="One in a crowd">
            <a:extLst>
              <a:ext uri="{FF2B5EF4-FFF2-40B4-BE49-F238E27FC236}">
                <a16:creationId xmlns:a16="http://schemas.microsoft.com/office/drawing/2014/main" id="{2C8188B2-2C3C-A602-18E3-BDAB97B08708}"/>
              </a:ext>
            </a:extLst>
          </p:cNvPr>
          <p:cNvPicPr>
            <a:picLocks noChangeAspect="1"/>
          </p:cNvPicPr>
          <p:nvPr/>
        </p:nvPicPr>
        <p:blipFill rotWithShape="1">
          <a:blip r:embed="rId2"/>
          <a:srcRect l="32199" r="23482"/>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37"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Content Placeholder 2">
            <a:extLst>
              <a:ext uri="{FF2B5EF4-FFF2-40B4-BE49-F238E27FC236}">
                <a16:creationId xmlns:a16="http://schemas.microsoft.com/office/drawing/2014/main" id="{18D9C201-DA8D-98CA-8673-10A383D3CA8E}"/>
              </a:ext>
            </a:extLst>
          </p:cNvPr>
          <p:cNvSpPr>
            <a:spLocks noGrp="1"/>
          </p:cNvSpPr>
          <p:nvPr>
            <p:ph idx="1"/>
          </p:nvPr>
        </p:nvSpPr>
        <p:spPr>
          <a:xfrm>
            <a:off x="4654296" y="2706624"/>
            <a:ext cx="6894576" cy="3483864"/>
          </a:xfrm>
        </p:spPr>
        <p:txBody>
          <a:bodyPr>
            <a:normAutofit/>
          </a:bodyPr>
          <a:lstStyle/>
          <a:p>
            <a:endParaRPr lang="en-US" sz="1000">
              <a:latin typeface="Calibri" panose="020F0502020204030204" pitchFamily="34" charset="0"/>
            </a:endParaRPr>
          </a:p>
          <a:p>
            <a:pPr marL="0" indent="0">
              <a:buNone/>
            </a:pPr>
            <a:r>
              <a:rPr lang="en-US" sz="1000">
                <a:latin typeface="Calibri" panose="020F0502020204030204" pitchFamily="34" charset="0"/>
              </a:rPr>
              <a:t>Age: This feature represents the age of the individual.</a:t>
            </a:r>
          </a:p>
          <a:p>
            <a:pPr marL="0" indent="0">
              <a:buNone/>
            </a:pPr>
            <a:r>
              <a:rPr lang="en-US" sz="1000">
                <a:latin typeface="Calibri" panose="020F0502020204030204" pitchFamily="34" charset="0"/>
              </a:rPr>
              <a:t>Gender: This feature captures the gender of the individual.</a:t>
            </a:r>
          </a:p>
          <a:p>
            <a:pPr marL="0" indent="0">
              <a:buNone/>
            </a:pPr>
            <a:r>
              <a:rPr lang="en-US" sz="1000">
                <a:latin typeface="Calibri" panose="020F0502020204030204" pitchFamily="34" charset="0"/>
              </a:rPr>
              <a:t>Marital Status: This feature denotes the marital status of the individual.</a:t>
            </a:r>
          </a:p>
          <a:p>
            <a:pPr marL="0" indent="0">
              <a:buNone/>
            </a:pPr>
            <a:r>
              <a:rPr lang="en-US" sz="1000">
                <a:latin typeface="Calibri" panose="020F0502020204030204" pitchFamily="34" charset="0"/>
              </a:rPr>
              <a:t>Education Level: This feature represents the highest level of education attained by the individual.</a:t>
            </a:r>
          </a:p>
          <a:p>
            <a:pPr marL="0" indent="0">
              <a:buNone/>
            </a:pPr>
            <a:r>
              <a:rPr lang="en-US" sz="1000">
                <a:latin typeface="Calibri" panose="020F0502020204030204" pitchFamily="34" charset="0"/>
              </a:rPr>
              <a:t>Employment Status: This feature indicates the current employment status of the individual.</a:t>
            </a:r>
          </a:p>
          <a:p>
            <a:pPr marL="0" indent="0">
              <a:buNone/>
            </a:pPr>
            <a:r>
              <a:rPr lang="en-US" sz="1000">
                <a:latin typeface="Calibri" panose="020F0502020204030204" pitchFamily="34" charset="0"/>
              </a:rPr>
              <a:t>Credit Utilization Ratio: This feature reflects the ratio of credit used by the individual compared to their total available credit limit.</a:t>
            </a:r>
          </a:p>
          <a:p>
            <a:pPr marL="0" indent="0">
              <a:buNone/>
            </a:pPr>
            <a:r>
              <a:rPr lang="en-US" sz="1000">
                <a:latin typeface="Calibri" panose="020F0502020204030204" pitchFamily="34" charset="0"/>
              </a:rPr>
              <a:t>Payment History: It represents the monthly net payment behavior of each customer, taking into account factors such as on-time payments, late payments, missed payments, and defaults.</a:t>
            </a:r>
          </a:p>
          <a:p>
            <a:pPr marL="0" indent="0">
              <a:buNone/>
            </a:pPr>
            <a:r>
              <a:rPr lang="en-US" sz="1000">
                <a:latin typeface="Calibri" panose="020F0502020204030204" pitchFamily="34" charset="0"/>
              </a:rPr>
              <a:t>Number of Credit Accounts: It represents the count of active credit accounts the person holds.</a:t>
            </a:r>
          </a:p>
          <a:p>
            <a:pPr marL="0" indent="0">
              <a:buNone/>
            </a:pPr>
            <a:r>
              <a:rPr lang="en-US" sz="1000">
                <a:latin typeface="Calibri" panose="020F0502020204030204" pitchFamily="34" charset="0"/>
              </a:rPr>
              <a:t>Loan Amount: It indicates the monetary value of the loan. Interest Rate: This feature represents the interest rate associated with the loan.</a:t>
            </a:r>
          </a:p>
          <a:p>
            <a:pPr marL="0" indent="0">
              <a:buNone/>
            </a:pPr>
            <a:r>
              <a:rPr lang="en-US" sz="1000">
                <a:latin typeface="Calibri" panose="020F0502020204030204" pitchFamily="34" charset="0"/>
              </a:rPr>
              <a:t>Loan Term: This feature denotes the duration or term of the loan. Type of Loan: It includes categories like “Personal Loan,” “Auto Loan,” or potentially other types of loans</a:t>
            </a:r>
          </a:p>
        </p:txBody>
      </p:sp>
    </p:spTree>
    <p:extLst>
      <p:ext uri="{BB962C8B-B14F-4D97-AF65-F5344CB8AC3E}">
        <p14:creationId xmlns:p14="http://schemas.microsoft.com/office/powerpoint/2010/main" val="1554439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7C6749-E9B8-E120-C65F-29AEF3B90A35}"/>
              </a:ext>
            </a:extLst>
          </p:cNvPr>
          <p:cNvSpPr>
            <a:spLocks noGrp="1"/>
          </p:cNvSpPr>
          <p:nvPr>
            <p:ph type="title"/>
          </p:nvPr>
        </p:nvSpPr>
        <p:spPr>
          <a:xfrm>
            <a:off x="4654296" y="329184"/>
            <a:ext cx="6894576" cy="1783080"/>
          </a:xfrm>
        </p:spPr>
        <p:txBody>
          <a:bodyPr anchor="b">
            <a:normAutofit/>
          </a:bodyPr>
          <a:lstStyle/>
          <a:p>
            <a:r>
              <a:rPr lang="en-US" sz="5400"/>
              <a:t>visualizations</a:t>
            </a:r>
          </a:p>
        </p:txBody>
      </p:sp>
      <p:pic>
        <p:nvPicPr>
          <p:cNvPr id="5" name="Content Placeholder 4">
            <a:extLst>
              <a:ext uri="{FF2B5EF4-FFF2-40B4-BE49-F238E27FC236}">
                <a16:creationId xmlns:a16="http://schemas.microsoft.com/office/drawing/2014/main" id="{B3F40A47-3076-FADD-8637-E4D1EE95DDE0}"/>
              </a:ext>
            </a:extLst>
          </p:cNvPr>
          <p:cNvPicPr>
            <a:picLocks noChangeAspect="1"/>
          </p:cNvPicPr>
          <p:nvPr/>
        </p:nvPicPr>
        <p:blipFill rotWithShape="1">
          <a:blip r:embed="rId2"/>
          <a:srcRect l="41045" r="25716"/>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28"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43B7A23C-F187-11CB-64A0-8CE8A376CAF6}"/>
              </a:ext>
            </a:extLst>
          </p:cNvPr>
          <p:cNvSpPr>
            <a:spLocks noGrp="1"/>
          </p:cNvSpPr>
          <p:nvPr>
            <p:ph idx="1"/>
          </p:nvPr>
        </p:nvSpPr>
        <p:spPr>
          <a:xfrm>
            <a:off x="4654296" y="2706624"/>
            <a:ext cx="6894576" cy="3483864"/>
          </a:xfrm>
        </p:spPr>
        <p:txBody>
          <a:bodyPr>
            <a:normAutofit/>
          </a:bodyPr>
          <a:lstStyle/>
          <a:p>
            <a:r>
              <a:rPr lang="en-US" sz="1200"/>
              <a:t>Visualization clearly shows that  there is no outliers and data is distributed normally like with out skewed data this is called normal distribution.</a:t>
            </a:r>
          </a:p>
          <a:p>
            <a:r>
              <a:rPr lang="en-US" sz="1200" b="1">
                <a:latin typeface="Calibri" panose="020F0502020204030204" pitchFamily="34" charset="0"/>
              </a:rPr>
              <a:t>Central Tendency:</a:t>
            </a:r>
          </a:p>
          <a:p>
            <a:r>
              <a:rPr lang="en-US" sz="1200">
                <a:latin typeface="Calibri" panose="020F0502020204030204" pitchFamily="34" charset="0"/>
              </a:rPr>
              <a:t>The mean, median, and mode are all equal in a perfectly normal distribution.</a:t>
            </a:r>
          </a:p>
          <a:p>
            <a:r>
              <a:rPr lang="en-US" sz="1200" b="1">
                <a:latin typeface="Calibri" panose="020F0502020204030204" pitchFamily="34" charset="0"/>
              </a:rPr>
              <a:t>Bell-shaped Curve:</a:t>
            </a:r>
          </a:p>
          <a:p>
            <a:r>
              <a:rPr lang="en-US" sz="1200">
                <a:latin typeface="Calibri" panose="020F0502020204030204" pitchFamily="34" charset="0"/>
              </a:rPr>
              <a:t>The distribution forms a bell-shaped curve, with the majority of the data clustered around the mean.</a:t>
            </a:r>
          </a:p>
          <a:p>
            <a:r>
              <a:rPr lang="en-US" sz="1200" b="1">
                <a:latin typeface="Calibri" panose="020F0502020204030204" pitchFamily="34" charset="0"/>
              </a:rPr>
              <a:t>Symmetry:</a:t>
            </a:r>
          </a:p>
          <a:p>
            <a:r>
              <a:rPr lang="en-US" sz="1200">
                <a:latin typeface="Calibri" panose="020F0502020204030204" pitchFamily="34" charset="0"/>
              </a:rPr>
              <a:t>Normal distribution is symmetric, meaning that the data is evenly distributed around the mean.</a:t>
            </a:r>
          </a:p>
          <a:p>
            <a:r>
              <a:rPr lang="en-US" sz="1200" b="1">
                <a:latin typeface="Calibri" panose="020F0502020204030204" pitchFamily="34" charset="0"/>
              </a:rPr>
              <a:t>Skewness and Kurtosis:</a:t>
            </a:r>
          </a:p>
          <a:p>
            <a:r>
              <a:rPr lang="en-US" sz="1200">
                <a:latin typeface="Calibri" panose="020F0502020204030204" pitchFamily="34" charset="0"/>
              </a:rPr>
              <a:t>Skewness (measure of asymmetry) and kurtosis (measure of tailness) are both close to zero in a perfectly normal distribution.</a:t>
            </a:r>
          </a:p>
          <a:p>
            <a:endParaRPr lang="en-US" sz="1200"/>
          </a:p>
        </p:txBody>
      </p:sp>
    </p:spTree>
    <p:extLst>
      <p:ext uri="{BB962C8B-B14F-4D97-AF65-F5344CB8AC3E}">
        <p14:creationId xmlns:p14="http://schemas.microsoft.com/office/powerpoint/2010/main" val="1967676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8AC8E79-ECD6-4F34-BE5A-9F5E850E8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D2BE1BB-2AB2-4D7E-9E27-8D245181B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22A1615C-2156-4B15-BF3E-39794B3790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97691"/>
            <a:ext cx="5378624" cy="6402614"/>
            <a:chOff x="-19221" y="197691"/>
            <a:chExt cx="5378624" cy="6402614"/>
          </a:xfrm>
        </p:grpSpPr>
        <p:sp>
          <p:nvSpPr>
            <p:cNvPr id="22" name="Freeform: Shape 21">
              <a:extLst>
                <a:ext uri="{FF2B5EF4-FFF2-40B4-BE49-F238E27FC236}">
                  <a16:creationId xmlns:a16="http://schemas.microsoft.com/office/drawing/2014/main" id="{D0AAA4B8-4E08-4663-9835-BA403F0061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CB4869D1-3E13-4881-A292-2F38ECC07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3FEDB7CE-BB3D-4A0D-A73F-3117044F32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A6E0C6E1-7FBF-471E-849C-A54AF1D41F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B2BFAA38-D910-41AD-BBED-0608E4AE71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97691"/>
              <a:ext cx="5378623" cy="6402614"/>
            </a:xfrm>
            <a:custGeom>
              <a:avLst/>
              <a:gdLst>
                <a:gd name="connsiteX0" fmla="*/ 2220349 w 5378623"/>
                <a:gd name="connsiteY0" fmla="*/ 67 h 6402614"/>
                <a:gd name="connsiteX1" fmla="*/ 3018161 w 5378623"/>
                <a:gd name="connsiteY1" fmla="*/ 108191 h 6402614"/>
                <a:gd name="connsiteX2" fmla="*/ 5265831 w 5378623"/>
                <a:gd name="connsiteY2" fmla="*/ 4066338 h 6402614"/>
                <a:gd name="connsiteX3" fmla="*/ 2912752 w 5378623"/>
                <a:gd name="connsiteY3" fmla="*/ 6386691 h 6402614"/>
                <a:gd name="connsiteX4" fmla="*/ 2840648 w 5378623"/>
                <a:gd name="connsiteY4" fmla="*/ 6402614 h 6402614"/>
                <a:gd name="connsiteX5" fmla="*/ 1474249 w 5378623"/>
                <a:gd name="connsiteY5" fmla="*/ 6402614 h 6402614"/>
                <a:gd name="connsiteX6" fmla="*/ 1340218 w 5378623"/>
                <a:gd name="connsiteY6" fmla="*/ 6370360 h 6402614"/>
                <a:gd name="connsiteX7" fmla="*/ 204687 w 5378623"/>
                <a:gd name="connsiteY7" fmla="*/ 5802379 h 6402614"/>
                <a:gd name="connsiteX8" fmla="*/ 0 w 5378623"/>
                <a:gd name="connsiteY8" fmla="*/ 5624181 h 6402614"/>
                <a:gd name="connsiteX9" fmla="*/ 0 w 5378623"/>
                <a:gd name="connsiteY9" fmla="*/ 5197118 h 6402614"/>
                <a:gd name="connsiteX10" fmla="*/ 120950 w 5378623"/>
                <a:gd name="connsiteY10" fmla="*/ 5327736 h 6402614"/>
                <a:gd name="connsiteX11" fmla="*/ 553277 w 5378623"/>
                <a:gd name="connsiteY11" fmla="*/ 5674143 h 6402614"/>
                <a:gd name="connsiteX12" fmla="*/ 1048951 w 5378623"/>
                <a:gd name="connsiteY12" fmla="*/ 5913372 h 6402614"/>
                <a:gd name="connsiteX13" fmla="*/ 1114406 w 5378623"/>
                <a:gd name="connsiteY13" fmla="*/ 5935664 h 6402614"/>
                <a:gd name="connsiteX14" fmla="*/ 1180375 w 5378623"/>
                <a:gd name="connsiteY14" fmla="*/ 5956470 h 6402614"/>
                <a:gd name="connsiteX15" fmla="*/ 1247107 w 5378623"/>
                <a:gd name="connsiteY15" fmla="*/ 5975278 h 6402614"/>
                <a:gd name="connsiteX16" fmla="*/ 1313053 w 5378623"/>
                <a:gd name="connsiteY16" fmla="*/ 5991905 h 6402614"/>
                <a:gd name="connsiteX17" fmla="*/ 1578771 w 5378623"/>
                <a:gd name="connsiteY17" fmla="*/ 6035400 h 6402614"/>
                <a:gd name="connsiteX18" fmla="*/ 2116969 w 5378623"/>
                <a:gd name="connsiteY18" fmla="*/ 6005033 h 6402614"/>
                <a:gd name="connsiteX19" fmla="*/ 2648341 w 5378623"/>
                <a:gd name="connsiteY19" fmla="*/ 5837212 h 6402614"/>
                <a:gd name="connsiteX20" fmla="*/ 3166862 w 5378623"/>
                <a:gd name="connsiteY20" fmla="*/ 5582136 h 6402614"/>
                <a:gd name="connsiteX21" fmla="*/ 3295551 w 5378623"/>
                <a:gd name="connsiteY21" fmla="*/ 5510900 h 6402614"/>
                <a:gd name="connsiteX22" fmla="*/ 3426292 w 5378623"/>
                <a:gd name="connsiteY22" fmla="*/ 5437546 h 6402614"/>
                <a:gd name="connsiteX23" fmla="*/ 3693498 w 5378623"/>
                <a:gd name="connsiteY23" fmla="*/ 5296779 h 6402614"/>
                <a:gd name="connsiteX24" fmla="*/ 3957511 w 5378623"/>
                <a:gd name="connsiteY24" fmla="*/ 5162806 h 6402614"/>
                <a:gd name="connsiteX25" fmla="*/ 4212170 w 5378623"/>
                <a:gd name="connsiteY25" fmla="*/ 5024936 h 6402614"/>
                <a:gd name="connsiteX26" fmla="*/ 4449651 w 5378623"/>
                <a:gd name="connsiteY26" fmla="*/ 4870986 h 6402614"/>
                <a:gd name="connsiteX27" fmla="*/ 4659728 w 5378623"/>
                <a:gd name="connsiteY27" fmla="*/ 4689640 h 6402614"/>
                <a:gd name="connsiteX28" fmla="*/ 4830457 w 5378623"/>
                <a:gd name="connsiteY28" fmla="*/ 4472596 h 6402614"/>
                <a:gd name="connsiteX29" fmla="*/ 4955705 w 5378623"/>
                <a:gd name="connsiteY29" fmla="*/ 4222268 h 6402614"/>
                <a:gd name="connsiteX30" fmla="*/ 4968352 w 5378623"/>
                <a:gd name="connsiteY30" fmla="*/ 4189141 h 6402614"/>
                <a:gd name="connsiteX31" fmla="*/ 4979564 w 5378623"/>
                <a:gd name="connsiteY31" fmla="*/ 4155400 h 6402614"/>
                <a:gd name="connsiteX32" fmla="*/ 4990913 w 5378623"/>
                <a:gd name="connsiteY32" fmla="*/ 4121577 h 6402614"/>
                <a:gd name="connsiteX33" fmla="*/ 5000865 w 5378623"/>
                <a:gd name="connsiteY33" fmla="*/ 4086570 h 6402614"/>
                <a:gd name="connsiteX34" fmla="*/ 5020612 w 5378623"/>
                <a:gd name="connsiteY34" fmla="*/ 4016281 h 6402614"/>
                <a:gd name="connsiteX35" fmla="*/ 5030486 w 5378623"/>
                <a:gd name="connsiteY35" fmla="*/ 3981137 h 6402614"/>
                <a:gd name="connsiteX36" fmla="*/ 5035423 w 5378623"/>
                <a:gd name="connsiteY36" fmla="*/ 3963565 h 6402614"/>
                <a:gd name="connsiteX37" fmla="*/ 5039507 w 5378623"/>
                <a:gd name="connsiteY37" fmla="*/ 3945765 h 6402614"/>
                <a:gd name="connsiteX38" fmla="*/ 5071597 w 5378623"/>
                <a:gd name="connsiteY38" fmla="*/ 3802972 h 6402614"/>
                <a:gd name="connsiteX39" fmla="*/ 5096108 w 5378623"/>
                <a:gd name="connsiteY39" fmla="*/ 3658610 h 6402614"/>
                <a:gd name="connsiteX40" fmla="*/ 5113299 w 5378623"/>
                <a:gd name="connsiteY40" fmla="*/ 3512985 h 6402614"/>
                <a:gd name="connsiteX41" fmla="*/ 5115328 w 5378623"/>
                <a:gd name="connsiteY41" fmla="*/ 3494749 h 6402614"/>
                <a:gd name="connsiteX42" fmla="*/ 5116446 w 5378623"/>
                <a:gd name="connsiteY42" fmla="*/ 3476502 h 6402614"/>
                <a:gd name="connsiteX43" fmla="*/ 5118711 w 5378623"/>
                <a:gd name="connsiteY43" fmla="*/ 3439898 h 6402614"/>
                <a:gd name="connsiteX44" fmla="*/ 5123270 w 5378623"/>
                <a:gd name="connsiteY44" fmla="*/ 3366583 h 6402614"/>
                <a:gd name="connsiteX45" fmla="*/ 5121172 w 5378623"/>
                <a:gd name="connsiteY45" fmla="*/ 3072860 h 6402614"/>
                <a:gd name="connsiteX46" fmla="*/ 5119473 w 5378623"/>
                <a:gd name="connsiteY46" fmla="*/ 3036121 h 6402614"/>
                <a:gd name="connsiteX47" fmla="*/ 5116244 w 5378623"/>
                <a:gd name="connsiteY47" fmla="*/ 2999552 h 6402614"/>
                <a:gd name="connsiteX48" fmla="*/ 5109221 w 5378623"/>
                <a:gd name="connsiteY48" fmla="*/ 2926379 h 6402614"/>
                <a:gd name="connsiteX49" fmla="*/ 5089643 w 5378623"/>
                <a:gd name="connsiteY49" fmla="*/ 2780639 h 6402614"/>
                <a:gd name="connsiteX50" fmla="*/ 5084078 w 5378623"/>
                <a:gd name="connsiteY50" fmla="*/ 2744255 h 6402614"/>
                <a:gd name="connsiteX51" fmla="*/ 5077785 w 5378623"/>
                <a:gd name="connsiteY51" fmla="*/ 2708026 h 6402614"/>
                <a:gd name="connsiteX52" fmla="*/ 5063128 w 5378623"/>
                <a:gd name="connsiteY52" fmla="*/ 2636053 h 6402614"/>
                <a:gd name="connsiteX53" fmla="*/ 5047530 w 5378623"/>
                <a:gd name="connsiteY53" fmla="*/ 2564176 h 6402614"/>
                <a:gd name="connsiteX54" fmla="*/ 5028967 w 5378623"/>
                <a:gd name="connsiteY54" fmla="*/ 2493127 h 6402614"/>
                <a:gd name="connsiteX55" fmla="*/ 4822623 w 5378623"/>
                <a:gd name="connsiteY55" fmla="*/ 1944830 h 6402614"/>
                <a:gd name="connsiteX56" fmla="*/ 4108183 w 5378623"/>
                <a:gd name="connsiteY56" fmla="*/ 1038170 h 6402614"/>
                <a:gd name="connsiteX57" fmla="*/ 3638213 w 5378623"/>
                <a:gd name="connsiteY57" fmla="*/ 712395 h 6402614"/>
                <a:gd name="connsiteX58" fmla="*/ 3575480 w 5378623"/>
                <a:gd name="connsiteY58" fmla="*/ 678662 h 6402614"/>
                <a:gd name="connsiteX59" fmla="*/ 3512574 w 5378623"/>
                <a:gd name="connsiteY59" fmla="*/ 645577 h 6402614"/>
                <a:gd name="connsiteX60" fmla="*/ 3448603 w 5378623"/>
                <a:gd name="connsiteY60" fmla="*/ 614757 h 6402614"/>
                <a:gd name="connsiteX61" fmla="*/ 3416617 w 5378623"/>
                <a:gd name="connsiteY61" fmla="*/ 599347 h 6402614"/>
                <a:gd name="connsiteX62" fmla="*/ 3384352 w 5378623"/>
                <a:gd name="connsiteY62" fmla="*/ 584559 h 6402614"/>
                <a:gd name="connsiteX63" fmla="*/ 3254088 w 5378623"/>
                <a:gd name="connsiteY63" fmla="*/ 529021 h 6402614"/>
                <a:gd name="connsiteX64" fmla="*/ 3121640 w 5378623"/>
                <a:gd name="connsiteY64" fmla="*/ 479505 h 6402614"/>
                <a:gd name="connsiteX65" fmla="*/ 2987193 w 5378623"/>
                <a:gd name="connsiteY65" fmla="*/ 436176 h 6402614"/>
                <a:gd name="connsiteX66" fmla="*/ 2851296 w 5378623"/>
                <a:gd name="connsiteY66" fmla="*/ 398256 h 6402614"/>
                <a:gd name="connsiteX67" fmla="*/ 2573611 w 5378623"/>
                <a:gd name="connsiteY67" fmla="*/ 336717 h 6402614"/>
                <a:gd name="connsiteX68" fmla="*/ 2014208 w 5378623"/>
                <a:gd name="connsiteY68" fmla="*/ 276896 h 6402614"/>
                <a:gd name="connsiteX69" fmla="*/ 1457097 w 5378623"/>
                <a:gd name="connsiteY69" fmla="*/ 322828 h 6402614"/>
                <a:gd name="connsiteX70" fmla="*/ 914684 w 5378623"/>
                <a:gd name="connsiteY70" fmla="*/ 486648 h 6402614"/>
                <a:gd name="connsiteX71" fmla="*/ 848661 w 5378623"/>
                <a:gd name="connsiteY71" fmla="*/ 515093 h 6402614"/>
                <a:gd name="connsiteX72" fmla="*/ 782834 w 5378623"/>
                <a:gd name="connsiteY72" fmla="*/ 544519 h 6402614"/>
                <a:gd name="connsiteX73" fmla="*/ 717715 w 5378623"/>
                <a:gd name="connsiteY73" fmla="*/ 575988 h 6402614"/>
                <a:gd name="connsiteX74" fmla="*/ 653112 w 5378623"/>
                <a:gd name="connsiteY74" fmla="*/ 608523 h 6402614"/>
                <a:gd name="connsiteX75" fmla="*/ 406671 w 5378623"/>
                <a:gd name="connsiteY75" fmla="*/ 756246 h 6402614"/>
                <a:gd name="connsiteX76" fmla="*/ 191033 w 5378623"/>
                <a:gd name="connsiteY76" fmla="*/ 942131 h 6402614"/>
                <a:gd name="connsiteX77" fmla="*/ 143339 w 5378623"/>
                <a:gd name="connsiteY77" fmla="*/ 996006 h 6402614"/>
                <a:gd name="connsiteX78" fmla="*/ 98848 w 5378623"/>
                <a:gd name="connsiteY78" fmla="*/ 1053288 h 6402614"/>
                <a:gd name="connsiteX79" fmla="*/ 56083 w 5378623"/>
                <a:gd name="connsiteY79" fmla="*/ 1112657 h 6402614"/>
                <a:gd name="connsiteX80" fmla="*/ 14889 w 5378623"/>
                <a:gd name="connsiteY80" fmla="*/ 1173837 h 6402614"/>
                <a:gd name="connsiteX81" fmla="*/ 0 w 5378623"/>
                <a:gd name="connsiteY81" fmla="*/ 1198088 h 6402614"/>
                <a:gd name="connsiteX82" fmla="*/ 0 w 5378623"/>
                <a:gd name="connsiteY82" fmla="*/ 888809 h 6402614"/>
                <a:gd name="connsiteX83" fmla="*/ 88781 w 5378623"/>
                <a:gd name="connsiteY83" fmla="*/ 802825 h 6402614"/>
                <a:gd name="connsiteX84" fmla="*/ 2220349 w 5378623"/>
                <a:gd name="connsiteY84" fmla="*/ 67 h 6402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378623" h="6402614">
                  <a:moveTo>
                    <a:pt x="2220349" y="67"/>
                  </a:moveTo>
                  <a:cubicBezTo>
                    <a:pt x="2484151" y="1784"/>
                    <a:pt x="2751801" y="36820"/>
                    <a:pt x="3018161" y="108191"/>
                  </a:cubicBezTo>
                  <a:cubicBezTo>
                    <a:pt x="4722867" y="564965"/>
                    <a:pt x="5729192" y="2337049"/>
                    <a:pt x="5265831" y="4066338"/>
                  </a:cubicBezTo>
                  <a:cubicBezTo>
                    <a:pt x="4947269" y="5255224"/>
                    <a:pt x="4017004" y="6114300"/>
                    <a:pt x="2912752" y="6386691"/>
                  </a:cubicBezTo>
                  <a:lnTo>
                    <a:pt x="2840648" y="6402614"/>
                  </a:lnTo>
                  <a:lnTo>
                    <a:pt x="1474249" y="6402614"/>
                  </a:lnTo>
                  <a:lnTo>
                    <a:pt x="1340218" y="6370360"/>
                  </a:lnTo>
                  <a:cubicBezTo>
                    <a:pt x="914042" y="6256167"/>
                    <a:pt x="531514" y="6059766"/>
                    <a:pt x="204687" y="5802379"/>
                  </a:cubicBezTo>
                  <a:lnTo>
                    <a:pt x="0" y="5624181"/>
                  </a:lnTo>
                  <a:lnTo>
                    <a:pt x="0" y="5197118"/>
                  </a:lnTo>
                  <a:lnTo>
                    <a:pt x="120950" y="5327736"/>
                  </a:lnTo>
                  <a:cubicBezTo>
                    <a:pt x="253827" y="5458395"/>
                    <a:pt x="397634" y="5575985"/>
                    <a:pt x="553277" y="5674143"/>
                  </a:cubicBezTo>
                  <a:cubicBezTo>
                    <a:pt x="708978" y="5772084"/>
                    <a:pt x="875421" y="5851690"/>
                    <a:pt x="1048951" y="5913372"/>
                  </a:cubicBezTo>
                  <a:cubicBezTo>
                    <a:pt x="1070860" y="5920750"/>
                    <a:pt x="1092382" y="5928719"/>
                    <a:pt x="1114406" y="5935664"/>
                  </a:cubicBezTo>
                  <a:lnTo>
                    <a:pt x="1180375" y="5956470"/>
                  </a:lnTo>
                  <a:lnTo>
                    <a:pt x="1247107" y="5975278"/>
                  </a:lnTo>
                  <a:cubicBezTo>
                    <a:pt x="1269462" y="5981848"/>
                    <a:pt x="1291029" y="5986236"/>
                    <a:pt x="1313053" y="5991905"/>
                  </a:cubicBezTo>
                  <a:cubicBezTo>
                    <a:pt x="1400808" y="6012869"/>
                    <a:pt x="1489584" y="6027036"/>
                    <a:pt x="1578771" y="6035400"/>
                  </a:cubicBezTo>
                  <a:cubicBezTo>
                    <a:pt x="1757312" y="6051941"/>
                    <a:pt x="1937844" y="6040152"/>
                    <a:pt x="2116969" y="6005033"/>
                  </a:cubicBezTo>
                  <a:cubicBezTo>
                    <a:pt x="2296104" y="5969454"/>
                    <a:pt x="2473717" y="5910978"/>
                    <a:pt x="2648341" y="5837212"/>
                  </a:cubicBezTo>
                  <a:cubicBezTo>
                    <a:pt x="2823148" y="5763610"/>
                    <a:pt x="2995347" y="5675863"/>
                    <a:pt x="3166862" y="5582136"/>
                  </a:cubicBezTo>
                  <a:cubicBezTo>
                    <a:pt x="3209843" y="5558645"/>
                    <a:pt x="3252667" y="5534880"/>
                    <a:pt x="3295551" y="5510900"/>
                  </a:cubicBezTo>
                  <a:lnTo>
                    <a:pt x="3426292" y="5437546"/>
                  </a:lnTo>
                  <a:cubicBezTo>
                    <a:pt x="3515217" y="5388460"/>
                    <a:pt x="3604599" y="5341930"/>
                    <a:pt x="3693498" y="5296779"/>
                  </a:cubicBezTo>
                  <a:lnTo>
                    <a:pt x="3957511" y="5162806"/>
                  </a:lnTo>
                  <a:cubicBezTo>
                    <a:pt x="4044259" y="5118005"/>
                    <a:pt x="4129592" y="5072941"/>
                    <a:pt x="4212170" y="5024936"/>
                  </a:cubicBezTo>
                  <a:cubicBezTo>
                    <a:pt x="4294563" y="4976766"/>
                    <a:pt x="4374532" y="4926554"/>
                    <a:pt x="4449651" y="4870986"/>
                  </a:cubicBezTo>
                  <a:cubicBezTo>
                    <a:pt x="4524973" y="4815937"/>
                    <a:pt x="4596075" y="4756163"/>
                    <a:pt x="4659728" y="4689640"/>
                  </a:cubicBezTo>
                  <a:cubicBezTo>
                    <a:pt x="4723566" y="4623283"/>
                    <a:pt x="4780828" y="4550758"/>
                    <a:pt x="4830457" y="4472596"/>
                  </a:cubicBezTo>
                  <a:cubicBezTo>
                    <a:pt x="4880087" y="4394434"/>
                    <a:pt x="4921716" y="4310302"/>
                    <a:pt x="4955705" y="4222268"/>
                  </a:cubicBezTo>
                  <a:lnTo>
                    <a:pt x="4968352" y="4189141"/>
                  </a:lnTo>
                  <a:lnTo>
                    <a:pt x="4979564" y="4155400"/>
                  </a:lnTo>
                  <a:lnTo>
                    <a:pt x="4990913" y="4121577"/>
                  </a:lnTo>
                  <a:cubicBezTo>
                    <a:pt x="4994441" y="4110119"/>
                    <a:pt x="4997522" y="4098194"/>
                    <a:pt x="5000865" y="4086570"/>
                  </a:cubicBezTo>
                  <a:lnTo>
                    <a:pt x="5020612" y="4016281"/>
                  </a:lnTo>
                  <a:lnTo>
                    <a:pt x="5030486" y="3981137"/>
                  </a:lnTo>
                  <a:lnTo>
                    <a:pt x="5035423" y="3963565"/>
                  </a:lnTo>
                  <a:lnTo>
                    <a:pt x="5039507" y="3945765"/>
                  </a:lnTo>
                  <a:cubicBezTo>
                    <a:pt x="5050088" y="3898175"/>
                    <a:pt x="5061308" y="3850756"/>
                    <a:pt x="5071597" y="3802972"/>
                  </a:cubicBezTo>
                  <a:lnTo>
                    <a:pt x="5096108" y="3658610"/>
                  </a:lnTo>
                  <a:cubicBezTo>
                    <a:pt x="5102684" y="3610180"/>
                    <a:pt x="5107604" y="3561536"/>
                    <a:pt x="5113299" y="3512985"/>
                  </a:cubicBezTo>
                  <a:lnTo>
                    <a:pt x="5115328" y="3494749"/>
                  </a:lnTo>
                  <a:lnTo>
                    <a:pt x="5116446" y="3476502"/>
                  </a:lnTo>
                  <a:lnTo>
                    <a:pt x="5118711" y="3439898"/>
                  </a:lnTo>
                  <a:lnTo>
                    <a:pt x="5123270" y="3366583"/>
                  </a:lnTo>
                  <a:cubicBezTo>
                    <a:pt x="5126606" y="3268829"/>
                    <a:pt x="5127431" y="3170634"/>
                    <a:pt x="5121172" y="3072860"/>
                  </a:cubicBezTo>
                  <a:lnTo>
                    <a:pt x="5119473" y="3036121"/>
                  </a:lnTo>
                  <a:cubicBezTo>
                    <a:pt x="5118968" y="3023930"/>
                    <a:pt x="5117310" y="3011778"/>
                    <a:pt x="5116244" y="2999552"/>
                  </a:cubicBezTo>
                  <a:lnTo>
                    <a:pt x="5109221" y="2926379"/>
                  </a:lnTo>
                  <a:cubicBezTo>
                    <a:pt x="5105544" y="2877404"/>
                    <a:pt x="5096760" y="2829145"/>
                    <a:pt x="5089643" y="2780639"/>
                  </a:cubicBezTo>
                  <a:lnTo>
                    <a:pt x="5084078" y="2744255"/>
                  </a:lnTo>
                  <a:cubicBezTo>
                    <a:pt x="5082420" y="2732104"/>
                    <a:pt x="5080412" y="2719974"/>
                    <a:pt x="5077785" y="2708026"/>
                  </a:cubicBezTo>
                  <a:lnTo>
                    <a:pt x="5063128" y="2636053"/>
                  </a:lnTo>
                  <a:cubicBezTo>
                    <a:pt x="5057902" y="2612048"/>
                    <a:pt x="5053511" y="2587920"/>
                    <a:pt x="5047530" y="2564176"/>
                  </a:cubicBezTo>
                  <a:lnTo>
                    <a:pt x="5028967" y="2493127"/>
                  </a:lnTo>
                  <a:cubicBezTo>
                    <a:pt x="4979424" y="2303537"/>
                    <a:pt x="4909775" y="2119458"/>
                    <a:pt x="4822623" y="1944830"/>
                  </a:cubicBezTo>
                  <a:cubicBezTo>
                    <a:pt x="4648947" y="1594931"/>
                    <a:pt x="4401749" y="1285261"/>
                    <a:pt x="4108183" y="1038170"/>
                  </a:cubicBezTo>
                  <a:cubicBezTo>
                    <a:pt x="3961444" y="914460"/>
                    <a:pt x="3803854" y="805232"/>
                    <a:pt x="3638213" y="712395"/>
                  </a:cubicBezTo>
                  <a:lnTo>
                    <a:pt x="3575480" y="678662"/>
                  </a:lnTo>
                  <a:cubicBezTo>
                    <a:pt x="3554450" y="667578"/>
                    <a:pt x="3534194" y="655311"/>
                    <a:pt x="3512574" y="645577"/>
                  </a:cubicBezTo>
                  <a:lnTo>
                    <a:pt x="3448603" y="614757"/>
                  </a:lnTo>
                  <a:lnTo>
                    <a:pt x="3416617" y="599347"/>
                  </a:lnTo>
                  <a:cubicBezTo>
                    <a:pt x="3406000" y="594185"/>
                    <a:pt x="3395413" y="588913"/>
                    <a:pt x="3384352" y="584559"/>
                  </a:cubicBezTo>
                  <a:cubicBezTo>
                    <a:pt x="3340850" y="566062"/>
                    <a:pt x="3297707" y="547083"/>
                    <a:pt x="3254088" y="529021"/>
                  </a:cubicBezTo>
                  <a:cubicBezTo>
                    <a:pt x="3209736" y="512847"/>
                    <a:pt x="3165607" y="496270"/>
                    <a:pt x="3121640" y="479505"/>
                  </a:cubicBezTo>
                  <a:lnTo>
                    <a:pt x="2987193" y="436176"/>
                  </a:lnTo>
                  <a:cubicBezTo>
                    <a:pt x="2942116" y="422708"/>
                    <a:pt x="2896575" y="410968"/>
                    <a:pt x="2851296" y="398256"/>
                  </a:cubicBezTo>
                  <a:cubicBezTo>
                    <a:pt x="2759507" y="375285"/>
                    <a:pt x="2666373" y="353923"/>
                    <a:pt x="2573611" y="336717"/>
                  </a:cubicBezTo>
                  <a:cubicBezTo>
                    <a:pt x="2387776" y="301762"/>
                    <a:pt x="2200839" y="280304"/>
                    <a:pt x="2014208" y="276896"/>
                  </a:cubicBezTo>
                  <a:cubicBezTo>
                    <a:pt x="1827605" y="273381"/>
                    <a:pt x="1641223" y="288238"/>
                    <a:pt x="1457097" y="322828"/>
                  </a:cubicBezTo>
                  <a:cubicBezTo>
                    <a:pt x="1272912" y="357634"/>
                    <a:pt x="1091595" y="413727"/>
                    <a:pt x="914684" y="486648"/>
                  </a:cubicBezTo>
                  <a:lnTo>
                    <a:pt x="848661" y="515093"/>
                  </a:lnTo>
                  <a:cubicBezTo>
                    <a:pt x="826573" y="524592"/>
                    <a:pt x="804281" y="533573"/>
                    <a:pt x="782834" y="544519"/>
                  </a:cubicBezTo>
                  <a:lnTo>
                    <a:pt x="717715" y="575988"/>
                  </a:lnTo>
                  <a:cubicBezTo>
                    <a:pt x="696005" y="586632"/>
                    <a:pt x="673986" y="596729"/>
                    <a:pt x="653112" y="608523"/>
                  </a:cubicBezTo>
                  <a:cubicBezTo>
                    <a:pt x="568070" y="653782"/>
                    <a:pt x="483901" y="700897"/>
                    <a:pt x="406671" y="756246"/>
                  </a:cubicBezTo>
                  <a:cubicBezTo>
                    <a:pt x="327441" y="809669"/>
                    <a:pt x="256836" y="872706"/>
                    <a:pt x="191033" y="942131"/>
                  </a:cubicBezTo>
                  <a:cubicBezTo>
                    <a:pt x="175048" y="959988"/>
                    <a:pt x="159064" y="977846"/>
                    <a:pt x="143339" y="996006"/>
                  </a:cubicBezTo>
                  <a:lnTo>
                    <a:pt x="98848" y="1053288"/>
                  </a:lnTo>
                  <a:cubicBezTo>
                    <a:pt x="83542" y="1072023"/>
                    <a:pt x="70312" y="1092822"/>
                    <a:pt x="56083" y="1112657"/>
                  </a:cubicBezTo>
                  <a:cubicBezTo>
                    <a:pt x="42010" y="1132765"/>
                    <a:pt x="27965" y="1152765"/>
                    <a:pt x="14889" y="1173837"/>
                  </a:cubicBezTo>
                  <a:lnTo>
                    <a:pt x="0" y="1198088"/>
                  </a:lnTo>
                  <a:lnTo>
                    <a:pt x="0" y="888809"/>
                  </a:lnTo>
                  <a:lnTo>
                    <a:pt x="88781" y="802825"/>
                  </a:lnTo>
                  <a:cubicBezTo>
                    <a:pt x="672175" y="289643"/>
                    <a:pt x="1428944" y="-5083"/>
                    <a:pt x="2220349" y="6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FC8120F7-A42D-EBA4-1473-F08CC2B63125}"/>
              </a:ext>
            </a:extLst>
          </p:cNvPr>
          <p:cNvSpPr>
            <a:spLocks noGrp="1"/>
          </p:cNvSpPr>
          <p:nvPr>
            <p:ph type="title"/>
          </p:nvPr>
        </p:nvSpPr>
        <p:spPr>
          <a:xfrm>
            <a:off x="804672" y="3121701"/>
            <a:ext cx="3476488" cy="1786515"/>
          </a:xfrm>
          <a:prstGeom prst="ellipse">
            <a:avLst/>
          </a:prstGeom>
        </p:spPr>
        <p:txBody>
          <a:bodyPr vert="horz" lIns="91440" tIns="45720" rIns="91440" bIns="45720" rtlCol="0" anchor="t">
            <a:normAutofit/>
          </a:bodyPr>
          <a:lstStyle/>
          <a:p>
            <a:r>
              <a:rPr lang="en-US" sz="3100" kern="1200">
                <a:solidFill>
                  <a:schemeClr val="tx2"/>
                </a:solidFill>
                <a:latin typeface="+mj-lt"/>
                <a:ea typeface="+mj-ea"/>
                <a:cs typeface="+mj-cs"/>
              </a:rPr>
              <a:t>Loan Amount distribution</a:t>
            </a:r>
          </a:p>
        </p:txBody>
      </p:sp>
      <p:pic>
        <p:nvPicPr>
          <p:cNvPr id="5" name="Content Placeholder 4">
            <a:extLst>
              <a:ext uri="{FF2B5EF4-FFF2-40B4-BE49-F238E27FC236}">
                <a16:creationId xmlns:a16="http://schemas.microsoft.com/office/drawing/2014/main" id="{4AED728A-CDA2-8CCB-5F56-87447B41C49A}"/>
              </a:ext>
            </a:extLst>
          </p:cNvPr>
          <p:cNvPicPr>
            <a:picLocks noGrp="1" noChangeAspect="1"/>
          </p:cNvPicPr>
          <p:nvPr>
            <p:ph idx="1"/>
          </p:nvPr>
        </p:nvPicPr>
        <p:blipFill>
          <a:blip r:embed="rId2"/>
          <a:stretch>
            <a:fillRect/>
          </a:stretch>
        </p:blipFill>
        <p:spPr>
          <a:xfrm>
            <a:off x="5900739" y="2016188"/>
            <a:ext cx="5507803" cy="2822748"/>
          </a:xfrm>
          <a:custGeom>
            <a:avLst/>
            <a:gdLst/>
            <a:ahLst/>
            <a:cxnLst/>
            <a:rect l="l" t="t" r="r" b="b"/>
            <a:pathLst>
              <a:path w="5017317" h="5380277">
                <a:moveTo>
                  <a:pt x="0" y="0"/>
                </a:moveTo>
                <a:lnTo>
                  <a:pt x="5017317" y="0"/>
                </a:lnTo>
                <a:lnTo>
                  <a:pt x="5017317" y="5380277"/>
                </a:lnTo>
                <a:lnTo>
                  <a:pt x="0" y="5380277"/>
                </a:lnTo>
                <a:close/>
              </a:path>
            </a:pathLst>
          </a:custGeom>
        </p:spPr>
      </p:pic>
    </p:spTree>
    <p:extLst>
      <p:ext uri="{BB962C8B-B14F-4D97-AF65-F5344CB8AC3E}">
        <p14:creationId xmlns:p14="http://schemas.microsoft.com/office/powerpoint/2010/main" val="1307530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A3D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3D03CD-DCF6-313B-AC78-3F2712495138}"/>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Heat map correlation between variables</a:t>
            </a:r>
          </a:p>
        </p:txBody>
      </p:sp>
      <p:pic>
        <p:nvPicPr>
          <p:cNvPr id="5" name="Content Placeholder 4">
            <a:extLst>
              <a:ext uri="{FF2B5EF4-FFF2-40B4-BE49-F238E27FC236}">
                <a16:creationId xmlns:a16="http://schemas.microsoft.com/office/drawing/2014/main" id="{E535513F-0C3A-9CF6-FE96-42A97FA7CABF}"/>
              </a:ext>
            </a:extLst>
          </p:cNvPr>
          <p:cNvPicPr>
            <a:picLocks noGrp="1" noChangeAspect="1"/>
          </p:cNvPicPr>
          <p:nvPr>
            <p:ph idx="1"/>
          </p:nvPr>
        </p:nvPicPr>
        <p:blipFill>
          <a:blip r:embed="rId2"/>
          <a:stretch>
            <a:fillRect/>
          </a:stretch>
        </p:blipFill>
        <p:spPr>
          <a:xfrm>
            <a:off x="4038600" y="1603300"/>
            <a:ext cx="7188199" cy="3648011"/>
          </a:xfrm>
          <a:prstGeom prst="rect">
            <a:avLst/>
          </a:prstGeom>
        </p:spPr>
      </p:pic>
    </p:spTree>
    <p:extLst>
      <p:ext uri="{BB962C8B-B14F-4D97-AF65-F5344CB8AC3E}">
        <p14:creationId xmlns:p14="http://schemas.microsoft.com/office/powerpoint/2010/main" val="3054924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9D80C9EF-3CC6-4ECC-9C2D-9D0396C96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90E369-AED2-C898-6AA2-81377E255363}"/>
              </a:ext>
            </a:extLst>
          </p:cNvPr>
          <p:cNvSpPr>
            <a:spLocks noGrp="1"/>
          </p:cNvSpPr>
          <p:nvPr>
            <p:ph type="title"/>
          </p:nvPr>
        </p:nvSpPr>
        <p:spPr>
          <a:xfrm>
            <a:off x="795528" y="386930"/>
            <a:ext cx="10141799" cy="1300554"/>
          </a:xfrm>
        </p:spPr>
        <p:txBody>
          <a:bodyPr anchor="b">
            <a:normAutofit/>
          </a:bodyPr>
          <a:lstStyle/>
          <a:p>
            <a:r>
              <a:rPr lang="en-US" sz="4800"/>
              <a:t>K means clustering Algorithm</a:t>
            </a:r>
          </a:p>
        </p:txBody>
      </p:sp>
      <p:sp>
        <p:nvSpPr>
          <p:cNvPr id="34" name="Rectangle 33">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showing decling performance">
            <a:extLst>
              <a:ext uri="{FF2B5EF4-FFF2-40B4-BE49-F238E27FC236}">
                <a16:creationId xmlns:a16="http://schemas.microsoft.com/office/drawing/2014/main" id="{BF391665-3683-9F9D-1CDD-43BC816D8244}"/>
              </a:ext>
            </a:extLst>
          </p:cNvPr>
          <p:cNvPicPr>
            <a:picLocks noChangeAspect="1"/>
          </p:cNvPicPr>
          <p:nvPr/>
        </p:nvPicPr>
        <p:blipFill rotWithShape="1">
          <a:blip r:embed="rId2"/>
          <a:srcRect r="7442"/>
          <a:stretch/>
        </p:blipFill>
        <p:spPr>
          <a:xfrm>
            <a:off x="635295" y="2524715"/>
            <a:ext cx="5150277" cy="3714244"/>
          </a:xfrm>
          <a:prstGeom prst="rect">
            <a:avLst/>
          </a:prstGeom>
        </p:spPr>
      </p:pic>
      <p:sp>
        <p:nvSpPr>
          <p:cNvPr id="3" name="Content Placeholder 2">
            <a:extLst>
              <a:ext uri="{FF2B5EF4-FFF2-40B4-BE49-F238E27FC236}">
                <a16:creationId xmlns:a16="http://schemas.microsoft.com/office/drawing/2014/main" id="{BC4C15B1-6906-EAF0-0AE7-29CCE5FBAF34}"/>
              </a:ext>
            </a:extLst>
          </p:cNvPr>
          <p:cNvSpPr>
            <a:spLocks noGrp="1"/>
          </p:cNvSpPr>
          <p:nvPr>
            <p:ph idx="1"/>
          </p:nvPr>
        </p:nvSpPr>
        <p:spPr>
          <a:xfrm>
            <a:off x="6406429" y="2599509"/>
            <a:ext cx="4530898" cy="3639450"/>
          </a:xfrm>
        </p:spPr>
        <p:txBody>
          <a:bodyPr anchor="ctr">
            <a:normAutofit/>
          </a:bodyPr>
          <a:lstStyle/>
          <a:p>
            <a:r>
              <a:rPr lang="en-US" sz="1400">
                <a:latin typeface="Calibri" panose="020F0502020204030204" pitchFamily="34" charset="0"/>
              </a:rPr>
              <a:t>K-means clustering is and its purpose in data analysis.</a:t>
            </a:r>
          </a:p>
          <a:p>
            <a:r>
              <a:rPr lang="en-US" sz="1400">
                <a:latin typeface="Calibri" panose="020F0502020204030204" pitchFamily="34" charset="0"/>
              </a:rPr>
              <a:t>Clearly state why K-means clustering was chosen for this credit scoring and segmentation project.</a:t>
            </a:r>
          </a:p>
          <a:p>
            <a:r>
              <a:rPr lang="en-US" sz="1400">
                <a:latin typeface="Calibri" panose="020F0502020204030204" pitchFamily="34" charset="0"/>
              </a:rPr>
              <a:t>Data  preprocessing steps taken before applying K-means.</a:t>
            </a:r>
          </a:p>
          <a:p>
            <a:r>
              <a:rPr lang="en-US" sz="1400">
                <a:latin typeface="Calibri" panose="020F0502020204030204" pitchFamily="34" charset="0"/>
              </a:rPr>
              <a:t> The process of selecting the optimal number of clusters for your credit segmentation.</a:t>
            </a:r>
          </a:p>
          <a:p>
            <a:r>
              <a:rPr lang="en-US" sz="1400">
                <a:latin typeface="Calibri" panose="020F0502020204030204" pitchFamily="34" charset="0"/>
              </a:rPr>
              <a:t>Here we have taken 4 clusters and we divided in to 4 clusters</a:t>
            </a:r>
          </a:p>
          <a:p>
            <a:r>
              <a:rPr lang="en-US" sz="1400">
                <a:latin typeface="Calibri" panose="020F0502020204030204" pitchFamily="34" charset="0"/>
              </a:rPr>
              <a:t>To divide in to clusters we have used elbow technique </a:t>
            </a:r>
          </a:p>
          <a:p>
            <a:r>
              <a:rPr lang="en-US" sz="1400">
                <a:latin typeface="Calibri" panose="020F0502020204030204" pitchFamily="34" charset="0"/>
              </a:rPr>
              <a:t>credit segmentation derived from K-means clustering can influence decision-making in the financial context.</a:t>
            </a:r>
          </a:p>
          <a:p>
            <a:endParaRPr lang="en-US" sz="1400"/>
          </a:p>
        </p:txBody>
      </p:sp>
      <p:sp>
        <p:nvSpPr>
          <p:cNvPr id="36" name="Rectangle 35">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9934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050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96772E-E8EE-D508-8538-2B8FD4A78073}"/>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1600" b="1" kern="1200">
                <a:solidFill>
                  <a:srgbClr val="FFFFFF"/>
                </a:solidFill>
                <a:latin typeface="+mj-lt"/>
                <a:ea typeface="+mj-ea"/>
                <a:cs typeface="+mj-cs"/>
              </a:rPr>
              <a:t>Clusters</a:t>
            </a:r>
            <a:br>
              <a:rPr lang="en-US" sz="1600" kern="1200">
                <a:solidFill>
                  <a:srgbClr val="FFFFFF"/>
                </a:solidFill>
                <a:latin typeface="+mj-lt"/>
                <a:ea typeface="+mj-ea"/>
                <a:cs typeface="+mj-cs"/>
              </a:rPr>
            </a:br>
            <a:br>
              <a:rPr lang="en-US" sz="1600" kern="1200">
                <a:solidFill>
                  <a:srgbClr val="FFFFFF"/>
                </a:solidFill>
                <a:latin typeface="+mj-lt"/>
                <a:ea typeface="+mj-ea"/>
                <a:cs typeface="+mj-cs"/>
              </a:rPr>
            </a:br>
            <a:br>
              <a:rPr lang="en-US" sz="1600" kern="1200">
                <a:solidFill>
                  <a:srgbClr val="FFFFFF"/>
                </a:solidFill>
                <a:latin typeface="+mj-lt"/>
                <a:ea typeface="+mj-ea"/>
                <a:cs typeface="+mj-cs"/>
              </a:rPr>
            </a:br>
            <a:r>
              <a:rPr lang="en-US" sz="1600" kern="1200">
                <a:solidFill>
                  <a:srgbClr val="FFFFFF"/>
                </a:solidFill>
                <a:latin typeface="+mj-lt"/>
                <a:ea typeface="+mj-ea"/>
                <a:cs typeface="+mj-cs"/>
              </a:rPr>
              <a:t>Finally, after applying the k means algorithm, we divided in to 4 clusters</a:t>
            </a:r>
          </a:p>
        </p:txBody>
      </p:sp>
      <p:pic>
        <p:nvPicPr>
          <p:cNvPr id="5" name="Content Placeholder 4">
            <a:extLst>
              <a:ext uri="{FF2B5EF4-FFF2-40B4-BE49-F238E27FC236}">
                <a16:creationId xmlns:a16="http://schemas.microsoft.com/office/drawing/2014/main" id="{1C10A14E-BEE7-9BE7-F81A-CA988F3C2B0C}"/>
              </a:ext>
            </a:extLst>
          </p:cNvPr>
          <p:cNvPicPr>
            <a:picLocks noGrp="1" noChangeAspect="1"/>
          </p:cNvPicPr>
          <p:nvPr>
            <p:ph idx="1"/>
          </p:nvPr>
        </p:nvPicPr>
        <p:blipFill>
          <a:blip r:embed="rId2"/>
          <a:stretch>
            <a:fillRect/>
          </a:stretch>
        </p:blipFill>
        <p:spPr>
          <a:xfrm>
            <a:off x="4038600" y="1549388"/>
            <a:ext cx="7188199" cy="3755834"/>
          </a:xfrm>
          <a:prstGeom prst="rect">
            <a:avLst/>
          </a:prstGeom>
        </p:spPr>
      </p:pic>
    </p:spTree>
    <p:extLst>
      <p:ext uri="{BB962C8B-B14F-4D97-AF65-F5344CB8AC3E}">
        <p14:creationId xmlns:p14="http://schemas.microsoft.com/office/powerpoint/2010/main" val="6131070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768</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Google Sans</vt:lpstr>
      <vt:lpstr>Office Theme</vt:lpstr>
      <vt:lpstr>Credit Scoring and Segmentation System</vt:lpstr>
      <vt:lpstr>CRISP-ML(Q) : Cross-Industry Standard Process for Machine Learning with Quality Assurance</vt:lpstr>
      <vt:lpstr>PowerPoint Presentation</vt:lpstr>
      <vt:lpstr> Data understanding</vt:lpstr>
      <vt:lpstr>visualizations</vt:lpstr>
      <vt:lpstr>Loan Amount distribution</vt:lpstr>
      <vt:lpstr>Heat map correlation between variables</vt:lpstr>
      <vt:lpstr>K means clustering Algorithm</vt:lpstr>
      <vt:lpstr>Clusters   Finally, after applying the k means algorithm, we divided in to 4 clusters</vt:lpstr>
      <vt:lpstr>Finally,  we have given here segments which one  is the best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Scoring and Segmentation System</dc:title>
  <dc:creator>Dasannagari, Anil Kumar</dc:creator>
  <cp:lastModifiedBy>Dasannagari, Anil Kumar</cp:lastModifiedBy>
  <cp:revision>1</cp:revision>
  <dcterms:created xsi:type="dcterms:W3CDTF">2024-02-04T15:32:19Z</dcterms:created>
  <dcterms:modified xsi:type="dcterms:W3CDTF">2024-02-04T16:24:59Z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2024-02-04T16:24:52Z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350c54e6-0497-4fff-b117-17d8181c8aac</vt:lpwstr>
  </property>
  <property fmtid="{D5CDD505-2E9C-101B-9397-08002B2CF9AE}" pid="7" name="MSIP_Label_defa4170-0d19-0005-0004-bc88714345d2_ActionId">
    <vt:lpwstr>925d9529-a21b-4661-ab56-7422b80e59e3</vt:lpwstr>
  </property>
  <property fmtid="{D5CDD505-2E9C-101B-9397-08002B2CF9AE}" pid="8" name="MSIP_Label_defa4170-0d19-0005-0004-bc88714345d2_ContentBits">
    <vt:lpwstr>0</vt:lpwstr>
  </property>
</Properties>
</file>