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6672" y="3007163"/>
            <a:ext cx="11824335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5880" y="1227639"/>
            <a:ext cx="13531979" cy="180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748" y="3115492"/>
            <a:ext cx="16106503" cy="6018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15900"/>
              </a:lnSpc>
              <a:spcBef>
                <a:spcPts val="100"/>
              </a:spcBef>
            </a:pPr>
            <a:r>
              <a:rPr sz="6200" dirty="0"/>
              <a:t>FACE</a:t>
            </a:r>
            <a:r>
              <a:rPr sz="6200" spc="-50" dirty="0"/>
              <a:t> </a:t>
            </a:r>
            <a:r>
              <a:rPr sz="6200" dirty="0"/>
              <a:t>MASK</a:t>
            </a:r>
            <a:r>
              <a:rPr sz="6200" spc="-50" dirty="0"/>
              <a:t> </a:t>
            </a:r>
            <a:r>
              <a:rPr sz="6200" spc="50" dirty="0"/>
              <a:t>DETECTION</a:t>
            </a:r>
            <a:r>
              <a:rPr sz="6200" spc="-45" dirty="0"/>
              <a:t> </a:t>
            </a:r>
            <a:r>
              <a:rPr sz="6200" spc="135" dirty="0"/>
              <a:t>AND </a:t>
            </a:r>
            <a:r>
              <a:rPr sz="6200" dirty="0"/>
              <a:t>CLASSIFICATION</a:t>
            </a:r>
            <a:r>
              <a:rPr sz="6200" spc="260" dirty="0"/>
              <a:t> </a:t>
            </a:r>
            <a:r>
              <a:rPr sz="6200" spc="135" dirty="0"/>
              <a:t>USING</a:t>
            </a:r>
            <a:r>
              <a:rPr sz="6200" spc="265" dirty="0"/>
              <a:t> </a:t>
            </a:r>
            <a:r>
              <a:rPr sz="6200" spc="135" dirty="0"/>
              <a:t>CNN</a:t>
            </a:r>
            <a:endParaRPr sz="6200"/>
          </a:p>
        </p:txBody>
      </p:sp>
      <p:sp>
        <p:nvSpPr>
          <p:cNvPr id="3" name="object 3"/>
          <p:cNvSpPr txBox="1"/>
          <p:nvPr/>
        </p:nvSpPr>
        <p:spPr>
          <a:xfrm>
            <a:off x="6562846" y="5513463"/>
            <a:ext cx="5162550" cy="966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50" spc="140" dirty="0">
                <a:latin typeface="Times New Roman"/>
                <a:cs typeface="Times New Roman"/>
              </a:rPr>
              <a:t>(MobileNetV2)</a:t>
            </a:r>
            <a:endParaRPr sz="6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4" name="object 4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951" y="2893157"/>
            <a:ext cx="4430739" cy="52534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466" y="3085172"/>
            <a:ext cx="4569071" cy="52294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75757" y="3020771"/>
            <a:ext cx="4482822" cy="516821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110"/>
              </a:spcBef>
            </a:pPr>
            <a:r>
              <a:rPr sz="5050" spc="90" dirty="0"/>
              <a:t>PREDICTIONS</a:t>
            </a:r>
            <a:r>
              <a:rPr sz="5050" spc="10" dirty="0"/>
              <a:t> </a:t>
            </a:r>
            <a:r>
              <a:rPr sz="5050" spc="-340" dirty="0"/>
              <a:t>&amp;</a:t>
            </a:r>
            <a:r>
              <a:rPr sz="5050" spc="15" dirty="0"/>
              <a:t> </a:t>
            </a:r>
            <a:r>
              <a:rPr sz="5050" spc="60" dirty="0"/>
              <a:t>VISUALIZATION</a:t>
            </a:r>
            <a:endParaRPr sz="5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024" rIns="0" bIns="0" rtlCol="0">
            <a:spAutoFit/>
          </a:bodyPr>
          <a:lstStyle/>
          <a:p>
            <a:pPr marL="3119120">
              <a:lnSpc>
                <a:spcPct val="100000"/>
              </a:lnSpc>
              <a:spcBef>
                <a:spcPts val="90"/>
              </a:spcBef>
            </a:pPr>
            <a:r>
              <a:rPr spc="165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269" y="4440979"/>
            <a:ext cx="152399" cy="15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9258" y="3881792"/>
            <a:ext cx="13652500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5100" spc="140" dirty="0">
                <a:latin typeface="Times New Roman"/>
                <a:cs typeface="Times New Roman"/>
              </a:rPr>
              <a:t>MobileNetV2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effectively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85" dirty="0">
                <a:latin typeface="Times New Roman"/>
                <a:cs typeface="Times New Roman"/>
              </a:rPr>
              <a:t>detects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175" dirty="0">
                <a:latin typeface="Times New Roman"/>
                <a:cs typeface="Times New Roman"/>
              </a:rPr>
              <a:t>mask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75" dirty="0">
                <a:latin typeface="Times New Roman"/>
                <a:cs typeface="Times New Roman"/>
              </a:rPr>
              <a:t>types. </a:t>
            </a:r>
            <a:r>
              <a:rPr sz="5100" spc="315" dirty="0">
                <a:latin typeface="Times New Roman"/>
                <a:cs typeface="Times New Roman"/>
              </a:rPr>
              <a:t>Good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10" dirty="0">
                <a:latin typeface="Times New Roman"/>
                <a:cs typeface="Times New Roman"/>
              </a:rPr>
              <a:t>generalization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110" dirty="0">
                <a:latin typeface="Times New Roman"/>
                <a:cs typeface="Times New Roman"/>
              </a:rPr>
              <a:t>with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265" dirty="0">
                <a:latin typeface="Times New Roman"/>
                <a:cs typeface="Times New Roman"/>
              </a:rPr>
              <a:t>data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185" dirty="0">
                <a:latin typeface="Times New Roman"/>
                <a:cs typeface="Times New Roman"/>
              </a:rPr>
              <a:t>augmentation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229" dirty="0">
                <a:latin typeface="Times New Roman"/>
                <a:cs typeface="Times New Roman"/>
              </a:rPr>
              <a:t>and </a:t>
            </a:r>
            <a:r>
              <a:rPr sz="5100" dirty="0">
                <a:latin typeface="Times New Roman"/>
                <a:cs typeface="Times New Roman"/>
              </a:rPr>
              <a:t>fine-</a:t>
            </a:r>
            <a:r>
              <a:rPr sz="5100" spc="145" dirty="0">
                <a:latin typeface="Times New Roman"/>
                <a:cs typeface="Times New Roman"/>
              </a:rPr>
              <a:t>tuning.</a:t>
            </a:r>
            <a:endParaRPr sz="5100">
              <a:latin typeface="Times New Roman"/>
              <a:cs typeface="Times New Roman"/>
            </a:endParaRPr>
          </a:p>
          <a:p>
            <a:pPr marL="12700" marR="565150">
              <a:lnSpc>
                <a:spcPct val="116399"/>
              </a:lnSpc>
            </a:pPr>
            <a:r>
              <a:rPr sz="5100" spc="260" dirty="0">
                <a:latin typeface="Times New Roman"/>
                <a:cs typeface="Times New Roman"/>
              </a:rPr>
              <a:t>Can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00" dirty="0">
                <a:latin typeface="Times New Roman"/>
                <a:cs typeface="Times New Roman"/>
              </a:rPr>
              <a:t>be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05" dirty="0">
                <a:latin typeface="Times New Roman"/>
                <a:cs typeface="Times New Roman"/>
              </a:rPr>
              <a:t>deployed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10" dirty="0">
                <a:latin typeface="Times New Roman"/>
                <a:cs typeface="Times New Roman"/>
              </a:rPr>
              <a:t>in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85" dirty="0">
                <a:latin typeface="Times New Roman"/>
                <a:cs typeface="Times New Roman"/>
              </a:rPr>
              <a:t>real-</a:t>
            </a:r>
            <a:r>
              <a:rPr sz="5100" spc="105" dirty="0">
                <a:latin typeface="Times New Roman"/>
                <a:cs typeface="Times New Roman"/>
              </a:rPr>
              <a:t>time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45" dirty="0">
                <a:latin typeface="Times New Roman"/>
                <a:cs typeface="Times New Roman"/>
              </a:rPr>
              <a:t>systems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65" dirty="0">
                <a:latin typeface="Times New Roman"/>
                <a:cs typeface="Times New Roman"/>
              </a:rPr>
              <a:t>for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95" dirty="0">
                <a:latin typeface="Times New Roman"/>
                <a:cs typeface="Times New Roman"/>
              </a:rPr>
              <a:t>public </a:t>
            </a:r>
            <a:r>
              <a:rPr sz="5100" spc="65" dirty="0">
                <a:latin typeface="Times New Roman"/>
                <a:cs typeface="Times New Roman"/>
              </a:rPr>
              <a:t>safety.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269" y="5345854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269" y="7155604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9" name="object 9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5226" y="3949890"/>
            <a:ext cx="9478010" cy="1837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850" spc="60" dirty="0"/>
              <a:t>THANK</a:t>
            </a:r>
            <a:r>
              <a:rPr sz="11850" spc="10" dirty="0"/>
              <a:t> </a:t>
            </a:r>
            <a:r>
              <a:rPr sz="11850" spc="325" dirty="0"/>
              <a:t>YOU</a:t>
            </a:r>
            <a:endParaRPr sz="11850"/>
          </a:p>
        </p:txBody>
      </p:sp>
      <p:sp>
        <p:nvSpPr>
          <p:cNvPr id="3" name="object 3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4" name="object 4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5064" rIns="0" bIns="0" rtlCol="0">
            <a:spAutoFit/>
          </a:bodyPr>
          <a:lstStyle/>
          <a:p>
            <a:pPr marL="2867660">
              <a:lnSpc>
                <a:spcPct val="100000"/>
              </a:lnSpc>
              <a:spcBef>
                <a:spcPts val="90"/>
              </a:spcBef>
            </a:pPr>
            <a:r>
              <a:rPr spc="125" dirty="0"/>
              <a:t>INTRODUCTION</a:t>
            </a:r>
          </a:p>
        </p:txBody>
      </p:sp>
      <p:sp>
        <p:nvSpPr>
          <p:cNvPr id="7" name="object 7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84531" y="3159676"/>
            <a:ext cx="15412719" cy="450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4860" marR="386715" indent="-391160">
              <a:lnSpc>
                <a:spcPct val="115399"/>
              </a:lnSpc>
              <a:spcBef>
                <a:spcPts val="95"/>
              </a:spcBef>
              <a:buChar char="•"/>
              <a:tabLst>
                <a:tab pos="5768975" algn="l"/>
              </a:tabLst>
            </a:pPr>
            <a:r>
              <a:rPr sz="5100" dirty="0">
                <a:latin typeface="Times New Roman"/>
                <a:cs typeface="Times New Roman"/>
              </a:rPr>
              <a:t>Objective:</a:t>
            </a:r>
            <a:r>
              <a:rPr sz="5100" spc="85" dirty="0">
                <a:latin typeface="Times New Roman"/>
                <a:cs typeface="Times New Roman"/>
              </a:rPr>
              <a:t> </a:t>
            </a:r>
            <a:r>
              <a:rPr sz="5100" spc="150" dirty="0">
                <a:latin typeface="Times New Roman"/>
                <a:cs typeface="Times New Roman"/>
              </a:rPr>
              <a:t>Detect</a:t>
            </a:r>
            <a:r>
              <a:rPr sz="5100" spc="90" dirty="0">
                <a:latin typeface="Times New Roman"/>
                <a:cs typeface="Times New Roman"/>
              </a:rPr>
              <a:t> </a:t>
            </a:r>
            <a:r>
              <a:rPr sz="5100" spc="254" dirty="0">
                <a:latin typeface="Times New Roman"/>
                <a:cs typeface="Times New Roman"/>
              </a:rPr>
              <a:t>and</a:t>
            </a:r>
            <a:r>
              <a:rPr sz="5100" spc="90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classify</a:t>
            </a:r>
            <a:r>
              <a:rPr sz="5100" spc="85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face</a:t>
            </a:r>
            <a:r>
              <a:rPr sz="5100" spc="90" dirty="0">
                <a:latin typeface="Times New Roman"/>
                <a:cs typeface="Times New Roman"/>
              </a:rPr>
              <a:t> </a:t>
            </a:r>
            <a:r>
              <a:rPr sz="5100" spc="175" dirty="0">
                <a:latin typeface="Times New Roman"/>
                <a:cs typeface="Times New Roman"/>
              </a:rPr>
              <a:t>mask</a:t>
            </a:r>
            <a:r>
              <a:rPr sz="5100" spc="90" dirty="0">
                <a:latin typeface="Times New Roman"/>
                <a:cs typeface="Times New Roman"/>
              </a:rPr>
              <a:t> </a:t>
            </a:r>
            <a:r>
              <a:rPr sz="5100" spc="85" dirty="0">
                <a:latin typeface="Times New Roman"/>
                <a:cs typeface="Times New Roman"/>
              </a:rPr>
              <a:t>types </a:t>
            </a:r>
            <a:r>
              <a:rPr sz="5100" spc="60" dirty="0">
                <a:latin typeface="Times New Roman"/>
                <a:cs typeface="Times New Roman"/>
              </a:rPr>
              <a:t>using 	</a:t>
            </a:r>
            <a:r>
              <a:rPr sz="5100" spc="100" dirty="0">
                <a:latin typeface="Times New Roman"/>
                <a:cs typeface="Times New Roman"/>
              </a:rPr>
              <a:t>deep</a:t>
            </a:r>
            <a:r>
              <a:rPr sz="5100" dirty="0">
                <a:latin typeface="Times New Roman"/>
                <a:cs typeface="Times New Roman"/>
              </a:rPr>
              <a:t> </a:t>
            </a:r>
            <a:r>
              <a:rPr sz="5100" spc="100" dirty="0">
                <a:latin typeface="Times New Roman"/>
                <a:cs typeface="Times New Roman"/>
              </a:rPr>
              <a:t>learning.</a:t>
            </a:r>
            <a:endParaRPr sz="5100">
              <a:latin typeface="Times New Roman"/>
              <a:cs typeface="Times New Roman"/>
            </a:endParaRPr>
          </a:p>
          <a:p>
            <a:pPr marL="897255" marR="499109" lvl="1" indent="-391160">
              <a:lnSpc>
                <a:spcPts val="7059"/>
              </a:lnSpc>
              <a:spcBef>
                <a:spcPts val="390"/>
              </a:spcBef>
              <a:buChar char="•"/>
              <a:tabLst>
                <a:tab pos="6891020" algn="l"/>
              </a:tabLst>
            </a:pPr>
            <a:r>
              <a:rPr sz="5100" dirty="0">
                <a:latin typeface="Times New Roman"/>
                <a:cs typeface="Times New Roman"/>
              </a:rPr>
              <a:t>Classes:</a:t>
            </a:r>
            <a:r>
              <a:rPr sz="5100" spc="95" dirty="0">
                <a:latin typeface="Times New Roman"/>
                <a:cs typeface="Times New Roman"/>
              </a:rPr>
              <a:t> </a:t>
            </a:r>
            <a:r>
              <a:rPr sz="5100" spc="380" dirty="0">
                <a:latin typeface="Times New Roman"/>
                <a:cs typeface="Times New Roman"/>
              </a:rPr>
              <a:t>No</a:t>
            </a:r>
            <a:r>
              <a:rPr sz="5100" spc="100" dirty="0">
                <a:latin typeface="Times New Roman"/>
                <a:cs typeface="Times New Roman"/>
              </a:rPr>
              <a:t> </a:t>
            </a:r>
            <a:r>
              <a:rPr sz="5100" spc="210" dirty="0">
                <a:latin typeface="Times New Roman"/>
                <a:cs typeface="Times New Roman"/>
              </a:rPr>
              <a:t>Mask,</a:t>
            </a:r>
            <a:r>
              <a:rPr sz="5100" spc="100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Surgical,</a:t>
            </a:r>
            <a:r>
              <a:rPr sz="5100" spc="100" dirty="0">
                <a:latin typeface="Times New Roman"/>
                <a:cs typeface="Times New Roman"/>
              </a:rPr>
              <a:t> </a:t>
            </a:r>
            <a:r>
              <a:rPr sz="5100" spc="185" dirty="0">
                <a:latin typeface="Times New Roman"/>
                <a:cs typeface="Times New Roman"/>
              </a:rPr>
              <a:t>Cloth,</a:t>
            </a:r>
            <a:r>
              <a:rPr sz="5100" spc="95" dirty="0">
                <a:latin typeface="Times New Roman"/>
                <a:cs typeface="Times New Roman"/>
              </a:rPr>
              <a:t> </a:t>
            </a:r>
            <a:r>
              <a:rPr sz="5100" spc="150" dirty="0">
                <a:latin typeface="Times New Roman"/>
                <a:cs typeface="Times New Roman"/>
              </a:rPr>
              <a:t>N95,</a:t>
            </a:r>
            <a:r>
              <a:rPr sz="5100" spc="100" dirty="0">
                <a:latin typeface="Times New Roman"/>
                <a:cs typeface="Times New Roman"/>
              </a:rPr>
              <a:t> </a:t>
            </a:r>
            <a:r>
              <a:rPr sz="5100" spc="165" dirty="0">
                <a:latin typeface="Times New Roman"/>
                <a:cs typeface="Times New Roman"/>
              </a:rPr>
              <a:t>N95</a:t>
            </a:r>
            <a:r>
              <a:rPr sz="5100" spc="100" dirty="0">
                <a:latin typeface="Times New Roman"/>
                <a:cs typeface="Times New Roman"/>
              </a:rPr>
              <a:t> </a:t>
            </a:r>
            <a:r>
              <a:rPr sz="5100" spc="135" dirty="0">
                <a:latin typeface="Times New Roman"/>
                <a:cs typeface="Times New Roman"/>
              </a:rPr>
              <a:t>With 	</a:t>
            </a:r>
            <a:r>
              <a:rPr sz="5100" spc="-10" dirty="0">
                <a:latin typeface="Times New Roman"/>
                <a:cs typeface="Times New Roman"/>
              </a:rPr>
              <a:t>Valve.</a:t>
            </a:r>
            <a:endParaRPr sz="5100">
              <a:latin typeface="Times New Roman"/>
              <a:cs typeface="Times New Roman"/>
            </a:endParaRPr>
          </a:p>
          <a:p>
            <a:pPr marL="403860" indent="-391160">
              <a:lnSpc>
                <a:spcPct val="100000"/>
              </a:lnSpc>
              <a:spcBef>
                <a:spcPts val="550"/>
              </a:spcBef>
              <a:buChar char="•"/>
              <a:tabLst>
                <a:tab pos="403860" algn="l"/>
              </a:tabLst>
            </a:pPr>
            <a:r>
              <a:rPr sz="5100" spc="130" dirty="0">
                <a:latin typeface="Times New Roman"/>
                <a:cs typeface="Times New Roman"/>
              </a:rPr>
              <a:t>Model: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140" dirty="0">
                <a:latin typeface="Times New Roman"/>
                <a:cs typeface="Times New Roman"/>
              </a:rPr>
              <a:t>MobileNetV2</a:t>
            </a:r>
            <a:r>
              <a:rPr sz="5100" spc="20" dirty="0">
                <a:latin typeface="Times New Roman"/>
                <a:cs typeface="Times New Roman"/>
              </a:rPr>
              <a:t> </a:t>
            </a:r>
            <a:r>
              <a:rPr sz="5100" spc="100" dirty="0">
                <a:latin typeface="Times New Roman"/>
                <a:cs typeface="Times New Roman"/>
              </a:rPr>
              <a:t>used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100" dirty="0">
                <a:latin typeface="Times New Roman"/>
                <a:cs typeface="Times New Roman"/>
              </a:rPr>
              <a:t>for</a:t>
            </a:r>
            <a:r>
              <a:rPr sz="5100" spc="20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efficiency</a:t>
            </a:r>
            <a:r>
              <a:rPr sz="5100" spc="20" dirty="0">
                <a:latin typeface="Times New Roman"/>
                <a:cs typeface="Times New Roman"/>
              </a:rPr>
              <a:t> </a:t>
            </a:r>
            <a:r>
              <a:rPr sz="5100" spc="254" dirty="0">
                <a:latin typeface="Times New Roman"/>
                <a:cs typeface="Times New Roman"/>
              </a:rPr>
              <a:t>and</a:t>
            </a:r>
            <a:r>
              <a:rPr sz="5100" spc="15" dirty="0">
                <a:latin typeface="Times New Roman"/>
                <a:cs typeface="Times New Roman"/>
              </a:rPr>
              <a:t> </a:t>
            </a:r>
            <a:r>
              <a:rPr sz="5100" spc="55" dirty="0">
                <a:latin typeface="Times New Roman"/>
                <a:cs typeface="Times New Roman"/>
              </a:rPr>
              <a:t>a</a:t>
            </a:r>
            <a:r>
              <a:rPr sz="5100" spc="50" dirty="0">
                <a:latin typeface="Times New Roman"/>
                <a:cs typeface="Times New Roman"/>
              </a:rPr>
              <a:t>cc</a:t>
            </a:r>
            <a:r>
              <a:rPr sz="5100" spc="55" dirty="0">
                <a:latin typeface="Times New Roman"/>
                <a:cs typeface="Times New Roman"/>
              </a:rPr>
              <a:t>u</a:t>
            </a:r>
            <a:r>
              <a:rPr sz="5100" spc="25" dirty="0">
                <a:latin typeface="Times New Roman"/>
                <a:cs typeface="Times New Roman"/>
              </a:rPr>
              <a:t>r</a:t>
            </a:r>
            <a:r>
              <a:rPr sz="5100" spc="55" dirty="0">
                <a:latin typeface="Times New Roman"/>
                <a:cs typeface="Times New Roman"/>
              </a:rPr>
              <a:t>a</a:t>
            </a:r>
            <a:r>
              <a:rPr sz="5100" spc="50" dirty="0">
                <a:latin typeface="Times New Roman"/>
                <a:cs typeface="Times New Roman"/>
              </a:rPr>
              <a:t>c</a:t>
            </a:r>
            <a:r>
              <a:rPr sz="5100" spc="-530" dirty="0">
                <a:latin typeface="Times New Roman"/>
                <a:cs typeface="Times New Roman"/>
              </a:rPr>
              <a:t>y</a:t>
            </a:r>
            <a:r>
              <a:rPr sz="5100" spc="60" dirty="0">
                <a:latin typeface="Times New Roman"/>
                <a:cs typeface="Times New Roman"/>
              </a:rPr>
              <a:t>.</a:t>
            </a:r>
            <a:endParaRPr sz="5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85460" y="8622304"/>
            <a:ext cx="21145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50" dirty="0"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761" y="2022146"/>
            <a:ext cx="13119735" cy="1274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5" dirty="0"/>
              <a:t>DATASET</a:t>
            </a:r>
            <a:r>
              <a:rPr spc="15" dirty="0"/>
              <a:t> </a:t>
            </a:r>
            <a:r>
              <a:rPr spc="90" dirty="0"/>
              <a:t>PREPARATION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993" y="4138612"/>
            <a:ext cx="152399" cy="15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03982" y="3579425"/>
            <a:ext cx="12282170" cy="480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9420">
              <a:lnSpc>
                <a:spcPct val="116399"/>
              </a:lnSpc>
              <a:spcBef>
                <a:spcPts val="100"/>
              </a:spcBef>
            </a:pPr>
            <a:r>
              <a:rPr sz="5100" spc="330" dirty="0">
                <a:latin typeface="Times New Roman"/>
                <a:cs typeface="Times New Roman"/>
              </a:rPr>
              <a:t>Data</a:t>
            </a:r>
            <a:r>
              <a:rPr sz="5100" spc="30" dirty="0">
                <a:latin typeface="Times New Roman"/>
                <a:cs typeface="Times New Roman"/>
              </a:rPr>
              <a:t> </a:t>
            </a:r>
            <a:r>
              <a:rPr sz="5100" spc="155" dirty="0">
                <a:latin typeface="Times New Roman"/>
                <a:cs typeface="Times New Roman"/>
              </a:rPr>
              <a:t>loaded</a:t>
            </a:r>
            <a:r>
              <a:rPr sz="5100" spc="30" dirty="0">
                <a:latin typeface="Times New Roman"/>
                <a:cs typeface="Times New Roman"/>
              </a:rPr>
              <a:t> </a:t>
            </a:r>
            <a:r>
              <a:rPr sz="5100" spc="180" dirty="0">
                <a:latin typeface="Times New Roman"/>
                <a:cs typeface="Times New Roman"/>
              </a:rPr>
              <a:t>from</a:t>
            </a:r>
            <a:r>
              <a:rPr sz="5100" spc="30" dirty="0">
                <a:latin typeface="Times New Roman"/>
                <a:cs typeface="Times New Roman"/>
              </a:rPr>
              <a:t> </a:t>
            </a:r>
            <a:r>
              <a:rPr sz="5100" spc="125" dirty="0">
                <a:latin typeface="Times New Roman"/>
                <a:cs typeface="Times New Roman"/>
              </a:rPr>
              <a:t>directory</a:t>
            </a:r>
            <a:r>
              <a:rPr sz="5100" spc="30" dirty="0">
                <a:latin typeface="Times New Roman"/>
                <a:cs typeface="Times New Roman"/>
              </a:rPr>
              <a:t> </a:t>
            </a:r>
            <a:r>
              <a:rPr sz="5100" spc="110" dirty="0">
                <a:latin typeface="Times New Roman"/>
                <a:cs typeface="Times New Roman"/>
              </a:rPr>
              <a:t>with</a:t>
            </a:r>
            <a:r>
              <a:rPr sz="5100" spc="30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class-</a:t>
            </a:r>
            <a:r>
              <a:rPr sz="5100" spc="-20" dirty="0">
                <a:latin typeface="Times New Roman"/>
                <a:cs typeface="Times New Roman"/>
              </a:rPr>
              <a:t>wise </a:t>
            </a:r>
            <a:r>
              <a:rPr sz="5100" spc="75" dirty="0">
                <a:latin typeface="Times New Roman"/>
                <a:cs typeface="Times New Roman"/>
              </a:rPr>
              <a:t>folders.</a:t>
            </a:r>
            <a:endParaRPr sz="5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5100" spc="105" dirty="0">
                <a:latin typeface="Times New Roman"/>
                <a:cs typeface="Times New Roman"/>
              </a:rPr>
              <a:t>Images</a:t>
            </a:r>
            <a:r>
              <a:rPr sz="5100" spc="55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resized</a:t>
            </a:r>
            <a:r>
              <a:rPr sz="5100" spc="55" dirty="0">
                <a:latin typeface="Times New Roman"/>
                <a:cs typeface="Times New Roman"/>
              </a:rPr>
              <a:t> </a:t>
            </a:r>
            <a:r>
              <a:rPr sz="5100" spc="265" dirty="0">
                <a:latin typeface="Times New Roman"/>
                <a:cs typeface="Times New Roman"/>
              </a:rPr>
              <a:t>to</a:t>
            </a:r>
            <a:r>
              <a:rPr sz="5100" spc="55" dirty="0">
                <a:latin typeface="Times New Roman"/>
                <a:cs typeface="Times New Roman"/>
              </a:rPr>
              <a:t> </a:t>
            </a:r>
            <a:r>
              <a:rPr sz="5100" dirty="0">
                <a:latin typeface="Times New Roman"/>
                <a:cs typeface="Times New Roman"/>
              </a:rPr>
              <a:t>224x224</a:t>
            </a:r>
            <a:r>
              <a:rPr sz="5100" spc="55" dirty="0">
                <a:latin typeface="Times New Roman"/>
                <a:cs typeface="Times New Roman"/>
              </a:rPr>
              <a:t> </a:t>
            </a:r>
            <a:r>
              <a:rPr sz="5100" spc="254" dirty="0">
                <a:latin typeface="Times New Roman"/>
                <a:cs typeface="Times New Roman"/>
              </a:rPr>
              <a:t>and</a:t>
            </a:r>
            <a:r>
              <a:rPr sz="5100" spc="55" dirty="0">
                <a:latin typeface="Times New Roman"/>
                <a:cs typeface="Times New Roman"/>
              </a:rPr>
              <a:t> </a:t>
            </a:r>
            <a:r>
              <a:rPr sz="5100" spc="90" dirty="0">
                <a:latin typeface="Times New Roman"/>
                <a:cs typeface="Times New Roman"/>
              </a:rPr>
              <a:t>preprocessed</a:t>
            </a:r>
            <a:endParaRPr sz="5100">
              <a:latin typeface="Times New Roman"/>
              <a:cs typeface="Times New Roman"/>
            </a:endParaRPr>
          </a:p>
          <a:p>
            <a:pPr marL="12700" marR="5080">
              <a:lnSpc>
                <a:spcPct val="116399"/>
              </a:lnSpc>
              <a:spcBef>
                <a:spcPts val="1975"/>
              </a:spcBef>
            </a:pPr>
            <a:r>
              <a:rPr sz="5100" spc="110" dirty="0">
                <a:latin typeface="Times New Roman"/>
                <a:cs typeface="Times New Roman"/>
              </a:rPr>
              <a:t>Labels</a:t>
            </a:r>
            <a:r>
              <a:rPr sz="5100" spc="5" dirty="0">
                <a:latin typeface="Times New Roman"/>
                <a:cs typeface="Times New Roman"/>
              </a:rPr>
              <a:t> </a:t>
            </a:r>
            <a:r>
              <a:rPr sz="5100" spc="120" dirty="0">
                <a:latin typeface="Times New Roman"/>
                <a:cs typeface="Times New Roman"/>
              </a:rPr>
              <a:t>encoded</a:t>
            </a:r>
            <a:r>
              <a:rPr sz="5100" spc="5" dirty="0">
                <a:latin typeface="Times New Roman"/>
                <a:cs typeface="Times New Roman"/>
              </a:rPr>
              <a:t> </a:t>
            </a:r>
            <a:r>
              <a:rPr sz="5100" spc="254" dirty="0">
                <a:latin typeface="Times New Roman"/>
                <a:cs typeface="Times New Roman"/>
              </a:rPr>
              <a:t>and</a:t>
            </a:r>
            <a:r>
              <a:rPr sz="5100" spc="10" dirty="0">
                <a:latin typeface="Times New Roman"/>
                <a:cs typeface="Times New Roman"/>
              </a:rPr>
              <a:t> </a:t>
            </a:r>
            <a:r>
              <a:rPr sz="5100" spc="125" dirty="0">
                <a:latin typeface="Times New Roman"/>
                <a:cs typeface="Times New Roman"/>
              </a:rPr>
              <a:t>converted</a:t>
            </a:r>
            <a:r>
              <a:rPr sz="5100" spc="5" dirty="0">
                <a:latin typeface="Times New Roman"/>
                <a:cs typeface="Times New Roman"/>
              </a:rPr>
              <a:t> </a:t>
            </a:r>
            <a:r>
              <a:rPr sz="5100" spc="265" dirty="0">
                <a:latin typeface="Times New Roman"/>
                <a:cs typeface="Times New Roman"/>
              </a:rPr>
              <a:t>to</a:t>
            </a:r>
            <a:r>
              <a:rPr sz="5100" spc="5" dirty="0">
                <a:latin typeface="Times New Roman"/>
                <a:cs typeface="Times New Roman"/>
              </a:rPr>
              <a:t> </a:t>
            </a:r>
            <a:r>
              <a:rPr sz="5100" spc="85" dirty="0">
                <a:latin typeface="Times New Roman"/>
                <a:cs typeface="Times New Roman"/>
              </a:rPr>
              <a:t>categorical </a:t>
            </a:r>
            <a:r>
              <a:rPr sz="5100" spc="185" dirty="0">
                <a:latin typeface="Times New Roman"/>
                <a:cs typeface="Times New Roman"/>
              </a:rPr>
              <a:t>format.</a:t>
            </a:r>
            <a:endParaRPr sz="51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993" y="5948362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993" y="7104443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9" name="object 9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5570" rIns="0" bIns="0" rtlCol="0">
            <a:spAutoFit/>
          </a:bodyPr>
          <a:lstStyle/>
          <a:p>
            <a:pPr marL="2662555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160" dirty="0"/>
              <a:t> </a:t>
            </a:r>
            <a:r>
              <a:rPr spc="75" dirty="0"/>
              <a:t>SPLITTING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187" y="4238389"/>
            <a:ext cx="152399" cy="15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6409" rIns="0" bIns="0" rtlCol="0">
            <a:spAutoFit/>
          </a:bodyPr>
          <a:lstStyle/>
          <a:p>
            <a:pPr marL="2775585" marR="5080">
              <a:lnSpc>
                <a:spcPct val="116399"/>
              </a:lnSpc>
              <a:spcBef>
                <a:spcPts val="100"/>
              </a:spcBef>
            </a:pPr>
            <a:r>
              <a:rPr sz="5100" spc="330" dirty="0"/>
              <a:t>Data</a:t>
            </a:r>
            <a:r>
              <a:rPr sz="5100" spc="-20" dirty="0"/>
              <a:t> </a:t>
            </a:r>
            <a:r>
              <a:rPr sz="5100" spc="80" dirty="0"/>
              <a:t>split</a:t>
            </a:r>
            <a:r>
              <a:rPr sz="5100" spc="-20" dirty="0"/>
              <a:t> </a:t>
            </a:r>
            <a:r>
              <a:rPr sz="5100" spc="185" dirty="0"/>
              <a:t>into</a:t>
            </a:r>
            <a:r>
              <a:rPr sz="5100" spc="-20" dirty="0"/>
              <a:t> </a:t>
            </a:r>
            <a:r>
              <a:rPr sz="5100" dirty="0"/>
              <a:t>70%</a:t>
            </a:r>
            <a:r>
              <a:rPr sz="5100" spc="-20" dirty="0"/>
              <a:t> </a:t>
            </a:r>
            <a:r>
              <a:rPr sz="5100" spc="185" dirty="0"/>
              <a:t>train,</a:t>
            </a:r>
            <a:r>
              <a:rPr sz="5100" spc="-15" dirty="0"/>
              <a:t> </a:t>
            </a:r>
            <a:r>
              <a:rPr sz="5100" dirty="0"/>
              <a:t>15%</a:t>
            </a:r>
            <a:r>
              <a:rPr sz="5100" spc="-20" dirty="0"/>
              <a:t> </a:t>
            </a:r>
            <a:r>
              <a:rPr sz="5100" spc="140" dirty="0"/>
              <a:t>validation,</a:t>
            </a:r>
            <a:r>
              <a:rPr sz="5100" spc="-20" dirty="0"/>
              <a:t> </a:t>
            </a:r>
            <a:r>
              <a:rPr sz="5100" spc="229" dirty="0"/>
              <a:t>and </a:t>
            </a:r>
            <a:r>
              <a:rPr sz="5100" dirty="0"/>
              <a:t>15%</a:t>
            </a:r>
            <a:r>
              <a:rPr sz="5100" spc="-95" dirty="0"/>
              <a:t> </a:t>
            </a:r>
            <a:r>
              <a:rPr sz="5100" spc="90" dirty="0"/>
              <a:t>test.</a:t>
            </a:r>
            <a:endParaRPr sz="5100"/>
          </a:p>
          <a:p>
            <a:pPr marL="2775585" marR="654685">
              <a:lnSpc>
                <a:spcPct val="116399"/>
              </a:lnSpc>
            </a:pPr>
            <a:r>
              <a:rPr sz="5100" spc="114" dirty="0"/>
              <a:t>Stratified</a:t>
            </a:r>
            <a:r>
              <a:rPr sz="5100" spc="30" dirty="0"/>
              <a:t> </a:t>
            </a:r>
            <a:r>
              <a:rPr sz="5100" spc="100" dirty="0"/>
              <a:t>splitting</a:t>
            </a:r>
            <a:r>
              <a:rPr sz="5100" spc="35" dirty="0"/>
              <a:t> </a:t>
            </a:r>
            <a:r>
              <a:rPr sz="5100" spc="80" dirty="0"/>
              <a:t>ensures</a:t>
            </a:r>
            <a:r>
              <a:rPr sz="5100" spc="35" dirty="0"/>
              <a:t> </a:t>
            </a:r>
            <a:r>
              <a:rPr sz="5100" dirty="0"/>
              <a:t>class</a:t>
            </a:r>
            <a:r>
              <a:rPr sz="5100" spc="35" dirty="0"/>
              <a:t> </a:t>
            </a:r>
            <a:r>
              <a:rPr sz="5100" spc="145" dirty="0"/>
              <a:t>distribution </a:t>
            </a:r>
            <a:r>
              <a:rPr sz="5100" spc="114" dirty="0"/>
              <a:t>balance.</a:t>
            </a:r>
            <a:endParaRPr sz="5100"/>
          </a:p>
          <a:p>
            <a:pPr marL="2775585" marR="1070610">
              <a:lnSpc>
                <a:spcPct val="116399"/>
              </a:lnSpc>
            </a:pPr>
            <a:r>
              <a:rPr sz="5100" spc="90" dirty="0"/>
              <a:t>Preprocessing</a:t>
            </a:r>
            <a:r>
              <a:rPr sz="5100" spc="25" dirty="0"/>
              <a:t> </a:t>
            </a:r>
            <a:r>
              <a:rPr sz="5100" spc="125" dirty="0"/>
              <a:t>applied</a:t>
            </a:r>
            <a:r>
              <a:rPr sz="5100" spc="25" dirty="0"/>
              <a:t> </a:t>
            </a:r>
            <a:r>
              <a:rPr sz="5100" spc="80" dirty="0"/>
              <a:t>using</a:t>
            </a:r>
            <a:r>
              <a:rPr sz="5100" spc="30" dirty="0"/>
              <a:t> </a:t>
            </a:r>
            <a:r>
              <a:rPr sz="5100" spc="130" dirty="0"/>
              <a:t>MobileNetV2 </a:t>
            </a:r>
            <a:r>
              <a:rPr sz="5100" spc="170" dirty="0"/>
              <a:t>standards.</a:t>
            </a:r>
            <a:endParaRPr sz="5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187" y="6048139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7187" y="7857889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9" name="object 9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024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160" dirty="0"/>
              <a:t> </a:t>
            </a:r>
            <a:r>
              <a:rPr spc="90" dirty="0"/>
              <a:t>AUGMENTATION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0283" y="3335192"/>
            <a:ext cx="13315315" cy="3733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2180" indent="400685">
              <a:lnSpc>
                <a:spcPct val="117000"/>
              </a:lnSpc>
              <a:spcBef>
                <a:spcPts val="90"/>
              </a:spcBef>
              <a:buChar char="•"/>
              <a:tabLst>
                <a:tab pos="413384" algn="l"/>
              </a:tabLst>
            </a:pPr>
            <a:r>
              <a:rPr sz="5200" spc="105" dirty="0">
                <a:latin typeface="Times New Roman"/>
                <a:cs typeface="Times New Roman"/>
              </a:rPr>
              <a:t>Techniques:</a:t>
            </a:r>
            <a:r>
              <a:rPr sz="5200" spc="35" dirty="0">
                <a:latin typeface="Times New Roman"/>
                <a:cs typeface="Times New Roman"/>
              </a:rPr>
              <a:t> </a:t>
            </a:r>
            <a:r>
              <a:rPr sz="5200" spc="254" dirty="0">
                <a:latin typeface="Times New Roman"/>
                <a:cs typeface="Times New Roman"/>
              </a:rPr>
              <a:t>Rotation,</a:t>
            </a:r>
            <a:r>
              <a:rPr sz="5200" spc="35" dirty="0">
                <a:latin typeface="Times New Roman"/>
                <a:cs typeface="Times New Roman"/>
              </a:rPr>
              <a:t> </a:t>
            </a:r>
            <a:r>
              <a:rPr sz="5200" spc="175" dirty="0">
                <a:latin typeface="Times New Roman"/>
                <a:cs typeface="Times New Roman"/>
              </a:rPr>
              <a:t>zoom,</a:t>
            </a:r>
            <a:r>
              <a:rPr sz="5200" spc="35" dirty="0">
                <a:latin typeface="Times New Roman"/>
                <a:cs typeface="Times New Roman"/>
              </a:rPr>
              <a:t> </a:t>
            </a:r>
            <a:r>
              <a:rPr sz="5200" spc="120" dirty="0">
                <a:latin typeface="Times New Roman"/>
                <a:cs typeface="Times New Roman"/>
              </a:rPr>
              <a:t>width/height </a:t>
            </a:r>
            <a:r>
              <a:rPr sz="5200" spc="100" dirty="0">
                <a:latin typeface="Times New Roman"/>
                <a:cs typeface="Times New Roman"/>
              </a:rPr>
              <a:t>shift,</a:t>
            </a:r>
            <a:r>
              <a:rPr sz="5200" spc="5" dirty="0">
                <a:latin typeface="Times New Roman"/>
                <a:cs typeface="Times New Roman"/>
              </a:rPr>
              <a:t> </a:t>
            </a:r>
            <a:r>
              <a:rPr sz="5200" spc="45" dirty="0">
                <a:latin typeface="Times New Roman"/>
                <a:cs typeface="Times New Roman"/>
              </a:rPr>
              <a:t>flip.</a:t>
            </a:r>
            <a:endParaRPr sz="52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spcBef>
                <a:spcPts val="1060"/>
              </a:spcBef>
              <a:buChar char="•"/>
              <a:tabLst>
                <a:tab pos="413384" algn="l"/>
              </a:tabLst>
            </a:pPr>
            <a:r>
              <a:rPr sz="5200" spc="185" dirty="0">
                <a:latin typeface="Times New Roman"/>
                <a:cs typeface="Times New Roman"/>
              </a:rPr>
              <a:t>Used</a:t>
            </a:r>
            <a:r>
              <a:rPr sz="5200" spc="10" dirty="0">
                <a:latin typeface="Times New Roman"/>
                <a:cs typeface="Times New Roman"/>
              </a:rPr>
              <a:t> </a:t>
            </a:r>
            <a:r>
              <a:rPr sz="5200" spc="285" dirty="0">
                <a:latin typeface="Times New Roman"/>
                <a:cs typeface="Times New Roman"/>
              </a:rPr>
              <a:t>to</a:t>
            </a:r>
            <a:r>
              <a:rPr sz="5200" spc="15" dirty="0">
                <a:latin typeface="Times New Roman"/>
                <a:cs typeface="Times New Roman"/>
              </a:rPr>
              <a:t> </a:t>
            </a:r>
            <a:r>
              <a:rPr sz="5200" spc="140" dirty="0">
                <a:latin typeface="Times New Roman"/>
                <a:cs typeface="Times New Roman"/>
              </a:rPr>
              <a:t>improve</a:t>
            </a:r>
            <a:r>
              <a:rPr sz="5200" spc="10" dirty="0">
                <a:latin typeface="Times New Roman"/>
                <a:cs typeface="Times New Roman"/>
              </a:rPr>
              <a:t> </a:t>
            </a:r>
            <a:r>
              <a:rPr sz="5200" spc="125" dirty="0">
                <a:latin typeface="Times New Roman"/>
                <a:cs typeface="Times New Roman"/>
              </a:rPr>
              <a:t>generalization</a:t>
            </a:r>
            <a:r>
              <a:rPr sz="5200" spc="15" dirty="0">
                <a:latin typeface="Times New Roman"/>
                <a:cs typeface="Times New Roman"/>
              </a:rPr>
              <a:t> </a:t>
            </a:r>
            <a:r>
              <a:rPr sz="5200" spc="140" dirty="0">
                <a:latin typeface="Times New Roman"/>
                <a:cs typeface="Times New Roman"/>
              </a:rPr>
              <a:t>of</a:t>
            </a:r>
            <a:r>
              <a:rPr sz="5200" spc="10" dirty="0">
                <a:latin typeface="Times New Roman"/>
                <a:cs typeface="Times New Roman"/>
              </a:rPr>
              <a:t> </a:t>
            </a:r>
            <a:r>
              <a:rPr sz="5200" spc="180" dirty="0">
                <a:latin typeface="Times New Roman"/>
                <a:cs typeface="Times New Roman"/>
              </a:rPr>
              <a:t>the</a:t>
            </a:r>
            <a:r>
              <a:rPr sz="5200" spc="15" dirty="0">
                <a:latin typeface="Times New Roman"/>
                <a:cs typeface="Times New Roman"/>
              </a:rPr>
              <a:t> </a:t>
            </a:r>
            <a:r>
              <a:rPr sz="5200" spc="130" dirty="0">
                <a:latin typeface="Times New Roman"/>
                <a:cs typeface="Times New Roman"/>
              </a:rPr>
              <a:t>model.</a:t>
            </a:r>
            <a:endParaRPr sz="52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spcBef>
                <a:spcPts val="1060"/>
              </a:spcBef>
              <a:buChar char="•"/>
              <a:tabLst>
                <a:tab pos="413384" algn="l"/>
              </a:tabLst>
            </a:pPr>
            <a:r>
              <a:rPr sz="5200" spc="155" dirty="0">
                <a:latin typeface="Times New Roman"/>
                <a:cs typeface="Times New Roman"/>
              </a:rPr>
              <a:t>Implemented</a:t>
            </a:r>
            <a:r>
              <a:rPr sz="5200" spc="30" dirty="0">
                <a:latin typeface="Times New Roman"/>
                <a:cs typeface="Times New Roman"/>
              </a:rPr>
              <a:t> </a:t>
            </a:r>
            <a:r>
              <a:rPr sz="5200" spc="80" dirty="0">
                <a:latin typeface="Times New Roman"/>
                <a:cs typeface="Times New Roman"/>
              </a:rPr>
              <a:t>via</a:t>
            </a:r>
            <a:r>
              <a:rPr sz="5200" spc="30" dirty="0">
                <a:latin typeface="Times New Roman"/>
                <a:cs typeface="Times New Roman"/>
              </a:rPr>
              <a:t> </a:t>
            </a:r>
            <a:r>
              <a:rPr sz="5200" spc="215" dirty="0">
                <a:latin typeface="Times New Roman"/>
                <a:cs typeface="Times New Roman"/>
              </a:rPr>
              <a:t>KerasImageDataGenerator.</a:t>
            </a:r>
            <a:endParaRPr sz="5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024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90"/>
              </a:spcBef>
            </a:pPr>
            <a:r>
              <a:rPr spc="170" dirty="0"/>
              <a:t>MODEL</a:t>
            </a:r>
            <a:r>
              <a:rPr spc="-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7803" y="3423683"/>
            <a:ext cx="13633450" cy="31788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12090" indent="-206375">
              <a:lnSpc>
                <a:spcPct val="100000"/>
              </a:lnSpc>
              <a:spcBef>
                <a:spcPts val="965"/>
              </a:spcBef>
              <a:buSzPct val="97752"/>
              <a:buChar char="•"/>
              <a:tabLst>
                <a:tab pos="212090" algn="l"/>
                <a:tab pos="1631950" algn="l"/>
                <a:tab pos="5100320" algn="l"/>
                <a:tab pos="6301740" algn="l"/>
                <a:tab pos="9121775" algn="l"/>
                <a:tab pos="11659235" algn="l"/>
              </a:tabLst>
            </a:pPr>
            <a:r>
              <a:rPr sz="4450" spc="-10" dirty="0">
                <a:latin typeface="Times New Roman"/>
                <a:cs typeface="Times New Roman"/>
              </a:rPr>
              <a:t>Base: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110" dirty="0">
                <a:latin typeface="Times New Roman"/>
                <a:cs typeface="Times New Roman"/>
              </a:rPr>
              <a:t>MobileNetV2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70" dirty="0">
                <a:latin typeface="Times New Roman"/>
                <a:cs typeface="Times New Roman"/>
              </a:rPr>
              <a:t>with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90" dirty="0">
                <a:latin typeface="Times New Roman"/>
                <a:cs typeface="Times New Roman"/>
              </a:rPr>
              <a:t>pre-</a:t>
            </a:r>
            <a:r>
              <a:rPr sz="4450" spc="135" dirty="0">
                <a:latin typeface="Times New Roman"/>
                <a:cs typeface="Times New Roman"/>
              </a:rPr>
              <a:t>trained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140" dirty="0">
                <a:latin typeface="Times New Roman"/>
                <a:cs typeface="Times New Roman"/>
              </a:rPr>
              <a:t>ImageNet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35" dirty="0">
                <a:latin typeface="Times New Roman"/>
                <a:cs typeface="Times New Roman"/>
              </a:rPr>
              <a:t>weights.</a:t>
            </a:r>
            <a:endParaRPr sz="4450">
              <a:latin typeface="Times New Roman"/>
              <a:cs typeface="Times New Roman"/>
            </a:endParaRPr>
          </a:p>
          <a:p>
            <a:pPr marL="212090" indent="-206375">
              <a:lnSpc>
                <a:spcPct val="100000"/>
              </a:lnSpc>
              <a:spcBef>
                <a:spcPts val="865"/>
              </a:spcBef>
              <a:buSzPct val="97752"/>
              <a:buChar char="•"/>
              <a:tabLst>
                <a:tab pos="212090" algn="l"/>
                <a:tab pos="6271895" algn="l"/>
                <a:tab pos="7903209" algn="l"/>
                <a:tab pos="9227820" algn="l"/>
                <a:tab pos="10429240" algn="l"/>
              </a:tabLst>
            </a:pPr>
            <a:r>
              <a:rPr sz="4450" spc="120" dirty="0">
                <a:latin typeface="Times New Roman"/>
                <a:cs typeface="Times New Roman"/>
              </a:rPr>
              <a:t>GlobalAveragePooling+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85" dirty="0">
                <a:latin typeface="Times New Roman"/>
                <a:cs typeface="Times New Roman"/>
              </a:rPr>
              <a:t>Dense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60" dirty="0">
                <a:latin typeface="Times New Roman"/>
                <a:cs typeface="Times New Roman"/>
              </a:rPr>
              <a:t>layer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70" dirty="0">
                <a:latin typeface="Times New Roman"/>
                <a:cs typeface="Times New Roman"/>
              </a:rPr>
              <a:t>with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95" dirty="0">
                <a:latin typeface="Times New Roman"/>
                <a:cs typeface="Times New Roman"/>
              </a:rPr>
              <a:t>softmax.</a:t>
            </a:r>
            <a:endParaRPr sz="4450">
              <a:latin typeface="Times New Roman"/>
              <a:cs typeface="Times New Roman"/>
            </a:endParaRPr>
          </a:p>
          <a:p>
            <a:pPr marL="12700" marR="1336675" indent="-6985">
              <a:lnSpc>
                <a:spcPct val="116199"/>
              </a:lnSpc>
              <a:buSzPct val="97752"/>
              <a:buChar char="•"/>
              <a:tabLst>
                <a:tab pos="212090" algn="l"/>
                <a:tab pos="2067560" algn="l"/>
                <a:tab pos="3268345" algn="l"/>
                <a:tab pos="4811395" algn="l"/>
                <a:tab pos="6936740" algn="l"/>
                <a:tab pos="8138159" algn="l"/>
                <a:tab pos="10740390" algn="l"/>
                <a:tab pos="11723370" algn="l"/>
              </a:tabLst>
            </a:pPr>
            <a:r>
              <a:rPr sz="4450" spc="160" dirty="0">
                <a:latin typeface="Times New Roman"/>
                <a:cs typeface="Times New Roman"/>
              </a:rPr>
              <a:t>	Frozen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70" dirty="0">
                <a:latin typeface="Times New Roman"/>
                <a:cs typeface="Times New Roman"/>
              </a:rPr>
              <a:t>base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40" dirty="0">
                <a:latin typeface="Times New Roman"/>
                <a:cs typeface="Times New Roman"/>
              </a:rPr>
              <a:t>layers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45" dirty="0">
                <a:latin typeface="Times New Roman"/>
                <a:cs typeface="Times New Roman"/>
              </a:rPr>
              <a:t>initially,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135" dirty="0">
                <a:latin typeface="Times New Roman"/>
                <a:cs typeface="Times New Roman"/>
              </a:rPr>
              <a:t>then</a:t>
            </a:r>
            <a:r>
              <a:rPr sz="4450" dirty="0">
                <a:latin typeface="Times New Roman"/>
                <a:cs typeface="Times New Roman"/>
              </a:rPr>
              <a:t>	fine-</a:t>
            </a:r>
            <a:r>
              <a:rPr sz="4450" spc="155" dirty="0">
                <a:latin typeface="Times New Roman"/>
                <a:cs typeface="Times New Roman"/>
              </a:rPr>
              <a:t>tuned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75" dirty="0">
                <a:latin typeface="Times New Roman"/>
                <a:cs typeface="Times New Roman"/>
              </a:rPr>
              <a:t>last</a:t>
            </a:r>
            <a:r>
              <a:rPr sz="4450" dirty="0">
                <a:latin typeface="Times New Roman"/>
                <a:cs typeface="Times New Roman"/>
              </a:rPr>
              <a:t>	</a:t>
            </a:r>
            <a:r>
              <a:rPr sz="4450" spc="-25" dirty="0">
                <a:latin typeface="Times New Roman"/>
                <a:cs typeface="Times New Roman"/>
              </a:rPr>
              <a:t>30 </a:t>
            </a:r>
            <a:r>
              <a:rPr sz="4450" spc="45" dirty="0">
                <a:latin typeface="Times New Roman"/>
                <a:cs typeface="Times New Roman"/>
              </a:rPr>
              <a:t>layers.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964" rIns="0" bIns="0" rtlCol="0">
            <a:spAutoFit/>
          </a:bodyPr>
          <a:lstStyle/>
          <a:p>
            <a:pPr marL="1338580">
              <a:lnSpc>
                <a:spcPct val="100000"/>
              </a:lnSpc>
              <a:spcBef>
                <a:spcPts val="90"/>
              </a:spcBef>
            </a:pPr>
            <a:r>
              <a:rPr dirty="0"/>
              <a:t>TRAINING</a:t>
            </a:r>
            <a:r>
              <a:rPr spc="305" dirty="0"/>
              <a:t> </a:t>
            </a:r>
            <a:r>
              <a:rPr spc="-10" dirty="0"/>
              <a:t>STRATEGY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305" y="3819012"/>
            <a:ext cx="152399" cy="152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033" rIns="0" bIns="0" rtlCol="0">
            <a:spAutoFit/>
          </a:bodyPr>
          <a:lstStyle/>
          <a:p>
            <a:pPr marL="2519680" marR="580390">
              <a:lnSpc>
                <a:spcPct val="116399"/>
              </a:lnSpc>
              <a:spcBef>
                <a:spcPts val="100"/>
              </a:spcBef>
            </a:pPr>
            <a:r>
              <a:rPr sz="5100" spc="200" dirty="0"/>
              <a:t>First</a:t>
            </a:r>
            <a:r>
              <a:rPr sz="5100" spc="10" dirty="0"/>
              <a:t> </a:t>
            </a:r>
            <a:r>
              <a:rPr sz="5100" spc="105" dirty="0"/>
              <a:t>phase:</a:t>
            </a:r>
            <a:r>
              <a:rPr sz="5100" spc="15" dirty="0"/>
              <a:t> </a:t>
            </a:r>
            <a:r>
              <a:rPr sz="5100" spc="200" dirty="0"/>
              <a:t>Train</a:t>
            </a:r>
            <a:r>
              <a:rPr sz="5100" spc="10" dirty="0"/>
              <a:t> </a:t>
            </a:r>
            <a:r>
              <a:rPr sz="5100" spc="110" dirty="0"/>
              <a:t>with</a:t>
            </a:r>
            <a:r>
              <a:rPr sz="5100" spc="15" dirty="0"/>
              <a:t> </a:t>
            </a:r>
            <a:r>
              <a:rPr sz="5100" spc="105" dirty="0"/>
              <a:t>frozen</a:t>
            </a:r>
            <a:r>
              <a:rPr sz="5100" spc="15" dirty="0"/>
              <a:t> </a:t>
            </a:r>
            <a:r>
              <a:rPr sz="5100" spc="105" dirty="0"/>
              <a:t>base</a:t>
            </a:r>
            <a:r>
              <a:rPr sz="5100" spc="10" dirty="0"/>
              <a:t> </a:t>
            </a:r>
            <a:r>
              <a:rPr sz="5100" spc="130" dirty="0"/>
              <a:t>model</a:t>
            </a:r>
            <a:r>
              <a:rPr sz="5100" spc="15" dirty="0"/>
              <a:t> </a:t>
            </a:r>
            <a:r>
              <a:rPr sz="5100" spc="-25" dirty="0"/>
              <a:t>(10 </a:t>
            </a:r>
            <a:r>
              <a:rPr sz="5100" spc="75" dirty="0"/>
              <a:t>epochs).</a:t>
            </a:r>
            <a:endParaRPr sz="5100"/>
          </a:p>
          <a:p>
            <a:pPr marL="2519680" marR="5080">
              <a:lnSpc>
                <a:spcPct val="116399"/>
              </a:lnSpc>
            </a:pPr>
            <a:r>
              <a:rPr sz="5100" spc="100" dirty="0"/>
              <a:t>Second</a:t>
            </a:r>
            <a:r>
              <a:rPr sz="5100" spc="35" dirty="0"/>
              <a:t> </a:t>
            </a:r>
            <a:r>
              <a:rPr sz="5100" spc="105" dirty="0"/>
              <a:t>phase:</a:t>
            </a:r>
            <a:r>
              <a:rPr sz="5100" spc="40" dirty="0"/>
              <a:t> </a:t>
            </a:r>
            <a:r>
              <a:rPr sz="5100" spc="100" dirty="0"/>
              <a:t>Unfreeze</a:t>
            </a:r>
            <a:r>
              <a:rPr sz="5100" spc="40" dirty="0"/>
              <a:t> </a:t>
            </a:r>
            <a:r>
              <a:rPr sz="5100" spc="114" dirty="0"/>
              <a:t>last</a:t>
            </a:r>
            <a:r>
              <a:rPr sz="5100" spc="40" dirty="0"/>
              <a:t> </a:t>
            </a:r>
            <a:r>
              <a:rPr sz="5100" dirty="0"/>
              <a:t>30</a:t>
            </a:r>
            <a:r>
              <a:rPr sz="5100" spc="40" dirty="0"/>
              <a:t> </a:t>
            </a:r>
            <a:r>
              <a:rPr sz="5100" spc="65" dirty="0"/>
              <a:t>layers,</a:t>
            </a:r>
            <a:r>
              <a:rPr sz="5100" spc="40" dirty="0"/>
              <a:t> </a:t>
            </a:r>
            <a:r>
              <a:rPr sz="5100" dirty="0"/>
              <a:t>fine-</a:t>
            </a:r>
            <a:r>
              <a:rPr sz="5100" spc="160" dirty="0"/>
              <a:t>tune </a:t>
            </a:r>
            <a:r>
              <a:rPr sz="5100" dirty="0"/>
              <a:t>(10</a:t>
            </a:r>
            <a:r>
              <a:rPr sz="5100" spc="-10" dirty="0"/>
              <a:t> </a:t>
            </a:r>
            <a:r>
              <a:rPr sz="5100" spc="75" dirty="0"/>
              <a:t>epochs).</a:t>
            </a:r>
            <a:endParaRPr sz="5100"/>
          </a:p>
          <a:p>
            <a:pPr marL="2519680">
              <a:lnSpc>
                <a:spcPct val="100000"/>
              </a:lnSpc>
              <a:spcBef>
                <a:spcPts val="1005"/>
              </a:spcBef>
            </a:pPr>
            <a:r>
              <a:rPr sz="5100" spc="100" dirty="0"/>
              <a:t>Optimizer:</a:t>
            </a:r>
            <a:r>
              <a:rPr sz="5100" spc="20" dirty="0"/>
              <a:t> </a:t>
            </a:r>
            <a:r>
              <a:rPr sz="5100" spc="240" dirty="0"/>
              <a:t>Adam</a:t>
            </a:r>
            <a:r>
              <a:rPr sz="5100" spc="25" dirty="0"/>
              <a:t> </a:t>
            </a:r>
            <a:r>
              <a:rPr sz="5100" spc="110" dirty="0"/>
              <a:t>with</a:t>
            </a:r>
            <a:r>
              <a:rPr sz="5100" spc="20" dirty="0"/>
              <a:t> </a:t>
            </a:r>
            <a:r>
              <a:rPr sz="5100" spc="95" dirty="0"/>
              <a:t>different</a:t>
            </a:r>
            <a:r>
              <a:rPr sz="5100" spc="25" dirty="0"/>
              <a:t> </a:t>
            </a:r>
            <a:r>
              <a:rPr sz="5100" spc="110" dirty="0"/>
              <a:t>learning</a:t>
            </a:r>
            <a:r>
              <a:rPr sz="5100" spc="20" dirty="0"/>
              <a:t> </a:t>
            </a:r>
            <a:r>
              <a:rPr sz="5100" spc="120" dirty="0"/>
              <a:t>rates.</a:t>
            </a:r>
            <a:endParaRPr sz="51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305" y="5628762"/>
            <a:ext cx="1523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305" y="7438511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9" name="object 9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24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50" spc="45" dirty="0"/>
              <a:t>EVALUATION</a:t>
            </a:r>
            <a:r>
              <a:rPr sz="6650" spc="-10" dirty="0"/>
              <a:t> </a:t>
            </a:r>
            <a:r>
              <a:rPr sz="6650" spc="-445" dirty="0"/>
              <a:t>&amp;</a:t>
            </a:r>
            <a:r>
              <a:rPr sz="6650" spc="5" dirty="0"/>
              <a:t> </a:t>
            </a:r>
            <a:r>
              <a:rPr sz="6650" spc="-10" dirty="0"/>
              <a:t>METRICS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2096598" y="3935839"/>
            <a:ext cx="9880600" cy="30518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05740" indent="-200025">
              <a:lnSpc>
                <a:spcPct val="100000"/>
              </a:lnSpc>
              <a:spcBef>
                <a:spcPts val="890"/>
              </a:spcBef>
              <a:buSzPct val="97674"/>
              <a:buChar char="•"/>
              <a:tabLst>
                <a:tab pos="205740" algn="l"/>
              </a:tabLst>
            </a:pPr>
            <a:r>
              <a:rPr sz="4300" spc="90" dirty="0">
                <a:latin typeface="Times New Roman"/>
                <a:cs typeface="Times New Roman"/>
              </a:rPr>
              <a:t>Accuracy</a:t>
            </a:r>
            <a:r>
              <a:rPr sz="4300" spc="35" dirty="0">
                <a:latin typeface="Times New Roman"/>
                <a:cs typeface="Times New Roman"/>
              </a:rPr>
              <a:t> </a:t>
            </a:r>
            <a:r>
              <a:rPr sz="4300" spc="210" dirty="0">
                <a:latin typeface="Times New Roman"/>
                <a:cs typeface="Times New Roman"/>
              </a:rPr>
              <a:t>on</a:t>
            </a:r>
            <a:r>
              <a:rPr sz="4300" spc="35" dirty="0">
                <a:latin typeface="Times New Roman"/>
                <a:cs typeface="Times New Roman"/>
              </a:rPr>
              <a:t> </a:t>
            </a:r>
            <a:r>
              <a:rPr sz="4300" spc="95" dirty="0">
                <a:latin typeface="Times New Roman"/>
                <a:cs typeface="Times New Roman"/>
              </a:rPr>
              <a:t>test</a:t>
            </a:r>
            <a:r>
              <a:rPr sz="4300" spc="35" dirty="0">
                <a:latin typeface="Times New Roman"/>
                <a:cs typeface="Times New Roman"/>
              </a:rPr>
              <a:t> </a:t>
            </a:r>
            <a:r>
              <a:rPr sz="4300" dirty="0">
                <a:latin typeface="Times New Roman"/>
                <a:cs typeface="Times New Roman"/>
              </a:rPr>
              <a:t>set:</a:t>
            </a:r>
            <a:r>
              <a:rPr sz="4300" spc="35" dirty="0">
                <a:latin typeface="Times New Roman"/>
                <a:cs typeface="Times New Roman"/>
              </a:rPr>
              <a:t> </a:t>
            </a:r>
            <a:r>
              <a:rPr sz="4300" spc="75" dirty="0">
                <a:latin typeface="Times New Roman"/>
                <a:cs typeface="Times New Roman"/>
              </a:rPr>
              <a:t>~86.</a:t>
            </a:r>
            <a:r>
              <a:rPr lang="en-IN" sz="4300" spc="75">
                <a:latin typeface="Times New Roman"/>
                <a:cs typeface="Times New Roman"/>
              </a:rPr>
              <a:t>17</a:t>
            </a:r>
            <a:r>
              <a:rPr sz="4300" spc="75">
                <a:latin typeface="Times New Roman"/>
                <a:cs typeface="Times New Roman"/>
              </a:rPr>
              <a:t>%</a:t>
            </a:r>
            <a:endParaRPr sz="4300">
              <a:latin typeface="Times New Roman"/>
              <a:cs typeface="Times New Roman"/>
            </a:endParaRPr>
          </a:p>
          <a:p>
            <a:pPr marL="12700" marR="245110" indent="-6985">
              <a:lnSpc>
                <a:spcPct val="115399"/>
              </a:lnSpc>
              <a:spcBef>
                <a:spcPts val="5"/>
              </a:spcBef>
              <a:buSzPct val="97674"/>
              <a:buChar char="•"/>
              <a:tabLst>
                <a:tab pos="205740" algn="l"/>
              </a:tabLst>
            </a:pPr>
            <a:r>
              <a:rPr sz="4300" spc="145" dirty="0">
                <a:latin typeface="Times New Roman"/>
                <a:cs typeface="Times New Roman"/>
              </a:rPr>
              <a:t>	Evaluation</a:t>
            </a:r>
            <a:r>
              <a:rPr sz="4300" spc="15" dirty="0">
                <a:latin typeface="Times New Roman"/>
                <a:cs typeface="Times New Roman"/>
              </a:rPr>
              <a:t> </a:t>
            </a:r>
            <a:r>
              <a:rPr sz="4300" spc="90" dirty="0">
                <a:latin typeface="Times New Roman"/>
                <a:cs typeface="Times New Roman"/>
              </a:rPr>
              <a:t>tools:</a:t>
            </a:r>
            <a:r>
              <a:rPr sz="4300" spc="15" dirty="0">
                <a:latin typeface="Times New Roman"/>
                <a:cs typeface="Times New Roman"/>
              </a:rPr>
              <a:t> </a:t>
            </a:r>
            <a:r>
              <a:rPr sz="4300" spc="85" dirty="0">
                <a:latin typeface="Times New Roman"/>
                <a:cs typeface="Times New Roman"/>
              </a:rPr>
              <a:t>Accuracy,</a:t>
            </a:r>
            <a:r>
              <a:rPr sz="4300" spc="15" dirty="0">
                <a:latin typeface="Times New Roman"/>
                <a:cs typeface="Times New Roman"/>
              </a:rPr>
              <a:t> </a:t>
            </a:r>
            <a:r>
              <a:rPr sz="4300" spc="85" dirty="0">
                <a:latin typeface="Times New Roman"/>
                <a:cs typeface="Times New Roman"/>
              </a:rPr>
              <a:t>Loss, </a:t>
            </a:r>
            <a:r>
              <a:rPr sz="4300" spc="130" dirty="0">
                <a:latin typeface="Times New Roman"/>
                <a:cs typeface="Times New Roman"/>
              </a:rPr>
              <a:t>Confusion</a:t>
            </a:r>
            <a:r>
              <a:rPr sz="4300" spc="15" dirty="0">
                <a:latin typeface="Times New Roman"/>
                <a:cs typeface="Times New Roman"/>
              </a:rPr>
              <a:t> </a:t>
            </a:r>
            <a:r>
              <a:rPr sz="4300" spc="155" dirty="0">
                <a:latin typeface="Times New Roman"/>
                <a:cs typeface="Times New Roman"/>
              </a:rPr>
              <a:t>Matrix,</a:t>
            </a:r>
            <a:r>
              <a:rPr sz="4300" spc="20" dirty="0">
                <a:latin typeface="Times New Roman"/>
                <a:cs typeface="Times New Roman"/>
              </a:rPr>
              <a:t> </a:t>
            </a:r>
            <a:r>
              <a:rPr sz="4300" spc="75" dirty="0">
                <a:latin typeface="Times New Roman"/>
                <a:cs typeface="Times New Roman"/>
              </a:rPr>
              <a:t>Classification</a:t>
            </a:r>
            <a:r>
              <a:rPr sz="4300" spc="20" dirty="0">
                <a:latin typeface="Times New Roman"/>
                <a:cs typeface="Times New Roman"/>
              </a:rPr>
              <a:t> </a:t>
            </a:r>
            <a:r>
              <a:rPr sz="4300" spc="180" dirty="0">
                <a:latin typeface="Times New Roman"/>
                <a:cs typeface="Times New Roman"/>
              </a:rPr>
              <a:t>Report.</a:t>
            </a:r>
            <a:endParaRPr sz="4300" dirty="0">
              <a:latin typeface="Times New Roman"/>
              <a:cs typeface="Times New Roman"/>
            </a:endParaRPr>
          </a:p>
          <a:p>
            <a:pPr marL="205740" indent="-200025">
              <a:lnSpc>
                <a:spcPct val="100000"/>
              </a:lnSpc>
              <a:spcBef>
                <a:spcPts val="795"/>
              </a:spcBef>
              <a:buSzPct val="97674"/>
              <a:buChar char="•"/>
              <a:tabLst>
                <a:tab pos="205740" algn="l"/>
              </a:tabLst>
            </a:pPr>
            <a:r>
              <a:rPr sz="4300" spc="70" dirty="0">
                <a:latin typeface="Times New Roman"/>
                <a:cs typeface="Times New Roman"/>
              </a:rPr>
              <a:t>Saved</a:t>
            </a:r>
            <a:r>
              <a:rPr sz="4300" spc="5" dirty="0">
                <a:latin typeface="Times New Roman"/>
                <a:cs typeface="Times New Roman"/>
              </a:rPr>
              <a:t> </a:t>
            </a:r>
            <a:r>
              <a:rPr sz="4300" spc="105" dirty="0">
                <a:latin typeface="Times New Roman"/>
                <a:cs typeface="Times New Roman"/>
              </a:rPr>
              <a:t>model</a:t>
            </a:r>
            <a:r>
              <a:rPr sz="4300" spc="10" dirty="0">
                <a:latin typeface="Times New Roman"/>
                <a:cs typeface="Times New Roman"/>
              </a:rPr>
              <a:t> </a:t>
            </a:r>
            <a:r>
              <a:rPr sz="4300" spc="135" dirty="0">
                <a:latin typeface="Times New Roman"/>
                <a:cs typeface="Times New Roman"/>
              </a:rPr>
              <a:t>for</a:t>
            </a:r>
            <a:r>
              <a:rPr sz="4300" spc="5" dirty="0">
                <a:latin typeface="Times New Roman"/>
                <a:cs typeface="Times New Roman"/>
              </a:rPr>
              <a:t> </a:t>
            </a:r>
            <a:r>
              <a:rPr sz="4300" spc="130" dirty="0">
                <a:latin typeface="Times New Roman"/>
                <a:cs typeface="Times New Roman"/>
              </a:rPr>
              <a:t>future</a:t>
            </a:r>
            <a:r>
              <a:rPr sz="4300" spc="10" dirty="0">
                <a:latin typeface="Times New Roman"/>
                <a:cs typeface="Times New Roman"/>
              </a:rPr>
              <a:t> </a:t>
            </a:r>
            <a:r>
              <a:rPr sz="4300" spc="50" dirty="0">
                <a:latin typeface="Times New Roman"/>
                <a:cs typeface="Times New Roman"/>
              </a:rPr>
              <a:t>use</a:t>
            </a:r>
            <a:r>
              <a:rPr sz="4300" spc="5" dirty="0">
                <a:latin typeface="Times New Roman"/>
                <a:cs typeface="Times New Roman"/>
              </a:rPr>
              <a:t> </a:t>
            </a:r>
            <a:r>
              <a:rPr sz="4300" spc="215" dirty="0">
                <a:latin typeface="Times New Roman"/>
                <a:cs typeface="Times New Roman"/>
              </a:rPr>
              <a:t>and</a:t>
            </a:r>
            <a:r>
              <a:rPr sz="4300" spc="10" dirty="0">
                <a:latin typeface="Times New Roman"/>
                <a:cs typeface="Times New Roman"/>
              </a:rPr>
              <a:t> </a:t>
            </a:r>
            <a:r>
              <a:rPr sz="4300" spc="35" dirty="0">
                <a:latin typeface="Times New Roman"/>
                <a:cs typeface="Times New Roman"/>
              </a:rPr>
              <a:t>inference.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9886" y="5182354"/>
            <a:ext cx="146113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5" dirty="0">
                <a:latin typeface="Times New Roman"/>
                <a:cs typeface="Times New Roman"/>
              </a:rPr>
              <a:t>86%</a:t>
            </a:r>
            <a:endParaRPr sz="6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79456" y="4160397"/>
            <a:ext cx="3321685" cy="3314700"/>
            <a:chOff x="12179456" y="4160397"/>
            <a:chExt cx="3321685" cy="3314700"/>
          </a:xfrm>
        </p:grpSpPr>
        <p:sp>
          <p:nvSpPr>
            <p:cNvPr id="6" name="object 6"/>
            <p:cNvSpPr/>
            <p:nvPr/>
          </p:nvSpPr>
          <p:spPr>
            <a:xfrm>
              <a:off x="12179456" y="4160397"/>
              <a:ext cx="3321685" cy="3314700"/>
            </a:xfrm>
            <a:custGeom>
              <a:avLst/>
              <a:gdLst/>
              <a:ahLst/>
              <a:cxnLst/>
              <a:rect l="l" t="t" r="r" b="b"/>
              <a:pathLst>
                <a:path w="3321684" h="3314700">
                  <a:moveTo>
                    <a:pt x="1944043" y="3302000"/>
                  </a:moveTo>
                  <a:lnTo>
                    <a:pt x="1377604" y="3302000"/>
                  </a:lnTo>
                  <a:lnTo>
                    <a:pt x="1109919" y="3225800"/>
                  </a:lnTo>
                  <a:lnTo>
                    <a:pt x="1024832" y="3200400"/>
                  </a:lnTo>
                  <a:lnTo>
                    <a:pt x="983148" y="3175000"/>
                  </a:lnTo>
                  <a:lnTo>
                    <a:pt x="942062" y="3162300"/>
                  </a:lnTo>
                  <a:lnTo>
                    <a:pt x="861756" y="3111500"/>
                  </a:lnTo>
                  <a:lnTo>
                    <a:pt x="822574" y="3098800"/>
                  </a:lnTo>
                  <a:lnTo>
                    <a:pt x="784063" y="3073400"/>
                  </a:lnTo>
                  <a:lnTo>
                    <a:pt x="746242" y="3048000"/>
                  </a:lnTo>
                  <a:lnTo>
                    <a:pt x="709130" y="3022600"/>
                  </a:lnTo>
                  <a:lnTo>
                    <a:pt x="672745" y="2997200"/>
                  </a:lnTo>
                  <a:lnTo>
                    <a:pt x="637105" y="2971800"/>
                  </a:lnTo>
                  <a:lnTo>
                    <a:pt x="602228" y="2933700"/>
                  </a:lnTo>
                  <a:lnTo>
                    <a:pt x="568135" y="2908300"/>
                  </a:lnTo>
                  <a:lnTo>
                    <a:pt x="534842" y="2882900"/>
                  </a:lnTo>
                  <a:lnTo>
                    <a:pt x="502368" y="2844800"/>
                  </a:lnTo>
                  <a:lnTo>
                    <a:pt x="470732" y="2819400"/>
                  </a:lnTo>
                  <a:lnTo>
                    <a:pt x="439952" y="2781300"/>
                  </a:lnTo>
                  <a:lnTo>
                    <a:pt x="410047" y="2755900"/>
                  </a:lnTo>
                  <a:lnTo>
                    <a:pt x="381034" y="2717800"/>
                  </a:lnTo>
                  <a:lnTo>
                    <a:pt x="352934" y="2679700"/>
                  </a:lnTo>
                  <a:lnTo>
                    <a:pt x="325763" y="2654300"/>
                  </a:lnTo>
                  <a:lnTo>
                    <a:pt x="299541" y="2616200"/>
                  </a:lnTo>
                  <a:lnTo>
                    <a:pt x="274286" y="2578100"/>
                  </a:lnTo>
                  <a:lnTo>
                    <a:pt x="250017" y="2540000"/>
                  </a:lnTo>
                  <a:lnTo>
                    <a:pt x="226751" y="2501900"/>
                  </a:lnTo>
                  <a:lnTo>
                    <a:pt x="204508" y="2463800"/>
                  </a:lnTo>
                  <a:lnTo>
                    <a:pt x="183305" y="2425700"/>
                  </a:lnTo>
                  <a:lnTo>
                    <a:pt x="163162" y="2374900"/>
                  </a:lnTo>
                  <a:lnTo>
                    <a:pt x="144096" y="2336800"/>
                  </a:lnTo>
                  <a:lnTo>
                    <a:pt x="126127" y="2298700"/>
                  </a:lnTo>
                  <a:lnTo>
                    <a:pt x="109272" y="2247900"/>
                  </a:lnTo>
                  <a:lnTo>
                    <a:pt x="93551" y="2209800"/>
                  </a:lnTo>
                  <a:lnTo>
                    <a:pt x="78981" y="2171700"/>
                  </a:lnTo>
                  <a:lnTo>
                    <a:pt x="65581" y="2120900"/>
                  </a:lnTo>
                  <a:lnTo>
                    <a:pt x="53370" y="2082800"/>
                  </a:lnTo>
                  <a:lnTo>
                    <a:pt x="42366" y="2032000"/>
                  </a:lnTo>
                  <a:lnTo>
                    <a:pt x="32587" y="1993900"/>
                  </a:lnTo>
                  <a:lnTo>
                    <a:pt x="24052" y="1943100"/>
                  </a:lnTo>
                  <a:lnTo>
                    <a:pt x="16780" y="1892300"/>
                  </a:lnTo>
                  <a:lnTo>
                    <a:pt x="10788" y="1854200"/>
                  </a:lnTo>
                  <a:lnTo>
                    <a:pt x="6096" y="1803400"/>
                  </a:lnTo>
                  <a:lnTo>
                    <a:pt x="2721" y="1752600"/>
                  </a:lnTo>
                  <a:lnTo>
                    <a:pt x="683" y="1714500"/>
                  </a:lnTo>
                  <a:lnTo>
                    <a:pt x="0" y="1663700"/>
                  </a:lnTo>
                  <a:lnTo>
                    <a:pt x="683" y="1612900"/>
                  </a:lnTo>
                  <a:lnTo>
                    <a:pt x="2721" y="1562100"/>
                  </a:lnTo>
                  <a:lnTo>
                    <a:pt x="6096" y="1511300"/>
                  </a:lnTo>
                  <a:lnTo>
                    <a:pt x="10788" y="1473200"/>
                  </a:lnTo>
                  <a:lnTo>
                    <a:pt x="16780" y="1422400"/>
                  </a:lnTo>
                  <a:lnTo>
                    <a:pt x="24052" y="1371600"/>
                  </a:lnTo>
                  <a:lnTo>
                    <a:pt x="32587" y="1333500"/>
                  </a:lnTo>
                  <a:lnTo>
                    <a:pt x="42366" y="1282700"/>
                  </a:lnTo>
                  <a:lnTo>
                    <a:pt x="53370" y="1244600"/>
                  </a:lnTo>
                  <a:lnTo>
                    <a:pt x="65581" y="1193800"/>
                  </a:lnTo>
                  <a:lnTo>
                    <a:pt x="78981" y="1155700"/>
                  </a:lnTo>
                  <a:lnTo>
                    <a:pt x="93551" y="1104900"/>
                  </a:lnTo>
                  <a:lnTo>
                    <a:pt x="109272" y="1066800"/>
                  </a:lnTo>
                  <a:lnTo>
                    <a:pt x="126127" y="1028700"/>
                  </a:lnTo>
                  <a:lnTo>
                    <a:pt x="144096" y="977900"/>
                  </a:lnTo>
                  <a:lnTo>
                    <a:pt x="163162" y="939800"/>
                  </a:lnTo>
                  <a:lnTo>
                    <a:pt x="183305" y="901700"/>
                  </a:lnTo>
                  <a:lnTo>
                    <a:pt x="204508" y="863600"/>
                  </a:lnTo>
                  <a:lnTo>
                    <a:pt x="226751" y="825500"/>
                  </a:lnTo>
                  <a:lnTo>
                    <a:pt x="250017" y="787400"/>
                  </a:lnTo>
                  <a:lnTo>
                    <a:pt x="274286" y="749300"/>
                  </a:lnTo>
                  <a:lnTo>
                    <a:pt x="299541" y="711200"/>
                  </a:lnTo>
                  <a:lnTo>
                    <a:pt x="325763" y="673100"/>
                  </a:lnTo>
                  <a:lnTo>
                    <a:pt x="352934" y="635000"/>
                  </a:lnTo>
                  <a:lnTo>
                    <a:pt x="381034" y="596900"/>
                  </a:lnTo>
                  <a:lnTo>
                    <a:pt x="410047" y="571500"/>
                  </a:lnTo>
                  <a:lnTo>
                    <a:pt x="439952" y="533400"/>
                  </a:lnTo>
                  <a:lnTo>
                    <a:pt x="470732" y="508000"/>
                  </a:lnTo>
                  <a:lnTo>
                    <a:pt x="502368" y="469900"/>
                  </a:lnTo>
                  <a:lnTo>
                    <a:pt x="534842" y="444500"/>
                  </a:lnTo>
                  <a:lnTo>
                    <a:pt x="568135" y="406400"/>
                  </a:lnTo>
                  <a:lnTo>
                    <a:pt x="602228" y="381000"/>
                  </a:lnTo>
                  <a:lnTo>
                    <a:pt x="637105" y="355600"/>
                  </a:lnTo>
                  <a:lnTo>
                    <a:pt x="672745" y="330200"/>
                  </a:lnTo>
                  <a:lnTo>
                    <a:pt x="709130" y="304800"/>
                  </a:lnTo>
                  <a:lnTo>
                    <a:pt x="746242" y="279400"/>
                  </a:lnTo>
                  <a:lnTo>
                    <a:pt x="784063" y="254000"/>
                  </a:lnTo>
                  <a:lnTo>
                    <a:pt x="822574" y="228600"/>
                  </a:lnTo>
                  <a:lnTo>
                    <a:pt x="861756" y="203200"/>
                  </a:lnTo>
                  <a:lnTo>
                    <a:pt x="901592" y="177800"/>
                  </a:lnTo>
                  <a:lnTo>
                    <a:pt x="942062" y="165100"/>
                  </a:lnTo>
                  <a:lnTo>
                    <a:pt x="983148" y="139700"/>
                  </a:lnTo>
                  <a:lnTo>
                    <a:pt x="1067095" y="114300"/>
                  </a:lnTo>
                  <a:lnTo>
                    <a:pt x="1109919" y="88900"/>
                  </a:lnTo>
                  <a:lnTo>
                    <a:pt x="1286453" y="38100"/>
                  </a:lnTo>
                  <a:lnTo>
                    <a:pt x="1331803" y="38100"/>
                  </a:lnTo>
                  <a:lnTo>
                    <a:pt x="1423836" y="12700"/>
                  </a:lnTo>
                  <a:lnTo>
                    <a:pt x="1470481" y="12700"/>
                  </a:lnTo>
                  <a:lnTo>
                    <a:pt x="1517521" y="0"/>
                  </a:lnTo>
                  <a:lnTo>
                    <a:pt x="1660823" y="0"/>
                  </a:lnTo>
                  <a:lnTo>
                    <a:pt x="1660823" y="660400"/>
                  </a:lnTo>
                  <a:lnTo>
                    <a:pt x="1612542" y="660400"/>
                  </a:lnTo>
                  <a:lnTo>
                    <a:pt x="1564854" y="673100"/>
                  </a:lnTo>
                  <a:lnTo>
                    <a:pt x="1517812" y="673100"/>
                  </a:lnTo>
                  <a:lnTo>
                    <a:pt x="1471466" y="685800"/>
                  </a:lnTo>
                  <a:lnTo>
                    <a:pt x="1425871" y="685800"/>
                  </a:lnTo>
                  <a:lnTo>
                    <a:pt x="1337137" y="711200"/>
                  </a:lnTo>
                  <a:lnTo>
                    <a:pt x="1294104" y="736600"/>
                  </a:lnTo>
                  <a:lnTo>
                    <a:pt x="1252028" y="749300"/>
                  </a:lnTo>
                  <a:lnTo>
                    <a:pt x="1210964" y="774700"/>
                  </a:lnTo>
                  <a:lnTo>
                    <a:pt x="1170962" y="787400"/>
                  </a:lnTo>
                  <a:lnTo>
                    <a:pt x="1132076" y="812800"/>
                  </a:lnTo>
                  <a:lnTo>
                    <a:pt x="1094357" y="838200"/>
                  </a:lnTo>
                  <a:lnTo>
                    <a:pt x="1057857" y="863600"/>
                  </a:lnTo>
                  <a:lnTo>
                    <a:pt x="1022629" y="889000"/>
                  </a:lnTo>
                  <a:lnTo>
                    <a:pt x="988724" y="927100"/>
                  </a:lnTo>
                  <a:lnTo>
                    <a:pt x="956196" y="952500"/>
                  </a:lnTo>
                  <a:lnTo>
                    <a:pt x="925096" y="990600"/>
                  </a:lnTo>
                  <a:lnTo>
                    <a:pt x="895476" y="1016000"/>
                  </a:lnTo>
                  <a:lnTo>
                    <a:pt x="867389" y="1054100"/>
                  </a:lnTo>
                  <a:lnTo>
                    <a:pt x="840887" y="1092200"/>
                  </a:lnTo>
                  <a:lnTo>
                    <a:pt x="816022" y="1130300"/>
                  </a:lnTo>
                  <a:lnTo>
                    <a:pt x="792846" y="1168400"/>
                  </a:lnTo>
                  <a:lnTo>
                    <a:pt x="771411" y="1206500"/>
                  </a:lnTo>
                  <a:lnTo>
                    <a:pt x="751771" y="1257300"/>
                  </a:lnTo>
                  <a:lnTo>
                    <a:pt x="733976" y="1295400"/>
                  </a:lnTo>
                  <a:lnTo>
                    <a:pt x="718079" y="1333500"/>
                  </a:lnTo>
                  <a:lnTo>
                    <a:pt x="704132" y="1384300"/>
                  </a:lnTo>
                  <a:lnTo>
                    <a:pt x="692188" y="1422400"/>
                  </a:lnTo>
                  <a:lnTo>
                    <a:pt x="682298" y="1473200"/>
                  </a:lnTo>
                  <a:lnTo>
                    <a:pt x="674515" y="1511300"/>
                  </a:lnTo>
                  <a:lnTo>
                    <a:pt x="668891" y="1562100"/>
                  </a:lnTo>
                  <a:lnTo>
                    <a:pt x="665479" y="1612900"/>
                  </a:lnTo>
                  <a:lnTo>
                    <a:pt x="664330" y="1663700"/>
                  </a:lnTo>
                  <a:lnTo>
                    <a:pt x="665479" y="1714500"/>
                  </a:lnTo>
                  <a:lnTo>
                    <a:pt x="668891" y="1752600"/>
                  </a:lnTo>
                  <a:lnTo>
                    <a:pt x="674515" y="1803400"/>
                  </a:lnTo>
                  <a:lnTo>
                    <a:pt x="682298" y="1854200"/>
                  </a:lnTo>
                  <a:lnTo>
                    <a:pt x="692188" y="1892300"/>
                  </a:lnTo>
                  <a:lnTo>
                    <a:pt x="704132" y="1943100"/>
                  </a:lnTo>
                  <a:lnTo>
                    <a:pt x="718079" y="1981200"/>
                  </a:lnTo>
                  <a:lnTo>
                    <a:pt x="733976" y="2032000"/>
                  </a:lnTo>
                  <a:lnTo>
                    <a:pt x="751771" y="2070100"/>
                  </a:lnTo>
                  <a:lnTo>
                    <a:pt x="771411" y="2108200"/>
                  </a:lnTo>
                  <a:lnTo>
                    <a:pt x="792846" y="2146300"/>
                  </a:lnTo>
                  <a:lnTo>
                    <a:pt x="816022" y="2184400"/>
                  </a:lnTo>
                  <a:lnTo>
                    <a:pt x="840887" y="2222500"/>
                  </a:lnTo>
                  <a:lnTo>
                    <a:pt x="867389" y="2260600"/>
                  </a:lnTo>
                  <a:lnTo>
                    <a:pt x="895476" y="2298700"/>
                  </a:lnTo>
                  <a:lnTo>
                    <a:pt x="925096" y="2336800"/>
                  </a:lnTo>
                  <a:lnTo>
                    <a:pt x="956196" y="2362200"/>
                  </a:lnTo>
                  <a:lnTo>
                    <a:pt x="988724" y="2400300"/>
                  </a:lnTo>
                  <a:lnTo>
                    <a:pt x="1022629" y="2425700"/>
                  </a:lnTo>
                  <a:lnTo>
                    <a:pt x="1057857" y="2451100"/>
                  </a:lnTo>
                  <a:lnTo>
                    <a:pt x="1094357" y="2476500"/>
                  </a:lnTo>
                  <a:lnTo>
                    <a:pt x="1132076" y="2501900"/>
                  </a:lnTo>
                  <a:lnTo>
                    <a:pt x="1170962" y="2527300"/>
                  </a:lnTo>
                  <a:lnTo>
                    <a:pt x="1210964" y="2552700"/>
                  </a:lnTo>
                  <a:lnTo>
                    <a:pt x="1252028" y="2565400"/>
                  </a:lnTo>
                  <a:lnTo>
                    <a:pt x="1294104" y="2590800"/>
                  </a:lnTo>
                  <a:lnTo>
                    <a:pt x="1337137" y="2603500"/>
                  </a:lnTo>
                  <a:lnTo>
                    <a:pt x="1471466" y="2641600"/>
                  </a:lnTo>
                  <a:lnTo>
                    <a:pt x="1517812" y="2641600"/>
                  </a:lnTo>
                  <a:lnTo>
                    <a:pt x="1564854" y="2654300"/>
                  </a:lnTo>
                  <a:lnTo>
                    <a:pt x="2995884" y="2654300"/>
                  </a:lnTo>
                  <a:lnTo>
                    <a:pt x="2968713" y="2679700"/>
                  </a:lnTo>
                  <a:lnTo>
                    <a:pt x="2940612" y="2717800"/>
                  </a:lnTo>
                  <a:lnTo>
                    <a:pt x="2911600" y="2755900"/>
                  </a:lnTo>
                  <a:lnTo>
                    <a:pt x="2881695" y="2781300"/>
                  </a:lnTo>
                  <a:lnTo>
                    <a:pt x="2850915" y="2819400"/>
                  </a:lnTo>
                  <a:lnTo>
                    <a:pt x="2819279" y="2844800"/>
                  </a:lnTo>
                  <a:lnTo>
                    <a:pt x="2786805" y="2882900"/>
                  </a:lnTo>
                  <a:lnTo>
                    <a:pt x="2753512" y="2908300"/>
                  </a:lnTo>
                  <a:lnTo>
                    <a:pt x="2719418" y="2933700"/>
                  </a:lnTo>
                  <a:lnTo>
                    <a:pt x="2684542" y="2971800"/>
                  </a:lnTo>
                  <a:lnTo>
                    <a:pt x="2648902" y="2997200"/>
                  </a:lnTo>
                  <a:lnTo>
                    <a:pt x="2612517" y="3022600"/>
                  </a:lnTo>
                  <a:lnTo>
                    <a:pt x="2575404" y="3048000"/>
                  </a:lnTo>
                  <a:lnTo>
                    <a:pt x="2537584" y="3073400"/>
                  </a:lnTo>
                  <a:lnTo>
                    <a:pt x="2499073" y="3098800"/>
                  </a:lnTo>
                  <a:lnTo>
                    <a:pt x="2459890" y="3111500"/>
                  </a:lnTo>
                  <a:lnTo>
                    <a:pt x="2379585" y="3162300"/>
                  </a:lnTo>
                  <a:lnTo>
                    <a:pt x="2338499" y="3175000"/>
                  </a:lnTo>
                  <a:lnTo>
                    <a:pt x="2296815" y="3200400"/>
                  </a:lnTo>
                  <a:lnTo>
                    <a:pt x="2211728" y="3225800"/>
                  </a:lnTo>
                  <a:lnTo>
                    <a:pt x="1944043" y="3302000"/>
                  </a:lnTo>
                  <a:close/>
                </a:path>
                <a:path w="3321684" h="3314700">
                  <a:moveTo>
                    <a:pt x="2995884" y="2654300"/>
                  </a:moveTo>
                  <a:lnTo>
                    <a:pt x="1756792" y="2654300"/>
                  </a:lnTo>
                  <a:lnTo>
                    <a:pt x="1803835" y="2641600"/>
                  </a:lnTo>
                  <a:lnTo>
                    <a:pt x="1850180" y="2641600"/>
                  </a:lnTo>
                  <a:lnTo>
                    <a:pt x="1984510" y="2603500"/>
                  </a:lnTo>
                  <a:lnTo>
                    <a:pt x="2027543" y="2590800"/>
                  </a:lnTo>
                  <a:lnTo>
                    <a:pt x="2069618" y="2565400"/>
                  </a:lnTo>
                  <a:lnTo>
                    <a:pt x="2110683" y="2552700"/>
                  </a:lnTo>
                  <a:lnTo>
                    <a:pt x="2150684" y="2527300"/>
                  </a:lnTo>
                  <a:lnTo>
                    <a:pt x="2189571" y="2501900"/>
                  </a:lnTo>
                  <a:lnTo>
                    <a:pt x="2227290" y="2476500"/>
                  </a:lnTo>
                  <a:lnTo>
                    <a:pt x="2263790" y="2451100"/>
                  </a:lnTo>
                  <a:lnTo>
                    <a:pt x="2299018" y="2425700"/>
                  </a:lnTo>
                  <a:lnTo>
                    <a:pt x="2332923" y="2400300"/>
                  </a:lnTo>
                  <a:lnTo>
                    <a:pt x="2365451" y="2362200"/>
                  </a:lnTo>
                  <a:lnTo>
                    <a:pt x="2396551" y="2336800"/>
                  </a:lnTo>
                  <a:lnTo>
                    <a:pt x="2426171" y="2298700"/>
                  </a:lnTo>
                  <a:lnTo>
                    <a:pt x="2454258" y="2260600"/>
                  </a:lnTo>
                  <a:lnTo>
                    <a:pt x="2480760" y="2222500"/>
                  </a:lnTo>
                  <a:lnTo>
                    <a:pt x="2505625" y="2184400"/>
                  </a:lnTo>
                  <a:lnTo>
                    <a:pt x="2528801" y="2146300"/>
                  </a:lnTo>
                  <a:lnTo>
                    <a:pt x="2550235" y="2108200"/>
                  </a:lnTo>
                  <a:lnTo>
                    <a:pt x="2569876" y="2070100"/>
                  </a:lnTo>
                  <a:lnTo>
                    <a:pt x="2587671" y="2032000"/>
                  </a:lnTo>
                  <a:lnTo>
                    <a:pt x="2603568" y="1981200"/>
                  </a:lnTo>
                  <a:lnTo>
                    <a:pt x="2617515" y="1943100"/>
                  </a:lnTo>
                  <a:lnTo>
                    <a:pt x="2629459" y="1892300"/>
                  </a:lnTo>
                  <a:lnTo>
                    <a:pt x="2639349" y="1854200"/>
                  </a:lnTo>
                  <a:lnTo>
                    <a:pt x="2647132" y="1803400"/>
                  </a:lnTo>
                  <a:lnTo>
                    <a:pt x="2652755" y="1752600"/>
                  </a:lnTo>
                  <a:lnTo>
                    <a:pt x="2656168" y="1714500"/>
                  </a:lnTo>
                  <a:lnTo>
                    <a:pt x="2657317" y="1663700"/>
                  </a:lnTo>
                  <a:lnTo>
                    <a:pt x="2656168" y="1612900"/>
                  </a:lnTo>
                  <a:lnTo>
                    <a:pt x="2652755" y="1562100"/>
                  </a:lnTo>
                  <a:lnTo>
                    <a:pt x="2647132" y="1511300"/>
                  </a:lnTo>
                  <a:lnTo>
                    <a:pt x="2639349" y="1473200"/>
                  </a:lnTo>
                  <a:lnTo>
                    <a:pt x="2629459" y="1422400"/>
                  </a:lnTo>
                  <a:lnTo>
                    <a:pt x="2617515" y="1384300"/>
                  </a:lnTo>
                  <a:lnTo>
                    <a:pt x="2603568" y="1333500"/>
                  </a:lnTo>
                  <a:lnTo>
                    <a:pt x="2587671" y="1295400"/>
                  </a:lnTo>
                  <a:lnTo>
                    <a:pt x="2569876" y="1257300"/>
                  </a:lnTo>
                  <a:lnTo>
                    <a:pt x="2550235" y="1206500"/>
                  </a:lnTo>
                  <a:lnTo>
                    <a:pt x="2528801" y="1168400"/>
                  </a:lnTo>
                  <a:lnTo>
                    <a:pt x="2505625" y="1130300"/>
                  </a:lnTo>
                  <a:lnTo>
                    <a:pt x="2480760" y="1092200"/>
                  </a:lnTo>
                  <a:lnTo>
                    <a:pt x="2454258" y="1054100"/>
                  </a:lnTo>
                  <a:lnTo>
                    <a:pt x="2426171" y="1016000"/>
                  </a:lnTo>
                  <a:lnTo>
                    <a:pt x="2396551" y="990600"/>
                  </a:lnTo>
                  <a:lnTo>
                    <a:pt x="2365451" y="952500"/>
                  </a:lnTo>
                  <a:lnTo>
                    <a:pt x="2332923" y="927100"/>
                  </a:lnTo>
                  <a:lnTo>
                    <a:pt x="2299018" y="889000"/>
                  </a:lnTo>
                  <a:lnTo>
                    <a:pt x="2263790" y="863600"/>
                  </a:lnTo>
                  <a:lnTo>
                    <a:pt x="2227290" y="838200"/>
                  </a:lnTo>
                  <a:lnTo>
                    <a:pt x="2189571" y="812800"/>
                  </a:lnTo>
                  <a:lnTo>
                    <a:pt x="2150684" y="787400"/>
                  </a:lnTo>
                  <a:lnTo>
                    <a:pt x="2110683" y="774700"/>
                  </a:lnTo>
                  <a:lnTo>
                    <a:pt x="2069618" y="749300"/>
                  </a:lnTo>
                  <a:lnTo>
                    <a:pt x="2027543" y="736600"/>
                  </a:lnTo>
                  <a:lnTo>
                    <a:pt x="1984510" y="711200"/>
                  </a:lnTo>
                  <a:lnTo>
                    <a:pt x="1895776" y="685800"/>
                  </a:lnTo>
                  <a:lnTo>
                    <a:pt x="1850180" y="685800"/>
                  </a:lnTo>
                  <a:lnTo>
                    <a:pt x="1803835" y="673100"/>
                  </a:lnTo>
                  <a:lnTo>
                    <a:pt x="1756792" y="673100"/>
                  </a:lnTo>
                  <a:lnTo>
                    <a:pt x="1709104" y="660400"/>
                  </a:lnTo>
                  <a:lnTo>
                    <a:pt x="1660823" y="660400"/>
                  </a:lnTo>
                  <a:lnTo>
                    <a:pt x="1660823" y="0"/>
                  </a:lnTo>
                  <a:lnTo>
                    <a:pt x="1804126" y="0"/>
                  </a:lnTo>
                  <a:lnTo>
                    <a:pt x="1851165" y="12700"/>
                  </a:lnTo>
                  <a:lnTo>
                    <a:pt x="1897811" y="12700"/>
                  </a:lnTo>
                  <a:lnTo>
                    <a:pt x="1989843" y="38100"/>
                  </a:lnTo>
                  <a:lnTo>
                    <a:pt x="2035194" y="38100"/>
                  </a:lnTo>
                  <a:lnTo>
                    <a:pt x="2211728" y="88900"/>
                  </a:lnTo>
                  <a:lnTo>
                    <a:pt x="2254552" y="114300"/>
                  </a:lnTo>
                  <a:lnTo>
                    <a:pt x="2338499" y="139700"/>
                  </a:lnTo>
                  <a:lnTo>
                    <a:pt x="2379585" y="165100"/>
                  </a:lnTo>
                  <a:lnTo>
                    <a:pt x="2420055" y="177800"/>
                  </a:lnTo>
                  <a:lnTo>
                    <a:pt x="2459890" y="203200"/>
                  </a:lnTo>
                  <a:lnTo>
                    <a:pt x="2499073" y="228600"/>
                  </a:lnTo>
                  <a:lnTo>
                    <a:pt x="2537584" y="254000"/>
                  </a:lnTo>
                  <a:lnTo>
                    <a:pt x="2575404" y="279400"/>
                  </a:lnTo>
                  <a:lnTo>
                    <a:pt x="2612517" y="304800"/>
                  </a:lnTo>
                  <a:lnTo>
                    <a:pt x="2648902" y="330200"/>
                  </a:lnTo>
                  <a:lnTo>
                    <a:pt x="2684542" y="355600"/>
                  </a:lnTo>
                  <a:lnTo>
                    <a:pt x="2719418" y="381000"/>
                  </a:lnTo>
                  <a:lnTo>
                    <a:pt x="2753512" y="406400"/>
                  </a:lnTo>
                  <a:lnTo>
                    <a:pt x="2786805" y="444500"/>
                  </a:lnTo>
                  <a:lnTo>
                    <a:pt x="2819279" y="469900"/>
                  </a:lnTo>
                  <a:lnTo>
                    <a:pt x="2850915" y="508000"/>
                  </a:lnTo>
                  <a:lnTo>
                    <a:pt x="2881695" y="533400"/>
                  </a:lnTo>
                  <a:lnTo>
                    <a:pt x="2911600" y="571500"/>
                  </a:lnTo>
                  <a:lnTo>
                    <a:pt x="2940612" y="596900"/>
                  </a:lnTo>
                  <a:lnTo>
                    <a:pt x="2968713" y="635000"/>
                  </a:lnTo>
                  <a:lnTo>
                    <a:pt x="2995884" y="673100"/>
                  </a:lnTo>
                  <a:lnTo>
                    <a:pt x="3022106" y="711200"/>
                  </a:lnTo>
                  <a:lnTo>
                    <a:pt x="3047361" y="749300"/>
                  </a:lnTo>
                  <a:lnTo>
                    <a:pt x="3071630" y="787400"/>
                  </a:lnTo>
                  <a:lnTo>
                    <a:pt x="3094896" y="825500"/>
                  </a:lnTo>
                  <a:lnTo>
                    <a:pt x="3117139" y="863600"/>
                  </a:lnTo>
                  <a:lnTo>
                    <a:pt x="3138342" y="901700"/>
                  </a:lnTo>
                  <a:lnTo>
                    <a:pt x="3158485" y="939800"/>
                  </a:lnTo>
                  <a:lnTo>
                    <a:pt x="3177551" y="977900"/>
                  </a:lnTo>
                  <a:lnTo>
                    <a:pt x="3195520" y="1028700"/>
                  </a:lnTo>
                  <a:lnTo>
                    <a:pt x="3212375" y="1066800"/>
                  </a:lnTo>
                  <a:lnTo>
                    <a:pt x="3228096" y="1104900"/>
                  </a:lnTo>
                  <a:lnTo>
                    <a:pt x="3242666" y="1155700"/>
                  </a:lnTo>
                  <a:lnTo>
                    <a:pt x="3256066" y="1193800"/>
                  </a:lnTo>
                  <a:lnTo>
                    <a:pt x="3268277" y="1244600"/>
                  </a:lnTo>
                  <a:lnTo>
                    <a:pt x="3279281" y="1282700"/>
                  </a:lnTo>
                  <a:lnTo>
                    <a:pt x="3289060" y="1333500"/>
                  </a:lnTo>
                  <a:lnTo>
                    <a:pt x="3297595" y="1371600"/>
                  </a:lnTo>
                  <a:lnTo>
                    <a:pt x="3304867" y="1422400"/>
                  </a:lnTo>
                  <a:lnTo>
                    <a:pt x="3310859" y="1473200"/>
                  </a:lnTo>
                  <a:lnTo>
                    <a:pt x="3315551" y="1511300"/>
                  </a:lnTo>
                  <a:lnTo>
                    <a:pt x="3318926" y="1562100"/>
                  </a:lnTo>
                  <a:lnTo>
                    <a:pt x="3320964" y="1612900"/>
                  </a:lnTo>
                  <a:lnTo>
                    <a:pt x="3321646" y="1663700"/>
                  </a:lnTo>
                  <a:lnTo>
                    <a:pt x="3320964" y="1714500"/>
                  </a:lnTo>
                  <a:lnTo>
                    <a:pt x="3318926" y="1752600"/>
                  </a:lnTo>
                  <a:lnTo>
                    <a:pt x="3315551" y="1803400"/>
                  </a:lnTo>
                  <a:lnTo>
                    <a:pt x="3310859" y="1854200"/>
                  </a:lnTo>
                  <a:lnTo>
                    <a:pt x="3304867" y="1892300"/>
                  </a:lnTo>
                  <a:lnTo>
                    <a:pt x="3297595" y="1943100"/>
                  </a:lnTo>
                  <a:lnTo>
                    <a:pt x="3289060" y="1993900"/>
                  </a:lnTo>
                  <a:lnTo>
                    <a:pt x="3279281" y="2032000"/>
                  </a:lnTo>
                  <a:lnTo>
                    <a:pt x="3268277" y="2082800"/>
                  </a:lnTo>
                  <a:lnTo>
                    <a:pt x="3256066" y="2120900"/>
                  </a:lnTo>
                  <a:lnTo>
                    <a:pt x="3242666" y="2171700"/>
                  </a:lnTo>
                  <a:lnTo>
                    <a:pt x="3228096" y="2209800"/>
                  </a:lnTo>
                  <a:lnTo>
                    <a:pt x="3212375" y="2247900"/>
                  </a:lnTo>
                  <a:lnTo>
                    <a:pt x="3195520" y="2298700"/>
                  </a:lnTo>
                  <a:lnTo>
                    <a:pt x="3177551" y="2336800"/>
                  </a:lnTo>
                  <a:lnTo>
                    <a:pt x="3158485" y="2374900"/>
                  </a:lnTo>
                  <a:lnTo>
                    <a:pt x="3138342" y="2425700"/>
                  </a:lnTo>
                  <a:lnTo>
                    <a:pt x="3117139" y="2463800"/>
                  </a:lnTo>
                  <a:lnTo>
                    <a:pt x="3094896" y="2501900"/>
                  </a:lnTo>
                  <a:lnTo>
                    <a:pt x="3071630" y="2540000"/>
                  </a:lnTo>
                  <a:lnTo>
                    <a:pt x="3047361" y="2578100"/>
                  </a:lnTo>
                  <a:lnTo>
                    <a:pt x="3022106" y="2616200"/>
                  </a:lnTo>
                  <a:lnTo>
                    <a:pt x="2995884" y="2654300"/>
                  </a:lnTo>
                  <a:close/>
                </a:path>
                <a:path w="3321684" h="3314700">
                  <a:moveTo>
                    <a:pt x="1851165" y="3314700"/>
                  </a:moveTo>
                  <a:lnTo>
                    <a:pt x="1470481" y="3314700"/>
                  </a:lnTo>
                  <a:lnTo>
                    <a:pt x="1423836" y="3302000"/>
                  </a:lnTo>
                  <a:lnTo>
                    <a:pt x="1897811" y="3302000"/>
                  </a:lnTo>
                  <a:lnTo>
                    <a:pt x="1851165" y="331470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79456" y="4198463"/>
              <a:ext cx="3321685" cy="3276600"/>
            </a:xfrm>
            <a:custGeom>
              <a:avLst/>
              <a:gdLst/>
              <a:ahLst/>
              <a:cxnLst/>
              <a:rect l="l" t="t" r="r" b="b"/>
              <a:pathLst>
                <a:path w="3321684" h="3276600">
                  <a:moveTo>
                    <a:pt x="2987936" y="2616200"/>
                  </a:moveTo>
                  <a:lnTo>
                    <a:pt x="1767091" y="2616200"/>
                  </a:lnTo>
                  <a:lnTo>
                    <a:pt x="1813421" y="2603500"/>
                  </a:lnTo>
                  <a:lnTo>
                    <a:pt x="1859579" y="2603500"/>
                  </a:lnTo>
                  <a:lnTo>
                    <a:pt x="1996258" y="2565400"/>
                  </a:lnTo>
                  <a:lnTo>
                    <a:pt x="2040962" y="2540000"/>
                  </a:lnTo>
                  <a:lnTo>
                    <a:pt x="2085110" y="2527300"/>
                  </a:lnTo>
                  <a:lnTo>
                    <a:pt x="2128269" y="2501900"/>
                  </a:lnTo>
                  <a:lnTo>
                    <a:pt x="2170033" y="2476500"/>
                  </a:lnTo>
                  <a:lnTo>
                    <a:pt x="2210362" y="2451100"/>
                  </a:lnTo>
                  <a:lnTo>
                    <a:pt x="2249219" y="2425700"/>
                  </a:lnTo>
                  <a:lnTo>
                    <a:pt x="2286563" y="2400300"/>
                  </a:lnTo>
                  <a:lnTo>
                    <a:pt x="2322357" y="2362200"/>
                  </a:lnTo>
                  <a:lnTo>
                    <a:pt x="2356561" y="2336800"/>
                  </a:lnTo>
                  <a:lnTo>
                    <a:pt x="2389137" y="2298700"/>
                  </a:lnTo>
                  <a:lnTo>
                    <a:pt x="2420047" y="2273300"/>
                  </a:lnTo>
                  <a:lnTo>
                    <a:pt x="2449251" y="2235200"/>
                  </a:lnTo>
                  <a:lnTo>
                    <a:pt x="2476711" y="2197100"/>
                  </a:lnTo>
                  <a:lnTo>
                    <a:pt x="2502387" y="2159000"/>
                  </a:lnTo>
                  <a:lnTo>
                    <a:pt x="2526242" y="2120900"/>
                  </a:lnTo>
                  <a:lnTo>
                    <a:pt x="2548237" y="2070100"/>
                  </a:lnTo>
                  <a:lnTo>
                    <a:pt x="2568332" y="2032000"/>
                  </a:lnTo>
                  <a:lnTo>
                    <a:pt x="2586490" y="1993900"/>
                  </a:lnTo>
                  <a:lnTo>
                    <a:pt x="2602671" y="1943100"/>
                  </a:lnTo>
                  <a:lnTo>
                    <a:pt x="2616836" y="1905000"/>
                  </a:lnTo>
                  <a:lnTo>
                    <a:pt x="2628947" y="1854200"/>
                  </a:lnTo>
                  <a:lnTo>
                    <a:pt x="2638966" y="1816100"/>
                  </a:lnTo>
                  <a:lnTo>
                    <a:pt x="2646853" y="1765300"/>
                  </a:lnTo>
                  <a:lnTo>
                    <a:pt x="2652569" y="1714500"/>
                  </a:lnTo>
                  <a:lnTo>
                    <a:pt x="2656077" y="1676400"/>
                  </a:lnTo>
                  <a:lnTo>
                    <a:pt x="2657337" y="1625600"/>
                  </a:lnTo>
                  <a:lnTo>
                    <a:pt x="2656310" y="1574800"/>
                  </a:lnTo>
                  <a:lnTo>
                    <a:pt x="2652958" y="1524000"/>
                  </a:lnTo>
                  <a:lnTo>
                    <a:pt x="2647294" y="1485900"/>
                  </a:lnTo>
                  <a:lnTo>
                    <a:pt x="2639392" y="1435100"/>
                  </a:lnTo>
                  <a:lnTo>
                    <a:pt x="2629302" y="1384300"/>
                  </a:lnTo>
                  <a:lnTo>
                    <a:pt x="2617075" y="1346200"/>
                  </a:lnTo>
                  <a:lnTo>
                    <a:pt x="2602761" y="1295400"/>
                  </a:lnTo>
                  <a:lnTo>
                    <a:pt x="2586411" y="1257300"/>
                  </a:lnTo>
                  <a:lnTo>
                    <a:pt x="2568077" y="1206500"/>
                  </a:lnTo>
                  <a:lnTo>
                    <a:pt x="2547808" y="1168400"/>
                  </a:lnTo>
                  <a:lnTo>
                    <a:pt x="2525655" y="1130300"/>
                  </a:lnTo>
                  <a:lnTo>
                    <a:pt x="2501669" y="1092200"/>
                  </a:lnTo>
                  <a:lnTo>
                    <a:pt x="2475900" y="1054100"/>
                  </a:lnTo>
                  <a:lnTo>
                    <a:pt x="2448400" y="1016000"/>
                  </a:lnTo>
                  <a:lnTo>
                    <a:pt x="2419219" y="977900"/>
                  </a:lnTo>
                  <a:lnTo>
                    <a:pt x="2388407" y="939800"/>
                  </a:lnTo>
                  <a:lnTo>
                    <a:pt x="2356016" y="914400"/>
                  </a:lnTo>
                  <a:lnTo>
                    <a:pt x="2322096" y="876300"/>
                  </a:lnTo>
                  <a:lnTo>
                    <a:pt x="2286697" y="850900"/>
                  </a:lnTo>
                  <a:lnTo>
                    <a:pt x="2249871" y="812800"/>
                  </a:lnTo>
                  <a:lnTo>
                    <a:pt x="2211668" y="787400"/>
                  </a:lnTo>
                  <a:lnTo>
                    <a:pt x="2172138" y="762000"/>
                  </a:lnTo>
                  <a:lnTo>
                    <a:pt x="2131333" y="749300"/>
                  </a:lnTo>
                  <a:lnTo>
                    <a:pt x="2089303" y="723900"/>
                  </a:lnTo>
                  <a:lnTo>
                    <a:pt x="2046099" y="698500"/>
                  </a:lnTo>
                  <a:lnTo>
                    <a:pt x="1863321" y="647700"/>
                  </a:lnTo>
                  <a:lnTo>
                    <a:pt x="1820575" y="622300"/>
                  </a:lnTo>
                  <a:lnTo>
                    <a:pt x="1782079" y="596900"/>
                  </a:lnTo>
                  <a:lnTo>
                    <a:pt x="1748201" y="558800"/>
                  </a:lnTo>
                  <a:lnTo>
                    <a:pt x="1719310" y="520700"/>
                  </a:lnTo>
                  <a:lnTo>
                    <a:pt x="1695777" y="482600"/>
                  </a:lnTo>
                  <a:lnTo>
                    <a:pt x="1677968" y="444500"/>
                  </a:lnTo>
                  <a:lnTo>
                    <a:pt x="1666254" y="393700"/>
                  </a:lnTo>
                  <a:lnTo>
                    <a:pt x="1661004" y="342900"/>
                  </a:lnTo>
                  <a:lnTo>
                    <a:pt x="1662587" y="304800"/>
                  </a:lnTo>
                  <a:lnTo>
                    <a:pt x="1671371" y="254000"/>
                  </a:lnTo>
                  <a:lnTo>
                    <a:pt x="1687129" y="203200"/>
                  </a:lnTo>
                  <a:lnTo>
                    <a:pt x="1708971" y="165100"/>
                  </a:lnTo>
                  <a:lnTo>
                    <a:pt x="1736271" y="127000"/>
                  </a:lnTo>
                  <a:lnTo>
                    <a:pt x="1768402" y="88900"/>
                  </a:lnTo>
                  <a:lnTo>
                    <a:pt x="1804739" y="63500"/>
                  </a:lnTo>
                  <a:lnTo>
                    <a:pt x="1844656" y="38100"/>
                  </a:lnTo>
                  <a:lnTo>
                    <a:pt x="1887527" y="25400"/>
                  </a:lnTo>
                  <a:lnTo>
                    <a:pt x="1932725" y="12700"/>
                  </a:lnTo>
                  <a:lnTo>
                    <a:pt x="1979626" y="0"/>
                  </a:lnTo>
                  <a:lnTo>
                    <a:pt x="2027602" y="0"/>
                  </a:lnTo>
                  <a:lnTo>
                    <a:pt x="2076029" y="12700"/>
                  </a:lnTo>
                  <a:lnTo>
                    <a:pt x="2215124" y="50800"/>
                  </a:lnTo>
                  <a:lnTo>
                    <a:pt x="2260218" y="76200"/>
                  </a:lnTo>
                  <a:lnTo>
                    <a:pt x="2304645" y="88900"/>
                  </a:lnTo>
                  <a:lnTo>
                    <a:pt x="2348387" y="114300"/>
                  </a:lnTo>
                  <a:lnTo>
                    <a:pt x="2391425" y="127000"/>
                  </a:lnTo>
                  <a:lnTo>
                    <a:pt x="2433740" y="152400"/>
                  </a:lnTo>
                  <a:lnTo>
                    <a:pt x="2475314" y="177800"/>
                  </a:lnTo>
                  <a:lnTo>
                    <a:pt x="2516128" y="203200"/>
                  </a:lnTo>
                  <a:lnTo>
                    <a:pt x="2556162" y="228600"/>
                  </a:lnTo>
                  <a:lnTo>
                    <a:pt x="2595400" y="254000"/>
                  </a:lnTo>
                  <a:lnTo>
                    <a:pt x="2633822" y="279400"/>
                  </a:lnTo>
                  <a:lnTo>
                    <a:pt x="2671408" y="304800"/>
                  </a:lnTo>
                  <a:lnTo>
                    <a:pt x="2708142" y="330200"/>
                  </a:lnTo>
                  <a:lnTo>
                    <a:pt x="2744003" y="368300"/>
                  </a:lnTo>
                  <a:lnTo>
                    <a:pt x="2778973" y="393700"/>
                  </a:lnTo>
                  <a:lnTo>
                    <a:pt x="2813034" y="431800"/>
                  </a:lnTo>
                  <a:lnTo>
                    <a:pt x="2846167" y="457200"/>
                  </a:lnTo>
                  <a:lnTo>
                    <a:pt x="2878354" y="495300"/>
                  </a:lnTo>
                  <a:lnTo>
                    <a:pt x="2909574" y="533400"/>
                  </a:lnTo>
                  <a:lnTo>
                    <a:pt x="2939811" y="558800"/>
                  </a:lnTo>
                  <a:lnTo>
                    <a:pt x="2969045" y="596900"/>
                  </a:lnTo>
                  <a:lnTo>
                    <a:pt x="2997257" y="635000"/>
                  </a:lnTo>
                  <a:lnTo>
                    <a:pt x="3024429" y="673100"/>
                  </a:lnTo>
                  <a:lnTo>
                    <a:pt x="3050543" y="711200"/>
                  </a:lnTo>
                  <a:lnTo>
                    <a:pt x="3075579" y="749300"/>
                  </a:lnTo>
                  <a:lnTo>
                    <a:pt x="3099519" y="787400"/>
                  </a:lnTo>
                  <a:lnTo>
                    <a:pt x="3122344" y="838200"/>
                  </a:lnTo>
                  <a:lnTo>
                    <a:pt x="3144035" y="876300"/>
                  </a:lnTo>
                  <a:lnTo>
                    <a:pt x="3164574" y="914400"/>
                  </a:lnTo>
                  <a:lnTo>
                    <a:pt x="3183943" y="965200"/>
                  </a:lnTo>
                  <a:lnTo>
                    <a:pt x="3202122" y="1003300"/>
                  </a:lnTo>
                  <a:lnTo>
                    <a:pt x="3219093" y="1041400"/>
                  </a:lnTo>
                  <a:lnTo>
                    <a:pt x="3234837" y="1092200"/>
                  </a:lnTo>
                  <a:lnTo>
                    <a:pt x="3249335" y="1143000"/>
                  </a:lnTo>
                  <a:lnTo>
                    <a:pt x="3262570" y="1181100"/>
                  </a:lnTo>
                  <a:lnTo>
                    <a:pt x="3274521" y="1231900"/>
                  </a:lnTo>
                  <a:lnTo>
                    <a:pt x="3285171" y="1270000"/>
                  </a:lnTo>
                  <a:lnTo>
                    <a:pt x="3294500" y="1320800"/>
                  </a:lnTo>
                  <a:lnTo>
                    <a:pt x="3302491" y="1371600"/>
                  </a:lnTo>
                  <a:lnTo>
                    <a:pt x="3309124" y="1422400"/>
                  </a:lnTo>
                  <a:lnTo>
                    <a:pt x="3314381" y="1473200"/>
                  </a:lnTo>
                  <a:lnTo>
                    <a:pt x="3318226" y="1511300"/>
                  </a:lnTo>
                  <a:lnTo>
                    <a:pt x="3320645" y="1562100"/>
                  </a:lnTo>
                  <a:lnTo>
                    <a:pt x="3321646" y="1612900"/>
                  </a:lnTo>
                  <a:lnTo>
                    <a:pt x="3321646" y="1625600"/>
                  </a:lnTo>
                  <a:lnTo>
                    <a:pt x="3321260" y="1663700"/>
                  </a:lnTo>
                  <a:lnTo>
                    <a:pt x="3319486" y="1714500"/>
                  </a:lnTo>
                  <a:lnTo>
                    <a:pt x="3316342" y="1752600"/>
                  </a:lnTo>
                  <a:lnTo>
                    <a:pt x="3311844" y="1803400"/>
                  </a:lnTo>
                  <a:lnTo>
                    <a:pt x="3306005" y="1854200"/>
                  </a:lnTo>
                  <a:lnTo>
                    <a:pt x="3298840" y="1892300"/>
                  </a:lnTo>
                  <a:lnTo>
                    <a:pt x="3290362" y="1943100"/>
                  </a:lnTo>
                  <a:lnTo>
                    <a:pt x="3280587" y="1993900"/>
                  </a:lnTo>
                  <a:lnTo>
                    <a:pt x="3269529" y="2032000"/>
                  </a:lnTo>
                  <a:lnTo>
                    <a:pt x="3257201" y="2082800"/>
                  </a:lnTo>
                  <a:lnTo>
                    <a:pt x="3243619" y="2120900"/>
                  </a:lnTo>
                  <a:lnTo>
                    <a:pt x="3228795" y="2171700"/>
                  </a:lnTo>
                  <a:lnTo>
                    <a:pt x="3212746" y="2209800"/>
                  </a:lnTo>
                  <a:lnTo>
                    <a:pt x="3195484" y="2260600"/>
                  </a:lnTo>
                  <a:lnTo>
                    <a:pt x="3177024" y="2298700"/>
                  </a:lnTo>
                  <a:lnTo>
                    <a:pt x="3157381" y="2336800"/>
                  </a:lnTo>
                  <a:lnTo>
                    <a:pt x="3136568" y="2387600"/>
                  </a:lnTo>
                  <a:lnTo>
                    <a:pt x="3114600" y="2425700"/>
                  </a:lnTo>
                  <a:lnTo>
                    <a:pt x="3091492" y="2463800"/>
                  </a:lnTo>
                  <a:lnTo>
                    <a:pt x="3067257" y="2501900"/>
                  </a:lnTo>
                  <a:lnTo>
                    <a:pt x="3041910" y="2540000"/>
                  </a:lnTo>
                  <a:lnTo>
                    <a:pt x="3015465" y="2578100"/>
                  </a:lnTo>
                  <a:lnTo>
                    <a:pt x="2987936" y="2616200"/>
                  </a:lnTo>
                  <a:close/>
                </a:path>
                <a:path w="3321684" h="3276600">
                  <a:moveTo>
                    <a:pt x="2004571" y="3251200"/>
                  </a:moveTo>
                  <a:lnTo>
                    <a:pt x="1307216" y="3251200"/>
                  </a:lnTo>
                  <a:lnTo>
                    <a:pt x="1127432" y="3200400"/>
                  </a:lnTo>
                  <a:lnTo>
                    <a:pt x="1083365" y="3175000"/>
                  </a:lnTo>
                  <a:lnTo>
                    <a:pt x="996484" y="3149600"/>
                  </a:lnTo>
                  <a:lnTo>
                    <a:pt x="911463" y="3098800"/>
                  </a:lnTo>
                  <a:lnTo>
                    <a:pt x="869722" y="3086100"/>
                  </a:lnTo>
                  <a:lnTo>
                    <a:pt x="787916" y="3035300"/>
                  </a:lnTo>
                  <a:lnTo>
                    <a:pt x="747910" y="3009900"/>
                  </a:lnTo>
                  <a:lnTo>
                    <a:pt x="708539" y="2984500"/>
                  </a:lnTo>
                  <a:lnTo>
                    <a:pt x="669831" y="2959100"/>
                  </a:lnTo>
                  <a:lnTo>
                    <a:pt x="631815" y="2921000"/>
                  </a:lnTo>
                  <a:lnTo>
                    <a:pt x="594519" y="2895600"/>
                  </a:lnTo>
                  <a:lnTo>
                    <a:pt x="557972" y="2870200"/>
                  </a:lnTo>
                  <a:lnTo>
                    <a:pt x="522202" y="2832100"/>
                  </a:lnTo>
                  <a:lnTo>
                    <a:pt x="487238" y="2794000"/>
                  </a:lnTo>
                  <a:lnTo>
                    <a:pt x="453275" y="2768600"/>
                  </a:lnTo>
                  <a:lnTo>
                    <a:pt x="420496" y="2730500"/>
                  </a:lnTo>
                  <a:lnTo>
                    <a:pt x="388906" y="2692400"/>
                  </a:lnTo>
                  <a:lnTo>
                    <a:pt x="358510" y="2654300"/>
                  </a:lnTo>
                  <a:lnTo>
                    <a:pt x="329312" y="2616200"/>
                  </a:lnTo>
                  <a:lnTo>
                    <a:pt x="301317" y="2578100"/>
                  </a:lnTo>
                  <a:lnTo>
                    <a:pt x="274531" y="2540000"/>
                  </a:lnTo>
                  <a:lnTo>
                    <a:pt x="248959" y="2501900"/>
                  </a:lnTo>
                  <a:lnTo>
                    <a:pt x="224605" y="2451100"/>
                  </a:lnTo>
                  <a:lnTo>
                    <a:pt x="201475" y="2413000"/>
                  </a:lnTo>
                  <a:lnTo>
                    <a:pt x="179573" y="2374900"/>
                  </a:lnTo>
                  <a:lnTo>
                    <a:pt x="158904" y="2336800"/>
                  </a:lnTo>
                  <a:lnTo>
                    <a:pt x="139474" y="2286000"/>
                  </a:lnTo>
                  <a:lnTo>
                    <a:pt x="121287" y="2247900"/>
                  </a:lnTo>
                  <a:lnTo>
                    <a:pt x="104349" y="2197100"/>
                  </a:lnTo>
                  <a:lnTo>
                    <a:pt x="88664" y="2159000"/>
                  </a:lnTo>
                  <a:lnTo>
                    <a:pt x="74237" y="2108200"/>
                  </a:lnTo>
                  <a:lnTo>
                    <a:pt x="61073" y="2070100"/>
                  </a:lnTo>
                  <a:lnTo>
                    <a:pt x="49178" y="2019300"/>
                  </a:lnTo>
                  <a:lnTo>
                    <a:pt x="38556" y="1981200"/>
                  </a:lnTo>
                  <a:lnTo>
                    <a:pt x="29212" y="1930400"/>
                  </a:lnTo>
                  <a:lnTo>
                    <a:pt x="21151" y="1892300"/>
                  </a:lnTo>
                  <a:lnTo>
                    <a:pt x="14379" y="1841500"/>
                  </a:lnTo>
                  <a:lnTo>
                    <a:pt x="8899" y="1790700"/>
                  </a:lnTo>
                  <a:lnTo>
                    <a:pt x="4718" y="1752600"/>
                  </a:lnTo>
                  <a:lnTo>
                    <a:pt x="1840" y="1701800"/>
                  </a:lnTo>
                  <a:lnTo>
                    <a:pt x="270" y="1651000"/>
                  </a:lnTo>
                  <a:lnTo>
                    <a:pt x="90" y="1625600"/>
                  </a:lnTo>
                  <a:lnTo>
                    <a:pt x="0" y="1612900"/>
                  </a:lnTo>
                  <a:lnTo>
                    <a:pt x="1074" y="1562100"/>
                  </a:lnTo>
                  <a:lnTo>
                    <a:pt x="3458" y="1511300"/>
                  </a:lnTo>
                  <a:lnTo>
                    <a:pt x="7170" y="1473200"/>
                  </a:lnTo>
                  <a:lnTo>
                    <a:pt x="12215" y="1422400"/>
                  </a:lnTo>
                  <a:lnTo>
                    <a:pt x="18598" y="1371600"/>
                  </a:lnTo>
                  <a:lnTo>
                    <a:pt x="26324" y="1320800"/>
                  </a:lnTo>
                  <a:lnTo>
                    <a:pt x="35398" y="1282700"/>
                  </a:lnTo>
                  <a:lnTo>
                    <a:pt x="45825" y="1231900"/>
                  </a:lnTo>
                  <a:lnTo>
                    <a:pt x="57609" y="1193800"/>
                  </a:lnTo>
                  <a:lnTo>
                    <a:pt x="70757" y="1143000"/>
                  </a:lnTo>
                  <a:lnTo>
                    <a:pt x="85272" y="1092200"/>
                  </a:lnTo>
                  <a:lnTo>
                    <a:pt x="101160" y="1054100"/>
                  </a:lnTo>
                  <a:lnTo>
                    <a:pt x="118425" y="1003300"/>
                  </a:lnTo>
                  <a:lnTo>
                    <a:pt x="137074" y="965200"/>
                  </a:lnTo>
                  <a:lnTo>
                    <a:pt x="157110" y="914400"/>
                  </a:lnTo>
                  <a:lnTo>
                    <a:pt x="181210" y="876300"/>
                  </a:lnTo>
                  <a:lnTo>
                    <a:pt x="210572" y="838200"/>
                  </a:lnTo>
                  <a:lnTo>
                    <a:pt x="244513" y="800100"/>
                  </a:lnTo>
                  <a:lnTo>
                    <a:pt x="282349" y="774700"/>
                  </a:lnTo>
                  <a:lnTo>
                    <a:pt x="323398" y="749300"/>
                  </a:lnTo>
                  <a:lnTo>
                    <a:pt x="366975" y="736600"/>
                  </a:lnTo>
                  <a:lnTo>
                    <a:pt x="412397" y="723900"/>
                  </a:lnTo>
                  <a:lnTo>
                    <a:pt x="506046" y="723900"/>
                  </a:lnTo>
                  <a:lnTo>
                    <a:pt x="552904" y="736600"/>
                  </a:lnTo>
                  <a:lnTo>
                    <a:pt x="598875" y="762000"/>
                  </a:lnTo>
                  <a:lnTo>
                    <a:pt x="641788" y="787400"/>
                  </a:lnTo>
                  <a:lnTo>
                    <a:pt x="679763" y="812800"/>
                  </a:lnTo>
                  <a:lnTo>
                    <a:pt x="712553" y="850900"/>
                  </a:lnTo>
                  <a:lnTo>
                    <a:pt x="739913" y="876300"/>
                  </a:lnTo>
                  <a:lnTo>
                    <a:pt x="761594" y="927100"/>
                  </a:lnTo>
                  <a:lnTo>
                    <a:pt x="777349" y="965200"/>
                  </a:lnTo>
                  <a:lnTo>
                    <a:pt x="786931" y="1016000"/>
                  </a:lnTo>
                  <a:lnTo>
                    <a:pt x="790094" y="1054100"/>
                  </a:lnTo>
                  <a:lnTo>
                    <a:pt x="786591" y="1104900"/>
                  </a:lnTo>
                  <a:lnTo>
                    <a:pt x="776173" y="1155700"/>
                  </a:lnTo>
                  <a:lnTo>
                    <a:pt x="758595" y="1193800"/>
                  </a:lnTo>
                  <a:lnTo>
                    <a:pt x="739163" y="1244600"/>
                  </a:lnTo>
                  <a:lnTo>
                    <a:pt x="722003" y="1282700"/>
                  </a:lnTo>
                  <a:lnTo>
                    <a:pt x="707102" y="1333500"/>
                  </a:lnTo>
                  <a:lnTo>
                    <a:pt x="694447" y="1384300"/>
                  </a:lnTo>
                  <a:lnTo>
                    <a:pt x="684022" y="1422400"/>
                  </a:lnTo>
                  <a:lnTo>
                    <a:pt x="675816" y="1473200"/>
                  </a:lnTo>
                  <a:lnTo>
                    <a:pt x="669814" y="1511300"/>
                  </a:lnTo>
                  <a:lnTo>
                    <a:pt x="666003" y="1562100"/>
                  </a:lnTo>
                  <a:lnTo>
                    <a:pt x="664370" y="1612900"/>
                  </a:lnTo>
                  <a:lnTo>
                    <a:pt x="664901" y="1651000"/>
                  </a:lnTo>
                  <a:lnTo>
                    <a:pt x="667582" y="1701800"/>
                  </a:lnTo>
                  <a:lnTo>
                    <a:pt x="672400" y="1752600"/>
                  </a:lnTo>
                  <a:lnTo>
                    <a:pt x="679342" y="1790700"/>
                  </a:lnTo>
                  <a:lnTo>
                    <a:pt x="688393" y="1841500"/>
                  </a:lnTo>
                  <a:lnTo>
                    <a:pt x="699542" y="1879600"/>
                  </a:lnTo>
                  <a:lnTo>
                    <a:pt x="712773" y="1930400"/>
                  </a:lnTo>
                  <a:lnTo>
                    <a:pt x="728073" y="1968500"/>
                  </a:lnTo>
                  <a:lnTo>
                    <a:pt x="745429" y="2019300"/>
                  </a:lnTo>
                  <a:lnTo>
                    <a:pt x="764828" y="2057400"/>
                  </a:lnTo>
                  <a:lnTo>
                    <a:pt x="786256" y="2095500"/>
                  </a:lnTo>
                  <a:lnTo>
                    <a:pt x="809699" y="2146300"/>
                  </a:lnTo>
                  <a:lnTo>
                    <a:pt x="835144" y="2184400"/>
                  </a:lnTo>
                  <a:lnTo>
                    <a:pt x="862577" y="2222500"/>
                  </a:lnTo>
                  <a:lnTo>
                    <a:pt x="891986" y="2260600"/>
                  </a:lnTo>
                  <a:lnTo>
                    <a:pt x="923355" y="2298700"/>
                  </a:lnTo>
                  <a:lnTo>
                    <a:pt x="956673" y="2324100"/>
                  </a:lnTo>
                  <a:lnTo>
                    <a:pt x="991631" y="2362200"/>
                  </a:lnTo>
                  <a:lnTo>
                    <a:pt x="1027880" y="2387600"/>
                  </a:lnTo>
                  <a:lnTo>
                    <a:pt x="1065343" y="2425700"/>
                  </a:lnTo>
                  <a:lnTo>
                    <a:pt x="1103944" y="2451100"/>
                  </a:lnTo>
                  <a:lnTo>
                    <a:pt x="1143605" y="2476500"/>
                  </a:lnTo>
                  <a:lnTo>
                    <a:pt x="1184250" y="2501900"/>
                  </a:lnTo>
                  <a:lnTo>
                    <a:pt x="1225800" y="2514600"/>
                  </a:lnTo>
                  <a:lnTo>
                    <a:pt x="1268181" y="2540000"/>
                  </a:lnTo>
                  <a:lnTo>
                    <a:pt x="1311313" y="2552700"/>
                  </a:lnTo>
                  <a:lnTo>
                    <a:pt x="1535569" y="2616200"/>
                  </a:lnTo>
                  <a:lnTo>
                    <a:pt x="2987936" y="2616200"/>
                  </a:lnTo>
                  <a:lnTo>
                    <a:pt x="2959337" y="2654300"/>
                  </a:lnTo>
                  <a:lnTo>
                    <a:pt x="2929684" y="2692400"/>
                  </a:lnTo>
                  <a:lnTo>
                    <a:pt x="2898990" y="2730500"/>
                  </a:lnTo>
                  <a:lnTo>
                    <a:pt x="2867269" y="2768600"/>
                  </a:lnTo>
                  <a:lnTo>
                    <a:pt x="2834535" y="2794000"/>
                  </a:lnTo>
                  <a:lnTo>
                    <a:pt x="2800804" y="2832100"/>
                  </a:lnTo>
                  <a:lnTo>
                    <a:pt x="2766089" y="2857500"/>
                  </a:lnTo>
                  <a:lnTo>
                    <a:pt x="2730404" y="2895600"/>
                  </a:lnTo>
                  <a:lnTo>
                    <a:pt x="2693764" y="2921000"/>
                  </a:lnTo>
                  <a:lnTo>
                    <a:pt x="2656183" y="2946400"/>
                  </a:lnTo>
                  <a:lnTo>
                    <a:pt x="2617675" y="2984500"/>
                  </a:lnTo>
                  <a:lnTo>
                    <a:pt x="2578255" y="3009900"/>
                  </a:lnTo>
                  <a:lnTo>
                    <a:pt x="2537937" y="3035300"/>
                  </a:lnTo>
                  <a:lnTo>
                    <a:pt x="2496735" y="3060700"/>
                  </a:lnTo>
                  <a:lnTo>
                    <a:pt x="2454663" y="3086100"/>
                  </a:lnTo>
                  <a:lnTo>
                    <a:pt x="2411735" y="3098800"/>
                  </a:lnTo>
                  <a:lnTo>
                    <a:pt x="2323595" y="3149600"/>
                  </a:lnTo>
                  <a:lnTo>
                    <a:pt x="2233806" y="3175000"/>
                  </a:lnTo>
                  <a:lnTo>
                    <a:pt x="2188447" y="3200400"/>
                  </a:lnTo>
                  <a:lnTo>
                    <a:pt x="2004571" y="3251200"/>
                  </a:lnTo>
                  <a:close/>
                </a:path>
                <a:path w="3321684" h="3276600">
                  <a:moveTo>
                    <a:pt x="1864896" y="3276600"/>
                  </a:moveTo>
                  <a:lnTo>
                    <a:pt x="1491265" y="3276600"/>
                  </a:lnTo>
                  <a:lnTo>
                    <a:pt x="1444952" y="3263900"/>
                  </a:lnTo>
                  <a:lnTo>
                    <a:pt x="1398821" y="3263900"/>
                  </a:lnTo>
                  <a:lnTo>
                    <a:pt x="1352900" y="3251200"/>
                  </a:lnTo>
                  <a:lnTo>
                    <a:pt x="1958134" y="3251200"/>
                  </a:lnTo>
                  <a:lnTo>
                    <a:pt x="1864896" y="3276600"/>
                  </a:lnTo>
                  <a:close/>
                </a:path>
              </a:pathLst>
            </a:custGeom>
            <a:solidFill>
              <a:srgbClr val="4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10" name="object 10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494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8743" y="3520838"/>
            <a:ext cx="111893" cy="111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1834" marR="68580">
              <a:lnSpc>
                <a:spcPct val="115700"/>
              </a:lnSpc>
              <a:spcBef>
                <a:spcPts val="95"/>
              </a:spcBef>
            </a:pPr>
            <a:r>
              <a:rPr spc="225" dirty="0"/>
              <a:t>Random</a:t>
            </a:r>
            <a:r>
              <a:rPr spc="15" dirty="0"/>
              <a:t> </a:t>
            </a:r>
            <a:r>
              <a:rPr spc="70" dirty="0"/>
              <a:t>image</a:t>
            </a:r>
            <a:r>
              <a:rPr spc="20" dirty="0"/>
              <a:t> </a:t>
            </a:r>
            <a:r>
              <a:rPr spc="90" dirty="0"/>
              <a:t>predictions</a:t>
            </a:r>
            <a:r>
              <a:rPr spc="20" dirty="0"/>
              <a:t> </a:t>
            </a:r>
            <a:r>
              <a:rPr spc="60" dirty="0"/>
              <a:t>displayed </a:t>
            </a:r>
            <a:r>
              <a:rPr spc="85" dirty="0"/>
              <a:t>with</a:t>
            </a:r>
            <a:r>
              <a:rPr spc="35" dirty="0"/>
              <a:t> </a:t>
            </a:r>
            <a:r>
              <a:rPr spc="100" dirty="0"/>
              <a:t>true/predicted</a:t>
            </a:r>
            <a:r>
              <a:rPr spc="35" dirty="0"/>
              <a:t> </a:t>
            </a:r>
            <a:r>
              <a:rPr spc="40" dirty="0"/>
              <a:t>labels.</a:t>
            </a:r>
          </a:p>
          <a:p>
            <a:pPr marL="8331834" marR="5080">
              <a:lnSpc>
                <a:spcPct val="115700"/>
              </a:lnSpc>
            </a:pPr>
            <a:r>
              <a:rPr spc="114" dirty="0"/>
              <a:t>Training</a:t>
            </a:r>
            <a:r>
              <a:rPr spc="5" dirty="0"/>
              <a:t> </a:t>
            </a:r>
            <a:r>
              <a:rPr dirty="0"/>
              <a:t>vs</a:t>
            </a:r>
            <a:r>
              <a:rPr spc="10" dirty="0"/>
              <a:t> </a:t>
            </a:r>
            <a:r>
              <a:rPr spc="110" dirty="0"/>
              <a:t>Validation</a:t>
            </a:r>
            <a:r>
              <a:rPr spc="10" dirty="0"/>
              <a:t> </a:t>
            </a:r>
            <a:r>
              <a:rPr spc="50" dirty="0"/>
              <a:t>curves</a:t>
            </a:r>
            <a:r>
              <a:rPr spc="10" dirty="0"/>
              <a:t> </a:t>
            </a:r>
            <a:r>
              <a:rPr spc="125" dirty="0"/>
              <a:t>for</a:t>
            </a:r>
            <a:r>
              <a:rPr spc="10" dirty="0"/>
              <a:t> </a:t>
            </a:r>
            <a:r>
              <a:rPr spc="-20" dirty="0"/>
              <a:t>loss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80" dirty="0"/>
              <a:t>accuracy.</a:t>
            </a:r>
          </a:p>
          <a:p>
            <a:pPr marL="8331834" marR="1035685">
              <a:lnSpc>
                <a:spcPct val="115700"/>
              </a:lnSpc>
            </a:pPr>
            <a:r>
              <a:rPr spc="120" dirty="0"/>
              <a:t>Confusion</a:t>
            </a:r>
            <a:r>
              <a:rPr spc="60" dirty="0"/>
              <a:t> </a:t>
            </a:r>
            <a:r>
              <a:rPr spc="125" dirty="0"/>
              <a:t>matrix</a:t>
            </a:r>
            <a:r>
              <a:rPr spc="60" dirty="0"/>
              <a:t> </a:t>
            </a:r>
            <a:r>
              <a:rPr spc="190" dirty="0"/>
              <a:t>and</a:t>
            </a:r>
            <a:r>
              <a:rPr spc="65" dirty="0"/>
              <a:t> </a:t>
            </a:r>
            <a:r>
              <a:rPr dirty="0"/>
              <a:t>class-</a:t>
            </a:r>
            <a:r>
              <a:rPr spc="-20" dirty="0"/>
              <a:t>wise </a:t>
            </a:r>
            <a:r>
              <a:rPr spc="155" dirty="0"/>
              <a:t>report</a:t>
            </a:r>
            <a:r>
              <a:rPr spc="10" dirty="0"/>
              <a:t> </a:t>
            </a:r>
            <a:r>
              <a:rPr spc="90" dirty="0"/>
              <a:t>generated.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43" y="4843218"/>
            <a:ext cx="111893" cy="1118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8743" y="6165598"/>
            <a:ext cx="111893" cy="11189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718940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69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7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8" y="1529252"/>
                </a:lnTo>
                <a:lnTo>
                  <a:pt x="1071295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3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7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3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9718397"/>
            <a:ext cx="18288000" cy="568960"/>
            <a:chOff x="0" y="9718397"/>
            <a:chExt cx="18288000" cy="568960"/>
          </a:xfrm>
        </p:grpSpPr>
        <p:sp>
          <p:nvSpPr>
            <p:cNvPr id="8" name="object 8"/>
            <p:cNvSpPr/>
            <p:nvPr/>
          </p:nvSpPr>
          <p:spPr>
            <a:xfrm>
              <a:off x="0" y="9889288"/>
              <a:ext cx="18288000" cy="398145"/>
            </a:xfrm>
            <a:custGeom>
              <a:avLst/>
              <a:gdLst/>
              <a:ahLst/>
              <a:cxnLst/>
              <a:rect l="l" t="t" r="r" b="b"/>
              <a:pathLst>
                <a:path w="18288000" h="398145">
                  <a:moveTo>
                    <a:pt x="0" y="397710"/>
                  </a:moveTo>
                  <a:lnTo>
                    <a:pt x="18288000" y="39771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710"/>
                  </a:lnTo>
                  <a:close/>
                </a:path>
              </a:pathLst>
            </a:custGeom>
            <a:solidFill>
              <a:srgbClr val="FAE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718397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8000" y="0"/>
                  </a:lnTo>
                  <a:lnTo>
                    <a:pt x="18288000" y="170891"/>
                  </a:lnTo>
                  <a:lnTo>
                    <a:pt x="0" y="170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263267" y="3089006"/>
            <a:ext cx="1024890" cy="3912870"/>
          </a:xfrm>
          <a:custGeom>
            <a:avLst/>
            <a:gdLst/>
            <a:ahLst/>
            <a:cxnLst/>
            <a:rect l="l" t="t" r="r" b="b"/>
            <a:pathLst>
              <a:path w="1024890" h="3912870">
                <a:moveTo>
                  <a:pt x="1024730" y="82191"/>
                </a:moveTo>
                <a:lnTo>
                  <a:pt x="1024730" y="1178"/>
                </a:lnTo>
                <a:lnTo>
                  <a:pt x="780126" y="642"/>
                </a:lnTo>
                <a:lnTo>
                  <a:pt x="72844" y="0"/>
                </a:lnTo>
                <a:lnTo>
                  <a:pt x="40079" y="1622"/>
                </a:lnTo>
                <a:lnTo>
                  <a:pt x="21800" y="9719"/>
                </a:lnTo>
                <a:lnTo>
                  <a:pt x="13846" y="28432"/>
                </a:lnTo>
                <a:lnTo>
                  <a:pt x="12057" y="61905"/>
                </a:lnTo>
                <a:lnTo>
                  <a:pt x="12049" y="79805"/>
                </a:lnTo>
                <a:lnTo>
                  <a:pt x="124556" y="79805"/>
                </a:lnTo>
                <a:lnTo>
                  <a:pt x="276707" y="80118"/>
                </a:lnTo>
                <a:lnTo>
                  <a:pt x="797623" y="80821"/>
                </a:lnTo>
                <a:lnTo>
                  <a:pt x="890182" y="81213"/>
                </a:lnTo>
                <a:lnTo>
                  <a:pt x="1024730" y="82191"/>
                </a:lnTo>
                <a:close/>
              </a:path>
              <a:path w="1024890" h="3912870">
                <a:moveTo>
                  <a:pt x="41083" y="1581937"/>
                </a:moveTo>
                <a:lnTo>
                  <a:pt x="58709" y="1578144"/>
                </a:lnTo>
                <a:lnTo>
                  <a:pt x="72828" y="1565902"/>
                </a:lnTo>
                <a:lnTo>
                  <a:pt x="82215" y="1546713"/>
                </a:lnTo>
                <a:lnTo>
                  <a:pt x="85621" y="1522269"/>
                </a:lnTo>
                <a:lnTo>
                  <a:pt x="85578" y="927806"/>
                </a:lnTo>
                <a:lnTo>
                  <a:pt x="85795" y="878289"/>
                </a:lnTo>
                <a:lnTo>
                  <a:pt x="86068" y="833930"/>
                </a:lnTo>
                <a:lnTo>
                  <a:pt x="86506" y="779262"/>
                </a:lnTo>
                <a:lnTo>
                  <a:pt x="87002" y="731860"/>
                </a:lnTo>
                <a:lnTo>
                  <a:pt x="87666" y="680243"/>
                </a:lnTo>
                <a:lnTo>
                  <a:pt x="88444" y="630736"/>
                </a:lnTo>
                <a:lnTo>
                  <a:pt x="89216" y="578827"/>
                </a:lnTo>
                <a:lnTo>
                  <a:pt x="89803" y="526921"/>
                </a:lnTo>
                <a:lnTo>
                  <a:pt x="90239" y="475019"/>
                </a:lnTo>
                <a:lnTo>
                  <a:pt x="90559" y="423119"/>
                </a:lnTo>
                <a:lnTo>
                  <a:pt x="90798" y="371221"/>
                </a:lnTo>
                <a:lnTo>
                  <a:pt x="91374" y="215537"/>
                </a:lnTo>
                <a:lnTo>
                  <a:pt x="91634" y="163644"/>
                </a:lnTo>
                <a:lnTo>
                  <a:pt x="91987" y="111752"/>
                </a:lnTo>
                <a:lnTo>
                  <a:pt x="124556" y="79805"/>
                </a:lnTo>
                <a:lnTo>
                  <a:pt x="12049" y="79805"/>
                </a:lnTo>
                <a:lnTo>
                  <a:pt x="12004" y="163644"/>
                </a:lnTo>
                <a:lnTo>
                  <a:pt x="11746" y="195970"/>
                </a:lnTo>
                <a:lnTo>
                  <a:pt x="10446" y="299773"/>
                </a:lnTo>
                <a:lnTo>
                  <a:pt x="6277" y="611157"/>
                </a:lnTo>
                <a:lnTo>
                  <a:pt x="11634" y="641362"/>
                </a:lnTo>
                <a:lnTo>
                  <a:pt x="13471" y="671555"/>
                </a:lnTo>
                <a:lnTo>
                  <a:pt x="11556" y="701725"/>
                </a:lnTo>
                <a:lnTo>
                  <a:pt x="5655" y="731860"/>
                </a:lnTo>
                <a:lnTo>
                  <a:pt x="5555" y="833930"/>
                </a:lnTo>
                <a:lnTo>
                  <a:pt x="5429" y="977323"/>
                </a:lnTo>
                <a:lnTo>
                  <a:pt x="5372" y="1038086"/>
                </a:lnTo>
                <a:lnTo>
                  <a:pt x="5247" y="1140166"/>
                </a:lnTo>
                <a:lnTo>
                  <a:pt x="5167" y="1191205"/>
                </a:lnTo>
                <a:lnTo>
                  <a:pt x="5070" y="1242244"/>
                </a:lnTo>
                <a:lnTo>
                  <a:pt x="4820" y="1344317"/>
                </a:lnTo>
                <a:lnTo>
                  <a:pt x="4661" y="1395351"/>
                </a:lnTo>
                <a:lnTo>
                  <a:pt x="2587" y="1458810"/>
                </a:lnTo>
                <a:lnTo>
                  <a:pt x="1051" y="1490534"/>
                </a:lnTo>
                <a:lnTo>
                  <a:pt x="6" y="1522083"/>
                </a:lnTo>
                <a:lnTo>
                  <a:pt x="0" y="1522269"/>
                </a:lnTo>
                <a:lnTo>
                  <a:pt x="2695" y="1545997"/>
                </a:lnTo>
                <a:lnTo>
                  <a:pt x="11125" y="1564596"/>
                </a:lnTo>
                <a:lnTo>
                  <a:pt x="24263" y="1576949"/>
                </a:lnTo>
                <a:lnTo>
                  <a:pt x="41083" y="1581937"/>
                </a:lnTo>
                <a:close/>
              </a:path>
              <a:path w="1024890" h="3912870">
                <a:moveTo>
                  <a:pt x="1024730" y="3912586"/>
                </a:moveTo>
                <a:lnTo>
                  <a:pt x="1024730" y="3830206"/>
                </a:lnTo>
                <a:lnTo>
                  <a:pt x="317116" y="3829674"/>
                </a:lnTo>
                <a:lnTo>
                  <a:pt x="190817" y="3829674"/>
                </a:lnTo>
                <a:lnTo>
                  <a:pt x="159051" y="3829169"/>
                </a:lnTo>
                <a:lnTo>
                  <a:pt x="140071" y="3830667"/>
                </a:lnTo>
                <a:lnTo>
                  <a:pt x="124959" y="3836814"/>
                </a:lnTo>
                <a:lnTo>
                  <a:pt x="114370" y="3848416"/>
                </a:lnTo>
                <a:lnTo>
                  <a:pt x="108955" y="3866275"/>
                </a:lnTo>
                <a:lnTo>
                  <a:pt x="111158" y="3881967"/>
                </a:lnTo>
                <a:lnTo>
                  <a:pt x="160480" y="3905059"/>
                </a:lnTo>
                <a:lnTo>
                  <a:pt x="260545" y="3908121"/>
                </a:lnTo>
                <a:lnTo>
                  <a:pt x="454272" y="3910641"/>
                </a:lnTo>
                <a:lnTo>
                  <a:pt x="810982" y="3910641"/>
                </a:lnTo>
                <a:lnTo>
                  <a:pt x="1024730" y="3912586"/>
                </a:lnTo>
                <a:close/>
              </a:path>
              <a:path w="1024890" h="3912870">
                <a:moveTo>
                  <a:pt x="225656" y="3829674"/>
                </a:moveTo>
                <a:lnTo>
                  <a:pt x="323431" y="3829674"/>
                </a:lnTo>
                <a:lnTo>
                  <a:pt x="291538" y="3829475"/>
                </a:lnTo>
                <a:lnTo>
                  <a:pt x="258979" y="3829475"/>
                </a:lnTo>
                <a:lnTo>
                  <a:pt x="225656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089006"/>
            <a:ext cx="1028065" cy="3912870"/>
          </a:xfrm>
          <a:custGeom>
            <a:avLst/>
            <a:gdLst/>
            <a:ahLst/>
            <a:cxnLst/>
            <a:rect l="l" t="t" r="r" b="b"/>
            <a:pathLst>
              <a:path w="1028065" h="3912870">
                <a:moveTo>
                  <a:pt x="0" y="82221"/>
                </a:moveTo>
                <a:lnTo>
                  <a:pt x="0" y="1178"/>
                </a:lnTo>
                <a:lnTo>
                  <a:pt x="247891" y="642"/>
                </a:lnTo>
                <a:lnTo>
                  <a:pt x="955173" y="0"/>
                </a:lnTo>
                <a:lnTo>
                  <a:pt x="987938" y="1622"/>
                </a:lnTo>
                <a:lnTo>
                  <a:pt x="1006217" y="9719"/>
                </a:lnTo>
                <a:lnTo>
                  <a:pt x="1014170" y="28432"/>
                </a:lnTo>
                <a:lnTo>
                  <a:pt x="1015959" y="61905"/>
                </a:lnTo>
                <a:lnTo>
                  <a:pt x="1015967" y="79805"/>
                </a:lnTo>
                <a:lnTo>
                  <a:pt x="903461" y="79805"/>
                </a:lnTo>
                <a:lnTo>
                  <a:pt x="751309" y="80118"/>
                </a:lnTo>
                <a:lnTo>
                  <a:pt x="230393" y="80821"/>
                </a:lnTo>
                <a:lnTo>
                  <a:pt x="137835" y="81213"/>
                </a:lnTo>
                <a:lnTo>
                  <a:pt x="0" y="82221"/>
                </a:lnTo>
                <a:close/>
              </a:path>
              <a:path w="1028065" h="3912870">
                <a:moveTo>
                  <a:pt x="986933" y="1581937"/>
                </a:moveTo>
                <a:lnTo>
                  <a:pt x="969307" y="1578144"/>
                </a:lnTo>
                <a:lnTo>
                  <a:pt x="955188" y="1565902"/>
                </a:lnTo>
                <a:lnTo>
                  <a:pt x="945801" y="1546713"/>
                </a:lnTo>
                <a:lnTo>
                  <a:pt x="942395" y="1522269"/>
                </a:lnTo>
                <a:lnTo>
                  <a:pt x="942438" y="927806"/>
                </a:lnTo>
                <a:lnTo>
                  <a:pt x="942222" y="878289"/>
                </a:lnTo>
                <a:lnTo>
                  <a:pt x="941948" y="833930"/>
                </a:lnTo>
                <a:lnTo>
                  <a:pt x="941510" y="779262"/>
                </a:lnTo>
                <a:lnTo>
                  <a:pt x="941014" y="731860"/>
                </a:lnTo>
                <a:lnTo>
                  <a:pt x="940350" y="680243"/>
                </a:lnTo>
                <a:lnTo>
                  <a:pt x="939572" y="630736"/>
                </a:lnTo>
                <a:lnTo>
                  <a:pt x="938800" y="578827"/>
                </a:lnTo>
                <a:lnTo>
                  <a:pt x="938213" y="526921"/>
                </a:lnTo>
                <a:lnTo>
                  <a:pt x="937777" y="475019"/>
                </a:lnTo>
                <a:lnTo>
                  <a:pt x="937457" y="423119"/>
                </a:lnTo>
                <a:lnTo>
                  <a:pt x="937218" y="371221"/>
                </a:lnTo>
                <a:lnTo>
                  <a:pt x="936643" y="215537"/>
                </a:lnTo>
                <a:lnTo>
                  <a:pt x="936382" y="163644"/>
                </a:lnTo>
                <a:lnTo>
                  <a:pt x="936029" y="111752"/>
                </a:lnTo>
                <a:lnTo>
                  <a:pt x="903461" y="79805"/>
                </a:lnTo>
                <a:lnTo>
                  <a:pt x="1015967" y="79805"/>
                </a:lnTo>
                <a:lnTo>
                  <a:pt x="1016013" y="163644"/>
                </a:lnTo>
                <a:lnTo>
                  <a:pt x="1016270" y="195970"/>
                </a:lnTo>
                <a:lnTo>
                  <a:pt x="1017571" y="299773"/>
                </a:lnTo>
                <a:lnTo>
                  <a:pt x="1021740" y="611157"/>
                </a:lnTo>
                <a:lnTo>
                  <a:pt x="1016383" y="641362"/>
                </a:lnTo>
                <a:lnTo>
                  <a:pt x="1014545" y="671555"/>
                </a:lnTo>
                <a:lnTo>
                  <a:pt x="1016460" y="701725"/>
                </a:lnTo>
                <a:lnTo>
                  <a:pt x="1022361" y="731860"/>
                </a:lnTo>
                <a:lnTo>
                  <a:pt x="1022462" y="833930"/>
                </a:lnTo>
                <a:lnTo>
                  <a:pt x="1022587" y="977323"/>
                </a:lnTo>
                <a:lnTo>
                  <a:pt x="1022644" y="1038086"/>
                </a:lnTo>
                <a:lnTo>
                  <a:pt x="1022769" y="1140166"/>
                </a:lnTo>
                <a:lnTo>
                  <a:pt x="1022850" y="1191205"/>
                </a:lnTo>
                <a:lnTo>
                  <a:pt x="1022946" y="1242244"/>
                </a:lnTo>
                <a:lnTo>
                  <a:pt x="1023196" y="1344317"/>
                </a:lnTo>
                <a:lnTo>
                  <a:pt x="1023355" y="1395351"/>
                </a:lnTo>
                <a:lnTo>
                  <a:pt x="1025430" y="1458810"/>
                </a:lnTo>
                <a:lnTo>
                  <a:pt x="1026965" y="1490534"/>
                </a:lnTo>
                <a:lnTo>
                  <a:pt x="1028011" y="1522083"/>
                </a:lnTo>
                <a:lnTo>
                  <a:pt x="1028017" y="1522269"/>
                </a:lnTo>
                <a:lnTo>
                  <a:pt x="1025321" y="1545997"/>
                </a:lnTo>
                <a:lnTo>
                  <a:pt x="1016891" y="1564596"/>
                </a:lnTo>
                <a:lnTo>
                  <a:pt x="1003754" y="1576949"/>
                </a:lnTo>
                <a:lnTo>
                  <a:pt x="986933" y="1581937"/>
                </a:lnTo>
                <a:close/>
              </a:path>
              <a:path w="1028065" h="3912870">
                <a:moveTo>
                  <a:pt x="0" y="3912623"/>
                </a:moveTo>
                <a:lnTo>
                  <a:pt x="0" y="3830206"/>
                </a:lnTo>
                <a:lnTo>
                  <a:pt x="710900" y="3829674"/>
                </a:lnTo>
                <a:lnTo>
                  <a:pt x="837199" y="3829674"/>
                </a:lnTo>
                <a:lnTo>
                  <a:pt x="868966" y="3829169"/>
                </a:lnTo>
                <a:lnTo>
                  <a:pt x="887946" y="3830667"/>
                </a:lnTo>
                <a:lnTo>
                  <a:pt x="903057" y="3836814"/>
                </a:lnTo>
                <a:lnTo>
                  <a:pt x="913646" y="3848416"/>
                </a:lnTo>
                <a:lnTo>
                  <a:pt x="919062" y="3866275"/>
                </a:lnTo>
                <a:lnTo>
                  <a:pt x="916858" y="3881967"/>
                </a:lnTo>
                <a:lnTo>
                  <a:pt x="867536" y="3905059"/>
                </a:lnTo>
                <a:lnTo>
                  <a:pt x="767471" y="3908121"/>
                </a:lnTo>
                <a:lnTo>
                  <a:pt x="573745" y="3910641"/>
                </a:lnTo>
                <a:lnTo>
                  <a:pt x="217035" y="3910641"/>
                </a:lnTo>
                <a:lnTo>
                  <a:pt x="0" y="3912623"/>
                </a:lnTo>
                <a:close/>
              </a:path>
              <a:path w="1028065" h="3912870">
                <a:moveTo>
                  <a:pt x="802360" y="3829674"/>
                </a:moveTo>
                <a:lnTo>
                  <a:pt x="704585" y="3829674"/>
                </a:lnTo>
                <a:lnTo>
                  <a:pt x="736479" y="3829475"/>
                </a:lnTo>
                <a:lnTo>
                  <a:pt x="769037" y="3829475"/>
                </a:lnTo>
                <a:lnTo>
                  <a:pt x="802360" y="3829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342" y="0"/>
            <a:ext cx="1080770" cy="1965960"/>
          </a:xfrm>
          <a:custGeom>
            <a:avLst/>
            <a:gdLst/>
            <a:ahLst/>
            <a:cxnLst/>
            <a:rect l="l" t="t" r="r" b="b"/>
            <a:pathLst>
              <a:path w="1080770" h="1965960">
                <a:moveTo>
                  <a:pt x="627354" y="1965409"/>
                </a:moveTo>
                <a:lnTo>
                  <a:pt x="453360" y="1965409"/>
                </a:lnTo>
                <a:lnTo>
                  <a:pt x="437762" y="1964637"/>
                </a:lnTo>
                <a:lnTo>
                  <a:pt x="390562" y="1957594"/>
                </a:lnTo>
                <a:lnTo>
                  <a:pt x="344494" y="1946017"/>
                </a:lnTo>
                <a:lnTo>
                  <a:pt x="299876" y="1930037"/>
                </a:lnTo>
                <a:lnTo>
                  <a:pt x="257028" y="1909787"/>
                </a:lnTo>
                <a:lnTo>
                  <a:pt x="216266" y="1885398"/>
                </a:lnTo>
                <a:lnTo>
                  <a:pt x="177911" y="1857003"/>
                </a:lnTo>
                <a:lnTo>
                  <a:pt x="142280" y="1824734"/>
                </a:lnTo>
                <a:lnTo>
                  <a:pt x="110010" y="1789103"/>
                </a:lnTo>
                <a:lnTo>
                  <a:pt x="81615" y="1750747"/>
                </a:lnTo>
                <a:lnTo>
                  <a:pt x="57227" y="1709986"/>
                </a:lnTo>
                <a:lnTo>
                  <a:pt x="36977" y="1667137"/>
                </a:lnTo>
                <a:lnTo>
                  <a:pt x="20997" y="1622520"/>
                </a:lnTo>
                <a:lnTo>
                  <a:pt x="9420" y="1576452"/>
                </a:lnTo>
                <a:lnTo>
                  <a:pt x="2377" y="1529252"/>
                </a:lnTo>
                <a:lnTo>
                  <a:pt x="0" y="1481239"/>
                </a:lnTo>
                <a:lnTo>
                  <a:pt x="0" y="0"/>
                </a:lnTo>
                <a:lnTo>
                  <a:pt x="1080714" y="0"/>
                </a:lnTo>
                <a:lnTo>
                  <a:pt x="1080714" y="1481239"/>
                </a:lnTo>
                <a:lnTo>
                  <a:pt x="1078337" y="1529252"/>
                </a:lnTo>
                <a:lnTo>
                  <a:pt x="1071294" y="1576452"/>
                </a:lnTo>
                <a:lnTo>
                  <a:pt x="1059717" y="1622520"/>
                </a:lnTo>
                <a:lnTo>
                  <a:pt x="1043737" y="1667137"/>
                </a:lnTo>
                <a:lnTo>
                  <a:pt x="1023487" y="1709986"/>
                </a:lnTo>
                <a:lnTo>
                  <a:pt x="999098" y="1750747"/>
                </a:lnTo>
                <a:lnTo>
                  <a:pt x="970704" y="1789103"/>
                </a:lnTo>
                <a:lnTo>
                  <a:pt x="938434" y="1824734"/>
                </a:lnTo>
                <a:lnTo>
                  <a:pt x="902803" y="1857003"/>
                </a:lnTo>
                <a:lnTo>
                  <a:pt x="864448" y="1885398"/>
                </a:lnTo>
                <a:lnTo>
                  <a:pt x="823686" y="1909787"/>
                </a:lnTo>
                <a:lnTo>
                  <a:pt x="780837" y="1930037"/>
                </a:lnTo>
                <a:lnTo>
                  <a:pt x="736220" y="1946017"/>
                </a:lnTo>
                <a:lnTo>
                  <a:pt x="690152" y="1957594"/>
                </a:lnTo>
                <a:lnTo>
                  <a:pt x="642952" y="1964637"/>
                </a:lnTo>
                <a:lnTo>
                  <a:pt x="627354" y="1965409"/>
                </a:lnTo>
                <a:close/>
              </a:path>
            </a:pathLst>
          </a:custGeom>
          <a:solidFill>
            <a:srgbClr val="FAE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4095" y="2734475"/>
            <a:ext cx="6664603" cy="564798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110"/>
              </a:spcBef>
            </a:pPr>
            <a:r>
              <a:rPr sz="5050" spc="90" dirty="0"/>
              <a:t>PREDICTIONS</a:t>
            </a:r>
            <a:r>
              <a:rPr sz="5050" spc="10" dirty="0"/>
              <a:t> </a:t>
            </a:r>
            <a:r>
              <a:rPr sz="5050" spc="-340" dirty="0"/>
              <a:t>&amp;</a:t>
            </a:r>
            <a:r>
              <a:rPr sz="5050" spc="15" dirty="0"/>
              <a:t> </a:t>
            </a:r>
            <a:r>
              <a:rPr sz="5050" spc="60" dirty="0"/>
              <a:t>VISUALIZATION</a:t>
            </a:r>
            <a:endParaRPr sz="5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Times New Roman</vt:lpstr>
      <vt:lpstr>Office Theme</vt:lpstr>
      <vt:lpstr>FACE MASK DETECTION AND CLASSIFICATION USING CNN</vt:lpstr>
      <vt:lpstr>INTRODUCTION</vt:lpstr>
      <vt:lpstr>DATASET PREPARATION</vt:lpstr>
      <vt:lpstr>DATA SPLITTING</vt:lpstr>
      <vt:lpstr>DATA AUGMENTATION</vt:lpstr>
      <vt:lpstr>MODEL ARCHITECTURE</vt:lpstr>
      <vt:lpstr>TRAINING STRATEGY</vt:lpstr>
      <vt:lpstr>EVALUATION &amp; METRICS</vt:lpstr>
      <vt:lpstr>PREDICTIONS &amp; VISUALIZATION</vt:lpstr>
      <vt:lpstr>PREDICTIONS &amp; 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dc:creator>JAHNAVI GUDIVADA</dc:creator>
  <cp:keywords>DAGpYhXukuM,BAFWrTM3Lu0,0</cp:keywords>
  <cp:lastModifiedBy>JAHNAVI GUDIVADA</cp:lastModifiedBy>
  <cp:revision>1</cp:revision>
  <dcterms:created xsi:type="dcterms:W3CDTF">2025-06-04T14:35:36Z</dcterms:created>
  <dcterms:modified xsi:type="dcterms:W3CDTF">2025-06-06T01:07:56Z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2025-06-04T00:00:00Z</vt:filetime>
  </property>
  <property fmtid="{D5CDD505-2E9C-101B-9397-08002B2CF9AE}" pid="5" name="Producer">
    <vt:lpwstr>Canva</vt:lpwstr>
  </property>
</Properties>
</file>