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4567C-8B96-4200-923D-83C867BBE95C}" v="90" dt="2024-06-20T11:44:16.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FB429-6A0D-40B8-8050-E0ED06F8722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DCB02FB7-B896-401F-9FF8-907F6C455C7C}">
      <dgm:prSet/>
      <dgm:spPr/>
      <dgm:t>
        <a:bodyPr/>
        <a:lstStyle/>
        <a:p>
          <a:r>
            <a:rPr lang="en-US" b="0" i="0" dirty="0"/>
            <a:t>When it comes to technology, end users can be grouped into four distinctive categories: casual, parametric, highly sophisticated, and individual users. Each type of end user has a unique set of characteristics that influences their technology usage patterns and requirements. </a:t>
          </a:r>
          <a:endParaRPr lang="en-IN" dirty="0"/>
        </a:p>
      </dgm:t>
    </dgm:pt>
    <dgm:pt modelId="{E0242C4E-37D6-4D11-A57C-00BE8D2E75D4}" type="parTrans" cxnId="{E24C14A5-1710-477B-ACA0-E715D6F7D32D}">
      <dgm:prSet/>
      <dgm:spPr/>
      <dgm:t>
        <a:bodyPr/>
        <a:lstStyle/>
        <a:p>
          <a:endParaRPr lang="en-IN"/>
        </a:p>
      </dgm:t>
    </dgm:pt>
    <dgm:pt modelId="{2F55D222-A37B-45E8-9ABA-1276D4EA2242}" type="sibTrans" cxnId="{E24C14A5-1710-477B-ACA0-E715D6F7D32D}">
      <dgm:prSet/>
      <dgm:spPr/>
      <dgm:t>
        <a:bodyPr/>
        <a:lstStyle/>
        <a:p>
          <a:endParaRPr lang="en-IN"/>
        </a:p>
      </dgm:t>
    </dgm:pt>
    <dgm:pt modelId="{08A57646-0522-4810-A5C7-A642E16F3EB8}" type="pres">
      <dgm:prSet presAssocID="{66EFB429-6A0D-40B8-8050-E0ED06F87226}" presName="Name0" presStyleCnt="0">
        <dgm:presLayoutVars>
          <dgm:dir/>
          <dgm:animLvl val="lvl"/>
          <dgm:resizeHandles val="exact"/>
        </dgm:presLayoutVars>
      </dgm:prSet>
      <dgm:spPr/>
    </dgm:pt>
    <dgm:pt modelId="{7798A273-5574-453A-9231-4D044BE76D8C}" type="pres">
      <dgm:prSet presAssocID="{DCB02FB7-B896-401F-9FF8-907F6C455C7C}" presName="linNode" presStyleCnt="0"/>
      <dgm:spPr/>
    </dgm:pt>
    <dgm:pt modelId="{43D89EF9-D336-44F6-9BE7-F51B5856EA31}" type="pres">
      <dgm:prSet presAssocID="{DCB02FB7-B896-401F-9FF8-907F6C455C7C}" presName="parentText" presStyleLbl="node1" presStyleIdx="0" presStyleCnt="1">
        <dgm:presLayoutVars>
          <dgm:chMax val="1"/>
          <dgm:bulletEnabled val="1"/>
        </dgm:presLayoutVars>
      </dgm:prSet>
      <dgm:spPr/>
    </dgm:pt>
  </dgm:ptLst>
  <dgm:cxnLst>
    <dgm:cxn modelId="{5A6D654F-4B64-4105-A6BD-F9A6A86104BF}" type="presOf" srcId="{66EFB429-6A0D-40B8-8050-E0ED06F87226}" destId="{08A57646-0522-4810-A5C7-A642E16F3EB8}" srcOrd="0" destOrd="0" presId="urn:microsoft.com/office/officeart/2005/8/layout/vList5"/>
    <dgm:cxn modelId="{E24C14A5-1710-477B-ACA0-E715D6F7D32D}" srcId="{66EFB429-6A0D-40B8-8050-E0ED06F87226}" destId="{DCB02FB7-B896-401F-9FF8-907F6C455C7C}" srcOrd="0" destOrd="0" parTransId="{E0242C4E-37D6-4D11-A57C-00BE8D2E75D4}" sibTransId="{2F55D222-A37B-45E8-9ABA-1276D4EA2242}"/>
    <dgm:cxn modelId="{632CE6B5-D278-45BA-B226-80BF17252FC7}" type="presOf" srcId="{DCB02FB7-B896-401F-9FF8-907F6C455C7C}" destId="{43D89EF9-D336-44F6-9BE7-F51B5856EA31}" srcOrd="0" destOrd="0" presId="urn:microsoft.com/office/officeart/2005/8/layout/vList5"/>
    <dgm:cxn modelId="{C120399C-89E3-4F13-9201-B388FAF508DA}" type="presParOf" srcId="{08A57646-0522-4810-A5C7-A642E16F3EB8}" destId="{7798A273-5574-453A-9231-4D044BE76D8C}" srcOrd="0" destOrd="0" presId="urn:microsoft.com/office/officeart/2005/8/layout/vList5"/>
    <dgm:cxn modelId="{C2C57A40-34EE-4CFF-8560-1C8A83F8B24E}" type="presParOf" srcId="{7798A273-5574-453A-9231-4D044BE76D8C}" destId="{43D89EF9-D336-44F6-9BE7-F51B5856EA3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206E3-A22F-48C1-BC2C-BC8A812147F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6F827F2D-02F1-4C70-ADA2-8A334D50B400}">
      <dgm:prSet phldrT="[Text]"/>
      <dgm:spPr/>
      <dgm:t>
        <a:bodyPr/>
        <a:lstStyle/>
        <a:p>
          <a:r>
            <a:rPr lang="en-US" dirty="0"/>
            <a:t>End users</a:t>
          </a:r>
          <a:endParaRPr lang="en-IN" dirty="0"/>
        </a:p>
      </dgm:t>
    </dgm:pt>
    <dgm:pt modelId="{4D8F2E94-A949-48ED-B5B5-AC56BF8F46B1}" type="parTrans" cxnId="{26FB58B9-FB47-40A4-B680-333440812AB7}">
      <dgm:prSet/>
      <dgm:spPr/>
      <dgm:t>
        <a:bodyPr/>
        <a:lstStyle/>
        <a:p>
          <a:endParaRPr lang="en-IN"/>
        </a:p>
      </dgm:t>
    </dgm:pt>
    <dgm:pt modelId="{7D47E09A-6F88-445B-A9C3-08E20EFB1C52}" type="sibTrans" cxnId="{26FB58B9-FB47-40A4-B680-333440812AB7}">
      <dgm:prSet/>
      <dgm:spPr/>
      <dgm:t>
        <a:bodyPr/>
        <a:lstStyle/>
        <a:p>
          <a:endParaRPr lang="en-IN"/>
        </a:p>
      </dgm:t>
    </dgm:pt>
    <dgm:pt modelId="{A7AE7085-8819-4EF1-8A9B-9C00D86EFAE4}">
      <dgm:prSet phldrT="[Text]"/>
      <dgm:spPr/>
      <dgm:t>
        <a:bodyPr/>
        <a:lstStyle/>
        <a:p>
          <a:r>
            <a:rPr lang="en-US" dirty="0"/>
            <a:t>Casual end users</a:t>
          </a:r>
          <a:endParaRPr lang="en-IN" dirty="0"/>
        </a:p>
      </dgm:t>
    </dgm:pt>
    <dgm:pt modelId="{B68428DD-71B7-4192-A812-A0C946D53892}" type="parTrans" cxnId="{B0246624-DDF4-4714-88BF-13996660AEDF}">
      <dgm:prSet/>
      <dgm:spPr/>
      <dgm:t>
        <a:bodyPr/>
        <a:lstStyle/>
        <a:p>
          <a:endParaRPr lang="en-IN"/>
        </a:p>
      </dgm:t>
    </dgm:pt>
    <dgm:pt modelId="{FC511D3F-D2AE-49E3-96F7-3415867D4E0E}" type="sibTrans" cxnId="{B0246624-DDF4-4714-88BF-13996660AEDF}">
      <dgm:prSet/>
      <dgm:spPr/>
      <dgm:t>
        <a:bodyPr/>
        <a:lstStyle/>
        <a:p>
          <a:endParaRPr lang="en-IN"/>
        </a:p>
      </dgm:t>
    </dgm:pt>
    <dgm:pt modelId="{36E1DEF7-DD0A-4F01-93AD-88E59D7E5E37}">
      <dgm:prSet phldrT="[Text]"/>
      <dgm:spPr/>
      <dgm:t>
        <a:bodyPr/>
        <a:lstStyle/>
        <a:p>
          <a:r>
            <a:rPr lang="en-US" dirty="0"/>
            <a:t>Individual end users.</a:t>
          </a:r>
          <a:endParaRPr lang="en-IN" dirty="0"/>
        </a:p>
      </dgm:t>
    </dgm:pt>
    <dgm:pt modelId="{F13827CE-231F-4E9B-8E9E-297F72DAA8F5}" type="parTrans" cxnId="{04C3E366-0E23-4064-A98B-2729AAE1CD90}">
      <dgm:prSet/>
      <dgm:spPr/>
      <dgm:t>
        <a:bodyPr/>
        <a:lstStyle/>
        <a:p>
          <a:endParaRPr lang="en-IN"/>
        </a:p>
      </dgm:t>
    </dgm:pt>
    <dgm:pt modelId="{627D7C36-A60D-40AF-9404-77D76222952C}" type="sibTrans" cxnId="{04C3E366-0E23-4064-A98B-2729AAE1CD90}">
      <dgm:prSet/>
      <dgm:spPr/>
      <dgm:t>
        <a:bodyPr/>
        <a:lstStyle/>
        <a:p>
          <a:endParaRPr lang="en-IN"/>
        </a:p>
      </dgm:t>
    </dgm:pt>
    <dgm:pt modelId="{F9471D14-F13B-4020-9C08-DB5B518AC859}">
      <dgm:prSet phldrT="[Text]"/>
      <dgm:spPr/>
      <dgm:t>
        <a:bodyPr/>
        <a:lstStyle/>
        <a:p>
          <a:r>
            <a:rPr lang="en-US" dirty="0"/>
            <a:t>Parametric end users</a:t>
          </a:r>
          <a:endParaRPr lang="en-IN" dirty="0"/>
        </a:p>
      </dgm:t>
    </dgm:pt>
    <dgm:pt modelId="{7FAC5D89-7A78-4D00-911D-A0B2286C4B3E}" type="parTrans" cxnId="{6D4C9B1C-F475-495F-BE50-1EE9540A4632}">
      <dgm:prSet/>
      <dgm:spPr/>
      <dgm:t>
        <a:bodyPr/>
        <a:lstStyle/>
        <a:p>
          <a:endParaRPr lang="en-IN"/>
        </a:p>
      </dgm:t>
    </dgm:pt>
    <dgm:pt modelId="{1E3B9692-F6F2-4FA0-B44E-86834B859FED}" type="sibTrans" cxnId="{6D4C9B1C-F475-495F-BE50-1EE9540A4632}">
      <dgm:prSet/>
      <dgm:spPr/>
      <dgm:t>
        <a:bodyPr/>
        <a:lstStyle/>
        <a:p>
          <a:endParaRPr lang="en-IN"/>
        </a:p>
      </dgm:t>
    </dgm:pt>
    <dgm:pt modelId="{193806D5-D2DC-4EEF-A046-2D879DA72783}">
      <dgm:prSet phldrT="[Text]"/>
      <dgm:spPr/>
      <dgm:t>
        <a:bodyPr/>
        <a:lstStyle/>
        <a:p>
          <a:r>
            <a:rPr lang="en-IN" b="0" i="0" dirty="0"/>
            <a:t>Highly Sophisticated End Users</a:t>
          </a:r>
          <a:endParaRPr lang="en-IN" dirty="0"/>
        </a:p>
      </dgm:t>
    </dgm:pt>
    <dgm:pt modelId="{EFB9AD73-2FF1-4AB0-8B52-AD98516F9603}" type="parTrans" cxnId="{73D5474A-B9D9-4B24-901E-AE59F6296C39}">
      <dgm:prSet/>
      <dgm:spPr/>
      <dgm:t>
        <a:bodyPr/>
        <a:lstStyle/>
        <a:p>
          <a:endParaRPr lang="en-IN"/>
        </a:p>
      </dgm:t>
    </dgm:pt>
    <dgm:pt modelId="{6E2DAB04-8B7A-45D4-A82C-40817FEAA4E7}" type="sibTrans" cxnId="{73D5474A-B9D9-4B24-901E-AE59F6296C39}">
      <dgm:prSet/>
      <dgm:spPr/>
      <dgm:t>
        <a:bodyPr/>
        <a:lstStyle/>
        <a:p>
          <a:endParaRPr lang="en-IN"/>
        </a:p>
      </dgm:t>
    </dgm:pt>
    <dgm:pt modelId="{2A4EDC50-0236-4FCA-B7E9-BB152396892B}" type="pres">
      <dgm:prSet presAssocID="{BB0206E3-A22F-48C1-BC2C-BC8A812147F0}" presName="diagram" presStyleCnt="0">
        <dgm:presLayoutVars>
          <dgm:chPref val="1"/>
          <dgm:dir/>
          <dgm:animOne val="branch"/>
          <dgm:animLvl val="lvl"/>
          <dgm:resizeHandles val="exact"/>
        </dgm:presLayoutVars>
      </dgm:prSet>
      <dgm:spPr/>
    </dgm:pt>
    <dgm:pt modelId="{1DC1BFA4-BF52-4746-A79B-CB665322407C}" type="pres">
      <dgm:prSet presAssocID="{6F827F2D-02F1-4C70-ADA2-8A334D50B400}" presName="root1" presStyleCnt="0"/>
      <dgm:spPr/>
    </dgm:pt>
    <dgm:pt modelId="{B7B122DC-BAC9-49D2-8C51-2AA24F43AD55}" type="pres">
      <dgm:prSet presAssocID="{6F827F2D-02F1-4C70-ADA2-8A334D50B400}" presName="LevelOneTextNode" presStyleLbl="node0" presStyleIdx="0" presStyleCnt="1">
        <dgm:presLayoutVars>
          <dgm:chPref val="3"/>
        </dgm:presLayoutVars>
      </dgm:prSet>
      <dgm:spPr/>
    </dgm:pt>
    <dgm:pt modelId="{F7741BFD-B966-4E51-A8A2-3B4EEE1AFB59}" type="pres">
      <dgm:prSet presAssocID="{6F827F2D-02F1-4C70-ADA2-8A334D50B400}" presName="level2hierChild" presStyleCnt="0"/>
      <dgm:spPr/>
    </dgm:pt>
    <dgm:pt modelId="{53B673B5-D97B-4C5B-9741-B6CBFD0268A7}" type="pres">
      <dgm:prSet presAssocID="{B68428DD-71B7-4192-A812-A0C946D53892}" presName="conn2-1" presStyleLbl="parChTrans1D2" presStyleIdx="0" presStyleCnt="4"/>
      <dgm:spPr/>
    </dgm:pt>
    <dgm:pt modelId="{86F54305-79E6-4341-B74F-456D93BE0B80}" type="pres">
      <dgm:prSet presAssocID="{B68428DD-71B7-4192-A812-A0C946D53892}" presName="connTx" presStyleLbl="parChTrans1D2" presStyleIdx="0" presStyleCnt="4"/>
      <dgm:spPr/>
    </dgm:pt>
    <dgm:pt modelId="{F050E6F1-EF35-4C20-BE01-42C84D4B564E}" type="pres">
      <dgm:prSet presAssocID="{A7AE7085-8819-4EF1-8A9B-9C00D86EFAE4}" presName="root2" presStyleCnt="0"/>
      <dgm:spPr/>
    </dgm:pt>
    <dgm:pt modelId="{D877E2DF-455C-4819-84D7-A0F7D5607E66}" type="pres">
      <dgm:prSet presAssocID="{A7AE7085-8819-4EF1-8A9B-9C00D86EFAE4}" presName="LevelTwoTextNode" presStyleLbl="node2" presStyleIdx="0" presStyleCnt="4">
        <dgm:presLayoutVars>
          <dgm:chPref val="3"/>
        </dgm:presLayoutVars>
      </dgm:prSet>
      <dgm:spPr/>
    </dgm:pt>
    <dgm:pt modelId="{D4B0D802-2A0B-4CEC-BDF5-81420DB4ACD0}" type="pres">
      <dgm:prSet presAssocID="{A7AE7085-8819-4EF1-8A9B-9C00D86EFAE4}" presName="level3hierChild" presStyleCnt="0"/>
      <dgm:spPr/>
    </dgm:pt>
    <dgm:pt modelId="{226665EA-F0E1-47AF-94EE-45F0637F3FEA}" type="pres">
      <dgm:prSet presAssocID="{7FAC5D89-7A78-4D00-911D-A0B2286C4B3E}" presName="conn2-1" presStyleLbl="parChTrans1D2" presStyleIdx="1" presStyleCnt="4"/>
      <dgm:spPr/>
    </dgm:pt>
    <dgm:pt modelId="{DD69B287-56C0-4BB8-A6C2-82A0D2458171}" type="pres">
      <dgm:prSet presAssocID="{7FAC5D89-7A78-4D00-911D-A0B2286C4B3E}" presName="connTx" presStyleLbl="parChTrans1D2" presStyleIdx="1" presStyleCnt="4"/>
      <dgm:spPr/>
    </dgm:pt>
    <dgm:pt modelId="{91EC0402-DA87-43D2-85D7-AE66196111E5}" type="pres">
      <dgm:prSet presAssocID="{F9471D14-F13B-4020-9C08-DB5B518AC859}" presName="root2" presStyleCnt="0"/>
      <dgm:spPr/>
    </dgm:pt>
    <dgm:pt modelId="{B84D2BF2-52A2-4449-AF89-5DD24313CE45}" type="pres">
      <dgm:prSet presAssocID="{F9471D14-F13B-4020-9C08-DB5B518AC859}" presName="LevelTwoTextNode" presStyleLbl="node2" presStyleIdx="1" presStyleCnt="4">
        <dgm:presLayoutVars>
          <dgm:chPref val="3"/>
        </dgm:presLayoutVars>
      </dgm:prSet>
      <dgm:spPr/>
    </dgm:pt>
    <dgm:pt modelId="{8EF200D3-7155-4FE6-B220-424B098ACD3F}" type="pres">
      <dgm:prSet presAssocID="{F9471D14-F13B-4020-9C08-DB5B518AC859}" presName="level3hierChild" presStyleCnt="0"/>
      <dgm:spPr/>
    </dgm:pt>
    <dgm:pt modelId="{8FB20178-399D-428C-8B37-FA3A87D0079B}" type="pres">
      <dgm:prSet presAssocID="{EFB9AD73-2FF1-4AB0-8B52-AD98516F9603}" presName="conn2-1" presStyleLbl="parChTrans1D2" presStyleIdx="2" presStyleCnt="4"/>
      <dgm:spPr/>
    </dgm:pt>
    <dgm:pt modelId="{0DD41EC1-5F07-4A0D-97A9-ECEF649EA392}" type="pres">
      <dgm:prSet presAssocID="{EFB9AD73-2FF1-4AB0-8B52-AD98516F9603}" presName="connTx" presStyleLbl="parChTrans1D2" presStyleIdx="2" presStyleCnt="4"/>
      <dgm:spPr/>
    </dgm:pt>
    <dgm:pt modelId="{726DED34-5382-4539-B50B-5BA0C9EEB210}" type="pres">
      <dgm:prSet presAssocID="{193806D5-D2DC-4EEF-A046-2D879DA72783}" presName="root2" presStyleCnt="0"/>
      <dgm:spPr/>
    </dgm:pt>
    <dgm:pt modelId="{29A85FB7-5AE7-4AA8-96C8-1F401C96D28B}" type="pres">
      <dgm:prSet presAssocID="{193806D5-D2DC-4EEF-A046-2D879DA72783}" presName="LevelTwoTextNode" presStyleLbl="node2" presStyleIdx="2" presStyleCnt="4">
        <dgm:presLayoutVars>
          <dgm:chPref val="3"/>
        </dgm:presLayoutVars>
      </dgm:prSet>
      <dgm:spPr/>
    </dgm:pt>
    <dgm:pt modelId="{6C9561B6-5EF2-473D-9272-313907F8CD6E}" type="pres">
      <dgm:prSet presAssocID="{193806D5-D2DC-4EEF-A046-2D879DA72783}" presName="level3hierChild" presStyleCnt="0"/>
      <dgm:spPr/>
    </dgm:pt>
    <dgm:pt modelId="{57054496-62B5-42E9-B972-BA5F754A476F}" type="pres">
      <dgm:prSet presAssocID="{F13827CE-231F-4E9B-8E9E-297F72DAA8F5}" presName="conn2-1" presStyleLbl="parChTrans1D2" presStyleIdx="3" presStyleCnt="4"/>
      <dgm:spPr/>
    </dgm:pt>
    <dgm:pt modelId="{11FFCCF4-8AD3-4B1F-A96D-EFE28DFBA0B9}" type="pres">
      <dgm:prSet presAssocID="{F13827CE-231F-4E9B-8E9E-297F72DAA8F5}" presName="connTx" presStyleLbl="parChTrans1D2" presStyleIdx="3" presStyleCnt="4"/>
      <dgm:spPr/>
    </dgm:pt>
    <dgm:pt modelId="{E09EF989-3B09-461A-B843-D2A93C9FF909}" type="pres">
      <dgm:prSet presAssocID="{36E1DEF7-DD0A-4F01-93AD-88E59D7E5E37}" presName="root2" presStyleCnt="0"/>
      <dgm:spPr/>
    </dgm:pt>
    <dgm:pt modelId="{1027484E-EAE5-4E69-BDDF-C6F538231A00}" type="pres">
      <dgm:prSet presAssocID="{36E1DEF7-DD0A-4F01-93AD-88E59D7E5E37}" presName="LevelTwoTextNode" presStyleLbl="node2" presStyleIdx="3" presStyleCnt="4">
        <dgm:presLayoutVars>
          <dgm:chPref val="3"/>
        </dgm:presLayoutVars>
      </dgm:prSet>
      <dgm:spPr/>
    </dgm:pt>
    <dgm:pt modelId="{7BF2F646-CF9C-408B-BA52-2AD8F4952D79}" type="pres">
      <dgm:prSet presAssocID="{36E1DEF7-DD0A-4F01-93AD-88E59D7E5E37}" presName="level3hierChild" presStyleCnt="0"/>
      <dgm:spPr/>
    </dgm:pt>
  </dgm:ptLst>
  <dgm:cxnLst>
    <dgm:cxn modelId="{B3ED8807-57B4-4D42-9E4E-AA98D16449EB}" type="presOf" srcId="{6F827F2D-02F1-4C70-ADA2-8A334D50B400}" destId="{B7B122DC-BAC9-49D2-8C51-2AA24F43AD55}" srcOrd="0" destOrd="0" presId="urn:microsoft.com/office/officeart/2005/8/layout/hierarchy2"/>
    <dgm:cxn modelId="{6D4C9B1C-F475-495F-BE50-1EE9540A4632}" srcId="{6F827F2D-02F1-4C70-ADA2-8A334D50B400}" destId="{F9471D14-F13B-4020-9C08-DB5B518AC859}" srcOrd="1" destOrd="0" parTransId="{7FAC5D89-7A78-4D00-911D-A0B2286C4B3E}" sibTransId="{1E3B9692-F6F2-4FA0-B44E-86834B859FED}"/>
    <dgm:cxn modelId="{C4FE7C20-0725-41CE-A67A-0493F1C92F60}" type="presOf" srcId="{F9471D14-F13B-4020-9C08-DB5B518AC859}" destId="{B84D2BF2-52A2-4449-AF89-5DD24313CE45}" srcOrd="0" destOrd="0" presId="urn:microsoft.com/office/officeart/2005/8/layout/hierarchy2"/>
    <dgm:cxn modelId="{B0246624-DDF4-4714-88BF-13996660AEDF}" srcId="{6F827F2D-02F1-4C70-ADA2-8A334D50B400}" destId="{A7AE7085-8819-4EF1-8A9B-9C00D86EFAE4}" srcOrd="0" destOrd="0" parTransId="{B68428DD-71B7-4192-A812-A0C946D53892}" sibTransId="{FC511D3F-D2AE-49E3-96F7-3415867D4E0E}"/>
    <dgm:cxn modelId="{04C3E366-0E23-4064-A98B-2729AAE1CD90}" srcId="{6F827F2D-02F1-4C70-ADA2-8A334D50B400}" destId="{36E1DEF7-DD0A-4F01-93AD-88E59D7E5E37}" srcOrd="3" destOrd="0" parTransId="{F13827CE-231F-4E9B-8E9E-297F72DAA8F5}" sibTransId="{627D7C36-A60D-40AF-9404-77D76222952C}"/>
    <dgm:cxn modelId="{73D5474A-B9D9-4B24-901E-AE59F6296C39}" srcId="{6F827F2D-02F1-4C70-ADA2-8A334D50B400}" destId="{193806D5-D2DC-4EEF-A046-2D879DA72783}" srcOrd="2" destOrd="0" parTransId="{EFB9AD73-2FF1-4AB0-8B52-AD98516F9603}" sibTransId="{6E2DAB04-8B7A-45D4-A82C-40817FEAA4E7}"/>
    <dgm:cxn modelId="{C7049071-4B35-4A9C-872C-BFB4B33BFD5C}" type="presOf" srcId="{F13827CE-231F-4E9B-8E9E-297F72DAA8F5}" destId="{11FFCCF4-8AD3-4B1F-A96D-EFE28DFBA0B9}" srcOrd="1" destOrd="0" presId="urn:microsoft.com/office/officeart/2005/8/layout/hierarchy2"/>
    <dgm:cxn modelId="{4B8A7477-B354-4F68-A0AE-64BE6DC14DE1}" type="presOf" srcId="{BB0206E3-A22F-48C1-BC2C-BC8A812147F0}" destId="{2A4EDC50-0236-4FCA-B7E9-BB152396892B}" srcOrd="0" destOrd="0" presId="urn:microsoft.com/office/officeart/2005/8/layout/hierarchy2"/>
    <dgm:cxn modelId="{3C10CE7C-A5A0-4742-8751-66D967E57607}" type="presOf" srcId="{B68428DD-71B7-4192-A812-A0C946D53892}" destId="{86F54305-79E6-4341-B74F-456D93BE0B80}" srcOrd="1" destOrd="0" presId="urn:microsoft.com/office/officeart/2005/8/layout/hierarchy2"/>
    <dgm:cxn modelId="{B8C0AA7F-564D-41C8-AA23-84CF630B2B69}" type="presOf" srcId="{EFB9AD73-2FF1-4AB0-8B52-AD98516F9603}" destId="{8FB20178-399D-428C-8B37-FA3A87D0079B}" srcOrd="0" destOrd="0" presId="urn:microsoft.com/office/officeart/2005/8/layout/hierarchy2"/>
    <dgm:cxn modelId="{D8F3678C-1CED-4F76-A33C-C9D4C7FE7381}" type="presOf" srcId="{B68428DD-71B7-4192-A812-A0C946D53892}" destId="{53B673B5-D97B-4C5B-9741-B6CBFD0268A7}" srcOrd="0" destOrd="0" presId="urn:microsoft.com/office/officeart/2005/8/layout/hierarchy2"/>
    <dgm:cxn modelId="{5B383F93-BC84-4B3E-AB9B-BD15A592CE49}" type="presOf" srcId="{7FAC5D89-7A78-4D00-911D-A0B2286C4B3E}" destId="{226665EA-F0E1-47AF-94EE-45F0637F3FEA}" srcOrd="0" destOrd="0" presId="urn:microsoft.com/office/officeart/2005/8/layout/hierarchy2"/>
    <dgm:cxn modelId="{F19F9EA0-6BC8-490A-8378-2EF394024779}" type="presOf" srcId="{EFB9AD73-2FF1-4AB0-8B52-AD98516F9603}" destId="{0DD41EC1-5F07-4A0D-97A9-ECEF649EA392}" srcOrd="1" destOrd="0" presId="urn:microsoft.com/office/officeart/2005/8/layout/hierarchy2"/>
    <dgm:cxn modelId="{DDDD80A6-8407-4969-BDFF-1A8FF62B5849}" type="presOf" srcId="{36E1DEF7-DD0A-4F01-93AD-88E59D7E5E37}" destId="{1027484E-EAE5-4E69-BDDF-C6F538231A00}" srcOrd="0" destOrd="0" presId="urn:microsoft.com/office/officeart/2005/8/layout/hierarchy2"/>
    <dgm:cxn modelId="{26FB58B9-FB47-40A4-B680-333440812AB7}" srcId="{BB0206E3-A22F-48C1-BC2C-BC8A812147F0}" destId="{6F827F2D-02F1-4C70-ADA2-8A334D50B400}" srcOrd="0" destOrd="0" parTransId="{4D8F2E94-A949-48ED-B5B5-AC56BF8F46B1}" sibTransId="{7D47E09A-6F88-445B-A9C3-08E20EFB1C52}"/>
    <dgm:cxn modelId="{4D614FBC-4014-483E-9098-C2FB47FAD1A7}" type="presOf" srcId="{193806D5-D2DC-4EEF-A046-2D879DA72783}" destId="{29A85FB7-5AE7-4AA8-96C8-1F401C96D28B}" srcOrd="0" destOrd="0" presId="urn:microsoft.com/office/officeart/2005/8/layout/hierarchy2"/>
    <dgm:cxn modelId="{A6A80ED2-52F1-4174-BBE4-B440854FD7E4}" type="presOf" srcId="{F13827CE-231F-4E9B-8E9E-297F72DAA8F5}" destId="{57054496-62B5-42E9-B972-BA5F754A476F}" srcOrd="0" destOrd="0" presId="urn:microsoft.com/office/officeart/2005/8/layout/hierarchy2"/>
    <dgm:cxn modelId="{CA750FF1-61D4-46D8-BC33-BE97B76B1FD0}" type="presOf" srcId="{7FAC5D89-7A78-4D00-911D-A0B2286C4B3E}" destId="{DD69B287-56C0-4BB8-A6C2-82A0D2458171}" srcOrd="1" destOrd="0" presId="urn:microsoft.com/office/officeart/2005/8/layout/hierarchy2"/>
    <dgm:cxn modelId="{0E4F55FC-0A2D-4047-AAD4-1654A269C48C}" type="presOf" srcId="{A7AE7085-8819-4EF1-8A9B-9C00D86EFAE4}" destId="{D877E2DF-455C-4819-84D7-A0F7D5607E66}" srcOrd="0" destOrd="0" presId="urn:microsoft.com/office/officeart/2005/8/layout/hierarchy2"/>
    <dgm:cxn modelId="{441D6698-D5B3-4C63-85C6-75B0FEEB1773}" type="presParOf" srcId="{2A4EDC50-0236-4FCA-B7E9-BB152396892B}" destId="{1DC1BFA4-BF52-4746-A79B-CB665322407C}" srcOrd="0" destOrd="0" presId="urn:microsoft.com/office/officeart/2005/8/layout/hierarchy2"/>
    <dgm:cxn modelId="{03FE1B65-48E6-4B49-8A8A-B29443DBB091}" type="presParOf" srcId="{1DC1BFA4-BF52-4746-A79B-CB665322407C}" destId="{B7B122DC-BAC9-49D2-8C51-2AA24F43AD55}" srcOrd="0" destOrd="0" presId="urn:microsoft.com/office/officeart/2005/8/layout/hierarchy2"/>
    <dgm:cxn modelId="{22FFA89D-A2C5-45D8-B554-935598F0FE54}" type="presParOf" srcId="{1DC1BFA4-BF52-4746-A79B-CB665322407C}" destId="{F7741BFD-B966-4E51-A8A2-3B4EEE1AFB59}" srcOrd="1" destOrd="0" presId="urn:microsoft.com/office/officeart/2005/8/layout/hierarchy2"/>
    <dgm:cxn modelId="{27B9CBA4-F65F-4099-9B6F-42ADD7A29AD1}" type="presParOf" srcId="{F7741BFD-B966-4E51-A8A2-3B4EEE1AFB59}" destId="{53B673B5-D97B-4C5B-9741-B6CBFD0268A7}" srcOrd="0" destOrd="0" presId="urn:microsoft.com/office/officeart/2005/8/layout/hierarchy2"/>
    <dgm:cxn modelId="{F6745D20-C37C-450C-A450-9D1EF789D7C9}" type="presParOf" srcId="{53B673B5-D97B-4C5B-9741-B6CBFD0268A7}" destId="{86F54305-79E6-4341-B74F-456D93BE0B80}" srcOrd="0" destOrd="0" presId="urn:microsoft.com/office/officeart/2005/8/layout/hierarchy2"/>
    <dgm:cxn modelId="{BB3ABA1F-4A80-41C7-A2D1-6BC65D4CDE53}" type="presParOf" srcId="{F7741BFD-B966-4E51-A8A2-3B4EEE1AFB59}" destId="{F050E6F1-EF35-4C20-BE01-42C84D4B564E}" srcOrd="1" destOrd="0" presId="urn:microsoft.com/office/officeart/2005/8/layout/hierarchy2"/>
    <dgm:cxn modelId="{8A435EEC-4DC9-4B68-B7D5-FBB0C25AADE8}" type="presParOf" srcId="{F050E6F1-EF35-4C20-BE01-42C84D4B564E}" destId="{D877E2DF-455C-4819-84D7-A0F7D5607E66}" srcOrd="0" destOrd="0" presId="urn:microsoft.com/office/officeart/2005/8/layout/hierarchy2"/>
    <dgm:cxn modelId="{22AB983C-AA22-4D54-9C17-EBE7D9BC9120}" type="presParOf" srcId="{F050E6F1-EF35-4C20-BE01-42C84D4B564E}" destId="{D4B0D802-2A0B-4CEC-BDF5-81420DB4ACD0}" srcOrd="1" destOrd="0" presId="urn:microsoft.com/office/officeart/2005/8/layout/hierarchy2"/>
    <dgm:cxn modelId="{98D98E81-A65E-44DA-929A-4583E15CD38E}" type="presParOf" srcId="{F7741BFD-B966-4E51-A8A2-3B4EEE1AFB59}" destId="{226665EA-F0E1-47AF-94EE-45F0637F3FEA}" srcOrd="2" destOrd="0" presId="urn:microsoft.com/office/officeart/2005/8/layout/hierarchy2"/>
    <dgm:cxn modelId="{8CFA4A5A-65FB-434D-B85D-1D14EC66CAB5}" type="presParOf" srcId="{226665EA-F0E1-47AF-94EE-45F0637F3FEA}" destId="{DD69B287-56C0-4BB8-A6C2-82A0D2458171}" srcOrd="0" destOrd="0" presId="urn:microsoft.com/office/officeart/2005/8/layout/hierarchy2"/>
    <dgm:cxn modelId="{5ED16281-2216-49D9-9F43-33EF5D56345C}" type="presParOf" srcId="{F7741BFD-B966-4E51-A8A2-3B4EEE1AFB59}" destId="{91EC0402-DA87-43D2-85D7-AE66196111E5}" srcOrd="3" destOrd="0" presId="urn:microsoft.com/office/officeart/2005/8/layout/hierarchy2"/>
    <dgm:cxn modelId="{236CD54E-1C37-4742-874D-4B79175F0DA7}" type="presParOf" srcId="{91EC0402-DA87-43D2-85D7-AE66196111E5}" destId="{B84D2BF2-52A2-4449-AF89-5DD24313CE45}" srcOrd="0" destOrd="0" presId="urn:microsoft.com/office/officeart/2005/8/layout/hierarchy2"/>
    <dgm:cxn modelId="{C8A81BE4-E347-4FBA-83BF-55D23841153E}" type="presParOf" srcId="{91EC0402-DA87-43D2-85D7-AE66196111E5}" destId="{8EF200D3-7155-4FE6-B220-424B098ACD3F}" srcOrd="1" destOrd="0" presId="urn:microsoft.com/office/officeart/2005/8/layout/hierarchy2"/>
    <dgm:cxn modelId="{CE5E2BB9-4458-4B32-A3EC-E5F56E736416}" type="presParOf" srcId="{F7741BFD-B966-4E51-A8A2-3B4EEE1AFB59}" destId="{8FB20178-399D-428C-8B37-FA3A87D0079B}" srcOrd="4" destOrd="0" presId="urn:microsoft.com/office/officeart/2005/8/layout/hierarchy2"/>
    <dgm:cxn modelId="{33B88FAB-7536-4178-903F-ECE11728A227}" type="presParOf" srcId="{8FB20178-399D-428C-8B37-FA3A87D0079B}" destId="{0DD41EC1-5F07-4A0D-97A9-ECEF649EA392}" srcOrd="0" destOrd="0" presId="urn:microsoft.com/office/officeart/2005/8/layout/hierarchy2"/>
    <dgm:cxn modelId="{789E59A1-A404-43C5-BC81-B8C4FD8CF4D1}" type="presParOf" srcId="{F7741BFD-B966-4E51-A8A2-3B4EEE1AFB59}" destId="{726DED34-5382-4539-B50B-5BA0C9EEB210}" srcOrd="5" destOrd="0" presId="urn:microsoft.com/office/officeart/2005/8/layout/hierarchy2"/>
    <dgm:cxn modelId="{1E30B77B-F7A1-469D-96CA-510B6184E7BD}" type="presParOf" srcId="{726DED34-5382-4539-B50B-5BA0C9EEB210}" destId="{29A85FB7-5AE7-4AA8-96C8-1F401C96D28B}" srcOrd="0" destOrd="0" presId="urn:microsoft.com/office/officeart/2005/8/layout/hierarchy2"/>
    <dgm:cxn modelId="{74680B2F-6B6F-4A8D-BF98-78836E57782C}" type="presParOf" srcId="{726DED34-5382-4539-B50B-5BA0C9EEB210}" destId="{6C9561B6-5EF2-473D-9272-313907F8CD6E}" srcOrd="1" destOrd="0" presId="urn:microsoft.com/office/officeart/2005/8/layout/hierarchy2"/>
    <dgm:cxn modelId="{1CFDEA76-1ED7-428F-8315-FEF77F975C4F}" type="presParOf" srcId="{F7741BFD-B966-4E51-A8A2-3B4EEE1AFB59}" destId="{57054496-62B5-42E9-B972-BA5F754A476F}" srcOrd="6" destOrd="0" presId="urn:microsoft.com/office/officeart/2005/8/layout/hierarchy2"/>
    <dgm:cxn modelId="{216D125B-F3F6-4947-A7EC-740D26E23F84}" type="presParOf" srcId="{57054496-62B5-42E9-B972-BA5F754A476F}" destId="{11FFCCF4-8AD3-4B1F-A96D-EFE28DFBA0B9}" srcOrd="0" destOrd="0" presId="urn:microsoft.com/office/officeart/2005/8/layout/hierarchy2"/>
    <dgm:cxn modelId="{A87EF62A-B80D-447C-A086-DD0FF82DFF63}" type="presParOf" srcId="{F7741BFD-B966-4E51-A8A2-3B4EEE1AFB59}" destId="{E09EF989-3B09-461A-B843-D2A93C9FF909}" srcOrd="7" destOrd="0" presId="urn:microsoft.com/office/officeart/2005/8/layout/hierarchy2"/>
    <dgm:cxn modelId="{7F89CEEA-5881-46BA-9599-0A15F961B294}" type="presParOf" srcId="{E09EF989-3B09-461A-B843-D2A93C9FF909}" destId="{1027484E-EAE5-4E69-BDDF-C6F538231A00}" srcOrd="0" destOrd="0" presId="urn:microsoft.com/office/officeart/2005/8/layout/hierarchy2"/>
    <dgm:cxn modelId="{E8F55AE9-8C62-41F9-A0EE-9E4C5E2A284F}" type="presParOf" srcId="{E09EF989-3B09-461A-B843-D2A93C9FF909}" destId="{7BF2F646-CF9C-408B-BA52-2AD8F4952D7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89EF9-D336-44F6-9BE7-F51B5856EA31}">
      <dsp:nvSpPr>
        <dsp:cNvPr id="0" name=""/>
        <dsp:cNvSpPr/>
      </dsp:nvSpPr>
      <dsp:spPr>
        <a:xfrm>
          <a:off x="2750933" y="0"/>
          <a:ext cx="3094800" cy="388077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When it comes to technology, end users can be grouped into four distinctive categories: casual, parametric, highly sophisticated, and individual users. Each type of end user has a unique set of characteristics that influences their technology usage patterns and requirements. </a:t>
          </a:r>
          <a:endParaRPr lang="en-IN" sz="1800" kern="1200" dirty="0"/>
        </a:p>
      </dsp:txBody>
      <dsp:txXfrm>
        <a:off x="2902009" y="151076"/>
        <a:ext cx="2792648" cy="357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122DC-BAC9-49D2-8C51-2AA24F43AD55}">
      <dsp:nvSpPr>
        <dsp:cNvPr id="0" name=""/>
        <dsp:cNvSpPr/>
      </dsp:nvSpPr>
      <dsp:spPr>
        <a:xfrm>
          <a:off x="1142999" y="2100791"/>
          <a:ext cx="2434166" cy="1217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End users</a:t>
          </a:r>
          <a:endParaRPr lang="en-IN" sz="2700" kern="1200" dirty="0"/>
        </a:p>
      </dsp:txBody>
      <dsp:txXfrm>
        <a:off x="1178646" y="2136438"/>
        <a:ext cx="2362872" cy="1145789"/>
      </dsp:txXfrm>
    </dsp:sp>
    <dsp:sp modelId="{53B673B5-D97B-4C5B-9741-B6CBFD0268A7}">
      <dsp:nvSpPr>
        <dsp:cNvPr id="0" name=""/>
        <dsp:cNvSpPr/>
      </dsp:nvSpPr>
      <dsp:spPr>
        <a:xfrm rot="17692822">
          <a:off x="2906870" y="1639384"/>
          <a:ext cx="2314259" cy="40429"/>
        </a:xfrm>
        <a:custGeom>
          <a:avLst/>
          <a:gdLst/>
          <a:ahLst/>
          <a:cxnLst/>
          <a:rect l="0" t="0" r="0" b="0"/>
          <a:pathLst>
            <a:path>
              <a:moveTo>
                <a:pt x="0" y="20214"/>
              </a:moveTo>
              <a:lnTo>
                <a:pt x="2314259" y="2021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006143" y="1601742"/>
        <a:ext cx="115712" cy="115712"/>
      </dsp:txXfrm>
    </dsp:sp>
    <dsp:sp modelId="{D877E2DF-455C-4819-84D7-A0F7D5607E66}">
      <dsp:nvSpPr>
        <dsp:cNvPr id="0" name=""/>
        <dsp:cNvSpPr/>
      </dsp:nvSpPr>
      <dsp:spPr>
        <a:xfrm>
          <a:off x="4550833" y="1322"/>
          <a:ext cx="2434166" cy="1217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Casual end users</a:t>
          </a:r>
          <a:endParaRPr lang="en-IN" sz="2700" kern="1200" dirty="0"/>
        </a:p>
      </dsp:txBody>
      <dsp:txXfrm>
        <a:off x="4586480" y="36969"/>
        <a:ext cx="2362872" cy="1145789"/>
      </dsp:txXfrm>
    </dsp:sp>
    <dsp:sp modelId="{226665EA-F0E1-47AF-94EE-45F0637F3FEA}">
      <dsp:nvSpPr>
        <dsp:cNvPr id="0" name=""/>
        <dsp:cNvSpPr/>
      </dsp:nvSpPr>
      <dsp:spPr>
        <a:xfrm rot="19457599">
          <a:off x="3464462" y="2339207"/>
          <a:ext cx="1199074" cy="40429"/>
        </a:xfrm>
        <a:custGeom>
          <a:avLst/>
          <a:gdLst/>
          <a:ahLst/>
          <a:cxnLst/>
          <a:rect l="0" t="0" r="0" b="0"/>
          <a:pathLst>
            <a:path>
              <a:moveTo>
                <a:pt x="0" y="20214"/>
              </a:moveTo>
              <a:lnTo>
                <a:pt x="1199074" y="2021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34023" y="2329445"/>
        <a:ext cx="59953" cy="59953"/>
      </dsp:txXfrm>
    </dsp:sp>
    <dsp:sp modelId="{B84D2BF2-52A2-4449-AF89-5DD24313CE45}">
      <dsp:nvSpPr>
        <dsp:cNvPr id="0" name=""/>
        <dsp:cNvSpPr/>
      </dsp:nvSpPr>
      <dsp:spPr>
        <a:xfrm>
          <a:off x="4550833" y="1400968"/>
          <a:ext cx="2434166" cy="1217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Parametric end users</a:t>
          </a:r>
          <a:endParaRPr lang="en-IN" sz="2700" kern="1200" dirty="0"/>
        </a:p>
      </dsp:txBody>
      <dsp:txXfrm>
        <a:off x="4586480" y="1436615"/>
        <a:ext cx="2362872" cy="1145789"/>
      </dsp:txXfrm>
    </dsp:sp>
    <dsp:sp modelId="{8FB20178-399D-428C-8B37-FA3A87D0079B}">
      <dsp:nvSpPr>
        <dsp:cNvPr id="0" name=""/>
        <dsp:cNvSpPr/>
      </dsp:nvSpPr>
      <dsp:spPr>
        <a:xfrm rot="2142401">
          <a:off x="3464462" y="3039030"/>
          <a:ext cx="1199074" cy="40429"/>
        </a:xfrm>
        <a:custGeom>
          <a:avLst/>
          <a:gdLst/>
          <a:ahLst/>
          <a:cxnLst/>
          <a:rect l="0" t="0" r="0" b="0"/>
          <a:pathLst>
            <a:path>
              <a:moveTo>
                <a:pt x="0" y="20214"/>
              </a:moveTo>
              <a:lnTo>
                <a:pt x="1199074" y="2021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34023" y="3029268"/>
        <a:ext cx="59953" cy="59953"/>
      </dsp:txXfrm>
    </dsp:sp>
    <dsp:sp modelId="{29A85FB7-5AE7-4AA8-96C8-1F401C96D28B}">
      <dsp:nvSpPr>
        <dsp:cNvPr id="0" name=""/>
        <dsp:cNvSpPr/>
      </dsp:nvSpPr>
      <dsp:spPr>
        <a:xfrm>
          <a:off x="4550833" y="2800614"/>
          <a:ext cx="2434166" cy="1217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b="0" i="0" kern="1200" dirty="0"/>
            <a:t>Highly Sophisticated End Users</a:t>
          </a:r>
          <a:endParaRPr lang="en-IN" sz="2700" kern="1200" dirty="0"/>
        </a:p>
      </dsp:txBody>
      <dsp:txXfrm>
        <a:off x="4586480" y="2836261"/>
        <a:ext cx="2362872" cy="1145789"/>
      </dsp:txXfrm>
    </dsp:sp>
    <dsp:sp modelId="{57054496-62B5-42E9-B972-BA5F754A476F}">
      <dsp:nvSpPr>
        <dsp:cNvPr id="0" name=""/>
        <dsp:cNvSpPr/>
      </dsp:nvSpPr>
      <dsp:spPr>
        <a:xfrm rot="3907178">
          <a:off x="2906870" y="3738853"/>
          <a:ext cx="2314259" cy="40429"/>
        </a:xfrm>
        <a:custGeom>
          <a:avLst/>
          <a:gdLst/>
          <a:ahLst/>
          <a:cxnLst/>
          <a:rect l="0" t="0" r="0" b="0"/>
          <a:pathLst>
            <a:path>
              <a:moveTo>
                <a:pt x="0" y="20214"/>
              </a:moveTo>
              <a:lnTo>
                <a:pt x="2314259" y="2021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006143" y="3701211"/>
        <a:ext cx="115712" cy="115712"/>
      </dsp:txXfrm>
    </dsp:sp>
    <dsp:sp modelId="{1027484E-EAE5-4E69-BDDF-C6F538231A00}">
      <dsp:nvSpPr>
        <dsp:cNvPr id="0" name=""/>
        <dsp:cNvSpPr/>
      </dsp:nvSpPr>
      <dsp:spPr>
        <a:xfrm>
          <a:off x="4550833" y="4200260"/>
          <a:ext cx="2434166" cy="12170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Individual end users.</a:t>
          </a:r>
          <a:endParaRPr lang="en-IN" sz="2700" kern="1200" dirty="0"/>
        </a:p>
      </dsp:txBody>
      <dsp:txXfrm>
        <a:off x="4586480" y="4235907"/>
        <a:ext cx="2362872" cy="11457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38095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164755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9046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112057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77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28544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3748692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334116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283039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3123C-434C-4280-A24C-26BE304B04BC}"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200973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3123C-434C-4280-A24C-26BE304B04BC}"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308405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3123C-434C-4280-A24C-26BE304B04BC}"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263776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3123C-434C-4280-A24C-26BE304B04BC}"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65391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3123C-434C-4280-A24C-26BE304B04BC}"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408477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93123C-434C-4280-A24C-26BE304B04BC}"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A1A679-EA73-4ADA-88F3-BCDE8116DBDA}" type="slidenum">
              <a:rPr lang="en-IN" smtClean="0"/>
              <a:t>‹#›</a:t>
            </a:fld>
            <a:endParaRPr lang="en-IN"/>
          </a:p>
        </p:txBody>
      </p:sp>
    </p:spTree>
    <p:extLst>
      <p:ext uri="{BB962C8B-B14F-4D97-AF65-F5344CB8AC3E}">
        <p14:creationId xmlns:p14="http://schemas.microsoft.com/office/powerpoint/2010/main" val="371921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A1A679-EA73-4ADA-88F3-BCDE8116DBDA}" type="slidenum">
              <a:rPr lang="en-IN" smtClean="0"/>
              <a:t>‹#›</a:t>
            </a:fld>
            <a:endParaRPr lang="en-IN"/>
          </a:p>
        </p:txBody>
      </p:sp>
      <p:sp>
        <p:nvSpPr>
          <p:cNvPr id="5" name="Date Placeholder 4"/>
          <p:cNvSpPr>
            <a:spLocks noGrp="1"/>
          </p:cNvSpPr>
          <p:nvPr>
            <p:ph type="dt" sz="half" idx="10"/>
          </p:nvPr>
        </p:nvSpPr>
        <p:spPr/>
        <p:txBody>
          <a:bodyPr/>
          <a:lstStyle/>
          <a:p>
            <a:fld id="{C793123C-434C-4280-A24C-26BE304B04BC}" type="datetimeFigureOut">
              <a:rPr lang="en-IN" smtClean="0"/>
              <a:t>20-06-2024</a:t>
            </a:fld>
            <a:endParaRPr lang="en-IN"/>
          </a:p>
        </p:txBody>
      </p:sp>
    </p:spTree>
    <p:extLst>
      <p:ext uri="{BB962C8B-B14F-4D97-AF65-F5344CB8AC3E}">
        <p14:creationId xmlns:p14="http://schemas.microsoft.com/office/powerpoint/2010/main" val="286801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93123C-434C-4280-A24C-26BE304B04BC}" type="datetimeFigureOut">
              <a:rPr lang="en-IN" smtClean="0"/>
              <a:t>20-06-2024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A1A679-EA73-4ADA-88F3-BCDE8116DBDA}" type="slidenum">
              <a:rPr lang="en-IN" smtClean="0"/>
              <a:t>‹#›</a:t>
            </a:fld>
            <a:endParaRPr lang="en-IN"/>
          </a:p>
        </p:txBody>
      </p:sp>
    </p:spTree>
    <p:extLst>
      <p:ext uri="{BB962C8B-B14F-4D97-AF65-F5344CB8AC3E}">
        <p14:creationId xmlns:p14="http://schemas.microsoft.com/office/powerpoint/2010/main" val="39601156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2DC9-6543-4075-EF2C-1433EC7F5F5C}"/>
              </a:ext>
            </a:extLst>
          </p:cNvPr>
          <p:cNvSpPr>
            <a:spLocks noGrp="1"/>
          </p:cNvSpPr>
          <p:nvPr>
            <p:ph type="ctrTitle"/>
          </p:nvPr>
        </p:nvSpPr>
        <p:spPr>
          <a:xfrm>
            <a:off x="1507067" y="1782698"/>
            <a:ext cx="5628519" cy="1646302"/>
          </a:xfrm>
        </p:spPr>
        <p:txBody>
          <a:bodyPr/>
          <a:lstStyle/>
          <a:p>
            <a:r>
              <a:rPr lang="en-US" dirty="0">
                <a:solidFill>
                  <a:schemeClr val="accent2">
                    <a:lumMod val="75000"/>
                  </a:schemeClr>
                </a:solidFill>
                <a:effectLst>
                  <a:outerShdw blurRad="38100" dist="38100" dir="2700000" algn="tl">
                    <a:srgbClr val="000000">
                      <a:alpha val="43137"/>
                    </a:srgbClr>
                  </a:outerShdw>
                </a:effectLst>
              </a:rPr>
              <a:t>FINAL PROJECT </a:t>
            </a:r>
            <a:endParaRPr lang="en-IN" dirty="0">
              <a:solidFill>
                <a:schemeClr val="accent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C8F1DE5-DEC9-7638-8724-C182F74AC1D4}"/>
              </a:ext>
            </a:extLst>
          </p:cNvPr>
          <p:cNvSpPr>
            <a:spLocks noGrp="1"/>
          </p:cNvSpPr>
          <p:nvPr>
            <p:ph type="subTitle" idx="1"/>
          </p:nvPr>
        </p:nvSpPr>
        <p:spPr/>
        <p:txBody>
          <a:bodyPr>
            <a:normAutofit/>
          </a:bodyPr>
          <a:lstStyle/>
          <a:p>
            <a:r>
              <a:rPr lang="en-US" sz="2400" dirty="0">
                <a:solidFill>
                  <a:schemeClr val="bg2">
                    <a:lumMod val="25000"/>
                  </a:schemeClr>
                </a:solidFill>
              </a:rPr>
              <a:t>-TADIBOYINA JAHNAVI LAKSHMI</a:t>
            </a:r>
            <a:endParaRPr lang="en-IN" sz="2400" dirty="0">
              <a:solidFill>
                <a:schemeClr val="bg2">
                  <a:lumMod val="25000"/>
                </a:schemeClr>
              </a:solidFill>
            </a:endParaRPr>
          </a:p>
        </p:txBody>
      </p:sp>
    </p:spTree>
    <p:extLst>
      <p:ext uri="{BB962C8B-B14F-4D97-AF65-F5344CB8AC3E}">
        <p14:creationId xmlns:p14="http://schemas.microsoft.com/office/powerpoint/2010/main" val="204470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3126-46CF-4F3B-9BB3-8680DB6325B0}"/>
              </a:ext>
            </a:extLst>
          </p:cNvPr>
          <p:cNvSpPr>
            <a:spLocks noGrp="1"/>
          </p:cNvSpPr>
          <p:nvPr>
            <p:ph type="title"/>
          </p:nvPr>
        </p:nvSpPr>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712C6970-9A73-8644-AE19-3EE7DBAD9422}"/>
              </a:ext>
            </a:extLst>
          </p:cNvPr>
          <p:cNvSpPr>
            <a:spLocks noGrp="1"/>
          </p:cNvSpPr>
          <p:nvPr>
            <p:ph idx="1"/>
          </p:nvPr>
        </p:nvSpPr>
        <p:spPr/>
        <p:txBody>
          <a:bodyPr>
            <a:normAutofit fontScale="92500" lnSpcReduction="20000"/>
          </a:bodyPr>
          <a:lstStyle/>
          <a:p>
            <a:r>
              <a:rPr lang="en-US" sz="2000" b="0" i="0" dirty="0">
                <a:solidFill>
                  <a:srgbClr val="111111"/>
                </a:solidFill>
                <a:effectLst/>
                <a:highlight>
                  <a:srgbClr val="FFFFFF"/>
                </a:highlight>
                <a:latin typeface="Roboto" panose="02000000000000000000" pitchFamily="2" charset="0"/>
              </a:rPr>
              <a:t> </a:t>
            </a:r>
            <a:r>
              <a:rPr lang="en-US" sz="2000" b="1" i="0" dirty="0">
                <a:solidFill>
                  <a:srgbClr val="111111"/>
                </a:solidFill>
                <a:effectLst/>
                <a:latin typeface="Roboto" panose="02000000000000000000" pitchFamily="2" charset="0"/>
              </a:rPr>
              <a:t>keyloggers</a:t>
            </a:r>
            <a:r>
              <a:rPr lang="en-US" sz="2000" b="0" i="0" dirty="0">
                <a:solidFill>
                  <a:srgbClr val="111111"/>
                </a:solidFill>
                <a:effectLst/>
                <a:highlight>
                  <a:srgbClr val="FFFFFF"/>
                </a:highlight>
                <a:latin typeface="Roboto" panose="02000000000000000000" pitchFamily="2" charset="0"/>
              </a:rPr>
              <a:t> is that malicious users can identify and exploit your personal information. The following examples illustrate some of the risks of a keylogger attack: Hackers can steal credit card information and make unauthorized purchases.</a:t>
            </a:r>
          </a:p>
          <a:p>
            <a:pPr algn="l">
              <a:buFont typeface="+mj-lt"/>
              <a:buAutoNum type="arabicPeriod"/>
            </a:pPr>
            <a:endParaRPr lang="en-US" b="0" i="0" dirty="0">
              <a:solidFill>
                <a:srgbClr val="111111"/>
              </a:solidFill>
              <a:effectLst/>
              <a:highlight>
                <a:srgbClr val="F5F5F5"/>
              </a:highlight>
              <a:latin typeface="-apple-system"/>
            </a:endParaRPr>
          </a:p>
          <a:p>
            <a:pPr marL="742950" lvl="1" indent="-285750" algn="l">
              <a:buFont typeface="+mj-lt"/>
              <a:buAutoNum type="arabicPeriod"/>
            </a:pPr>
            <a:r>
              <a:rPr lang="en-US" sz="2200" b="0" i="0" dirty="0">
                <a:solidFill>
                  <a:srgbClr val="111111"/>
                </a:solidFill>
                <a:effectLst/>
                <a:highlight>
                  <a:srgbClr val="F5F5F5"/>
                </a:highlight>
                <a:latin typeface="-apple-system"/>
              </a:rPr>
              <a:t>When a keylogger is active, it silently captures all keystrokes entered by the user.</a:t>
            </a:r>
          </a:p>
          <a:p>
            <a:pPr marL="742950" lvl="1" indent="-285750" algn="l">
              <a:buFont typeface="+mj-lt"/>
              <a:buAutoNum type="arabicPeriod"/>
            </a:pPr>
            <a:r>
              <a:rPr lang="en-US" sz="2200" b="0" i="0" dirty="0">
                <a:solidFill>
                  <a:srgbClr val="111111"/>
                </a:solidFill>
                <a:effectLst/>
                <a:highlight>
                  <a:srgbClr val="F5F5F5"/>
                </a:highlight>
                <a:latin typeface="-apple-system"/>
              </a:rPr>
              <a:t>It can track everything you type, including login credentials, emails, and other sensitive data.</a:t>
            </a:r>
          </a:p>
          <a:p>
            <a:pPr marL="742950" lvl="1" indent="-285750" algn="l">
              <a:buFont typeface="+mj-lt"/>
              <a:buAutoNum type="arabicPeriod"/>
            </a:pPr>
            <a:r>
              <a:rPr lang="en-US" sz="2200" b="0" i="0" dirty="0">
                <a:solidFill>
                  <a:srgbClr val="111111"/>
                </a:solidFill>
                <a:effectLst/>
                <a:highlight>
                  <a:srgbClr val="F5F5F5"/>
                </a:highlight>
                <a:latin typeface="-apple-system"/>
              </a:rPr>
              <a:t>Keyloggers can be installed through malware, software bugs, or even hardware devices.</a:t>
            </a:r>
          </a:p>
          <a:p>
            <a:br>
              <a:rPr lang="en-US" sz="2200" dirty="0"/>
            </a:br>
            <a:endParaRPr lang="en-IN" dirty="0"/>
          </a:p>
        </p:txBody>
      </p:sp>
    </p:spTree>
    <p:extLst>
      <p:ext uri="{BB962C8B-B14F-4D97-AF65-F5344CB8AC3E}">
        <p14:creationId xmlns:p14="http://schemas.microsoft.com/office/powerpoint/2010/main" val="140776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22C0-5B40-A1B5-DA81-635EF4A63287}"/>
              </a:ext>
            </a:extLst>
          </p:cNvPr>
          <p:cNvSpPr>
            <a:spLocks noGrp="1"/>
          </p:cNvSpPr>
          <p:nvPr>
            <p:ph type="title"/>
          </p:nvPr>
        </p:nvSpPr>
        <p:spPr>
          <a:xfrm>
            <a:off x="677334" y="609600"/>
            <a:ext cx="8596668" cy="766916"/>
          </a:xfrm>
        </p:spPr>
        <p:txBody>
          <a:bodyPr>
            <a:normAutofit/>
          </a:bodyPr>
          <a:lstStyle/>
          <a:p>
            <a:r>
              <a:rPr lang="en-US" sz="2800" dirty="0"/>
              <a:t>PROTECTION MEASURES</a:t>
            </a:r>
            <a:endParaRPr lang="en-IN" sz="2800" dirty="0"/>
          </a:p>
        </p:txBody>
      </p:sp>
      <p:sp>
        <p:nvSpPr>
          <p:cNvPr id="3" name="Content Placeholder 2">
            <a:extLst>
              <a:ext uri="{FF2B5EF4-FFF2-40B4-BE49-F238E27FC236}">
                <a16:creationId xmlns:a16="http://schemas.microsoft.com/office/drawing/2014/main" id="{6C5818B0-F393-A012-9638-8A1459837622}"/>
              </a:ext>
            </a:extLst>
          </p:cNvPr>
          <p:cNvSpPr>
            <a:spLocks noGrp="1"/>
          </p:cNvSpPr>
          <p:nvPr>
            <p:ph idx="1"/>
          </p:nvPr>
        </p:nvSpPr>
        <p:spPr>
          <a:xfrm>
            <a:off x="598676" y="1875453"/>
            <a:ext cx="8596668" cy="3880773"/>
          </a:xfrm>
        </p:spPr>
        <p:txBody>
          <a:bodyPr/>
          <a:lstStyle/>
          <a:p>
            <a:pPr algn="l">
              <a:buFont typeface="Arial" panose="020B0604020202020204" pitchFamily="34" charset="0"/>
              <a:buChar char="•"/>
            </a:pPr>
            <a:r>
              <a:rPr lang="en-US" sz="2400" b="1" i="0" dirty="0">
                <a:solidFill>
                  <a:srgbClr val="111111"/>
                </a:solidFill>
                <a:effectLst/>
                <a:highlight>
                  <a:srgbClr val="F5F5F5"/>
                </a:highlight>
                <a:latin typeface="-apple-system"/>
              </a:rPr>
              <a:t>Be cautious: </a:t>
            </a:r>
            <a:r>
              <a:rPr lang="en-US" sz="2400" i="0" dirty="0">
                <a:solidFill>
                  <a:srgbClr val="111111"/>
                </a:solidFill>
                <a:effectLst/>
                <a:highlight>
                  <a:srgbClr val="F5F5F5"/>
                </a:highlight>
                <a:latin typeface="-apple-system"/>
              </a:rPr>
              <a:t>Avoid downloading software from untrusted sources, especially when using public Wi-Fi</a:t>
            </a:r>
            <a:r>
              <a:rPr lang="en-US" sz="2400" b="1" i="0" dirty="0">
                <a:solidFill>
                  <a:srgbClr val="111111"/>
                </a:solidFill>
                <a:effectLst/>
                <a:highlight>
                  <a:srgbClr val="F5F5F5"/>
                </a:highlight>
                <a:latin typeface="-apple-system"/>
              </a:rPr>
              <a:t>.</a:t>
            </a:r>
          </a:p>
          <a:p>
            <a:pPr algn="l">
              <a:buFont typeface="Arial" panose="020B0604020202020204" pitchFamily="34" charset="0"/>
              <a:buChar char="•"/>
            </a:pPr>
            <a:r>
              <a:rPr lang="en-US" sz="2400" b="1" i="0" dirty="0">
                <a:solidFill>
                  <a:srgbClr val="111111"/>
                </a:solidFill>
                <a:effectLst/>
                <a:highlight>
                  <a:srgbClr val="F5F5F5"/>
                </a:highlight>
                <a:latin typeface="-apple-system"/>
              </a:rPr>
              <a:t>Regularly scan for malware</a:t>
            </a:r>
            <a:r>
              <a:rPr lang="en-US" sz="2400" i="0" dirty="0">
                <a:solidFill>
                  <a:srgbClr val="111111"/>
                </a:solidFill>
                <a:effectLst/>
                <a:highlight>
                  <a:srgbClr val="F5F5F5"/>
                </a:highlight>
                <a:latin typeface="-apple-system"/>
              </a:rPr>
              <a:t>: Use reliable antivirus software to detect and remove keyloggers.</a:t>
            </a:r>
          </a:p>
          <a:p>
            <a:pPr algn="l">
              <a:buFont typeface="Arial" panose="020B0604020202020204" pitchFamily="34" charset="0"/>
              <a:buChar char="•"/>
            </a:pPr>
            <a:r>
              <a:rPr lang="en-US" sz="2400" b="1" i="0" dirty="0">
                <a:solidFill>
                  <a:srgbClr val="111111"/>
                </a:solidFill>
                <a:effectLst/>
                <a:highlight>
                  <a:srgbClr val="F5F5F5"/>
                </a:highlight>
                <a:latin typeface="-apple-system"/>
              </a:rPr>
              <a:t>Monitor your accounts</a:t>
            </a:r>
            <a:r>
              <a:rPr lang="en-US" sz="2400" i="0" dirty="0">
                <a:solidFill>
                  <a:srgbClr val="111111"/>
                </a:solidFill>
                <a:effectLst/>
                <a:highlight>
                  <a:srgbClr val="F5F5F5"/>
                </a:highlight>
                <a:latin typeface="-apple-system"/>
              </a:rPr>
              <a:t>: Regularly check your bank statements and other accounts for any suspicious activity.</a:t>
            </a:r>
          </a:p>
          <a:p>
            <a:pPr algn="l">
              <a:buFont typeface="Arial" panose="020B0604020202020204" pitchFamily="34" charset="0"/>
              <a:buChar char="•"/>
            </a:pPr>
            <a:r>
              <a:rPr lang="en-US" sz="2400" b="1" i="0" dirty="0">
                <a:solidFill>
                  <a:srgbClr val="111111"/>
                </a:solidFill>
                <a:effectLst/>
                <a:highlight>
                  <a:srgbClr val="F5F5F5"/>
                </a:highlight>
                <a:latin typeface="-apple-system"/>
              </a:rPr>
              <a:t>Use strong, unique passwords: </a:t>
            </a:r>
            <a:r>
              <a:rPr lang="en-US" sz="2400" i="0" dirty="0">
                <a:solidFill>
                  <a:srgbClr val="111111"/>
                </a:solidFill>
                <a:effectLst/>
                <a:highlight>
                  <a:srgbClr val="F5F5F5"/>
                </a:highlight>
                <a:latin typeface="-apple-system"/>
              </a:rPr>
              <a:t>This makes it harder for keyloggers to capture sensitive information.</a:t>
            </a:r>
          </a:p>
          <a:p>
            <a:endParaRPr lang="en-IN" dirty="0"/>
          </a:p>
        </p:txBody>
      </p:sp>
    </p:spTree>
    <p:extLst>
      <p:ext uri="{BB962C8B-B14F-4D97-AF65-F5344CB8AC3E}">
        <p14:creationId xmlns:p14="http://schemas.microsoft.com/office/powerpoint/2010/main" val="244401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5B2A-FB17-C923-96DC-570DB48CEF53}"/>
              </a:ext>
            </a:extLst>
          </p:cNvPr>
          <p:cNvSpPr>
            <a:spLocks noGrp="1"/>
          </p:cNvSpPr>
          <p:nvPr>
            <p:ph type="title"/>
          </p:nvPr>
        </p:nvSpPr>
        <p:spPr>
          <a:xfrm>
            <a:off x="677334" y="609600"/>
            <a:ext cx="8596668" cy="835742"/>
          </a:xfrm>
        </p:spPr>
        <p:txBody>
          <a:bodyPr>
            <a:normAutofit fontScale="90000"/>
          </a:bodyPr>
          <a:lstStyle/>
          <a:p>
            <a:r>
              <a:rPr lang="en-US" dirty="0"/>
              <a:t>SIGNS THAT THERE IS A KEYLOGGER IN MY DEVICE !</a:t>
            </a:r>
            <a:endParaRPr lang="en-IN" dirty="0"/>
          </a:p>
        </p:txBody>
      </p:sp>
      <p:sp>
        <p:nvSpPr>
          <p:cNvPr id="3" name="Content Placeholder 2">
            <a:extLst>
              <a:ext uri="{FF2B5EF4-FFF2-40B4-BE49-F238E27FC236}">
                <a16:creationId xmlns:a16="http://schemas.microsoft.com/office/drawing/2014/main" id="{F73C2CB2-74A3-A2A1-888C-00D51D98439E}"/>
              </a:ext>
            </a:extLst>
          </p:cNvPr>
          <p:cNvSpPr>
            <a:spLocks noGrp="1"/>
          </p:cNvSpPr>
          <p:nvPr>
            <p:ph idx="1"/>
          </p:nvPr>
        </p:nvSpPr>
        <p:spPr>
          <a:xfrm>
            <a:off x="677334" y="1799303"/>
            <a:ext cx="8596668" cy="4242059"/>
          </a:xfrm>
        </p:spPr>
        <p:txBody>
          <a:bodyPr>
            <a:normAutofit fontScale="85000" lnSpcReduction="10000"/>
          </a:bodyPr>
          <a:lstStyle/>
          <a:p>
            <a:r>
              <a:rPr lang="en-US" b="0" i="0" dirty="0">
                <a:solidFill>
                  <a:srgbClr val="000000"/>
                </a:solidFill>
                <a:effectLst/>
                <a:highlight>
                  <a:srgbClr val="FFFFFF"/>
                </a:highlight>
                <a:latin typeface="SophosSans-Regular"/>
              </a:rPr>
              <a:t>Detecting a keylogger on your device can be crucial for maintaining your privacy and security. </a:t>
            </a:r>
          </a:p>
          <a:p>
            <a:pPr algn="l">
              <a:buFont typeface="Wingdings" panose="05000000000000000000" pitchFamily="2" charset="2"/>
              <a:buChar char="v"/>
            </a:pPr>
            <a:r>
              <a:rPr lang="en-US" b="1" i="0" dirty="0">
                <a:solidFill>
                  <a:schemeClr val="accent3">
                    <a:lumMod val="75000"/>
                  </a:schemeClr>
                </a:solidFill>
                <a:effectLst/>
                <a:highlight>
                  <a:srgbClr val="FFFFFF"/>
                </a:highlight>
                <a:latin typeface="SophosSans-Medium"/>
              </a:rPr>
              <a:t>1.Performance Changes</a:t>
            </a:r>
            <a:r>
              <a:rPr lang="en-US" b="1" i="0" dirty="0">
                <a:solidFill>
                  <a:schemeClr val="accent3">
                    <a:lumMod val="75000"/>
                  </a:schemeClr>
                </a:solidFill>
                <a:effectLst/>
                <a:highlight>
                  <a:srgbClr val="FFFFFF"/>
                </a:highlight>
                <a:latin typeface="SophosSans-Regular"/>
              </a:rPr>
              <a:t>: </a:t>
            </a:r>
            <a:r>
              <a:rPr lang="en-US" b="0" i="0" dirty="0">
                <a:solidFill>
                  <a:srgbClr val="000000"/>
                </a:solidFill>
                <a:effectLst/>
                <a:highlight>
                  <a:srgbClr val="FFFFFF"/>
                </a:highlight>
                <a:latin typeface="SophosSans-Regular"/>
              </a:rPr>
              <a:t>If your device suddenly becomes slow, lags, or experiences unusual resource usage even during basic tasks, it could indicate the presence of a keylogger or other malicious software.</a:t>
            </a:r>
          </a:p>
          <a:p>
            <a:pPr algn="l">
              <a:buFont typeface="Wingdings" panose="05000000000000000000" pitchFamily="2" charset="2"/>
              <a:buChar char="v"/>
            </a:pPr>
            <a:r>
              <a:rPr lang="en-US" b="1" i="0" dirty="0">
                <a:solidFill>
                  <a:schemeClr val="accent3">
                    <a:lumMod val="75000"/>
                  </a:schemeClr>
                </a:solidFill>
                <a:effectLst/>
                <a:highlight>
                  <a:srgbClr val="FFFFFF"/>
                </a:highlight>
                <a:latin typeface="SophosSans-Regular"/>
              </a:rPr>
              <a:t>2. </a:t>
            </a:r>
            <a:r>
              <a:rPr lang="en-US" b="1" i="0" dirty="0">
                <a:solidFill>
                  <a:schemeClr val="accent3">
                    <a:lumMod val="75000"/>
                  </a:schemeClr>
                </a:solidFill>
                <a:effectLst/>
                <a:highlight>
                  <a:srgbClr val="FFFFFF"/>
                </a:highlight>
                <a:latin typeface="SophosSans-Medium"/>
              </a:rPr>
              <a:t>Unfamiliar Processes in Task Manager or Activity Monitor</a:t>
            </a:r>
            <a:r>
              <a:rPr lang="en-US" b="0" i="0" dirty="0">
                <a:solidFill>
                  <a:srgbClr val="000000"/>
                </a:solidFill>
                <a:effectLst/>
                <a:highlight>
                  <a:srgbClr val="FFFFFF"/>
                </a:highlight>
                <a:latin typeface="SophosSans-Regular"/>
              </a:rPr>
              <a:t>: Open your device's Task Manager (Windows) or Activity Monitor (Mac) to see if there are any unfamiliar processes running that are consuming excessive resources. Look for processes with unusual or random names.</a:t>
            </a:r>
          </a:p>
          <a:p>
            <a:pPr algn="l">
              <a:buFont typeface="Wingdings" panose="05000000000000000000" pitchFamily="2" charset="2"/>
              <a:buChar char="v"/>
            </a:pPr>
            <a:r>
              <a:rPr lang="en-US" b="1" dirty="0">
                <a:solidFill>
                  <a:schemeClr val="accent3">
                    <a:lumMod val="75000"/>
                  </a:schemeClr>
                </a:solidFill>
                <a:highlight>
                  <a:srgbClr val="FFFFFF"/>
                </a:highlight>
                <a:latin typeface="SophosSans-Regular"/>
              </a:rPr>
              <a:t>3</a:t>
            </a:r>
            <a:r>
              <a:rPr lang="en-US" b="1" i="0" dirty="0">
                <a:solidFill>
                  <a:schemeClr val="accent3">
                    <a:lumMod val="75000"/>
                  </a:schemeClr>
                </a:solidFill>
                <a:effectLst/>
                <a:highlight>
                  <a:srgbClr val="FFFFFF"/>
                </a:highlight>
                <a:latin typeface="SophosSans-Regular"/>
              </a:rPr>
              <a:t>. </a:t>
            </a:r>
            <a:r>
              <a:rPr lang="en-US" b="1" i="0" dirty="0">
                <a:solidFill>
                  <a:schemeClr val="accent3">
                    <a:lumMod val="75000"/>
                  </a:schemeClr>
                </a:solidFill>
                <a:effectLst/>
                <a:highlight>
                  <a:srgbClr val="FFFFFF"/>
                </a:highlight>
                <a:latin typeface="SophosSans-Medium"/>
              </a:rPr>
              <a:t>Review Installed Programs/Apps</a:t>
            </a:r>
            <a:r>
              <a:rPr lang="en-US" b="1" i="0" dirty="0">
                <a:solidFill>
                  <a:schemeClr val="accent3">
                    <a:lumMod val="75000"/>
                  </a:schemeClr>
                </a:solidFill>
                <a:effectLst/>
                <a:highlight>
                  <a:srgbClr val="FFFFFF"/>
                </a:highlight>
                <a:latin typeface="SophosSans-Regular"/>
              </a:rPr>
              <a:t>: </a:t>
            </a:r>
            <a:r>
              <a:rPr lang="en-US" b="0" i="0" dirty="0">
                <a:solidFill>
                  <a:srgbClr val="000000"/>
                </a:solidFill>
                <a:effectLst/>
                <a:highlight>
                  <a:srgbClr val="FFFFFF"/>
                </a:highlight>
                <a:latin typeface="SophosSans-Regular"/>
              </a:rPr>
              <a:t>Check the list of installed programs or applications on your device. Look for any unfamiliar or suspicious software that you didn't install yourself.</a:t>
            </a:r>
          </a:p>
          <a:p>
            <a:pPr algn="l">
              <a:buFont typeface="Wingdings" panose="05000000000000000000" pitchFamily="2" charset="2"/>
              <a:buChar char="v"/>
            </a:pPr>
            <a:r>
              <a:rPr lang="en-US" b="1" dirty="0">
                <a:solidFill>
                  <a:schemeClr val="accent3">
                    <a:lumMod val="75000"/>
                  </a:schemeClr>
                </a:solidFill>
                <a:highlight>
                  <a:srgbClr val="FFFFFF"/>
                </a:highlight>
                <a:latin typeface="SophosSans-Regular"/>
              </a:rPr>
              <a:t>4</a:t>
            </a:r>
            <a:r>
              <a:rPr lang="en-US" b="1" i="0" dirty="0">
                <a:solidFill>
                  <a:schemeClr val="accent3">
                    <a:lumMod val="75000"/>
                  </a:schemeClr>
                </a:solidFill>
                <a:effectLst/>
                <a:highlight>
                  <a:srgbClr val="FFFFFF"/>
                </a:highlight>
                <a:latin typeface="SophosSans-Regular"/>
              </a:rPr>
              <a:t>. </a:t>
            </a:r>
            <a:r>
              <a:rPr lang="en-US" b="1" i="0" dirty="0">
                <a:solidFill>
                  <a:schemeClr val="accent3">
                    <a:lumMod val="75000"/>
                  </a:schemeClr>
                </a:solidFill>
                <a:effectLst/>
                <a:highlight>
                  <a:srgbClr val="FFFFFF"/>
                </a:highlight>
                <a:latin typeface="SophosSans-Medium"/>
              </a:rPr>
              <a:t>Unusual Network Activity</a:t>
            </a:r>
            <a:r>
              <a:rPr lang="en-US" b="1" i="0" dirty="0">
                <a:solidFill>
                  <a:schemeClr val="accent3">
                    <a:lumMod val="75000"/>
                  </a:schemeClr>
                </a:solidFill>
                <a:effectLst/>
                <a:highlight>
                  <a:srgbClr val="FFFFFF"/>
                </a:highlight>
                <a:latin typeface="SophosSans-Regular"/>
              </a:rPr>
              <a:t>: </a:t>
            </a:r>
            <a:r>
              <a:rPr lang="en-US" b="0" i="0" dirty="0">
                <a:solidFill>
                  <a:srgbClr val="000000"/>
                </a:solidFill>
                <a:effectLst/>
                <a:highlight>
                  <a:srgbClr val="FFFFFF"/>
                </a:highlight>
                <a:latin typeface="SophosSans-Regular"/>
              </a:rPr>
              <a:t>Monitor your network activity using your device's built-in network monitoring tools or third-party software. If you notice a lot of data being sent to unfamiliar destinations, it could indicate the presence of a keylogger.</a:t>
            </a:r>
          </a:p>
          <a:p>
            <a:pPr algn="l">
              <a:buFont typeface="Wingdings" panose="05000000000000000000" pitchFamily="2" charset="2"/>
              <a:buChar char="v"/>
            </a:pPr>
            <a:r>
              <a:rPr lang="en-US" b="1" dirty="0">
                <a:solidFill>
                  <a:schemeClr val="accent3">
                    <a:lumMod val="75000"/>
                  </a:schemeClr>
                </a:solidFill>
                <a:highlight>
                  <a:srgbClr val="FFFFFF"/>
                </a:highlight>
                <a:latin typeface="SophosSans-Regular"/>
              </a:rPr>
              <a:t>5</a:t>
            </a:r>
            <a:r>
              <a:rPr lang="en-US" b="1" i="0" dirty="0">
                <a:solidFill>
                  <a:schemeClr val="accent3">
                    <a:lumMod val="75000"/>
                  </a:schemeClr>
                </a:solidFill>
                <a:effectLst/>
                <a:highlight>
                  <a:srgbClr val="FFFFFF"/>
                </a:highlight>
                <a:latin typeface="SophosSans-Regular"/>
              </a:rPr>
              <a:t>. </a:t>
            </a:r>
            <a:r>
              <a:rPr lang="en-US" b="1" i="0" dirty="0">
                <a:solidFill>
                  <a:schemeClr val="accent3">
                    <a:lumMod val="75000"/>
                  </a:schemeClr>
                </a:solidFill>
                <a:effectLst/>
                <a:highlight>
                  <a:srgbClr val="FFFFFF"/>
                </a:highlight>
                <a:latin typeface="SophosSans-Medium"/>
              </a:rPr>
              <a:t>Check for Physical Devices</a:t>
            </a:r>
            <a:r>
              <a:rPr lang="en-US" b="1" i="0" dirty="0">
                <a:solidFill>
                  <a:schemeClr val="accent3">
                    <a:lumMod val="75000"/>
                  </a:schemeClr>
                </a:solidFill>
                <a:effectLst/>
                <a:highlight>
                  <a:srgbClr val="FFFFFF"/>
                </a:highlight>
                <a:latin typeface="SophosSans-Regular"/>
              </a:rPr>
              <a:t>: </a:t>
            </a:r>
            <a:r>
              <a:rPr lang="en-US" b="0" i="0" dirty="0">
                <a:solidFill>
                  <a:srgbClr val="000000"/>
                </a:solidFill>
                <a:effectLst/>
                <a:highlight>
                  <a:srgbClr val="FFFFFF"/>
                </a:highlight>
                <a:latin typeface="SophosSans-Regular"/>
              </a:rPr>
              <a:t>If you suspect a hardware keylogger, physically inspect your device's ports and connections for any unfamiliar devices attached, such as USB dongles or connectors that you didn't connect.</a:t>
            </a:r>
          </a:p>
          <a:p>
            <a:endParaRPr lang="en-IN" dirty="0"/>
          </a:p>
        </p:txBody>
      </p:sp>
    </p:spTree>
    <p:extLst>
      <p:ext uri="{BB962C8B-B14F-4D97-AF65-F5344CB8AC3E}">
        <p14:creationId xmlns:p14="http://schemas.microsoft.com/office/powerpoint/2010/main" val="301445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686F64-BBF1-E24E-57DE-24F5B1903CA7}"/>
              </a:ext>
            </a:extLst>
          </p:cNvPr>
          <p:cNvSpPr>
            <a:spLocks noGrp="1"/>
          </p:cNvSpPr>
          <p:nvPr>
            <p:ph type="title"/>
          </p:nvPr>
        </p:nvSpPr>
        <p:spPr/>
        <p:txBody>
          <a:bodyPr/>
          <a:lstStyle/>
          <a:p>
            <a:r>
              <a:rPr lang="en-US" dirty="0"/>
              <a:t>THE WOW IN YOUR SOLUTION </a:t>
            </a:r>
            <a:endParaRPr lang="en-IN" dirty="0"/>
          </a:p>
        </p:txBody>
      </p:sp>
      <p:sp>
        <p:nvSpPr>
          <p:cNvPr id="6" name="Content Placeholder 5">
            <a:extLst>
              <a:ext uri="{FF2B5EF4-FFF2-40B4-BE49-F238E27FC236}">
                <a16:creationId xmlns:a16="http://schemas.microsoft.com/office/drawing/2014/main" id="{220E8C60-BCCA-1194-E09F-D4A80AA24FE4}"/>
              </a:ext>
            </a:extLst>
          </p:cNvPr>
          <p:cNvSpPr>
            <a:spLocks noGrp="1"/>
          </p:cNvSpPr>
          <p:nvPr>
            <p:ph idx="1"/>
          </p:nvPr>
        </p:nvSpPr>
        <p:spPr>
          <a:xfrm>
            <a:off x="677334" y="1799303"/>
            <a:ext cx="8596668" cy="4576356"/>
          </a:xfrm>
        </p:spPr>
        <p:txBody>
          <a:bodyPr>
            <a:normAutofit/>
          </a:bodyPr>
          <a:lstStyle/>
          <a:p>
            <a:pPr algn="l"/>
            <a:r>
              <a:rPr lang="en-US" sz="2400" b="1" i="0" dirty="0">
                <a:solidFill>
                  <a:schemeClr val="accent1">
                    <a:lumMod val="60000"/>
                    <a:lumOff val="40000"/>
                  </a:schemeClr>
                </a:solidFill>
                <a:effectLst/>
                <a:highlight>
                  <a:srgbClr val="FFFFFF"/>
                </a:highlight>
                <a:latin typeface="SophosSans-Regular"/>
              </a:rPr>
              <a:t>1. Use Security Software: </a:t>
            </a:r>
            <a:r>
              <a:rPr lang="en-US" sz="2400" b="0" i="0" dirty="0">
                <a:solidFill>
                  <a:srgbClr val="000000"/>
                </a:solidFill>
                <a:effectLst/>
                <a:highlight>
                  <a:srgbClr val="FFFFFF"/>
                </a:highlight>
                <a:latin typeface="SophosSans-Regular"/>
              </a:rPr>
              <a:t>Install reputable antivirus and anti-malware software that can help detect and prevent keyloggers. Or, outsource your security via a Managed detection and response provider.</a:t>
            </a:r>
          </a:p>
          <a:p>
            <a:pPr algn="l"/>
            <a:r>
              <a:rPr lang="en-US" sz="2400" b="1" i="0" dirty="0">
                <a:solidFill>
                  <a:schemeClr val="accent1">
                    <a:lumMod val="60000"/>
                    <a:lumOff val="40000"/>
                  </a:schemeClr>
                </a:solidFill>
                <a:effectLst/>
                <a:highlight>
                  <a:srgbClr val="FFFFFF"/>
                </a:highlight>
                <a:latin typeface="SophosSans-Regular"/>
              </a:rPr>
              <a:t>2. Keep Software Updated: </a:t>
            </a:r>
            <a:r>
              <a:rPr lang="en-US" sz="2400" b="0" i="0" dirty="0">
                <a:solidFill>
                  <a:srgbClr val="000000"/>
                </a:solidFill>
                <a:effectLst/>
                <a:highlight>
                  <a:srgbClr val="FFFFFF"/>
                </a:highlight>
                <a:latin typeface="SophosSans-Regular"/>
              </a:rPr>
              <a:t>Regularly update your operating system, applications, and security software to patch vulnerabilities that attackers might exploit.</a:t>
            </a:r>
          </a:p>
          <a:p>
            <a:pPr algn="l"/>
            <a:r>
              <a:rPr lang="en-US" sz="2400" b="1" i="0" dirty="0">
                <a:solidFill>
                  <a:schemeClr val="accent1">
                    <a:lumMod val="60000"/>
                    <a:lumOff val="40000"/>
                  </a:schemeClr>
                </a:solidFill>
                <a:effectLst/>
                <a:highlight>
                  <a:srgbClr val="FFFFFF"/>
                </a:highlight>
                <a:latin typeface="SophosSans-Regular"/>
              </a:rPr>
              <a:t>3. Use Common Sense: </a:t>
            </a:r>
            <a:r>
              <a:rPr lang="en-US" sz="2400" b="0" i="0" dirty="0">
                <a:solidFill>
                  <a:srgbClr val="000000"/>
                </a:solidFill>
                <a:effectLst/>
                <a:highlight>
                  <a:srgbClr val="FFFFFF"/>
                </a:highlight>
                <a:latin typeface="SophosSans-Regular"/>
              </a:rPr>
              <a:t>Avoid downloading files or clicking on links from unknown sources. Be cautious when opening email attachments, especially if they're from unfamiliar senders.</a:t>
            </a:r>
          </a:p>
          <a:p>
            <a:endParaRPr lang="en-IN" dirty="0"/>
          </a:p>
        </p:txBody>
      </p:sp>
    </p:spTree>
    <p:extLst>
      <p:ext uri="{BB962C8B-B14F-4D97-AF65-F5344CB8AC3E}">
        <p14:creationId xmlns:p14="http://schemas.microsoft.com/office/powerpoint/2010/main" val="311419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0B5E-D6EC-B4C3-AAD7-80E9964C6580}"/>
              </a:ext>
            </a:extLst>
          </p:cNvPr>
          <p:cNvSpPr>
            <a:spLocks noGrp="1"/>
          </p:cNvSpPr>
          <p:nvPr>
            <p:ph idx="1"/>
          </p:nvPr>
        </p:nvSpPr>
        <p:spPr>
          <a:xfrm>
            <a:off x="677334" y="1248697"/>
            <a:ext cx="8596668" cy="4792665"/>
          </a:xfrm>
        </p:spPr>
        <p:txBody>
          <a:bodyPr/>
          <a:lstStyle/>
          <a:p>
            <a:pPr algn="l"/>
            <a:r>
              <a:rPr lang="en-US" sz="2400" b="1" i="0" dirty="0">
                <a:solidFill>
                  <a:schemeClr val="accent1">
                    <a:lumMod val="60000"/>
                    <a:lumOff val="40000"/>
                  </a:schemeClr>
                </a:solidFill>
                <a:effectLst/>
                <a:highlight>
                  <a:srgbClr val="FFFFFF"/>
                </a:highlight>
                <a:latin typeface="SophosSans-Regular"/>
              </a:rPr>
              <a:t>4. Use Virtual Keyboards: </a:t>
            </a:r>
            <a:r>
              <a:rPr lang="en-US" sz="2400" b="0" i="0" dirty="0">
                <a:solidFill>
                  <a:srgbClr val="000000"/>
                </a:solidFill>
                <a:effectLst/>
                <a:highlight>
                  <a:srgbClr val="FFFFFF"/>
                </a:highlight>
                <a:latin typeface="SophosSans-Regular"/>
              </a:rPr>
              <a:t>Some security-sensitive activities (like entering passwords) can be done using virtual keyboards, which can help thwart keyloggers that are designed to capture physical keystrokes.</a:t>
            </a:r>
          </a:p>
          <a:p>
            <a:pPr algn="l"/>
            <a:r>
              <a:rPr lang="en-US" sz="2400" b="1" i="0" dirty="0">
                <a:solidFill>
                  <a:schemeClr val="accent1">
                    <a:lumMod val="60000"/>
                    <a:lumOff val="40000"/>
                  </a:schemeClr>
                </a:solidFill>
                <a:effectLst/>
                <a:highlight>
                  <a:srgbClr val="FFFFFF"/>
                </a:highlight>
                <a:latin typeface="SophosSans-Regular"/>
              </a:rPr>
              <a:t>5. Regular Security Scans: </a:t>
            </a:r>
            <a:r>
              <a:rPr lang="en-US" sz="2400" b="0" i="0" dirty="0">
                <a:solidFill>
                  <a:srgbClr val="000000"/>
                </a:solidFill>
                <a:effectLst/>
                <a:highlight>
                  <a:srgbClr val="FFFFFF"/>
                </a:highlight>
                <a:latin typeface="SophosSans-Regular"/>
              </a:rPr>
              <a:t>Perform regular malware scans on your computer to identify and remove any potential threats.</a:t>
            </a:r>
          </a:p>
          <a:p>
            <a:pPr algn="l"/>
            <a:r>
              <a:rPr lang="en-US" sz="2400" b="1" i="0" dirty="0">
                <a:solidFill>
                  <a:schemeClr val="accent1">
                    <a:lumMod val="60000"/>
                    <a:lumOff val="40000"/>
                  </a:schemeClr>
                </a:solidFill>
                <a:effectLst/>
                <a:highlight>
                  <a:srgbClr val="FFFFFF"/>
                </a:highlight>
                <a:latin typeface="SophosSans-Regular"/>
              </a:rPr>
              <a:t>6. Don’t Forget Physical Security: </a:t>
            </a:r>
            <a:r>
              <a:rPr lang="en-US" sz="2400" b="0" i="0" dirty="0">
                <a:solidFill>
                  <a:srgbClr val="000000"/>
                </a:solidFill>
                <a:effectLst/>
                <a:highlight>
                  <a:srgbClr val="FFFFFF"/>
                </a:highlight>
                <a:latin typeface="SophosSans-Regular"/>
              </a:rPr>
              <a:t>Be aware of physical security risks, especially in public places. Check your surroundings for suspicious devices attached to the computer or keyboard.</a:t>
            </a:r>
          </a:p>
          <a:p>
            <a:endParaRPr lang="en-IN" dirty="0"/>
          </a:p>
        </p:txBody>
      </p:sp>
    </p:spTree>
    <p:extLst>
      <p:ext uri="{BB962C8B-B14F-4D97-AF65-F5344CB8AC3E}">
        <p14:creationId xmlns:p14="http://schemas.microsoft.com/office/powerpoint/2010/main" val="2126805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FF8CDB-22C5-3068-CD62-E12EC0B0EFEC}"/>
              </a:ext>
            </a:extLst>
          </p:cNvPr>
          <p:cNvGraphicFramePr>
            <a:graphicFrameLocks noGrp="1"/>
          </p:cNvGraphicFramePr>
          <p:nvPr>
            <p:extLst>
              <p:ext uri="{D42A27DB-BD31-4B8C-83A1-F6EECF244321}">
                <p14:modId xmlns:p14="http://schemas.microsoft.com/office/powerpoint/2010/main" val="769811073"/>
              </p:ext>
            </p:extLst>
          </p:nvPr>
        </p:nvGraphicFramePr>
        <p:xfrm>
          <a:off x="920955" y="2823770"/>
          <a:ext cx="8128000" cy="479869"/>
        </p:xfrm>
        <a:graphic>
          <a:graphicData uri="http://schemas.openxmlformats.org/drawingml/2006/table">
            <a:tbl>
              <a:tblPr firstRow="1" bandRow="1">
                <a:tableStyleId>{C083E6E3-FA7D-4D7B-A595-EF9225AFEA82}</a:tableStyleId>
              </a:tblPr>
              <a:tblGrid>
                <a:gridCol w="8128000">
                  <a:extLst>
                    <a:ext uri="{9D8B030D-6E8A-4147-A177-3AD203B41FA5}">
                      <a16:colId xmlns:a16="http://schemas.microsoft.com/office/drawing/2014/main" val="2786855992"/>
                    </a:ext>
                  </a:extLst>
                </a:gridCol>
              </a:tblGrid>
              <a:tr h="479869">
                <a:tc>
                  <a:txBody>
                    <a:bodyPr/>
                    <a:lstStyle/>
                    <a:p>
                      <a:r>
                        <a:rPr lang="en-IN" dirty="0"/>
                        <a:t>https://github.com/jahnavi2122/CS-PROJECT-FILE</a:t>
                      </a:r>
                    </a:p>
                  </a:txBody>
                  <a:tcPr/>
                </a:tc>
                <a:extLst>
                  <a:ext uri="{0D108BD9-81ED-4DB2-BD59-A6C34878D82A}">
                    <a16:rowId xmlns:a16="http://schemas.microsoft.com/office/drawing/2014/main" val="1668042911"/>
                  </a:ext>
                </a:extLst>
              </a:tr>
            </a:tbl>
          </a:graphicData>
        </a:graphic>
      </p:graphicFrame>
      <p:sp>
        <p:nvSpPr>
          <p:cNvPr id="4" name="Rectangle 3">
            <a:extLst>
              <a:ext uri="{FF2B5EF4-FFF2-40B4-BE49-F238E27FC236}">
                <a16:creationId xmlns:a16="http://schemas.microsoft.com/office/drawing/2014/main" id="{DD2199A4-D2E6-3AB1-E0EA-8974E8C5CF50}"/>
              </a:ext>
            </a:extLst>
          </p:cNvPr>
          <p:cNvSpPr/>
          <p:nvPr/>
        </p:nvSpPr>
        <p:spPr>
          <a:xfrm>
            <a:off x="707923" y="776748"/>
            <a:ext cx="3283974" cy="6587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PROJECT LINK :</a:t>
            </a:r>
            <a:endParaRPr lang="en-IN" dirty="0"/>
          </a:p>
        </p:txBody>
      </p:sp>
    </p:spTree>
    <p:extLst>
      <p:ext uri="{BB962C8B-B14F-4D97-AF65-F5344CB8AC3E}">
        <p14:creationId xmlns:p14="http://schemas.microsoft.com/office/powerpoint/2010/main" val="290203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7977-C2E5-554F-3530-67AE91E5536A}"/>
              </a:ext>
            </a:extLst>
          </p:cNvPr>
          <p:cNvSpPr>
            <a:spLocks noGrp="1"/>
          </p:cNvSpPr>
          <p:nvPr>
            <p:ph type="title"/>
          </p:nvPr>
        </p:nvSpPr>
        <p:spPr/>
        <p:txBody>
          <a:bodyPr>
            <a:normAutofit/>
          </a:bodyPr>
          <a:lstStyle/>
          <a:p>
            <a:r>
              <a:rPr lang="en-US" sz="4400" dirty="0">
                <a:solidFill>
                  <a:schemeClr val="tx2">
                    <a:lumMod val="60000"/>
                    <a:lumOff val="40000"/>
                  </a:schemeClr>
                </a:solidFill>
              </a:rPr>
              <a:t>RESULT </a:t>
            </a:r>
            <a:endParaRPr lang="en-IN" sz="4400" dirty="0">
              <a:solidFill>
                <a:schemeClr val="tx2">
                  <a:lumMod val="60000"/>
                  <a:lumOff val="40000"/>
                </a:schemeClr>
              </a:solidFill>
            </a:endParaRPr>
          </a:p>
        </p:txBody>
      </p:sp>
      <p:pic>
        <p:nvPicPr>
          <p:cNvPr id="5" name="Content Placeholder 4">
            <a:extLst>
              <a:ext uri="{FF2B5EF4-FFF2-40B4-BE49-F238E27FC236}">
                <a16:creationId xmlns:a16="http://schemas.microsoft.com/office/drawing/2014/main" id="{2B765DAA-12FD-A54E-7136-A6548F1B4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3304" y="432619"/>
            <a:ext cx="6774426" cy="2762863"/>
          </a:xfrm>
        </p:spPr>
      </p:pic>
      <p:pic>
        <p:nvPicPr>
          <p:cNvPr id="4" name="Picture 3">
            <a:extLst>
              <a:ext uri="{FF2B5EF4-FFF2-40B4-BE49-F238E27FC236}">
                <a16:creationId xmlns:a16="http://schemas.microsoft.com/office/drawing/2014/main" id="{5FD2D389-3B15-FCA7-6802-949DEED35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99" y="3549443"/>
            <a:ext cx="8809703" cy="3169022"/>
          </a:xfrm>
          <a:prstGeom prst="rect">
            <a:avLst/>
          </a:prstGeom>
        </p:spPr>
      </p:pic>
    </p:spTree>
    <p:extLst>
      <p:ext uri="{BB962C8B-B14F-4D97-AF65-F5344CB8AC3E}">
        <p14:creationId xmlns:p14="http://schemas.microsoft.com/office/powerpoint/2010/main" val="240807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E877-0455-2F4E-3D84-BBB3D8AF8AD9}"/>
              </a:ext>
            </a:extLst>
          </p:cNvPr>
          <p:cNvSpPr>
            <a:spLocks noGrp="1"/>
          </p:cNvSpPr>
          <p:nvPr>
            <p:ph type="ctrTitle"/>
          </p:nvPr>
        </p:nvSpPr>
        <p:spPr>
          <a:xfrm>
            <a:off x="690639" y="1326848"/>
            <a:ext cx="6934804" cy="1646302"/>
          </a:xfrm>
        </p:spPr>
        <p:txBody>
          <a:bodyPr>
            <a:scene3d>
              <a:camera prst="orthographicFront">
                <a:rot lat="0" lon="21299997" rev="0"/>
              </a:camera>
              <a:lightRig rig="threePt" dir="t"/>
            </a:scene3d>
          </a:bodyPr>
          <a:lstStyle/>
          <a:p>
            <a:r>
              <a:rPr lang="en-US" dirty="0">
                <a:solidFill>
                  <a:schemeClr val="accent1">
                    <a:lumMod val="60000"/>
                    <a:lumOff val="40000"/>
                  </a:schemeClr>
                </a:solidFill>
                <a:effectLst>
                  <a:outerShdw blurRad="38100" dist="38100" dir="2700000" algn="tl">
                    <a:srgbClr val="000000">
                      <a:alpha val="43137"/>
                    </a:srgbClr>
                  </a:outerShdw>
                </a:effectLst>
              </a:rPr>
              <a:t>KEY LOGGER AND</a:t>
            </a:r>
            <a:endParaRPr lang="en-IN"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71C120F-F29C-C2A9-CB64-EDAB48D45CF3}"/>
              </a:ext>
            </a:extLst>
          </p:cNvPr>
          <p:cNvSpPr>
            <a:spLocks noGrp="1"/>
          </p:cNvSpPr>
          <p:nvPr>
            <p:ph type="subTitle" idx="1"/>
          </p:nvPr>
        </p:nvSpPr>
        <p:spPr>
          <a:xfrm>
            <a:off x="794053" y="2998876"/>
            <a:ext cx="7766936" cy="885975"/>
          </a:xfrm>
          <a:scene3d>
            <a:camera prst="orthographicFront">
              <a:rot lat="0" lon="21299999" rev="0"/>
            </a:camera>
            <a:lightRig rig="threePt" dir="t"/>
          </a:scene3d>
        </p:spPr>
        <p:txBody>
          <a:bodyPr>
            <a:noAutofit/>
          </a:bodyPr>
          <a:lstStyle/>
          <a:p>
            <a:r>
              <a:rPr lang="en-US" sz="5400" dirty="0">
                <a:solidFill>
                  <a:schemeClr val="tx2">
                    <a:lumMod val="40000"/>
                    <a:lumOff val="60000"/>
                  </a:schemeClr>
                </a:solidFill>
                <a:effectLst>
                  <a:outerShdw blurRad="38100" dist="38100" dir="2700000" algn="tl">
                    <a:srgbClr val="000000">
                      <a:alpha val="43137"/>
                    </a:srgbClr>
                  </a:outerShdw>
                </a:effectLst>
              </a:rPr>
              <a:t>SECURITY</a:t>
            </a:r>
            <a:endParaRPr lang="en-IN" sz="5400" dirty="0">
              <a:solidFill>
                <a:schemeClr val="tx2">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2354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D7AC-FBF9-06BB-9ABD-58541834A6E8}"/>
              </a:ext>
            </a:extLst>
          </p:cNvPr>
          <p:cNvSpPr>
            <a:spLocks noGrp="1"/>
          </p:cNvSpPr>
          <p:nvPr>
            <p:ph type="ctrTitle"/>
          </p:nvPr>
        </p:nvSpPr>
        <p:spPr>
          <a:xfrm>
            <a:off x="1366683" y="245806"/>
            <a:ext cx="3755923" cy="943897"/>
          </a:xfrm>
        </p:spPr>
        <p:txBody>
          <a:bodyPr/>
          <a:lstStyle/>
          <a:p>
            <a:pPr algn="l"/>
            <a:r>
              <a:rPr lang="en-US" dirty="0"/>
              <a:t>AGENDA</a:t>
            </a:r>
            <a:endParaRPr lang="en-IN" dirty="0"/>
          </a:p>
        </p:txBody>
      </p:sp>
      <p:sp>
        <p:nvSpPr>
          <p:cNvPr id="3" name="Subtitle 2">
            <a:extLst>
              <a:ext uri="{FF2B5EF4-FFF2-40B4-BE49-F238E27FC236}">
                <a16:creationId xmlns:a16="http://schemas.microsoft.com/office/drawing/2014/main" id="{9E50EFFB-7044-7CA9-2400-7A180D1596B3}"/>
              </a:ext>
            </a:extLst>
          </p:cNvPr>
          <p:cNvSpPr>
            <a:spLocks noGrp="1"/>
          </p:cNvSpPr>
          <p:nvPr>
            <p:ph type="subTitle" idx="1"/>
          </p:nvPr>
        </p:nvSpPr>
        <p:spPr/>
        <p:txBody>
          <a:bodyPr/>
          <a:lstStyle/>
          <a:p>
            <a:endParaRPr lang="en-IN"/>
          </a:p>
        </p:txBody>
      </p:sp>
      <p:graphicFrame>
        <p:nvGraphicFramePr>
          <p:cNvPr id="4" name="Table 3">
            <a:extLst>
              <a:ext uri="{FF2B5EF4-FFF2-40B4-BE49-F238E27FC236}">
                <a16:creationId xmlns:a16="http://schemas.microsoft.com/office/drawing/2014/main" id="{99E07522-E0BC-5617-F549-2AE5412FD71A}"/>
              </a:ext>
            </a:extLst>
          </p:cNvPr>
          <p:cNvGraphicFramePr>
            <a:graphicFrameLocks noGrp="1"/>
          </p:cNvGraphicFramePr>
          <p:nvPr>
            <p:extLst>
              <p:ext uri="{D42A27DB-BD31-4B8C-83A1-F6EECF244321}">
                <p14:modId xmlns:p14="http://schemas.microsoft.com/office/powerpoint/2010/main" val="3170943474"/>
              </p:ext>
            </p:extLst>
          </p:nvPr>
        </p:nvGraphicFramePr>
        <p:xfrm>
          <a:off x="963559" y="1514167"/>
          <a:ext cx="8416415" cy="46870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689159635"/>
                    </a:ext>
                  </a:extLst>
                </a:gridCol>
                <a:gridCol w="8208135">
                  <a:extLst>
                    <a:ext uri="{9D8B030D-6E8A-4147-A177-3AD203B41FA5}">
                      <a16:colId xmlns:a16="http://schemas.microsoft.com/office/drawing/2014/main" val="1259228949"/>
                    </a:ext>
                  </a:extLst>
                </a:gridCol>
              </a:tblGrid>
              <a:tr h="419347">
                <a:tc>
                  <a:txBody>
                    <a:bodyPr/>
                    <a:lstStyle/>
                    <a:p>
                      <a:endParaRPr lang="en-IN" dirty="0"/>
                    </a:p>
                  </a:txBody>
                  <a:tcPr/>
                </a:tc>
                <a:tc>
                  <a:txBody>
                    <a:bodyPr/>
                    <a:lstStyle/>
                    <a:p>
                      <a:r>
                        <a:rPr lang="en-US" dirty="0"/>
                        <a:t>BASIC KEY LOGGER DEFINITION </a:t>
                      </a:r>
                    </a:p>
                    <a:p>
                      <a:endParaRPr lang="en-IN" dirty="0"/>
                    </a:p>
                  </a:txBody>
                  <a:tcPr/>
                </a:tc>
                <a:extLst>
                  <a:ext uri="{0D108BD9-81ED-4DB2-BD59-A6C34878D82A}">
                    <a16:rowId xmlns:a16="http://schemas.microsoft.com/office/drawing/2014/main" val="2564307338"/>
                  </a:ext>
                </a:extLst>
              </a:tr>
              <a:tr h="567813">
                <a:tc>
                  <a:txBody>
                    <a:bodyPr/>
                    <a:lstStyle/>
                    <a:p>
                      <a:endParaRPr lang="en-IN"/>
                    </a:p>
                  </a:txBody>
                  <a:tcPr/>
                </a:tc>
                <a:tc>
                  <a:txBody>
                    <a:bodyPr/>
                    <a:lstStyle/>
                    <a:p>
                      <a:r>
                        <a:rPr lang="en-US" dirty="0"/>
                        <a:t>EXPLAINATION ABOUT DIFFERENT TYPES OF KEY LOGGERS</a:t>
                      </a:r>
                      <a:endParaRPr lang="en-IN" dirty="0"/>
                    </a:p>
                  </a:txBody>
                  <a:tcPr/>
                </a:tc>
                <a:extLst>
                  <a:ext uri="{0D108BD9-81ED-4DB2-BD59-A6C34878D82A}">
                    <a16:rowId xmlns:a16="http://schemas.microsoft.com/office/drawing/2014/main" val="3589728534"/>
                  </a:ext>
                </a:extLst>
              </a:tr>
              <a:tr h="567813">
                <a:tc>
                  <a:txBody>
                    <a:bodyPr/>
                    <a:lstStyle/>
                    <a:p>
                      <a:endParaRPr lang="en-IN"/>
                    </a:p>
                  </a:txBody>
                  <a:tcPr/>
                </a:tc>
                <a:tc>
                  <a:txBody>
                    <a:bodyPr/>
                    <a:lstStyle/>
                    <a:p>
                      <a:r>
                        <a:rPr lang="en-US" dirty="0"/>
                        <a:t>KNOWING THE PROBLEM STATEMENT</a:t>
                      </a:r>
                      <a:endParaRPr lang="en-IN" dirty="0"/>
                    </a:p>
                  </a:txBody>
                  <a:tcPr/>
                </a:tc>
                <a:extLst>
                  <a:ext uri="{0D108BD9-81ED-4DB2-BD59-A6C34878D82A}">
                    <a16:rowId xmlns:a16="http://schemas.microsoft.com/office/drawing/2014/main" val="3213114906"/>
                  </a:ext>
                </a:extLst>
              </a:tr>
              <a:tr h="567813">
                <a:tc>
                  <a:txBody>
                    <a:bodyPr/>
                    <a:lstStyle/>
                    <a:p>
                      <a:endParaRPr lang="en-IN"/>
                    </a:p>
                  </a:txBody>
                  <a:tcPr/>
                </a:tc>
                <a:tc>
                  <a:txBody>
                    <a:bodyPr/>
                    <a:lstStyle/>
                    <a:p>
                      <a:r>
                        <a:rPr lang="en-US" dirty="0"/>
                        <a:t>OVERVIEW OF PROJECT</a:t>
                      </a:r>
                      <a:endParaRPr lang="en-IN" dirty="0"/>
                    </a:p>
                  </a:txBody>
                  <a:tcPr/>
                </a:tc>
                <a:extLst>
                  <a:ext uri="{0D108BD9-81ED-4DB2-BD59-A6C34878D82A}">
                    <a16:rowId xmlns:a16="http://schemas.microsoft.com/office/drawing/2014/main" val="328445374"/>
                  </a:ext>
                </a:extLst>
              </a:tr>
              <a:tr h="567813">
                <a:tc>
                  <a:txBody>
                    <a:bodyPr/>
                    <a:lstStyle/>
                    <a:p>
                      <a:endParaRPr lang="en-IN"/>
                    </a:p>
                  </a:txBody>
                  <a:tcPr/>
                </a:tc>
                <a:tc>
                  <a:txBody>
                    <a:bodyPr/>
                    <a:lstStyle/>
                    <a:p>
                      <a:r>
                        <a:rPr lang="en-US" dirty="0"/>
                        <a:t>WHO ARE END USERS?</a:t>
                      </a:r>
                    </a:p>
                  </a:txBody>
                  <a:tcPr/>
                </a:tc>
                <a:extLst>
                  <a:ext uri="{0D108BD9-81ED-4DB2-BD59-A6C34878D82A}">
                    <a16:rowId xmlns:a16="http://schemas.microsoft.com/office/drawing/2014/main" val="2901991281"/>
                  </a:ext>
                </a:extLst>
              </a:tr>
              <a:tr h="567813">
                <a:tc>
                  <a:txBody>
                    <a:bodyPr/>
                    <a:lstStyle/>
                    <a:p>
                      <a:endParaRPr lang="en-IN"/>
                    </a:p>
                  </a:txBody>
                  <a:tcPr/>
                </a:tc>
                <a:tc>
                  <a:txBody>
                    <a:bodyPr/>
                    <a:lstStyle/>
                    <a:p>
                      <a:r>
                        <a:rPr lang="en-US" dirty="0"/>
                        <a:t>INTRODUCING THE SOLUTION </a:t>
                      </a:r>
                      <a:endParaRPr lang="en-IN" dirty="0"/>
                    </a:p>
                  </a:txBody>
                  <a:tcPr/>
                </a:tc>
                <a:extLst>
                  <a:ext uri="{0D108BD9-81ED-4DB2-BD59-A6C34878D82A}">
                    <a16:rowId xmlns:a16="http://schemas.microsoft.com/office/drawing/2014/main" val="391615792"/>
                  </a:ext>
                </a:extLst>
              </a:tr>
              <a:tr h="567813">
                <a:tc>
                  <a:txBody>
                    <a:bodyPr/>
                    <a:lstStyle/>
                    <a:p>
                      <a:endParaRPr lang="en-IN"/>
                    </a:p>
                  </a:txBody>
                  <a:tcPr/>
                </a:tc>
                <a:tc>
                  <a:txBody>
                    <a:bodyPr/>
                    <a:lstStyle/>
                    <a:p>
                      <a:r>
                        <a:rPr lang="en-US" dirty="0"/>
                        <a:t>THE WOW IN YOUR SOLUTION </a:t>
                      </a:r>
                      <a:endParaRPr lang="en-IN" dirty="0"/>
                    </a:p>
                  </a:txBody>
                  <a:tcPr/>
                </a:tc>
                <a:extLst>
                  <a:ext uri="{0D108BD9-81ED-4DB2-BD59-A6C34878D82A}">
                    <a16:rowId xmlns:a16="http://schemas.microsoft.com/office/drawing/2014/main" val="1851422265"/>
                  </a:ext>
                </a:extLst>
              </a:tr>
              <a:tr h="567813">
                <a:tc>
                  <a:txBody>
                    <a:bodyPr/>
                    <a:lstStyle/>
                    <a:p>
                      <a:endParaRPr lang="en-IN"/>
                    </a:p>
                  </a:txBody>
                  <a:tcPr/>
                </a:tc>
                <a:tc>
                  <a:txBody>
                    <a:bodyPr/>
                    <a:lstStyle/>
                    <a:p>
                      <a:r>
                        <a:rPr lang="en-US" dirty="0"/>
                        <a:t>MODELLING AND</a:t>
                      </a:r>
                    </a:p>
                    <a:p>
                      <a:r>
                        <a:rPr lang="en-US" dirty="0"/>
                        <a:t>RESULTS</a:t>
                      </a:r>
                      <a:endParaRPr lang="en-IN" dirty="0"/>
                    </a:p>
                  </a:txBody>
                  <a:tcPr/>
                </a:tc>
                <a:extLst>
                  <a:ext uri="{0D108BD9-81ED-4DB2-BD59-A6C34878D82A}">
                    <a16:rowId xmlns:a16="http://schemas.microsoft.com/office/drawing/2014/main" val="3318751425"/>
                  </a:ext>
                </a:extLst>
              </a:tr>
            </a:tbl>
          </a:graphicData>
        </a:graphic>
      </p:graphicFrame>
    </p:spTree>
    <p:extLst>
      <p:ext uri="{BB962C8B-B14F-4D97-AF65-F5344CB8AC3E}">
        <p14:creationId xmlns:p14="http://schemas.microsoft.com/office/powerpoint/2010/main" val="310092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728D-871C-63A2-AA9A-31DE0CCF63BB}"/>
              </a:ext>
            </a:extLst>
          </p:cNvPr>
          <p:cNvSpPr>
            <a:spLocks noGrp="1"/>
          </p:cNvSpPr>
          <p:nvPr>
            <p:ph type="title"/>
          </p:nvPr>
        </p:nvSpPr>
        <p:spPr/>
        <p:txBody>
          <a:bodyPr>
            <a:normAutofit/>
          </a:bodyPr>
          <a:lstStyle/>
          <a:p>
            <a:r>
              <a:rPr lang="en-US" sz="4000" dirty="0">
                <a:solidFill>
                  <a:schemeClr val="tx2">
                    <a:lumMod val="50000"/>
                  </a:schemeClr>
                </a:solidFill>
              </a:rPr>
              <a:t>DEFINITION :</a:t>
            </a:r>
            <a:endParaRPr lang="en-IN" sz="4000" dirty="0">
              <a:solidFill>
                <a:schemeClr val="tx2">
                  <a:lumMod val="50000"/>
                </a:schemeClr>
              </a:solidFill>
            </a:endParaRPr>
          </a:p>
        </p:txBody>
      </p:sp>
      <p:sp>
        <p:nvSpPr>
          <p:cNvPr id="3" name="Content Placeholder 2">
            <a:extLst>
              <a:ext uri="{FF2B5EF4-FFF2-40B4-BE49-F238E27FC236}">
                <a16:creationId xmlns:a16="http://schemas.microsoft.com/office/drawing/2014/main" id="{3D3ACAF4-0DA0-0837-918B-3CFFEAF0953C}"/>
              </a:ext>
            </a:extLst>
          </p:cNvPr>
          <p:cNvSpPr>
            <a:spLocks noGrp="1"/>
          </p:cNvSpPr>
          <p:nvPr>
            <p:ph idx="1"/>
          </p:nvPr>
        </p:nvSpPr>
        <p:spPr>
          <a:xfrm>
            <a:off x="559347" y="2133599"/>
            <a:ext cx="8596668" cy="4232227"/>
          </a:xfrm>
        </p:spPr>
        <p:txBody>
          <a:bodyPr/>
          <a:lstStyle/>
          <a:p>
            <a:r>
              <a:rPr lang="en-US" sz="2800" b="0" i="0" dirty="0">
                <a:solidFill>
                  <a:schemeClr val="accent2">
                    <a:lumMod val="75000"/>
                  </a:schemeClr>
                </a:solidFill>
                <a:effectLst/>
                <a:highlight>
                  <a:srgbClr val="FFFFFF"/>
                </a:highlight>
                <a:latin typeface="Arial" panose="020B0604020202020204" pitchFamily="34" charset="0"/>
              </a:rPr>
              <a:t>A keylogger, sometimes called a keystroke logger, is a type of surveillance technology used to monitor and record each keystroke on a specific device, such as a computer or smartphone. It can be either hardware- or software-based. The latter type is also known as system monitoring software or keyboard capture software</a:t>
            </a:r>
            <a:r>
              <a:rPr lang="en-US" b="0" i="0" dirty="0">
                <a:solidFill>
                  <a:srgbClr val="666666"/>
                </a:solidFill>
                <a:effectLst/>
                <a:highlight>
                  <a:srgbClr val="FFFFFF"/>
                </a:highlight>
                <a:latin typeface="Arial" panose="020B0604020202020204" pitchFamily="34" charset="0"/>
              </a:rPr>
              <a:t>.</a:t>
            </a:r>
            <a:endParaRPr lang="en-IN" dirty="0"/>
          </a:p>
        </p:txBody>
      </p:sp>
    </p:spTree>
    <p:extLst>
      <p:ext uri="{BB962C8B-B14F-4D97-AF65-F5344CB8AC3E}">
        <p14:creationId xmlns:p14="http://schemas.microsoft.com/office/powerpoint/2010/main" val="403352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08A4-4514-7738-0E30-E29FA9D0C4FC}"/>
              </a:ext>
            </a:extLst>
          </p:cNvPr>
          <p:cNvSpPr>
            <a:spLocks noGrp="1"/>
          </p:cNvSpPr>
          <p:nvPr>
            <p:ph type="ctrTitle"/>
          </p:nvPr>
        </p:nvSpPr>
        <p:spPr>
          <a:xfrm>
            <a:off x="-1085192" y="0"/>
            <a:ext cx="7766936" cy="1004888"/>
          </a:xfrm>
        </p:spPr>
        <p:txBody>
          <a:bodyPr/>
          <a:lstStyle/>
          <a:p>
            <a:r>
              <a:rPr lang="en-US" sz="3600" dirty="0"/>
              <a:t>WHY KEY LOGGER IS USED?</a:t>
            </a:r>
            <a:endParaRPr lang="en-IN" sz="3600" dirty="0"/>
          </a:p>
        </p:txBody>
      </p:sp>
      <p:sp>
        <p:nvSpPr>
          <p:cNvPr id="3" name="Subtitle 2">
            <a:extLst>
              <a:ext uri="{FF2B5EF4-FFF2-40B4-BE49-F238E27FC236}">
                <a16:creationId xmlns:a16="http://schemas.microsoft.com/office/drawing/2014/main" id="{20CB75C5-103D-4F6A-AA04-1923981841FB}"/>
              </a:ext>
            </a:extLst>
          </p:cNvPr>
          <p:cNvSpPr>
            <a:spLocks noGrp="1"/>
          </p:cNvSpPr>
          <p:nvPr>
            <p:ph type="subTitle" idx="1"/>
          </p:nvPr>
        </p:nvSpPr>
        <p:spPr>
          <a:xfrm>
            <a:off x="1185520" y="1347826"/>
            <a:ext cx="7766936" cy="4771619"/>
          </a:xfrm>
        </p:spPr>
        <p:txBody>
          <a:bodyPr>
            <a:normAutofit/>
          </a:bodyPr>
          <a:lstStyle/>
          <a:p>
            <a:pPr algn="l"/>
            <a:r>
              <a:rPr lang="en-US" sz="2000" b="0" i="0" dirty="0">
                <a:solidFill>
                  <a:schemeClr val="accent2">
                    <a:lumMod val="75000"/>
                  </a:schemeClr>
                </a:solidFill>
                <a:effectLst/>
                <a:highlight>
                  <a:srgbClr val="FFFFFF"/>
                </a:highlight>
                <a:latin typeface="Arial" panose="020B0604020202020204" pitchFamily="34" charset="0"/>
              </a:rPr>
              <a:t>Keyloggers are often used as a spyware tool by cybercriminals  to steal personal identified information , login credentials and sensitive enterprise data .</a:t>
            </a:r>
          </a:p>
          <a:p>
            <a:pPr algn="l"/>
            <a:r>
              <a:rPr lang="en-US" sz="2000" b="0" i="0" dirty="0">
                <a:solidFill>
                  <a:schemeClr val="accent2">
                    <a:lumMod val="75000"/>
                  </a:schemeClr>
                </a:solidFill>
                <a:effectLst/>
                <a:highlight>
                  <a:srgbClr val="FFFFFF"/>
                </a:highlight>
                <a:latin typeface="Arial" panose="020B0604020202020204" pitchFamily="34" charset="0"/>
              </a:rPr>
              <a:t>That said, some uses of keyloggers could be considered ethical or appropriate in varying degrees. For instance, keyloggers can also be used for the following reasons:</a:t>
            </a:r>
          </a:p>
          <a:p>
            <a:pPr algn="l">
              <a:buFont typeface="Arial" panose="020B0604020202020204" pitchFamily="34" charset="0"/>
              <a:buChar char="•"/>
            </a:pPr>
            <a:r>
              <a:rPr lang="en-US" sz="2000" b="0" i="0" dirty="0">
                <a:solidFill>
                  <a:schemeClr val="accent2">
                    <a:lumMod val="75000"/>
                  </a:schemeClr>
                </a:solidFill>
                <a:effectLst/>
                <a:highlight>
                  <a:srgbClr val="FFFFFF"/>
                </a:highlight>
                <a:latin typeface="Arial" panose="020B0604020202020204" pitchFamily="34" charset="0"/>
              </a:rPr>
              <a:t>By employers to observe employees computer activities.</a:t>
            </a:r>
          </a:p>
          <a:p>
            <a:pPr algn="l">
              <a:buFont typeface="Arial" panose="020B0604020202020204" pitchFamily="34" charset="0"/>
              <a:buChar char="•"/>
            </a:pPr>
            <a:r>
              <a:rPr lang="en-US" sz="2000" b="0" i="0" dirty="0">
                <a:solidFill>
                  <a:schemeClr val="accent2">
                    <a:lumMod val="75000"/>
                  </a:schemeClr>
                </a:solidFill>
                <a:effectLst/>
                <a:highlight>
                  <a:srgbClr val="FFFFFF"/>
                </a:highlight>
                <a:latin typeface="Arial" panose="020B0604020202020204" pitchFamily="34" charset="0"/>
              </a:rPr>
              <a:t>By parents to supervise their children's internet usage.</a:t>
            </a:r>
          </a:p>
          <a:p>
            <a:pPr algn="l">
              <a:buFont typeface="Arial" panose="020B0604020202020204" pitchFamily="34" charset="0"/>
              <a:buChar char="•"/>
            </a:pPr>
            <a:r>
              <a:rPr lang="en-US" sz="2000" b="0" i="0" dirty="0">
                <a:solidFill>
                  <a:schemeClr val="accent2">
                    <a:lumMod val="75000"/>
                  </a:schemeClr>
                </a:solidFill>
                <a:effectLst/>
                <a:highlight>
                  <a:srgbClr val="FFFFFF"/>
                </a:highlight>
                <a:latin typeface="Arial" panose="020B0604020202020204" pitchFamily="34" charset="0"/>
              </a:rPr>
              <a:t>By device owners to track possible unauthorized activity on their devices.</a:t>
            </a:r>
          </a:p>
          <a:p>
            <a:pPr algn="l">
              <a:buFont typeface="Arial" panose="020B0604020202020204" pitchFamily="34" charset="0"/>
              <a:buChar char="•"/>
            </a:pPr>
            <a:r>
              <a:rPr lang="en-US" sz="2000" b="0" i="0" dirty="0">
                <a:solidFill>
                  <a:schemeClr val="accent2">
                    <a:lumMod val="75000"/>
                  </a:schemeClr>
                </a:solidFill>
                <a:effectLst/>
                <a:highlight>
                  <a:srgbClr val="FFFFFF"/>
                </a:highlight>
                <a:latin typeface="Arial" panose="020B0604020202020204" pitchFamily="34" charset="0"/>
              </a:rPr>
              <a:t>By law enforcement agencies to analyze incidents involving computer use.</a:t>
            </a:r>
          </a:p>
          <a:p>
            <a:endParaRPr lang="en-IN" dirty="0"/>
          </a:p>
        </p:txBody>
      </p:sp>
    </p:spTree>
    <p:extLst>
      <p:ext uri="{BB962C8B-B14F-4D97-AF65-F5344CB8AC3E}">
        <p14:creationId xmlns:p14="http://schemas.microsoft.com/office/powerpoint/2010/main" val="6764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7BB4-9081-BE42-B32E-BABE51F08310}"/>
              </a:ext>
            </a:extLst>
          </p:cNvPr>
          <p:cNvSpPr>
            <a:spLocks noGrp="1"/>
          </p:cNvSpPr>
          <p:nvPr>
            <p:ph type="title"/>
          </p:nvPr>
        </p:nvSpPr>
        <p:spPr>
          <a:xfrm>
            <a:off x="677334" y="609600"/>
            <a:ext cx="8596668" cy="875071"/>
          </a:xfrm>
        </p:spPr>
        <p:txBody>
          <a:bodyPr/>
          <a:lstStyle/>
          <a:p>
            <a:r>
              <a:rPr lang="en-US" dirty="0"/>
              <a:t>TYPES OF KEY LOGGER</a:t>
            </a:r>
            <a:endParaRPr lang="en-IN" dirty="0"/>
          </a:p>
        </p:txBody>
      </p:sp>
      <p:sp>
        <p:nvSpPr>
          <p:cNvPr id="3" name="Content Placeholder 2">
            <a:extLst>
              <a:ext uri="{FF2B5EF4-FFF2-40B4-BE49-F238E27FC236}">
                <a16:creationId xmlns:a16="http://schemas.microsoft.com/office/drawing/2014/main" id="{5038EE0A-4BD0-EB8C-2FD0-F7F5A557D0AE}"/>
              </a:ext>
            </a:extLst>
          </p:cNvPr>
          <p:cNvSpPr>
            <a:spLocks noGrp="1"/>
          </p:cNvSpPr>
          <p:nvPr>
            <p:ph idx="1"/>
          </p:nvPr>
        </p:nvSpPr>
        <p:spPr>
          <a:xfrm>
            <a:off x="677334" y="1661653"/>
            <a:ext cx="8596668" cy="4379710"/>
          </a:xfrm>
        </p:spPr>
        <p:txBody>
          <a:bodyPr>
            <a:normAutofit/>
          </a:bodyPr>
          <a:lstStyle/>
          <a:p>
            <a:r>
              <a:rPr lang="en-US" sz="2000" dirty="0">
                <a:solidFill>
                  <a:srgbClr val="000000"/>
                </a:solidFill>
                <a:highlight>
                  <a:srgbClr val="FFFFFF"/>
                </a:highlight>
                <a:latin typeface="Inter"/>
              </a:rPr>
              <a:t>There are two types of key loggers</a:t>
            </a:r>
          </a:p>
          <a:p>
            <a:pPr marL="0" indent="0">
              <a:buNone/>
            </a:pPr>
            <a:r>
              <a:rPr lang="en-US" sz="2000" dirty="0">
                <a:solidFill>
                  <a:srgbClr val="000000"/>
                </a:solidFill>
                <a:highlight>
                  <a:srgbClr val="FFFFFF"/>
                </a:highlight>
                <a:latin typeface="Inter"/>
              </a:rPr>
              <a:t>                   software key logger</a:t>
            </a:r>
          </a:p>
          <a:p>
            <a:pPr marL="0" indent="0">
              <a:buNone/>
            </a:pPr>
            <a:r>
              <a:rPr lang="en-US" sz="2000" dirty="0">
                <a:solidFill>
                  <a:srgbClr val="000000"/>
                </a:solidFill>
                <a:highlight>
                  <a:srgbClr val="FFFFFF"/>
                </a:highlight>
                <a:latin typeface="Inter"/>
              </a:rPr>
              <a:t>                   hardware keylogger</a:t>
            </a:r>
          </a:p>
          <a:p>
            <a:endParaRPr lang="en-US" sz="2000" dirty="0">
              <a:solidFill>
                <a:srgbClr val="000000"/>
              </a:solidFill>
              <a:highlight>
                <a:srgbClr val="FFFFFF"/>
              </a:highlight>
              <a:latin typeface="Inter"/>
            </a:endParaRPr>
          </a:p>
          <a:p>
            <a:r>
              <a:rPr lang="en-US" sz="2000" b="0" i="0" dirty="0">
                <a:solidFill>
                  <a:srgbClr val="000000"/>
                </a:solidFill>
                <a:effectLst/>
                <a:highlight>
                  <a:srgbClr val="FFFFFF"/>
                </a:highlight>
                <a:latin typeface="Inter"/>
              </a:rPr>
              <a:t>A software keylogger is a form of malware that infects your device and, if programmed to do so, can spread to other devices the computer comes in contact with. </a:t>
            </a:r>
          </a:p>
          <a:p>
            <a:r>
              <a:rPr lang="en-US" sz="2000" b="0" i="0" dirty="0">
                <a:solidFill>
                  <a:srgbClr val="000000"/>
                </a:solidFill>
                <a:effectLst/>
                <a:highlight>
                  <a:srgbClr val="FFFFFF"/>
                </a:highlight>
                <a:latin typeface="Inter"/>
              </a:rPr>
              <a:t> While a hardware keylogger cannot spread from one device to another, like a software keylogger, it transmits information to the hacker or hacking organization, which they will then use to compromise your computer, network, or anything else that requires authentication to access. </a:t>
            </a:r>
            <a:endParaRPr lang="en-IN" sz="2000" dirty="0"/>
          </a:p>
        </p:txBody>
      </p:sp>
    </p:spTree>
    <p:extLst>
      <p:ext uri="{BB962C8B-B14F-4D97-AF65-F5344CB8AC3E}">
        <p14:creationId xmlns:p14="http://schemas.microsoft.com/office/powerpoint/2010/main" val="422557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653E-4FC1-6BFE-63D8-51DE963AF00C}"/>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58320B1-208D-329C-D05F-F42BDCB7E28B}"/>
              </a:ext>
            </a:extLst>
          </p:cNvPr>
          <p:cNvSpPr>
            <a:spLocks noGrp="1"/>
          </p:cNvSpPr>
          <p:nvPr>
            <p:ph idx="1"/>
          </p:nvPr>
        </p:nvSpPr>
        <p:spPr/>
        <p:txBody>
          <a:bodyPr>
            <a:normAutofit/>
          </a:bodyPr>
          <a:lstStyle/>
          <a:p>
            <a:r>
              <a:rPr lang="en-US" sz="2800" dirty="0"/>
              <a:t>Learning about the key logger.</a:t>
            </a:r>
          </a:p>
          <a:p>
            <a:r>
              <a:rPr lang="en-US" sz="2800" dirty="0"/>
              <a:t>Creating a solution for the arising problem.</a:t>
            </a:r>
          </a:p>
          <a:p>
            <a:r>
              <a:rPr lang="en-US" sz="2400" b="1" i="0" dirty="0">
                <a:solidFill>
                  <a:srgbClr val="273239"/>
                </a:solidFill>
                <a:effectLst/>
                <a:highlight>
                  <a:srgbClr val="FFFFFF"/>
                </a:highlight>
                <a:latin typeface="Nunito" pitchFamily="2" charset="0"/>
              </a:rPr>
              <a:t>Key loggers</a:t>
            </a:r>
            <a:r>
              <a:rPr lang="en-US" sz="2400" b="0" i="0" dirty="0">
                <a:solidFill>
                  <a:srgbClr val="273239"/>
                </a:solidFill>
                <a:effectLst/>
                <a:highlight>
                  <a:srgbClr val="FFFFFF"/>
                </a:highlight>
                <a:latin typeface="Nunito" pitchFamily="2" charset="0"/>
              </a:rPr>
              <a:t> also known as keystroke loggers, may be defined as the recording of the key pressed on a system and saved it to a file, and the that file is accessed by the person using this malware. Key logger can be software or can be hardware.</a:t>
            </a:r>
            <a:endParaRPr lang="en-IN" sz="2400" dirty="0"/>
          </a:p>
        </p:txBody>
      </p:sp>
    </p:spTree>
    <p:extLst>
      <p:ext uri="{BB962C8B-B14F-4D97-AF65-F5344CB8AC3E}">
        <p14:creationId xmlns:p14="http://schemas.microsoft.com/office/powerpoint/2010/main" val="165148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817B-047E-1BB4-E8DA-9C7EC07E43BD}"/>
              </a:ext>
            </a:extLst>
          </p:cNvPr>
          <p:cNvSpPr>
            <a:spLocks noGrp="1"/>
          </p:cNvSpPr>
          <p:nvPr>
            <p:ph type="title"/>
          </p:nvPr>
        </p:nvSpPr>
        <p:spPr/>
        <p:txBody>
          <a:bodyPr/>
          <a:lstStyle/>
          <a:p>
            <a:r>
              <a:rPr lang="en-US" dirty="0"/>
              <a:t>WHO ARE END USERS ?</a:t>
            </a:r>
            <a:endParaRPr lang="en-IN" dirty="0"/>
          </a:p>
        </p:txBody>
      </p:sp>
      <p:graphicFrame>
        <p:nvGraphicFramePr>
          <p:cNvPr id="5" name="Content Placeholder 4">
            <a:extLst>
              <a:ext uri="{FF2B5EF4-FFF2-40B4-BE49-F238E27FC236}">
                <a16:creationId xmlns:a16="http://schemas.microsoft.com/office/drawing/2014/main" id="{F0FBEE57-EBE3-F420-BABB-B1995A8438A9}"/>
              </a:ext>
            </a:extLst>
          </p:cNvPr>
          <p:cNvGraphicFramePr>
            <a:graphicFrameLocks noGrp="1"/>
          </p:cNvGraphicFramePr>
          <p:nvPr>
            <p:ph idx="1"/>
            <p:extLst>
              <p:ext uri="{D42A27DB-BD31-4B8C-83A1-F6EECF244321}">
                <p14:modId xmlns:p14="http://schemas.microsoft.com/office/powerpoint/2010/main" val="1095040644"/>
              </p:ext>
            </p:extLst>
          </p:nvPr>
        </p:nvGraphicFramePr>
        <p:xfrm>
          <a:off x="-2066081" y="1850354"/>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AA45EBA0-8F96-F97B-C9CC-9651C4209DA7}"/>
              </a:ext>
            </a:extLst>
          </p:cNvPr>
          <p:cNvGraphicFramePr/>
          <p:nvPr>
            <p:extLst>
              <p:ext uri="{D42A27DB-BD31-4B8C-83A1-F6EECF244321}">
                <p14:modId xmlns:p14="http://schemas.microsoft.com/office/powerpoint/2010/main" val="262659540"/>
              </p:ext>
            </p:extLst>
          </p:nvPr>
        </p:nvGraphicFramePr>
        <p:xfrm>
          <a:off x="3269029" y="980922"/>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8648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9D1B4E-4561-4BDB-0A48-ECFC6B9592C6}"/>
              </a:ext>
            </a:extLst>
          </p:cNvPr>
          <p:cNvSpPr/>
          <p:nvPr/>
        </p:nvSpPr>
        <p:spPr>
          <a:xfrm>
            <a:off x="639097" y="452284"/>
            <a:ext cx="7767484" cy="5565058"/>
          </a:xfrm>
          <a:prstGeom prst="rect">
            <a:avLst/>
          </a:prstGeom>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endParaRPr lang="en-US" sz="2000" b="0" i="0" dirty="0">
              <a:solidFill>
                <a:schemeClr val="accent1">
                  <a:lumMod val="60000"/>
                  <a:lumOff val="40000"/>
                </a:schemeClr>
              </a:solidFill>
              <a:effectLst/>
              <a:highlight>
                <a:srgbClr val="FFFFFF"/>
              </a:highlight>
              <a:latin typeface="Rubik"/>
            </a:endParaRPr>
          </a:p>
          <a:p>
            <a:r>
              <a:rPr lang="en-US" sz="2000" b="0" i="0" dirty="0">
                <a:solidFill>
                  <a:schemeClr val="accent1">
                    <a:lumMod val="60000"/>
                    <a:lumOff val="40000"/>
                  </a:schemeClr>
                </a:solidFill>
                <a:effectLst/>
                <a:highlight>
                  <a:srgbClr val="FFFFFF"/>
                </a:highlight>
                <a:latin typeface="Rubik"/>
              </a:rPr>
              <a:t>Casual End Users: </a:t>
            </a:r>
            <a:r>
              <a:rPr lang="en-US" sz="2000" b="0" i="0" dirty="0">
                <a:solidFill>
                  <a:srgbClr val="000000"/>
                </a:solidFill>
                <a:effectLst/>
                <a:highlight>
                  <a:srgbClr val="FFFFFF"/>
                </a:highlight>
                <a:latin typeface="Rubik"/>
              </a:rPr>
              <a:t>These are individuals who use technology occasionally and typically rely on basic features and applications to accomplish their tasks. </a:t>
            </a:r>
          </a:p>
          <a:p>
            <a:endParaRPr lang="en-US" sz="2000" b="0" i="0" dirty="0">
              <a:solidFill>
                <a:srgbClr val="000000"/>
              </a:solidFill>
              <a:effectLst/>
              <a:highlight>
                <a:srgbClr val="FFFFFF"/>
              </a:highlight>
              <a:latin typeface="Rubik"/>
            </a:endParaRPr>
          </a:p>
          <a:p>
            <a:r>
              <a:rPr lang="en-US" sz="2000" b="0" i="0" dirty="0">
                <a:solidFill>
                  <a:schemeClr val="accent1">
                    <a:lumMod val="60000"/>
                    <a:lumOff val="40000"/>
                  </a:schemeClr>
                </a:solidFill>
                <a:effectLst/>
                <a:highlight>
                  <a:srgbClr val="FFFFFF"/>
                </a:highlight>
                <a:latin typeface="Rubik"/>
              </a:rPr>
              <a:t>Parametric End Users: </a:t>
            </a:r>
            <a:r>
              <a:rPr lang="en-US" sz="2000" b="0" i="0" dirty="0">
                <a:solidFill>
                  <a:srgbClr val="000000"/>
                </a:solidFill>
                <a:effectLst/>
                <a:highlight>
                  <a:srgbClr val="FFFFFF"/>
                </a:highlight>
                <a:latin typeface="Rubik"/>
              </a:rPr>
              <a:t>This group comprises individuals who have some technical proficiency and require specific features and functionalities to perform their tasks.</a:t>
            </a:r>
          </a:p>
          <a:p>
            <a:endParaRPr lang="en-US" sz="2000" b="0" i="0" dirty="0">
              <a:solidFill>
                <a:srgbClr val="000000"/>
              </a:solidFill>
              <a:effectLst/>
              <a:highlight>
                <a:srgbClr val="FFFFFF"/>
              </a:highlight>
              <a:latin typeface="Rubik"/>
            </a:endParaRPr>
          </a:p>
          <a:p>
            <a:r>
              <a:rPr lang="en-US" sz="2000" b="0" i="0" dirty="0">
                <a:solidFill>
                  <a:schemeClr val="accent1">
                    <a:lumMod val="60000"/>
                    <a:lumOff val="40000"/>
                  </a:schemeClr>
                </a:solidFill>
                <a:effectLst/>
                <a:highlight>
                  <a:srgbClr val="FFFFFF"/>
                </a:highlight>
                <a:latin typeface="Rubik"/>
              </a:rPr>
              <a:t>Highly Sophisticated End Users: </a:t>
            </a:r>
            <a:r>
              <a:rPr lang="en-US" sz="2000" b="0" i="0" dirty="0">
                <a:solidFill>
                  <a:srgbClr val="000000"/>
                </a:solidFill>
                <a:effectLst/>
                <a:highlight>
                  <a:srgbClr val="FFFFFF"/>
                </a:highlight>
                <a:latin typeface="Rubik"/>
              </a:rPr>
              <a:t>This category includes individuals who require advanced technical skills and expertise to use complex and sophisticated software. </a:t>
            </a:r>
          </a:p>
          <a:p>
            <a:endParaRPr lang="en-US" sz="2000" b="0" i="0" dirty="0">
              <a:solidFill>
                <a:srgbClr val="000000"/>
              </a:solidFill>
              <a:effectLst/>
              <a:highlight>
                <a:srgbClr val="FFFFFF"/>
              </a:highlight>
              <a:latin typeface="Rubik"/>
            </a:endParaRPr>
          </a:p>
          <a:p>
            <a:r>
              <a:rPr lang="en-US" sz="2000" b="0" i="0" dirty="0">
                <a:solidFill>
                  <a:schemeClr val="accent1">
                    <a:lumMod val="60000"/>
                    <a:lumOff val="40000"/>
                  </a:schemeClr>
                </a:solidFill>
                <a:effectLst/>
                <a:highlight>
                  <a:srgbClr val="FFFFFF"/>
                </a:highlight>
                <a:latin typeface="Rubik"/>
              </a:rPr>
              <a:t>Individual Users: </a:t>
            </a:r>
            <a:r>
              <a:rPr lang="en-US" sz="2000" b="0" i="0" dirty="0">
                <a:solidFill>
                  <a:srgbClr val="000000"/>
                </a:solidFill>
                <a:effectLst/>
                <a:highlight>
                  <a:srgbClr val="FFFFFF"/>
                </a:highlight>
                <a:latin typeface="Rubik"/>
              </a:rPr>
              <a:t>These are individuals who use technology on a personal level for entertainment, social media, and communication purposes.</a:t>
            </a:r>
            <a:endParaRPr lang="en-IN" sz="2000" dirty="0"/>
          </a:p>
        </p:txBody>
      </p:sp>
    </p:spTree>
    <p:extLst>
      <p:ext uri="{BB962C8B-B14F-4D97-AF65-F5344CB8AC3E}">
        <p14:creationId xmlns:p14="http://schemas.microsoft.com/office/powerpoint/2010/main" val="1850206379"/>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129</TotalTime>
  <Words>1108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-apple-system</vt:lpstr>
      <vt:lpstr>Arial</vt:lpstr>
      <vt:lpstr>Inter</vt:lpstr>
      <vt:lpstr>Nunito</vt:lpstr>
      <vt:lpstr>Roboto</vt:lpstr>
      <vt:lpstr>Rubik</vt:lpstr>
      <vt:lpstr>SophosSans-Medium</vt:lpstr>
      <vt:lpstr>SophosSans-Regular</vt:lpstr>
      <vt:lpstr>Trebuchet MS</vt:lpstr>
      <vt:lpstr>Wingdings</vt:lpstr>
      <vt:lpstr>Wingdings 3</vt:lpstr>
      <vt:lpstr>Facet</vt:lpstr>
      <vt:lpstr>FINAL PROJECT </vt:lpstr>
      <vt:lpstr>KEY LOGGER AND</vt:lpstr>
      <vt:lpstr>AGENDA</vt:lpstr>
      <vt:lpstr>DEFINITION :</vt:lpstr>
      <vt:lpstr>WHY KEY LOGGER IS USED?</vt:lpstr>
      <vt:lpstr>TYPES OF KEY LOGGER</vt:lpstr>
      <vt:lpstr>PROJECT OVERVIEW</vt:lpstr>
      <vt:lpstr>WHO ARE END USERS ?</vt:lpstr>
      <vt:lpstr>PowerPoint Presentation</vt:lpstr>
      <vt:lpstr>PROBLEM STATEMENT</vt:lpstr>
      <vt:lpstr>PROTECTION MEASURES</vt:lpstr>
      <vt:lpstr>SIGNS THAT THERE IS A KEYLOGGER IN MY DEVICE !</vt:lpstr>
      <vt:lpstr>THE WOW IN YOUR SOLUTION </vt:lpstr>
      <vt:lpstr>PowerPoint Presentation</vt:lpstr>
      <vt:lpstr>PowerPoint Presentation</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Jahnavi Tadiboyina</dc:creator>
  <cp:lastModifiedBy>Jahnavi Tadiboyina</cp:lastModifiedBy>
  <cp:revision>5</cp:revision>
  <dcterms:created xsi:type="dcterms:W3CDTF">2024-06-07T17:24:39Z</dcterms:created>
  <dcterms:modified xsi:type="dcterms:W3CDTF">2024-06-20T11:52:48Z</dcterms:modified>
</cp:coreProperties>
</file>