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5143500" type="screen16x9"/>
  <p:notesSz cx="6858000" cy="9144000"/>
  <p:embeddedFontLst>
    <p:embeddedFont>
      <p:font typeface="Roboto" panose="02000000000000000000" pitchFamily="2" charset="0"/>
      <p:regular r:id="rId20"/>
      <p:bold r:id="rId21"/>
      <p:italic r:id="rId22"/>
      <p:boldItalic r:id="rId23"/>
    </p:embeddedFont>
    <p:embeddedFont>
      <p:font typeface="Trebuchet MS" panose="020B0603020202020204" pitchFamily="34"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730"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831a6ff567_0_2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831a6ff567_0_2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831a6ff567_0_2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831a6ff567_0_2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831a6ff567_0_26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831a6ff567_0_2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831a6ff567_0_2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831a6ff567_0_2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831a6ff567_2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831a6ff567_2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831a6ff567_2_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831a6ff567_2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831a6ff567_4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831a6ff567_4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831a6ff567_3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831a6ff567_3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8307ef6fcf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8307ef6fcf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831a6ff567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831a6ff567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831a6ff567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831a6ff56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831a6ff567_1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831a6ff567_1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831a6ff567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831a6ff567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831a6ff567_3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831a6ff567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831a6ff567_0_2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831a6ff567_0_2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831a6ff567_3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831a6ff567_3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3.xml"/><Relationship Id="rId5" Type="http://schemas.openxmlformats.org/officeDocument/2006/relationships/image" Target="../media/image16.png"/><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hyperlink" Target="https://www.semanticscholar.org/paper/Airfare-prices-prediction-using-machine-learning-Tziridis-Kalampokas/124250a5ff813e30d9305c26db8896c2278dca8d" TargetMode="External"/><Relationship Id="rId7" Type="http://schemas.openxmlformats.org/officeDocument/2006/relationships/hyperlink" Target="https://ieeexplore.ieee.org/document/8081365" TargetMode="External"/><Relationship Id="rId2" Type="http://schemas.openxmlformats.org/officeDocument/2006/relationships/notesSlide" Target="../notesSlides/notesSlide16.xml"/><Relationship Id="rId1" Type="http://schemas.openxmlformats.org/officeDocument/2006/relationships/slideLayout" Target="../slideLayouts/slideLayout3.xml"/><Relationship Id="rId6" Type="http://schemas.openxmlformats.org/officeDocument/2006/relationships/hyperlink" Target="https://analyticsindiamag.com/flight-ticket-price-prediction-hackathon-use-these-resources-to-crack-our-machinehack-data-science-challenge/" TargetMode="External"/><Relationship Id="rId5" Type="http://schemas.openxmlformats.org/officeDocument/2006/relationships/hyperlink" Target="https://youtu.be/72hlr-E7KA0" TargetMode="External"/><Relationship Id="rId4" Type="http://schemas.openxmlformats.org/officeDocument/2006/relationships/hyperlink" Target="https://youtu.be/jxKg65AimSI" TargetMode="Externa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267350" y="1415213"/>
            <a:ext cx="8520600" cy="1011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800">
                <a:latin typeface="Times New Roman"/>
                <a:ea typeface="Times New Roman"/>
                <a:cs typeface="Times New Roman"/>
                <a:sym typeface="Times New Roman"/>
              </a:rPr>
              <a:t>Airline Fare Prediction</a:t>
            </a:r>
            <a:endParaRPr sz="4800">
              <a:latin typeface="Times New Roman"/>
              <a:ea typeface="Times New Roman"/>
              <a:cs typeface="Times New Roman"/>
              <a:sym typeface="Times New Roman"/>
            </a:endParaRPr>
          </a:p>
        </p:txBody>
      </p:sp>
      <p:sp>
        <p:nvSpPr>
          <p:cNvPr id="55" name="Google Shape;55;p13"/>
          <p:cNvSpPr txBox="1">
            <a:spLocks noGrp="1"/>
          </p:cNvSpPr>
          <p:nvPr>
            <p:ph type="subTitle" idx="1"/>
          </p:nvPr>
        </p:nvSpPr>
        <p:spPr>
          <a:xfrm>
            <a:off x="368525" y="2426825"/>
            <a:ext cx="8520600" cy="382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400">
                <a:latin typeface="Times New Roman"/>
                <a:ea typeface="Times New Roman"/>
                <a:cs typeface="Times New Roman"/>
                <a:sym typeface="Times New Roman"/>
              </a:rPr>
              <a:t>U</a:t>
            </a:r>
            <a:r>
              <a:rPr lang="en" sz="1800">
                <a:latin typeface="Times New Roman"/>
                <a:ea typeface="Times New Roman"/>
                <a:cs typeface="Times New Roman"/>
                <a:sym typeface="Times New Roman"/>
              </a:rPr>
              <a:t>sing Machine Learning Models</a:t>
            </a:r>
            <a:endParaRPr sz="1800">
              <a:latin typeface="Times New Roman"/>
              <a:ea typeface="Times New Roman"/>
              <a:cs typeface="Times New Roman"/>
              <a:sym typeface="Times New Roman"/>
            </a:endParaRPr>
          </a:p>
        </p:txBody>
      </p:sp>
      <p:pic>
        <p:nvPicPr>
          <p:cNvPr id="56" name="Google Shape;56;p13"/>
          <p:cNvPicPr preferRelativeResize="0"/>
          <p:nvPr/>
        </p:nvPicPr>
        <p:blipFill rotWithShape="1">
          <a:blip r:embed="rId3">
            <a:alphaModFix/>
          </a:blip>
          <a:srcRect/>
          <a:stretch/>
        </p:blipFill>
        <p:spPr>
          <a:xfrm>
            <a:off x="0" y="0"/>
            <a:ext cx="1313225" cy="927825"/>
          </a:xfrm>
          <a:prstGeom prst="rect">
            <a:avLst/>
          </a:prstGeom>
          <a:noFill/>
          <a:ln>
            <a:noFill/>
          </a:ln>
        </p:spPr>
      </p:pic>
      <p:pic>
        <p:nvPicPr>
          <p:cNvPr id="57" name="Google Shape;57;p13"/>
          <p:cNvPicPr preferRelativeResize="0"/>
          <p:nvPr/>
        </p:nvPicPr>
        <p:blipFill rotWithShape="1">
          <a:blip r:embed="rId4">
            <a:alphaModFix/>
          </a:blip>
          <a:srcRect/>
          <a:stretch/>
        </p:blipFill>
        <p:spPr>
          <a:xfrm>
            <a:off x="6943350" y="0"/>
            <a:ext cx="2200650" cy="1007900"/>
          </a:xfrm>
          <a:prstGeom prst="rect">
            <a:avLst/>
          </a:prstGeom>
          <a:noFill/>
          <a:ln>
            <a:noFill/>
          </a:ln>
        </p:spPr>
      </p:pic>
      <p:sp>
        <p:nvSpPr>
          <p:cNvPr id="58" name="Google Shape;58;p13"/>
          <p:cNvSpPr txBox="1"/>
          <p:nvPr/>
        </p:nvSpPr>
        <p:spPr>
          <a:xfrm>
            <a:off x="66500" y="3728825"/>
            <a:ext cx="3857700" cy="1373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500">
                <a:latin typeface="Times New Roman"/>
                <a:ea typeface="Times New Roman"/>
                <a:cs typeface="Times New Roman"/>
                <a:sym typeface="Times New Roman"/>
              </a:rPr>
              <a:t>Submitted To:-</a:t>
            </a:r>
            <a:endParaRPr sz="1500">
              <a:latin typeface="Times New Roman"/>
              <a:ea typeface="Times New Roman"/>
              <a:cs typeface="Times New Roman"/>
              <a:sym typeface="Times New Roman"/>
            </a:endParaRPr>
          </a:p>
          <a:p>
            <a:pPr marL="0" lvl="0" indent="0" algn="ctr" rtl="0">
              <a:spcBef>
                <a:spcPts val="0"/>
              </a:spcBef>
              <a:spcAft>
                <a:spcPts val="0"/>
              </a:spcAft>
              <a:buNone/>
            </a:pPr>
            <a:r>
              <a:rPr lang="en" sz="1500">
                <a:latin typeface="Times New Roman"/>
                <a:ea typeface="Times New Roman"/>
                <a:cs typeface="Times New Roman"/>
                <a:sym typeface="Times New Roman"/>
              </a:rPr>
              <a:t>Prof. Phenil Buch</a:t>
            </a:r>
            <a:endParaRPr sz="1500">
              <a:latin typeface="Times New Roman"/>
              <a:ea typeface="Times New Roman"/>
              <a:cs typeface="Times New Roman"/>
              <a:sym typeface="Times New Roman"/>
            </a:endParaRPr>
          </a:p>
          <a:p>
            <a:pPr marL="0" lvl="0" indent="0" algn="ctr" rtl="0">
              <a:lnSpc>
                <a:spcPct val="115000"/>
              </a:lnSpc>
              <a:spcBef>
                <a:spcPts val="0"/>
              </a:spcBef>
              <a:spcAft>
                <a:spcPts val="0"/>
              </a:spcAft>
              <a:buNone/>
            </a:pPr>
            <a:r>
              <a:rPr lang="en" sz="1500">
                <a:latin typeface="Times New Roman"/>
                <a:ea typeface="Times New Roman"/>
                <a:cs typeface="Times New Roman"/>
                <a:sym typeface="Times New Roman"/>
              </a:rPr>
              <a:t>Assistant Professor</a:t>
            </a:r>
            <a:endParaRPr sz="1500">
              <a:latin typeface="Times New Roman"/>
              <a:ea typeface="Times New Roman"/>
              <a:cs typeface="Times New Roman"/>
              <a:sym typeface="Times New Roman"/>
            </a:endParaRPr>
          </a:p>
          <a:p>
            <a:pPr marL="0" lvl="0" indent="0" algn="l" rtl="0">
              <a:spcBef>
                <a:spcPts val="0"/>
              </a:spcBef>
              <a:spcAft>
                <a:spcPts val="0"/>
              </a:spcAft>
              <a:buNone/>
            </a:pPr>
            <a:r>
              <a:rPr lang="en" sz="1500">
                <a:latin typeface="Times New Roman"/>
                <a:ea typeface="Times New Roman"/>
                <a:cs typeface="Times New Roman"/>
                <a:sym typeface="Times New Roman"/>
              </a:rPr>
              <a:t>Department of Computer Science Engineering</a:t>
            </a:r>
            <a:r>
              <a:rPr lang="en" sz="1500">
                <a:solidFill>
                  <a:schemeClr val="lt1"/>
                </a:solidFill>
                <a:latin typeface="Roboto"/>
                <a:ea typeface="Roboto"/>
                <a:cs typeface="Roboto"/>
                <a:sym typeface="Roboto"/>
              </a:rPr>
              <a:t>S</a:t>
            </a:r>
            <a:endParaRPr sz="1500">
              <a:latin typeface="Roboto"/>
              <a:ea typeface="Roboto"/>
              <a:cs typeface="Roboto"/>
              <a:sym typeface="Roboto"/>
            </a:endParaRPr>
          </a:p>
        </p:txBody>
      </p:sp>
      <p:sp>
        <p:nvSpPr>
          <p:cNvPr id="59" name="Google Shape;59;p13"/>
          <p:cNvSpPr txBox="1"/>
          <p:nvPr/>
        </p:nvSpPr>
        <p:spPr>
          <a:xfrm>
            <a:off x="5575825" y="3673925"/>
            <a:ext cx="3369600" cy="1297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Times New Roman"/>
                <a:ea typeface="Times New Roman"/>
                <a:cs typeface="Times New Roman"/>
                <a:sym typeface="Times New Roman"/>
              </a:rPr>
              <a:t>Made By:</a:t>
            </a:r>
            <a:endParaRPr>
              <a:latin typeface="Times New Roman"/>
              <a:ea typeface="Times New Roman"/>
              <a:cs typeface="Times New Roman"/>
              <a:sym typeface="Times New Roman"/>
            </a:endParaRPr>
          </a:p>
          <a:p>
            <a:pPr marL="0" lvl="0" indent="0" algn="ctr" rtl="0">
              <a:spcBef>
                <a:spcPts val="0"/>
              </a:spcBef>
              <a:spcAft>
                <a:spcPts val="0"/>
              </a:spcAft>
              <a:buNone/>
            </a:pPr>
            <a:r>
              <a:rPr lang="en">
                <a:latin typeface="Times New Roman"/>
                <a:ea typeface="Times New Roman"/>
                <a:cs typeface="Times New Roman"/>
                <a:sym typeface="Times New Roman"/>
              </a:rPr>
              <a:t>Miti Nayak(17DCS034)</a:t>
            </a:r>
            <a:endParaRPr>
              <a:latin typeface="Times New Roman"/>
              <a:ea typeface="Times New Roman"/>
              <a:cs typeface="Times New Roman"/>
              <a:sym typeface="Times New Roman"/>
            </a:endParaRPr>
          </a:p>
          <a:p>
            <a:pPr marL="0" lvl="0" indent="0" algn="ctr" rtl="0">
              <a:spcBef>
                <a:spcPts val="0"/>
              </a:spcBef>
              <a:spcAft>
                <a:spcPts val="0"/>
              </a:spcAft>
              <a:buNone/>
            </a:pPr>
            <a:r>
              <a:rPr lang="en">
                <a:latin typeface="Times New Roman"/>
                <a:ea typeface="Times New Roman"/>
                <a:cs typeface="Times New Roman"/>
                <a:sym typeface="Times New Roman"/>
              </a:rPr>
              <a:t>Dhrumil Patel (17DCS040)</a:t>
            </a:r>
            <a:endParaRPr>
              <a:latin typeface="Times New Roman"/>
              <a:ea typeface="Times New Roman"/>
              <a:cs typeface="Times New Roman"/>
              <a:sym typeface="Times New Roman"/>
            </a:endParaRPr>
          </a:p>
          <a:p>
            <a:pPr marL="0" lvl="0" indent="0" algn="ctr" rtl="0">
              <a:spcBef>
                <a:spcPts val="0"/>
              </a:spcBef>
              <a:spcAft>
                <a:spcPts val="0"/>
              </a:spcAft>
              <a:buNone/>
            </a:pPr>
            <a:r>
              <a:rPr lang="en">
                <a:latin typeface="Times New Roman"/>
                <a:ea typeface="Times New Roman"/>
                <a:cs typeface="Times New Roman"/>
                <a:sym typeface="Times New Roman"/>
              </a:rPr>
              <a:t>Jahnavi Shah (17DCS058)</a:t>
            </a:r>
            <a:endParaRPr>
              <a:latin typeface="Times New Roman"/>
              <a:ea typeface="Times New Roman"/>
              <a:cs typeface="Times New Roman"/>
              <a:sym typeface="Times New Roman"/>
            </a:endParaRPr>
          </a:p>
          <a:p>
            <a:pPr marL="0" lvl="0" indent="0" algn="ctr" rtl="0">
              <a:spcBef>
                <a:spcPts val="0"/>
              </a:spcBef>
              <a:spcAft>
                <a:spcPts val="0"/>
              </a:spcAft>
              <a:buNone/>
            </a:pPr>
            <a:endParaRPr>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2400">
              <a:solidFill>
                <a:schemeClr val="accent2"/>
              </a:solidFill>
              <a:latin typeface="Times New Roman"/>
              <a:ea typeface="Times New Roman"/>
              <a:cs typeface="Times New Roman"/>
              <a:sym typeface="Times New Roman"/>
            </a:endParaRPr>
          </a:p>
          <a:p>
            <a:pPr marL="0" lvl="0" indent="0" algn="l" rtl="0">
              <a:spcBef>
                <a:spcPts val="0"/>
              </a:spcBef>
              <a:spcAft>
                <a:spcPts val="0"/>
              </a:spcAft>
              <a:buNone/>
            </a:pPr>
            <a:endParaRPr/>
          </a:p>
        </p:txBody>
      </p:sp>
      <p:sp>
        <p:nvSpPr>
          <p:cNvPr id="124" name="Google Shape;124;p22"/>
          <p:cNvSpPr/>
          <p:nvPr/>
        </p:nvSpPr>
        <p:spPr>
          <a:xfrm>
            <a:off x="311700" y="454775"/>
            <a:ext cx="5002800" cy="553200"/>
          </a:xfrm>
          <a:prstGeom prst="homePlate">
            <a:avLst>
              <a:gd name="adj" fmla="val 50000"/>
            </a:avLst>
          </a:prstGeom>
          <a:solidFill>
            <a:srgbClr val="073763"/>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2400">
                <a:solidFill>
                  <a:schemeClr val="lt1"/>
                </a:solidFill>
                <a:latin typeface="Times New Roman"/>
                <a:ea typeface="Times New Roman"/>
                <a:cs typeface="Times New Roman"/>
                <a:sym typeface="Times New Roman"/>
              </a:rPr>
              <a:t>MODELS</a:t>
            </a:r>
            <a:endParaRPr sz="2400">
              <a:solidFill>
                <a:schemeClr val="lt1"/>
              </a:solidFill>
              <a:latin typeface="Times New Roman"/>
              <a:ea typeface="Times New Roman"/>
              <a:cs typeface="Times New Roman"/>
              <a:sym typeface="Times New Roman"/>
            </a:endParaRPr>
          </a:p>
        </p:txBody>
      </p:sp>
      <p:pic>
        <p:nvPicPr>
          <p:cNvPr id="125" name="Google Shape;125;p22"/>
          <p:cNvPicPr preferRelativeResize="0"/>
          <p:nvPr/>
        </p:nvPicPr>
        <p:blipFill>
          <a:blip r:embed="rId3">
            <a:alphaModFix/>
          </a:blip>
          <a:stretch>
            <a:fillRect/>
          </a:stretch>
        </p:blipFill>
        <p:spPr>
          <a:xfrm>
            <a:off x="1561425" y="1089750"/>
            <a:ext cx="5545325" cy="38209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3"/>
          <p:cNvSpPr txBox="1">
            <a:spLocks noGrp="1"/>
          </p:cNvSpPr>
          <p:nvPr>
            <p:ph type="title"/>
          </p:nvPr>
        </p:nvSpPr>
        <p:spPr>
          <a:xfrm rot="10800000" flipH="1">
            <a:off x="1387600" y="814450"/>
            <a:ext cx="2827500" cy="82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p>
        </p:txBody>
      </p:sp>
      <p:sp>
        <p:nvSpPr>
          <p:cNvPr id="131" name="Google Shape;131;p23"/>
          <p:cNvSpPr/>
          <p:nvPr/>
        </p:nvSpPr>
        <p:spPr>
          <a:xfrm>
            <a:off x="419625" y="387250"/>
            <a:ext cx="5783400" cy="510000"/>
          </a:xfrm>
          <a:prstGeom prst="homePlate">
            <a:avLst>
              <a:gd name="adj" fmla="val 50000"/>
            </a:avLst>
          </a:prstGeom>
          <a:solidFill>
            <a:srgbClr val="07376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2400">
                <a:solidFill>
                  <a:schemeClr val="lt1"/>
                </a:solidFill>
                <a:latin typeface="Times New Roman"/>
                <a:ea typeface="Times New Roman"/>
                <a:cs typeface="Times New Roman"/>
                <a:sym typeface="Times New Roman"/>
              </a:rPr>
              <a:t>SCREENSHOTS</a:t>
            </a:r>
            <a:endParaRPr/>
          </a:p>
        </p:txBody>
      </p:sp>
      <p:pic>
        <p:nvPicPr>
          <p:cNvPr id="132" name="Google Shape;132;p23"/>
          <p:cNvPicPr preferRelativeResize="0"/>
          <p:nvPr/>
        </p:nvPicPr>
        <p:blipFill rotWithShape="1">
          <a:blip r:embed="rId3">
            <a:alphaModFix/>
          </a:blip>
          <a:srcRect l="941" r="4869" b="-6564"/>
          <a:stretch/>
        </p:blipFill>
        <p:spPr>
          <a:xfrm>
            <a:off x="348375" y="1000300"/>
            <a:ext cx="8206825" cy="3298125"/>
          </a:xfrm>
          <a:prstGeom prst="rect">
            <a:avLst/>
          </a:prstGeom>
          <a:noFill/>
          <a:ln>
            <a:noFill/>
          </a:ln>
        </p:spPr>
      </p:pic>
      <p:sp>
        <p:nvSpPr>
          <p:cNvPr id="133" name="Google Shape;133;p23"/>
          <p:cNvSpPr txBox="1"/>
          <p:nvPr/>
        </p:nvSpPr>
        <p:spPr>
          <a:xfrm>
            <a:off x="419625" y="4157750"/>
            <a:ext cx="7529100" cy="234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a:latin typeface="Times New Roman"/>
                <a:ea typeface="Times New Roman"/>
                <a:cs typeface="Times New Roman"/>
                <a:sym typeface="Times New Roman"/>
              </a:rPr>
              <a:t>The final outcome </a:t>
            </a:r>
            <a:endParaRPr sz="1800">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4"/>
          <p:cNvSpPr txBox="1">
            <a:spLocks noGrp="1"/>
          </p:cNvSpPr>
          <p:nvPr>
            <p:ph type="title"/>
          </p:nvPr>
        </p:nvSpPr>
        <p:spPr>
          <a:xfrm>
            <a:off x="311700" y="445025"/>
            <a:ext cx="4515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2400">
              <a:latin typeface="Times New Roman"/>
              <a:ea typeface="Times New Roman"/>
              <a:cs typeface="Times New Roman"/>
              <a:sym typeface="Times New Roman"/>
            </a:endParaRPr>
          </a:p>
        </p:txBody>
      </p:sp>
      <p:sp>
        <p:nvSpPr>
          <p:cNvPr id="139" name="Google Shape;139;p2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sp>
        <p:nvSpPr>
          <p:cNvPr id="140" name="Google Shape;140;p24"/>
          <p:cNvSpPr/>
          <p:nvPr/>
        </p:nvSpPr>
        <p:spPr>
          <a:xfrm>
            <a:off x="311700" y="400475"/>
            <a:ext cx="5073000" cy="661800"/>
          </a:xfrm>
          <a:prstGeom prst="homePlate">
            <a:avLst>
              <a:gd name="adj" fmla="val 50000"/>
            </a:avLst>
          </a:prstGeom>
          <a:solidFill>
            <a:srgbClr val="07376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2400">
                <a:solidFill>
                  <a:srgbClr val="FFFFFF"/>
                </a:solidFill>
                <a:latin typeface="Times New Roman"/>
                <a:ea typeface="Times New Roman"/>
                <a:cs typeface="Times New Roman"/>
                <a:sym typeface="Times New Roman"/>
              </a:rPr>
              <a:t>SCREENSHOTS</a:t>
            </a:r>
            <a:endParaRPr>
              <a:solidFill>
                <a:srgbClr val="FFFFFF"/>
              </a:solidFill>
            </a:endParaRPr>
          </a:p>
        </p:txBody>
      </p:sp>
      <p:pic>
        <p:nvPicPr>
          <p:cNvPr id="141" name="Google Shape;141;p24"/>
          <p:cNvPicPr preferRelativeResize="0"/>
          <p:nvPr/>
        </p:nvPicPr>
        <p:blipFill>
          <a:blip r:embed="rId3">
            <a:alphaModFix/>
          </a:blip>
          <a:stretch>
            <a:fillRect/>
          </a:stretch>
        </p:blipFill>
        <p:spPr>
          <a:xfrm rot="5400000">
            <a:off x="3108625" y="-1620525"/>
            <a:ext cx="2809650" cy="8403500"/>
          </a:xfrm>
          <a:prstGeom prst="rect">
            <a:avLst/>
          </a:prstGeom>
          <a:noFill/>
          <a:ln>
            <a:noFill/>
          </a:ln>
        </p:spPr>
      </p:pic>
      <p:sp>
        <p:nvSpPr>
          <p:cNvPr id="142" name="Google Shape;142;p24"/>
          <p:cNvSpPr txBox="1"/>
          <p:nvPr/>
        </p:nvSpPr>
        <p:spPr>
          <a:xfrm>
            <a:off x="469050" y="4055000"/>
            <a:ext cx="7846200" cy="344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a:latin typeface="Times New Roman"/>
                <a:ea typeface="Times New Roman"/>
                <a:cs typeface="Times New Roman"/>
                <a:sym typeface="Times New Roman"/>
              </a:rPr>
              <a:t>The above figure represents the screenshot of the predicted dataset</a:t>
            </a:r>
            <a:endParaRPr sz="1800">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1200"/>
              </a:spcBef>
              <a:spcAft>
                <a:spcPts val="0"/>
              </a:spcAft>
              <a:buClr>
                <a:schemeClr val="dk1"/>
              </a:buClr>
              <a:buSzPts val="1800"/>
              <a:buChar char="●"/>
            </a:pPr>
            <a:r>
              <a:rPr lang="en" sz="1400">
                <a:solidFill>
                  <a:schemeClr val="dk1"/>
                </a:solidFill>
                <a:latin typeface="Times New Roman"/>
                <a:ea typeface="Times New Roman"/>
                <a:cs typeface="Times New Roman"/>
                <a:sym typeface="Times New Roman"/>
              </a:rPr>
              <a:t> Since the root mean square of </a:t>
            </a:r>
            <a:r>
              <a:rPr lang="en" sz="1400" b="1">
                <a:solidFill>
                  <a:schemeClr val="dk1"/>
                </a:solidFill>
                <a:latin typeface="Times New Roman"/>
                <a:ea typeface="Times New Roman"/>
                <a:cs typeface="Times New Roman"/>
                <a:sym typeface="Times New Roman"/>
              </a:rPr>
              <a:t>LIGHT GBM (1395.153)</a:t>
            </a:r>
            <a:r>
              <a:rPr lang="en" sz="1400">
                <a:solidFill>
                  <a:schemeClr val="dk1"/>
                </a:solidFill>
                <a:latin typeface="Times New Roman"/>
                <a:ea typeface="Times New Roman"/>
                <a:cs typeface="Times New Roman"/>
                <a:sym typeface="Times New Roman"/>
              </a:rPr>
              <a:t> machine learning algorithm is lowest of the the different models implemented i.e. Linear regression  (3238.316),Ridge Regression (3238.153),Lasso Regression(3238.169).</a:t>
            </a:r>
            <a:endParaRPr sz="1400">
              <a:solidFill>
                <a:schemeClr val="dk1"/>
              </a:solidFill>
              <a:latin typeface="Times New Roman"/>
              <a:ea typeface="Times New Roman"/>
              <a:cs typeface="Times New Roman"/>
              <a:sym typeface="Times New Roman"/>
            </a:endParaRPr>
          </a:p>
          <a:p>
            <a:pPr marL="457200" lvl="0" indent="-342900" algn="l" rtl="0">
              <a:spcBef>
                <a:spcPts val="0"/>
              </a:spcBef>
              <a:spcAft>
                <a:spcPts val="0"/>
              </a:spcAft>
              <a:buClr>
                <a:schemeClr val="dk1"/>
              </a:buClr>
              <a:buSzPts val="1800"/>
              <a:buFont typeface="Times New Roman"/>
              <a:buChar char="●"/>
            </a:pPr>
            <a:r>
              <a:rPr lang="en" sz="1400">
                <a:solidFill>
                  <a:schemeClr val="dk1"/>
                </a:solidFill>
                <a:latin typeface="Times New Roman"/>
                <a:ea typeface="Times New Roman"/>
                <a:cs typeface="Times New Roman"/>
                <a:sym typeface="Times New Roman"/>
              </a:rPr>
              <a:t>Thus the airline fare is predicted  using LIGHT GBM model</a:t>
            </a:r>
            <a:r>
              <a:rPr lang="en" sz="1100">
                <a:solidFill>
                  <a:schemeClr val="dk1"/>
                </a:solidFill>
                <a:latin typeface="Times New Roman"/>
                <a:ea typeface="Times New Roman"/>
                <a:cs typeface="Times New Roman"/>
                <a:sym typeface="Times New Roman"/>
              </a:rPr>
              <a:t>.</a:t>
            </a:r>
            <a:endParaRPr sz="1100">
              <a:solidFill>
                <a:schemeClr val="dk1"/>
              </a:solidFill>
              <a:latin typeface="Times New Roman"/>
              <a:ea typeface="Times New Roman"/>
              <a:cs typeface="Times New Roman"/>
              <a:sym typeface="Times New Roman"/>
            </a:endParaRPr>
          </a:p>
          <a:p>
            <a:pPr marL="0" lvl="0" indent="0" algn="l" rtl="0">
              <a:spcBef>
                <a:spcPts val="1200"/>
              </a:spcBef>
              <a:spcAft>
                <a:spcPts val="1600"/>
              </a:spcAft>
              <a:buNone/>
            </a:pPr>
            <a:endParaRPr/>
          </a:p>
        </p:txBody>
      </p:sp>
      <p:sp>
        <p:nvSpPr>
          <p:cNvPr id="148" name="Google Shape;148;p25"/>
          <p:cNvSpPr/>
          <p:nvPr/>
        </p:nvSpPr>
        <p:spPr>
          <a:xfrm>
            <a:off x="311700" y="454775"/>
            <a:ext cx="5033100" cy="553200"/>
          </a:xfrm>
          <a:prstGeom prst="homePlate">
            <a:avLst>
              <a:gd name="adj" fmla="val 50000"/>
            </a:avLst>
          </a:prstGeom>
          <a:solidFill>
            <a:srgbClr val="073763"/>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2400">
                <a:solidFill>
                  <a:schemeClr val="lt1"/>
                </a:solidFill>
                <a:latin typeface="Times New Roman"/>
                <a:ea typeface="Times New Roman"/>
                <a:cs typeface="Times New Roman"/>
                <a:sym typeface="Times New Roman"/>
              </a:rPr>
              <a:t>PRACTICAL OUTCOME</a:t>
            </a:r>
            <a:endParaRPr sz="2400">
              <a:solidFill>
                <a:schemeClr val="lt1"/>
              </a:solidFill>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Training Set </a:t>
            </a: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457200" lvl="0" indent="-342900" algn="l" rtl="0">
              <a:spcBef>
                <a:spcPts val="1600"/>
              </a:spcBef>
              <a:spcAft>
                <a:spcPts val="0"/>
              </a:spcAft>
              <a:buSzPts val="1800"/>
              <a:buChar char="●"/>
            </a:pPr>
            <a:r>
              <a:rPr lang="en"/>
              <a:t>Test Set</a:t>
            </a:r>
            <a:endParaRPr/>
          </a:p>
          <a:p>
            <a:pPr marL="457200" lvl="0" indent="0" algn="l" rtl="0">
              <a:spcBef>
                <a:spcPts val="1600"/>
              </a:spcBef>
              <a:spcAft>
                <a:spcPts val="0"/>
              </a:spcAft>
              <a:buNone/>
            </a:pPr>
            <a:endParaRPr/>
          </a:p>
          <a:p>
            <a:pPr marL="457200" lvl="0" indent="-342900" algn="l" rtl="0">
              <a:spcBef>
                <a:spcPts val="1600"/>
              </a:spcBef>
              <a:spcAft>
                <a:spcPts val="0"/>
              </a:spcAft>
              <a:buSzPts val="1800"/>
              <a:buChar char="●"/>
            </a:pPr>
            <a:r>
              <a:rPr lang="en"/>
              <a:t>Prediction Set</a:t>
            </a:r>
            <a:endParaRPr/>
          </a:p>
          <a:p>
            <a:pPr marL="457200" lvl="0" indent="0" algn="l" rtl="0">
              <a:spcBef>
                <a:spcPts val="1600"/>
              </a:spcBef>
              <a:spcAft>
                <a:spcPts val="0"/>
              </a:spcAft>
              <a:buNone/>
            </a:pPr>
            <a:endParaRPr/>
          </a:p>
          <a:p>
            <a:pPr marL="457200" lvl="0" indent="0" algn="l" rtl="0">
              <a:spcBef>
                <a:spcPts val="1600"/>
              </a:spcBef>
              <a:spcAft>
                <a:spcPts val="1600"/>
              </a:spcAft>
              <a:buNone/>
            </a:pPr>
            <a:endParaRPr/>
          </a:p>
        </p:txBody>
      </p:sp>
      <p:sp>
        <p:nvSpPr>
          <p:cNvPr id="154" name="Google Shape;154;p26"/>
          <p:cNvSpPr/>
          <p:nvPr/>
        </p:nvSpPr>
        <p:spPr>
          <a:xfrm>
            <a:off x="311700" y="454775"/>
            <a:ext cx="5033100" cy="553200"/>
          </a:xfrm>
          <a:prstGeom prst="homePlate">
            <a:avLst>
              <a:gd name="adj" fmla="val 50000"/>
            </a:avLst>
          </a:prstGeom>
          <a:solidFill>
            <a:srgbClr val="073763"/>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2400">
                <a:solidFill>
                  <a:schemeClr val="lt1"/>
                </a:solidFill>
                <a:latin typeface="Times New Roman"/>
                <a:ea typeface="Times New Roman"/>
                <a:cs typeface="Times New Roman"/>
                <a:sym typeface="Times New Roman"/>
              </a:rPr>
              <a:t>EXAMPLE</a:t>
            </a:r>
            <a:endParaRPr sz="2400">
              <a:solidFill>
                <a:schemeClr val="lt1"/>
              </a:solidFill>
              <a:latin typeface="Times New Roman"/>
              <a:ea typeface="Times New Roman"/>
              <a:cs typeface="Times New Roman"/>
              <a:sym typeface="Times New Roman"/>
            </a:endParaRPr>
          </a:p>
        </p:txBody>
      </p:sp>
      <p:pic>
        <p:nvPicPr>
          <p:cNvPr id="155" name="Google Shape;155;p26"/>
          <p:cNvPicPr preferRelativeResize="0"/>
          <p:nvPr/>
        </p:nvPicPr>
        <p:blipFill>
          <a:blip r:embed="rId3">
            <a:alphaModFix/>
          </a:blip>
          <a:stretch>
            <a:fillRect/>
          </a:stretch>
        </p:blipFill>
        <p:spPr>
          <a:xfrm>
            <a:off x="372426" y="1702125"/>
            <a:ext cx="8089074" cy="1141325"/>
          </a:xfrm>
          <a:prstGeom prst="rect">
            <a:avLst/>
          </a:prstGeom>
          <a:noFill/>
          <a:ln>
            <a:noFill/>
          </a:ln>
        </p:spPr>
      </p:pic>
      <p:pic>
        <p:nvPicPr>
          <p:cNvPr id="156" name="Google Shape;156;p26"/>
          <p:cNvPicPr preferRelativeResize="0"/>
          <p:nvPr/>
        </p:nvPicPr>
        <p:blipFill>
          <a:blip r:embed="rId4">
            <a:alphaModFix/>
          </a:blip>
          <a:stretch>
            <a:fillRect/>
          </a:stretch>
        </p:blipFill>
        <p:spPr>
          <a:xfrm>
            <a:off x="479507" y="3215950"/>
            <a:ext cx="7982001" cy="609600"/>
          </a:xfrm>
          <a:prstGeom prst="rect">
            <a:avLst/>
          </a:prstGeom>
          <a:noFill/>
          <a:ln>
            <a:noFill/>
          </a:ln>
        </p:spPr>
      </p:pic>
      <p:pic>
        <p:nvPicPr>
          <p:cNvPr id="157" name="Google Shape;157;p26"/>
          <p:cNvPicPr preferRelativeResize="0"/>
          <p:nvPr/>
        </p:nvPicPr>
        <p:blipFill>
          <a:blip r:embed="rId5">
            <a:alphaModFix/>
          </a:blip>
          <a:stretch>
            <a:fillRect/>
          </a:stretch>
        </p:blipFill>
        <p:spPr>
          <a:xfrm>
            <a:off x="479500" y="4148800"/>
            <a:ext cx="7982001" cy="8001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sp>
        <p:nvSpPr>
          <p:cNvPr id="163" name="Google Shape;163;p27"/>
          <p:cNvSpPr/>
          <p:nvPr/>
        </p:nvSpPr>
        <p:spPr>
          <a:xfrm>
            <a:off x="311700" y="454775"/>
            <a:ext cx="6633600" cy="553200"/>
          </a:xfrm>
          <a:prstGeom prst="homePlate">
            <a:avLst>
              <a:gd name="adj" fmla="val 50000"/>
            </a:avLst>
          </a:prstGeom>
          <a:solidFill>
            <a:srgbClr val="073763"/>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2400">
                <a:solidFill>
                  <a:schemeClr val="lt1"/>
                </a:solidFill>
                <a:latin typeface="Times New Roman"/>
                <a:ea typeface="Times New Roman"/>
                <a:cs typeface="Times New Roman"/>
                <a:sym typeface="Times New Roman"/>
              </a:rPr>
              <a:t>LIMITATION AND FUTURE ENHANCEMENT</a:t>
            </a:r>
            <a:endParaRPr sz="2400">
              <a:solidFill>
                <a:schemeClr val="lt1"/>
              </a:solidFill>
              <a:latin typeface="Times New Roman"/>
              <a:ea typeface="Times New Roman"/>
              <a:cs typeface="Times New Roman"/>
              <a:sym typeface="Times New Roman"/>
            </a:endParaRPr>
          </a:p>
        </p:txBody>
      </p:sp>
      <p:pic>
        <p:nvPicPr>
          <p:cNvPr id="164" name="Google Shape;164;p27"/>
          <p:cNvPicPr preferRelativeResize="0"/>
          <p:nvPr/>
        </p:nvPicPr>
        <p:blipFill>
          <a:blip r:embed="rId3">
            <a:alphaModFix/>
          </a:blip>
          <a:stretch>
            <a:fillRect/>
          </a:stretch>
        </p:blipFill>
        <p:spPr>
          <a:xfrm>
            <a:off x="311700" y="1152463"/>
            <a:ext cx="8324850" cy="32289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0" name="Google Shape;170;p2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00050" lvl="0" indent="-342900" algn="l" rtl="0">
              <a:lnSpc>
                <a:spcPct val="107000"/>
              </a:lnSpc>
              <a:spcBef>
                <a:spcPts val="0"/>
              </a:spcBef>
              <a:spcAft>
                <a:spcPts val="0"/>
              </a:spcAft>
              <a:buSzPts val="1800"/>
              <a:buChar char="●"/>
            </a:pPr>
            <a:r>
              <a:rPr lang="en" u="sng">
                <a:solidFill>
                  <a:schemeClr val="hlink"/>
                </a:solidFill>
                <a:latin typeface="Times New Roman"/>
                <a:ea typeface="Times New Roman"/>
                <a:cs typeface="Times New Roman"/>
                <a:sym typeface="Times New Roman"/>
                <a:hlinkClick r:id="rId3"/>
              </a:rPr>
              <a:t>https://www.semanticscholar.org/paper/Airfare-prices-prediction-using-machine-learning-Tziridis-Kalampokas/124250a5ff813e30d9305c26db8896c2278dca8d</a:t>
            </a:r>
            <a:endParaRPr u="sng">
              <a:solidFill>
                <a:schemeClr val="hlink"/>
              </a:solidFill>
              <a:latin typeface="Times New Roman"/>
              <a:ea typeface="Times New Roman"/>
              <a:cs typeface="Times New Roman"/>
              <a:sym typeface="Times New Roman"/>
            </a:endParaRPr>
          </a:p>
          <a:p>
            <a:pPr marL="400050" lvl="0" indent="-342900" algn="l" rtl="0">
              <a:lnSpc>
                <a:spcPct val="107000"/>
              </a:lnSpc>
              <a:spcBef>
                <a:spcPts val="0"/>
              </a:spcBef>
              <a:spcAft>
                <a:spcPts val="0"/>
              </a:spcAft>
              <a:buSzPts val="1800"/>
              <a:buFont typeface="Times New Roman"/>
              <a:buChar char="●"/>
            </a:pPr>
            <a:r>
              <a:rPr lang="en">
                <a:solidFill>
                  <a:schemeClr val="dk1"/>
                </a:solidFill>
                <a:latin typeface="Times New Roman"/>
                <a:ea typeface="Times New Roman"/>
                <a:cs typeface="Times New Roman"/>
                <a:sym typeface="Times New Roman"/>
              </a:rPr>
              <a:t> </a:t>
            </a:r>
            <a:r>
              <a:rPr lang="en">
                <a:solidFill>
                  <a:schemeClr val="dk1"/>
                </a:solidFill>
                <a:uFill>
                  <a:noFill/>
                </a:uFill>
                <a:latin typeface="Times New Roman"/>
                <a:ea typeface="Times New Roman"/>
                <a:cs typeface="Times New Roman"/>
                <a:sym typeface="Times New Roman"/>
                <a:hlinkClick r:id="rId4">
                  <a:extLst>
                    <a:ext uri="{A12FA001-AC4F-418D-AE19-62706E023703}">
                      <ahyp:hlinkClr xmlns:ahyp="http://schemas.microsoft.com/office/drawing/2018/hyperlinkcolor" val="tx"/>
                    </a:ext>
                  </a:extLst>
                </a:hlinkClick>
              </a:rPr>
              <a:t> </a:t>
            </a:r>
            <a:r>
              <a:rPr lang="en" u="sng">
                <a:solidFill>
                  <a:schemeClr val="hlink"/>
                </a:solidFill>
                <a:latin typeface="Times New Roman"/>
                <a:ea typeface="Times New Roman"/>
                <a:cs typeface="Times New Roman"/>
                <a:sym typeface="Times New Roman"/>
                <a:hlinkClick r:id="rId4"/>
              </a:rPr>
              <a:t>https://youtu.be/jxKg65AimSI</a:t>
            </a:r>
            <a:endParaRPr u="sng">
              <a:solidFill>
                <a:schemeClr val="hlink"/>
              </a:solidFill>
              <a:latin typeface="Times New Roman"/>
              <a:ea typeface="Times New Roman"/>
              <a:cs typeface="Times New Roman"/>
              <a:sym typeface="Times New Roman"/>
            </a:endParaRPr>
          </a:p>
          <a:p>
            <a:pPr marL="400050" lvl="0" indent="-342900" algn="l" rtl="0">
              <a:lnSpc>
                <a:spcPct val="107000"/>
              </a:lnSpc>
              <a:spcBef>
                <a:spcPts val="0"/>
              </a:spcBef>
              <a:spcAft>
                <a:spcPts val="0"/>
              </a:spcAft>
              <a:buSzPts val="1800"/>
              <a:buFont typeface="Times New Roman"/>
              <a:buChar char="●"/>
            </a:pPr>
            <a:r>
              <a:rPr lang="en">
                <a:solidFill>
                  <a:schemeClr val="dk1"/>
                </a:solidFill>
                <a:latin typeface="Times New Roman"/>
                <a:ea typeface="Times New Roman"/>
                <a:cs typeface="Times New Roman"/>
                <a:sym typeface="Times New Roman"/>
              </a:rPr>
              <a:t>   </a:t>
            </a:r>
            <a:r>
              <a:rPr lang="en">
                <a:solidFill>
                  <a:schemeClr val="dk1"/>
                </a:solidFill>
                <a:uFill>
                  <a:noFill/>
                </a:uFill>
                <a:latin typeface="Times New Roman"/>
                <a:ea typeface="Times New Roman"/>
                <a:cs typeface="Times New Roman"/>
                <a:sym typeface="Times New Roman"/>
                <a:hlinkClick r:id="rId5">
                  <a:extLst>
                    <a:ext uri="{A12FA001-AC4F-418D-AE19-62706E023703}">
                      <ahyp:hlinkClr xmlns:ahyp="http://schemas.microsoft.com/office/drawing/2018/hyperlinkcolor" val="tx"/>
                    </a:ext>
                  </a:extLst>
                </a:hlinkClick>
              </a:rPr>
              <a:t> </a:t>
            </a:r>
            <a:r>
              <a:rPr lang="en" u="sng">
                <a:solidFill>
                  <a:schemeClr val="hlink"/>
                </a:solidFill>
                <a:latin typeface="Times New Roman"/>
                <a:ea typeface="Times New Roman"/>
                <a:cs typeface="Times New Roman"/>
                <a:sym typeface="Times New Roman"/>
                <a:hlinkClick r:id="rId5"/>
              </a:rPr>
              <a:t>https://youtu.be/72hlr-E7KA0</a:t>
            </a:r>
            <a:endParaRPr u="sng">
              <a:solidFill>
                <a:schemeClr val="hlink"/>
              </a:solidFill>
              <a:latin typeface="Times New Roman"/>
              <a:ea typeface="Times New Roman"/>
              <a:cs typeface="Times New Roman"/>
              <a:sym typeface="Times New Roman"/>
            </a:endParaRPr>
          </a:p>
          <a:p>
            <a:pPr marL="400050" lvl="0" indent="-342900" algn="l" rtl="0">
              <a:lnSpc>
                <a:spcPct val="107000"/>
              </a:lnSpc>
              <a:spcBef>
                <a:spcPts val="0"/>
              </a:spcBef>
              <a:spcAft>
                <a:spcPts val="0"/>
              </a:spcAft>
              <a:buSzPts val="1800"/>
              <a:buChar char="●"/>
            </a:pPr>
            <a:r>
              <a:rPr lang="en" u="sng">
                <a:solidFill>
                  <a:schemeClr val="hlink"/>
                </a:solidFill>
                <a:latin typeface="Times New Roman"/>
                <a:ea typeface="Times New Roman"/>
                <a:cs typeface="Times New Roman"/>
                <a:sym typeface="Times New Roman"/>
                <a:hlinkClick r:id="rId6"/>
              </a:rPr>
              <a:t>https://analyticsindiamag.com/flight-ticket-price-prediction-hackathon-use-these-resources-to-crack-our-machinehack-data-science-challenge/</a:t>
            </a:r>
            <a:endParaRPr u="sng">
              <a:solidFill>
                <a:schemeClr val="hlink"/>
              </a:solidFill>
              <a:latin typeface="Times New Roman"/>
              <a:ea typeface="Times New Roman"/>
              <a:cs typeface="Times New Roman"/>
              <a:sym typeface="Times New Roman"/>
            </a:endParaRPr>
          </a:p>
          <a:p>
            <a:pPr marL="400050" lvl="0" indent="-342900" algn="l" rtl="0">
              <a:lnSpc>
                <a:spcPct val="107000"/>
              </a:lnSpc>
              <a:spcBef>
                <a:spcPts val="0"/>
              </a:spcBef>
              <a:spcAft>
                <a:spcPts val="0"/>
              </a:spcAft>
              <a:buSzPts val="1800"/>
              <a:buFont typeface="Times New Roman"/>
              <a:buChar char="●"/>
            </a:pPr>
            <a:r>
              <a:rPr lang="en">
                <a:solidFill>
                  <a:schemeClr val="dk1"/>
                </a:solidFill>
                <a:latin typeface="Times New Roman"/>
                <a:ea typeface="Times New Roman"/>
                <a:cs typeface="Times New Roman"/>
                <a:sym typeface="Times New Roman"/>
              </a:rPr>
              <a:t>  </a:t>
            </a:r>
            <a:r>
              <a:rPr lang="en">
                <a:solidFill>
                  <a:schemeClr val="dk1"/>
                </a:solidFill>
                <a:uFill>
                  <a:noFill/>
                </a:uFill>
                <a:latin typeface="Times New Roman"/>
                <a:ea typeface="Times New Roman"/>
                <a:cs typeface="Times New Roman"/>
                <a:sym typeface="Times New Roman"/>
                <a:hlinkClick r:id="rId7">
                  <a:extLst>
                    <a:ext uri="{A12FA001-AC4F-418D-AE19-62706E023703}">
                      <ahyp:hlinkClr xmlns:ahyp="http://schemas.microsoft.com/office/drawing/2018/hyperlinkcolor" val="tx"/>
                    </a:ext>
                  </a:extLst>
                </a:hlinkClick>
              </a:rPr>
              <a:t> </a:t>
            </a:r>
            <a:r>
              <a:rPr lang="en" u="sng">
                <a:solidFill>
                  <a:schemeClr val="hlink"/>
                </a:solidFill>
                <a:latin typeface="Times New Roman"/>
                <a:ea typeface="Times New Roman"/>
                <a:cs typeface="Times New Roman"/>
                <a:sym typeface="Times New Roman"/>
                <a:hlinkClick r:id="rId7"/>
              </a:rPr>
              <a:t>https://ieeexplore.ieee.org/document/8081365</a:t>
            </a:r>
            <a:endParaRPr u="sng">
              <a:solidFill>
                <a:schemeClr val="hlink"/>
              </a:solidFill>
              <a:latin typeface="Times New Roman"/>
              <a:ea typeface="Times New Roman"/>
              <a:cs typeface="Times New Roman"/>
              <a:sym typeface="Times New Roman"/>
            </a:endParaRPr>
          </a:p>
          <a:p>
            <a:pPr marL="0" lvl="0" indent="0" algn="l" rtl="0">
              <a:spcBef>
                <a:spcPts val="800"/>
              </a:spcBef>
              <a:spcAft>
                <a:spcPts val="1600"/>
              </a:spcAft>
              <a:buNone/>
            </a:pPr>
            <a:endParaRPr/>
          </a:p>
        </p:txBody>
      </p:sp>
      <p:sp>
        <p:nvSpPr>
          <p:cNvPr id="171" name="Google Shape;171;p28"/>
          <p:cNvSpPr/>
          <p:nvPr/>
        </p:nvSpPr>
        <p:spPr>
          <a:xfrm>
            <a:off x="311700" y="454775"/>
            <a:ext cx="5033100" cy="553200"/>
          </a:xfrm>
          <a:prstGeom prst="homePlate">
            <a:avLst>
              <a:gd name="adj" fmla="val 50000"/>
            </a:avLst>
          </a:prstGeom>
          <a:solidFill>
            <a:srgbClr val="073763"/>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2400">
                <a:solidFill>
                  <a:schemeClr val="lt1"/>
                </a:solidFill>
                <a:latin typeface="Times New Roman"/>
                <a:ea typeface="Times New Roman"/>
                <a:cs typeface="Times New Roman"/>
                <a:sym typeface="Times New Roman"/>
              </a:rPr>
              <a:t>REFRENCES</a:t>
            </a:r>
            <a:endParaRPr sz="2400">
              <a:solidFill>
                <a:schemeClr val="lt1"/>
              </a:solidFill>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9"/>
          <p:cNvSpPr txBox="1"/>
          <p:nvPr/>
        </p:nvSpPr>
        <p:spPr>
          <a:xfrm>
            <a:off x="1825775" y="1898800"/>
            <a:ext cx="5727600" cy="1168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4800" b="1">
                <a:latin typeface="Times New Roman"/>
                <a:ea typeface="Times New Roman"/>
                <a:cs typeface="Times New Roman"/>
                <a:sym typeface="Times New Roman"/>
              </a:rPr>
              <a:t>THANK YOU</a:t>
            </a:r>
            <a:endParaRPr sz="4800" b="1">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grpSp>
        <p:nvGrpSpPr>
          <p:cNvPr id="64" name="Google Shape;64;p14"/>
          <p:cNvGrpSpPr/>
          <p:nvPr/>
        </p:nvGrpSpPr>
        <p:grpSpPr>
          <a:xfrm>
            <a:off x="256774" y="1311173"/>
            <a:ext cx="8548087" cy="1459010"/>
            <a:chOff x="2789785" y="1323164"/>
            <a:chExt cx="5221800" cy="731700"/>
          </a:xfrm>
        </p:grpSpPr>
        <p:sp>
          <p:nvSpPr>
            <p:cNvPr id="65" name="Google Shape;65;p14"/>
            <p:cNvSpPr/>
            <p:nvPr/>
          </p:nvSpPr>
          <p:spPr>
            <a:xfrm>
              <a:off x="2789785" y="1323164"/>
              <a:ext cx="5221800" cy="731700"/>
            </a:xfrm>
            <a:prstGeom prst="rect">
              <a:avLst/>
            </a:prstGeom>
            <a:solidFill>
              <a:srgbClr val="073763"/>
            </a:solid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a:p>
          </p:txBody>
        </p:sp>
        <p:sp>
          <p:nvSpPr>
            <p:cNvPr id="66" name="Google Shape;66;p14"/>
            <p:cNvSpPr txBox="1"/>
            <p:nvPr/>
          </p:nvSpPr>
          <p:spPr>
            <a:xfrm>
              <a:off x="2841954" y="1407443"/>
              <a:ext cx="5063700" cy="575400"/>
            </a:xfrm>
            <a:prstGeom prst="rect">
              <a:avLst/>
            </a:prstGeom>
            <a:solidFill>
              <a:srgbClr val="073763"/>
            </a:solidFill>
            <a:ln>
              <a:noFill/>
            </a:ln>
          </p:spPr>
          <p:txBody>
            <a:bodyPr spcFirstLastPara="1" wrap="square" lIns="91425" tIns="45700" rIns="91425" bIns="45700" anchor="ctr" anchorCtr="0">
              <a:noAutofit/>
            </a:bodyPr>
            <a:lstStyle/>
            <a:p>
              <a:pPr marL="0" lvl="0" indent="0" algn="just" rtl="0">
                <a:lnSpc>
                  <a:spcPct val="115000"/>
                </a:lnSpc>
                <a:spcBef>
                  <a:spcPts val="1000"/>
                </a:spcBef>
                <a:spcAft>
                  <a:spcPts val="0"/>
                </a:spcAft>
                <a:buClr>
                  <a:schemeClr val="dk1"/>
                </a:buClr>
                <a:buSzPts val="1100"/>
                <a:buFont typeface="Arial"/>
                <a:buNone/>
              </a:pPr>
              <a:r>
                <a:rPr lang="en" sz="1800">
                  <a:solidFill>
                    <a:srgbClr val="FFFFFF"/>
                  </a:solidFill>
                  <a:latin typeface="Times New Roman"/>
                  <a:ea typeface="Times New Roman"/>
                  <a:cs typeface="Times New Roman"/>
                  <a:sym typeface="Times New Roman"/>
                </a:rPr>
                <a:t>Nowadays, the airline corporations are using complex strategies and methods to assign airfare prices , in a dynamic fashion. These strategies are taking into account several financial, marketing, commercial and social factors closely connected with the final airfare prices</a:t>
              </a:r>
              <a:r>
                <a:rPr lang="en" sz="1800">
                  <a:solidFill>
                    <a:srgbClr val="FFFFFF"/>
                  </a:solidFill>
                  <a:latin typeface="Trebuchet MS"/>
                  <a:ea typeface="Trebuchet MS"/>
                  <a:cs typeface="Trebuchet MS"/>
                  <a:sym typeface="Trebuchet MS"/>
                </a:rPr>
                <a:t>.</a:t>
              </a:r>
              <a:endParaRPr sz="1800">
                <a:solidFill>
                  <a:srgbClr val="FFFFFF"/>
                </a:solidFill>
                <a:latin typeface="Trebuchet MS"/>
                <a:ea typeface="Trebuchet MS"/>
                <a:cs typeface="Trebuchet MS"/>
                <a:sym typeface="Trebuchet MS"/>
              </a:endParaRPr>
            </a:p>
            <a:p>
              <a:pPr marL="0" lvl="0" indent="0" algn="l" rtl="0">
                <a:lnSpc>
                  <a:spcPct val="115000"/>
                </a:lnSpc>
                <a:spcBef>
                  <a:spcPts val="0"/>
                </a:spcBef>
                <a:spcAft>
                  <a:spcPts val="0"/>
                </a:spcAft>
                <a:buNone/>
              </a:pPr>
              <a:endParaRPr sz="1200">
                <a:solidFill>
                  <a:srgbClr val="FFFFFF"/>
                </a:solidFill>
                <a:latin typeface="Roboto"/>
                <a:ea typeface="Roboto"/>
                <a:cs typeface="Roboto"/>
                <a:sym typeface="Roboto"/>
              </a:endParaRPr>
            </a:p>
          </p:txBody>
        </p:sp>
      </p:grpSp>
      <p:sp>
        <p:nvSpPr>
          <p:cNvPr id="67" name="Google Shape;67;p14"/>
          <p:cNvSpPr/>
          <p:nvPr/>
        </p:nvSpPr>
        <p:spPr>
          <a:xfrm>
            <a:off x="256675" y="3041450"/>
            <a:ext cx="8548200" cy="1775100"/>
          </a:xfrm>
          <a:prstGeom prst="rect">
            <a:avLst/>
          </a:prstGeom>
          <a:solidFill>
            <a:srgbClr val="073763"/>
          </a:solidFill>
          <a:ln>
            <a:noFill/>
          </a:ln>
        </p:spPr>
        <p:txBody>
          <a:bodyPr spcFirstLastPara="1" wrap="square" lIns="91425" tIns="45700" rIns="91425" bIns="45700" anchor="ctr" anchorCtr="0">
            <a:noAutofit/>
          </a:bodyPr>
          <a:lstStyle/>
          <a:p>
            <a:pPr marL="0" lvl="0" indent="0" algn="just" rtl="0">
              <a:lnSpc>
                <a:spcPct val="115000"/>
              </a:lnSpc>
              <a:spcBef>
                <a:spcPts val="1000"/>
              </a:spcBef>
              <a:spcAft>
                <a:spcPts val="0"/>
              </a:spcAft>
              <a:buClr>
                <a:schemeClr val="dk1"/>
              </a:buClr>
              <a:buSzPts val="1100"/>
              <a:buFont typeface="Arial"/>
              <a:buNone/>
            </a:pPr>
            <a:r>
              <a:rPr lang="en" sz="1800">
                <a:solidFill>
                  <a:srgbClr val="FFFFFF"/>
                </a:solidFill>
                <a:latin typeface="Times New Roman"/>
                <a:ea typeface="Times New Roman"/>
                <a:cs typeface="Times New Roman"/>
                <a:sym typeface="Times New Roman"/>
              </a:rPr>
              <a:t>Due to the high complexity of the pricing models applied by the airlines, it is very difficult for a customer to purchase an air ticket in the lowest price, since the price changes dynamically. For this reason using  several techniques we will provide the right time for the buyer to purchase an air ticket by predicting the airfare price, have been proposed recentl</a:t>
            </a:r>
            <a:r>
              <a:rPr lang="en" sz="1800">
                <a:solidFill>
                  <a:srgbClr val="FFFFFF"/>
                </a:solidFill>
                <a:latin typeface="Trebuchet MS"/>
                <a:ea typeface="Trebuchet MS"/>
                <a:cs typeface="Trebuchet MS"/>
                <a:sym typeface="Trebuchet MS"/>
              </a:rPr>
              <a:t>y.</a:t>
            </a:r>
            <a:endParaRPr sz="1800">
              <a:solidFill>
                <a:srgbClr val="FFFFFF"/>
              </a:solidFill>
              <a:latin typeface="Trebuchet MS"/>
              <a:ea typeface="Trebuchet MS"/>
              <a:cs typeface="Trebuchet MS"/>
              <a:sym typeface="Trebuchet MS"/>
            </a:endParaRPr>
          </a:p>
        </p:txBody>
      </p:sp>
      <p:sp>
        <p:nvSpPr>
          <p:cNvPr id="68" name="Google Shape;68;p14"/>
          <p:cNvSpPr/>
          <p:nvPr/>
        </p:nvSpPr>
        <p:spPr>
          <a:xfrm>
            <a:off x="256775" y="486700"/>
            <a:ext cx="4842600" cy="553200"/>
          </a:xfrm>
          <a:prstGeom prst="homePlate">
            <a:avLst>
              <a:gd name="adj" fmla="val 50000"/>
            </a:avLst>
          </a:prstGeom>
          <a:solidFill>
            <a:srgbClr val="073763"/>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2400">
                <a:solidFill>
                  <a:schemeClr val="lt1"/>
                </a:solidFill>
                <a:latin typeface="Times New Roman"/>
                <a:ea typeface="Times New Roman"/>
                <a:cs typeface="Times New Roman"/>
                <a:sym typeface="Times New Roman"/>
              </a:rPr>
              <a:t>BACKGROUND THEORY</a:t>
            </a:r>
            <a:endParaRPr sz="2400">
              <a:solidFill>
                <a:schemeClr val="lt1"/>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181100" y="42495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2400">
              <a:solidFill>
                <a:schemeClr val="accent2"/>
              </a:solidFill>
              <a:latin typeface="Times New Roman"/>
              <a:ea typeface="Times New Roman"/>
              <a:cs typeface="Times New Roman"/>
              <a:sym typeface="Times New Roman"/>
            </a:endParaRPr>
          </a:p>
          <a:p>
            <a:pPr marL="0" lvl="0" indent="0" algn="l" rtl="0">
              <a:spcBef>
                <a:spcPts val="0"/>
              </a:spcBef>
              <a:spcAft>
                <a:spcPts val="0"/>
              </a:spcAft>
              <a:buNone/>
            </a:pPr>
            <a:endParaRPr/>
          </a:p>
        </p:txBody>
      </p:sp>
      <p:sp>
        <p:nvSpPr>
          <p:cNvPr id="74" name="Google Shape;74;p15"/>
          <p:cNvSpPr txBox="1">
            <a:spLocks noGrp="1"/>
          </p:cNvSpPr>
          <p:nvPr>
            <p:ph type="body" idx="1"/>
          </p:nvPr>
        </p:nvSpPr>
        <p:spPr>
          <a:xfrm>
            <a:off x="91075" y="11662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solidFill>
                <a:schemeClr val="dk1"/>
              </a:solidFill>
              <a:highlight>
                <a:srgbClr val="FFFFFF"/>
              </a:highlight>
              <a:latin typeface="Times New Roman"/>
              <a:ea typeface="Times New Roman"/>
              <a:cs typeface="Times New Roman"/>
              <a:sym typeface="Times New Roman"/>
            </a:endParaRPr>
          </a:p>
          <a:p>
            <a:pPr marL="0" lvl="0" indent="0" algn="l" rtl="0">
              <a:spcBef>
                <a:spcPts val="1600"/>
              </a:spcBef>
              <a:spcAft>
                <a:spcPts val="0"/>
              </a:spcAft>
              <a:buNone/>
            </a:pPr>
            <a:endParaRPr>
              <a:solidFill>
                <a:schemeClr val="dk1"/>
              </a:solidFill>
              <a:highlight>
                <a:srgbClr val="FFFFFF"/>
              </a:highlight>
              <a:latin typeface="Times New Roman"/>
              <a:ea typeface="Times New Roman"/>
              <a:cs typeface="Times New Roman"/>
              <a:sym typeface="Times New Roman"/>
            </a:endParaRPr>
          </a:p>
          <a:p>
            <a:pPr marL="355600" marR="342900" lvl="0" indent="0" algn="just" rtl="0">
              <a:spcBef>
                <a:spcPts val="1600"/>
              </a:spcBef>
              <a:spcAft>
                <a:spcPts val="0"/>
              </a:spcAft>
              <a:buNone/>
            </a:pPr>
            <a:r>
              <a:rPr lang="en" sz="1400" b="1">
                <a:solidFill>
                  <a:schemeClr val="dk1"/>
                </a:solidFill>
              </a:rPr>
              <a:t> </a:t>
            </a:r>
            <a:endParaRPr sz="1400" b="1">
              <a:solidFill>
                <a:schemeClr val="dk1"/>
              </a:solidFill>
            </a:endParaRPr>
          </a:p>
          <a:p>
            <a:pPr marL="0" lvl="0" indent="0" algn="l" rtl="0">
              <a:spcBef>
                <a:spcPts val="0"/>
              </a:spcBef>
              <a:spcAft>
                <a:spcPts val="1600"/>
              </a:spcAft>
              <a:buNone/>
            </a:pPr>
            <a:endParaRPr sz="1400">
              <a:solidFill>
                <a:schemeClr val="dk1"/>
              </a:solidFill>
              <a:highlight>
                <a:srgbClr val="FFFFFF"/>
              </a:highlight>
              <a:latin typeface="Times New Roman"/>
              <a:ea typeface="Times New Roman"/>
              <a:cs typeface="Times New Roman"/>
              <a:sym typeface="Times New Roman"/>
            </a:endParaRPr>
          </a:p>
        </p:txBody>
      </p:sp>
      <p:sp>
        <p:nvSpPr>
          <p:cNvPr id="75" name="Google Shape;75;p15"/>
          <p:cNvSpPr/>
          <p:nvPr/>
        </p:nvSpPr>
        <p:spPr>
          <a:xfrm>
            <a:off x="311700" y="424950"/>
            <a:ext cx="4983600" cy="661800"/>
          </a:xfrm>
          <a:prstGeom prst="homePlate">
            <a:avLst>
              <a:gd name="adj" fmla="val 50000"/>
            </a:avLst>
          </a:prstGeom>
          <a:solidFill>
            <a:srgbClr val="07376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2400">
                <a:solidFill>
                  <a:schemeClr val="lt1"/>
                </a:solidFill>
                <a:latin typeface="Times New Roman"/>
                <a:ea typeface="Times New Roman"/>
                <a:cs typeface="Times New Roman"/>
                <a:sym typeface="Times New Roman"/>
              </a:rPr>
              <a:t>PROJECT DEFINITION</a:t>
            </a:r>
            <a:endParaRPr sz="2400">
              <a:solidFill>
                <a:schemeClr val="lt1"/>
              </a:solidFill>
              <a:latin typeface="Times New Roman"/>
              <a:ea typeface="Times New Roman"/>
              <a:cs typeface="Times New Roman"/>
              <a:sym typeface="Times New Roman"/>
            </a:endParaRPr>
          </a:p>
        </p:txBody>
      </p:sp>
      <p:sp>
        <p:nvSpPr>
          <p:cNvPr id="76" name="Google Shape;76;p15"/>
          <p:cNvSpPr/>
          <p:nvPr/>
        </p:nvSpPr>
        <p:spPr>
          <a:xfrm>
            <a:off x="311700" y="1201238"/>
            <a:ext cx="8324700" cy="1483500"/>
          </a:xfrm>
          <a:prstGeom prst="rect">
            <a:avLst/>
          </a:prstGeom>
          <a:solidFill>
            <a:srgbClr val="07376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15000"/>
              </a:lnSpc>
              <a:spcBef>
                <a:spcPts val="1200"/>
              </a:spcBef>
              <a:spcAft>
                <a:spcPts val="0"/>
              </a:spcAft>
              <a:buClr>
                <a:schemeClr val="dk1"/>
              </a:buClr>
              <a:buSzPts val="1100"/>
              <a:buFont typeface="Arial"/>
              <a:buNone/>
            </a:pPr>
            <a:endParaRPr>
              <a:solidFill>
                <a:schemeClr val="dk1"/>
              </a:solidFill>
            </a:endParaRPr>
          </a:p>
          <a:p>
            <a:pPr marL="0" lvl="0" indent="0" algn="l" rtl="0">
              <a:lnSpc>
                <a:spcPct val="115000"/>
              </a:lnSpc>
              <a:spcBef>
                <a:spcPts val="1600"/>
              </a:spcBef>
              <a:spcAft>
                <a:spcPts val="0"/>
              </a:spcAft>
              <a:buClr>
                <a:schemeClr val="dk1"/>
              </a:buClr>
              <a:buSzPts val="1100"/>
              <a:buFont typeface="Arial"/>
              <a:buNone/>
            </a:pPr>
            <a:r>
              <a:rPr lang="en" sz="1800">
                <a:solidFill>
                  <a:srgbClr val="FFFFFF"/>
                </a:solidFill>
                <a:latin typeface="Times New Roman"/>
                <a:ea typeface="Times New Roman"/>
                <a:cs typeface="Times New Roman"/>
                <a:sym typeface="Times New Roman"/>
              </a:rPr>
              <a:t>The airline implements dynamic pricing for the flight ticket. According to the survey, flight ticket prices change during the morning and evening time of the day. Also, it changes with the holidays or festival season,thus many of us might have often heard travellers saying that flight ticket prices are so unpredictable.</a:t>
            </a:r>
            <a:endParaRPr sz="1800">
              <a:solidFill>
                <a:srgbClr val="FFFFFF"/>
              </a:solidFill>
              <a:latin typeface="Times New Roman"/>
              <a:ea typeface="Times New Roman"/>
              <a:cs typeface="Times New Roman"/>
              <a:sym typeface="Times New Roman"/>
            </a:endParaRPr>
          </a:p>
          <a:p>
            <a:pPr marL="0" lvl="0" indent="0" algn="l" rtl="0">
              <a:lnSpc>
                <a:spcPct val="115000"/>
              </a:lnSpc>
              <a:spcBef>
                <a:spcPts val="1600"/>
              </a:spcBef>
              <a:spcAft>
                <a:spcPts val="1200"/>
              </a:spcAft>
              <a:buClr>
                <a:schemeClr val="dk1"/>
              </a:buClr>
              <a:buSzPts val="1100"/>
              <a:buFont typeface="Arial"/>
              <a:buNone/>
            </a:pPr>
            <a:endParaRPr sz="1800">
              <a:solidFill>
                <a:schemeClr val="dk1"/>
              </a:solidFill>
            </a:endParaRPr>
          </a:p>
        </p:txBody>
      </p:sp>
      <p:sp>
        <p:nvSpPr>
          <p:cNvPr id="77" name="Google Shape;77;p15"/>
          <p:cNvSpPr/>
          <p:nvPr/>
        </p:nvSpPr>
        <p:spPr>
          <a:xfrm>
            <a:off x="324000" y="2763500"/>
            <a:ext cx="8300100" cy="2127900"/>
          </a:xfrm>
          <a:prstGeom prst="rect">
            <a:avLst/>
          </a:prstGeom>
          <a:solidFill>
            <a:srgbClr val="07376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342900" lvl="0" indent="0" algn="just" rtl="0">
              <a:lnSpc>
                <a:spcPct val="115000"/>
              </a:lnSpc>
              <a:spcBef>
                <a:spcPts val="1200"/>
              </a:spcBef>
              <a:spcAft>
                <a:spcPts val="1200"/>
              </a:spcAft>
              <a:buClr>
                <a:schemeClr val="dk1"/>
              </a:buClr>
              <a:buSzPts val="1100"/>
              <a:buFont typeface="Arial"/>
              <a:buNone/>
            </a:pPr>
            <a:r>
              <a:rPr lang="en" sz="1800">
                <a:solidFill>
                  <a:srgbClr val="FFFFFF"/>
                </a:solidFill>
                <a:latin typeface="Times New Roman"/>
                <a:ea typeface="Times New Roman"/>
                <a:cs typeface="Times New Roman"/>
                <a:sym typeface="Times New Roman"/>
              </a:rPr>
              <a:t>Hence,this project deal with prediction of the best prices for the customers as they are the most affected due to the fluctuation in ticket price. So in this project we are using various machine learning model i.e Linear Regression,Ridge regression,Lasso Regression,Light GBM and on the basis of root mean squared error of each model the most suitable model is obtained. Then the prediction for the given dataset is carried out using that model which is Light GBM in this case..</a:t>
            </a:r>
            <a:endParaRPr sz="1800">
              <a:solidFill>
                <a:srgbClr val="FFFFFF"/>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6"/>
          <p:cNvSpPr/>
          <p:nvPr/>
        </p:nvSpPr>
        <p:spPr>
          <a:xfrm>
            <a:off x="407775" y="526975"/>
            <a:ext cx="4842600" cy="553200"/>
          </a:xfrm>
          <a:prstGeom prst="homePlate">
            <a:avLst>
              <a:gd name="adj" fmla="val 50000"/>
            </a:avLst>
          </a:prstGeom>
          <a:solidFill>
            <a:srgbClr val="073763"/>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2400">
                <a:solidFill>
                  <a:srgbClr val="FFFFFF"/>
                </a:solidFill>
                <a:latin typeface="Times New Roman"/>
                <a:ea typeface="Times New Roman"/>
                <a:cs typeface="Times New Roman"/>
                <a:sym typeface="Times New Roman"/>
              </a:rPr>
              <a:t>REQUIREMENT GATHERING</a:t>
            </a:r>
            <a:endParaRPr sz="2400">
              <a:solidFill>
                <a:srgbClr val="FFFFFF"/>
              </a:solidFill>
              <a:latin typeface="Times New Roman"/>
              <a:ea typeface="Times New Roman"/>
              <a:cs typeface="Times New Roman"/>
              <a:sym typeface="Times New Roman"/>
            </a:endParaRPr>
          </a:p>
        </p:txBody>
      </p:sp>
      <p:pic>
        <p:nvPicPr>
          <p:cNvPr id="83" name="Google Shape;83;p16"/>
          <p:cNvPicPr preferRelativeResize="0"/>
          <p:nvPr/>
        </p:nvPicPr>
        <p:blipFill>
          <a:blip r:embed="rId3">
            <a:alphaModFix/>
          </a:blip>
          <a:stretch>
            <a:fillRect/>
          </a:stretch>
        </p:blipFill>
        <p:spPr>
          <a:xfrm>
            <a:off x="186850" y="1473675"/>
            <a:ext cx="8601075" cy="31908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7"/>
          <p:cNvSpPr txBox="1">
            <a:spLocks noGrp="1"/>
          </p:cNvSpPr>
          <p:nvPr>
            <p:ph type="title"/>
          </p:nvPr>
        </p:nvSpPr>
        <p:spPr>
          <a:xfrm>
            <a:off x="311700" y="445025"/>
            <a:ext cx="6873000" cy="792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9" name="Google Shape;89;p17"/>
          <p:cNvSpPr/>
          <p:nvPr/>
        </p:nvSpPr>
        <p:spPr>
          <a:xfrm>
            <a:off x="311700" y="445025"/>
            <a:ext cx="8141400" cy="661800"/>
          </a:xfrm>
          <a:prstGeom prst="homePlate">
            <a:avLst>
              <a:gd name="adj" fmla="val 50000"/>
            </a:avLst>
          </a:prstGeom>
          <a:solidFill>
            <a:srgbClr val="07376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2400">
                <a:solidFill>
                  <a:schemeClr val="lt1"/>
                </a:solidFill>
                <a:latin typeface="Times New Roman"/>
                <a:ea typeface="Times New Roman"/>
                <a:cs typeface="Times New Roman"/>
                <a:sym typeface="Times New Roman"/>
              </a:rPr>
              <a:t>SOFTWARE AND HARDWARE REQUIREMENTS</a:t>
            </a:r>
            <a:endParaRPr sz="2400">
              <a:solidFill>
                <a:schemeClr val="lt1"/>
              </a:solidFill>
              <a:latin typeface="Times New Roman"/>
              <a:ea typeface="Times New Roman"/>
              <a:cs typeface="Times New Roman"/>
              <a:sym typeface="Times New Roman"/>
            </a:endParaRPr>
          </a:p>
        </p:txBody>
      </p:sp>
      <p:sp>
        <p:nvSpPr>
          <p:cNvPr id="90" name="Google Shape;90;p17"/>
          <p:cNvSpPr/>
          <p:nvPr/>
        </p:nvSpPr>
        <p:spPr>
          <a:xfrm>
            <a:off x="311700" y="1237100"/>
            <a:ext cx="8624100" cy="1828200"/>
          </a:xfrm>
          <a:prstGeom prst="chevron">
            <a:avLst>
              <a:gd name="adj" fmla="val 50000"/>
            </a:avLst>
          </a:prstGeom>
          <a:solidFill>
            <a:srgbClr val="07376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endParaRPr>
              <a:solidFill>
                <a:srgbClr val="FFFFFF"/>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800">
                <a:solidFill>
                  <a:srgbClr val="FFFFFF"/>
                </a:solidFill>
                <a:latin typeface="Times New Roman"/>
                <a:ea typeface="Times New Roman"/>
                <a:cs typeface="Times New Roman"/>
                <a:sym typeface="Times New Roman"/>
              </a:rPr>
              <a:t>HARDWARE  REQUIREMENT :Processor: Intel dual core or above</a:t>
            </a:r>
            <a:endParaRPr sz="1800">
              <a:solidFill>
                <a:srgbClr val="FFFFFF"/>
              </a:solidFill>
              <a:latin typeface="Times New Roman"/>
              <a:ea typeface="Times New Roman"/>
              <a:cs typeface="Times New Roman"/>
              <a:sym typeface="Times New Roman"/>
            </a:endParaRPr>
          </a:p>
          <a:p>
            <a:pPr marL="0" lvl="0" indent="0" algn="l" rtl="0">
              <a:lnSpc>
                <a:spcPct val="100000"/>
              </a:lnSpc>
              <a:spcBef>
                <a:spcPts val="1200"/>
              </a:spcBef>
              <a:spcAft>
                <a:spcPts val="0"/>
              </a:spcAft>
              <a:buNone/>
            </a:pPr>
            <a:r>
              <a:rPr lang="en" sz="1800">
                <a:solidFill>
                  <a:srgbClr val="FFFFFF"/>
                </a:solidFill>
                <a:latin typeface="Times New Roman"/>
                <a:ea typeface="Times New Roman"/>
                <a:cs typeface="Times New Roman"/>
                <a:sym typeface="Times New Roman"/>
              </a:rPr>
              <a:t>Processor Speed:1.0GHZ or above</a:t>
            </a:r>
            <a:endParaRPr sz="1800">
              <a:solidFill>
                <a:srgbClr val="FFFFFF"/>
              </a:solidFill>
              <a:latin typeface="Times New Roman"/>
              <a:ea typeface="Times New Roman"/>
              <a:cs typeface="Times New Roman"/>
              <a:sym typeface="Times New Roman"/>
            </a:endParaRPr>
          </a:p>
          <a:p>
            <a:pPr marL="0" lvl="0" indent="0" algn="l" rtl="0">
              <a:lnSpc>
                <a:spcPct val="100000"/>
              </a:lnSpc>
              <a:spcBef>
                <a:spcPts val="1200"/>
              </a:spcBef>
              <a:spcAft>
                <a:spcPts val="0"/>
              </a:spcAft>
              <a:buNone/>
            </a:pPr>
            <a:r>
              <a:rPr lang="en" sz="1800">
                <a:solidFill>
                  <a:srgbClr val="FFFFFF"/>
                </a:solidFill>
                <a:latin typeface="Times New Roman"/>
                <a:ea typeface="Times New Roman"/>
                <a:cs typeface="Times New Roman"/>
                <a:sym typeface="Times New Roman"/>
              </a:rPr>
              <a:t>RAM: 2 GB RAM or above</a:t>
            </a:r>
            <a:endParaRPr sz="1800">
              <a:solidFill>
                <a:srgbClr val="FFFFFF"/>
              </a:solidFill>
              <a:latin typeface="Times New Roman"/>
              <a:ea typeface="Times New Roman"/>
              <a:cs typeface="Times New Roman"/>
              <a:sym typeface="Times New Roman"/>
            </a:endParaRPr>
          </a:p>
          <a:p>
            <a:pPr marL="0" lvl="0" indent="0" algn="l" rtl="0">
              <a:lnSpc>
                <a:spcPct val="100000"/>
              </a:lnSpc>
              <a:spcBef>
                <a:spcPts val="1200"/>
              </a:spcBef>
              <a:spcAft>
                <a:spcPts val="0"/>
              </a:spcAft>
              <a:buNone/>
            </a:pPr>
            <a:r>
              <a:rPr lang="en" sz="1800">
                <a:solidFill>
                  <a:srgbClr val="FFFFFF"/>
                </a:solidFill>
                <a:latin typeface="Times New Roman"/>
                <a:ea typeface="Times New Roman"/>
                <a:cs typeface="Times New Roman"/>
                <a:sym typeface="Times New Roman"/>
              </a:rPr>
              <a:t>Hard Disk: 10 GB hard disk or above</a:t>
            </a:r>
            <a:endParaRPr sz="1800">
              <a:solidFill>
                <a:srgbClr val="FFFFFF"/>
              </a:solidFill>
              <a:latin typeface="Times New Roman"/>
              <a:ea typeface="Times New Roman"/>
              <a:cs typeface="Times New Roman"/>
              <a:sym typeface="Times New Roman"/>
            </a:endParaRPr>
          </a:p>
          <a:p>
            <a:pPr marL="0" lvl="0" indent="0" algn="l" rtl="0">
              <a:spcBef>
                <a:spcPts val="1200"/>
              </a:spcBef>
              <a:spcAft>
                <a:spcPts val="0"/>
              </a:spcAft>
              <a:buNone/>
            </a:pPr>
            <a:endParaRPr/>
          </a:p>
        </p:txBody>
      </p:sp>
      <p:sp>
        <p:nvSpPr>
          <p:cNvPr id="91" name="Google Shape;91;p17"/>
          <p:cNvSpPr/>
          <p:nvPr/>
        </p:nvSpPr>
        <p:spPr>
          <a:xfrm flipH="1">
            <a:off x="234800" y="3195575"/>
            <a:ext cx="8494200" cy="1695900"/>
          </a:xfrm>
          <a:prstGeom prst="chevron">
            <a:avLst>
              <a:gd name="adj" fmla="val 50000"/>
            </a:avLst>
          </a:prstGeom>
          <a:solidFill>
            <a:srgbClr val="07376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15000"/>
              </a:lnSpc>
              <a:spcBef>
                <a:spcPts val="1200"/>
              </a:spcBef>
              <a:spcAft>
                <a:spcPts val="0"/>
              </a:spcAft>
              <a:buNone/>
            </a:pPr>
            <a:r>
              <a:rPr lang="en" sz="1800">
                <a:solidFill>
                  <a:srgbClr val="FFFFFF"/>
                </a:solidFill>
                <a:latin typeface="Times New Roman"/>
                <a:ea typeface="Times New Roman"/>
                <a:cs typeface="Times New Roman"/>
                <a:sym typeface="Times New Roman"/>
              </a:rPr>
              <a:t>SOFTWARE REQUIREMENT</a:t>
            </a:r>
            <a:endParaRPr sz="1800">
              <a:solidFill>
                <a:srgbClr val="FFFFFF"/>
              </a:solidFill>
              <a:latin typeface="Times New Roman"/>
              <a:ea typeface="Times New Roman"/>
              <a:cs typeface="Times New Roman"/>
              <a:sym typeface="Times New Roman"/>
            </a:endParaRPr>
          </a:p>
          <a:p>
            <a:pPr marL="0" lvl="0" indent="0" algn="l" rtl="0">
              <a:lnSpc>
                <a:spcPct val="115000"/>
              </a:lnSpc>
              <a:spcBef>
                <a:spcPts val="1200"/>
              </a:spcBef>
              <a:spcAft>
                <a:spcPts val="0"/>
              </a:spcAft>
              <a:buClr>
                <a:schemeClr val="dk1"/>
              </a:buClr>
              <a:buSzPts val="1100"/>
              <a:buFont typeface="Arial"/>
              <a:buNone/>
            </a:pPr>
            <a:r>
              <a:rPr lang="en" sz="1800">
                <a:solidFill>
                  <a:srgbClr val="FFFFFF"/>
                </a:solidFill>
                <a:latin typeface="Times New Roman"/>
                <a:ea typeface="Times New Roman"/>
                <a:cs typeface="Times New Roman"/>
                <a:sym typeface="Times New Roman"/>
              </a:rPr>
              <a:t>Software used is Google Collaboratory.</a:t>
            </a:r>
            <a:endParaRPr sz="1800">
              <a:solidFill>
                <a:srgbClr val="FFFFFF"/>
              </a:solidFill>
              <a:latin typeface="Times New Roman"/>
              <a:ea typeface="Times New Roman"/>
              <a:cs typeface="Times New Roman"/>
              <a:sym typeface="Times New Roman"/>
            </a:endParaRPr>
          </a:p>
          <a:p>
            <a:pPr marL="0" lvl="0" indent="0" algn="l" rtl="0">
              <a:spcBef>
                <a:spcPts val="1200"/>
              </a:spcBef>
              <a:spcAft>
                <a:spcPts val="0"/>
              </a:spcAft>
              <a:buNone/>
            </a:pPr>
            <a:r>
              <a:rPr lang="en"/>
              <a:t>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228600" marR="342900" lvl="0" indent="0" algn="just" rtl="0">
              <a:spcBef>
                <a:spcPts val="0"/>
              </a:spcBef>
              <a:spcAft>
                <a:spcPts val="0"/>
              </a:spcAft>
              <a:buClr>
                <a:schemeClr val="dk1"/>
              </a:buClr>
              <a:buSzPts val="1100"/>
              <a:buFont typeface="Arial"/>
              <a:buNone/>
            </a:pPr>
            <a:endParaRPr sz="1200">
              <a:solidFill>
                <a:schemeClr val="dk1"/>
              </a:solidFill>
              <a:highlight>
                <a:srgbClr val="FFFFFF"/>
              </a:highlight>
              <a:latin typeface="Times New Roman"/>
              <a:ea typeface="Times New Roman"/>
              <a:cs typeface="Times New Roman"/>
              <a:sym typeface="Times New Roman"/>
            </a:endParaRPr>
          </a:p>
          <a:p>
            <a:pPr marL="228600" marR="342900" lvl="0" indent="0" algn="l" rtl="0">
              <a:spcBef>
                <a:spcPts val="1000"/>
              </a:spcBef>
              <a:spcAft>
                <a:spcPts val="0"/>
              </a:spcAft>
              <a:buClr>
                <a:schemeClr val="dk1"/>
              </a:buClr>
              <a:buSzPts val="1100"/>
              <a:buFont typeface="Arial"/>
              <a:buNone/>
            </a:pPr>
            <a:endParaRPr sz="1200">
              <a:solidFill>
                <a:schemeClr val="dk1"/>
              </a:solidFill>
              <a:highlight>
                <a:srgbClr val="FFFFFF"/>
              </a:highlight>
              <a:latin typeface="Times New Roman"/>
              <a:ea typeface="Times New Roman"/>
              <a:cs typeface="Times New Roman"/>
              <a:sym typeface="Times New Roman"/>
            </a:endParaRPr>
          </a:p>
          <a:p>
            <a:pPr marL="0" lvl="0" indent="0" algn="l" rtl="0">
              <a:spcBef>
                <a:spcPts val="1000"/>
              </a:spcBef>
              <a:spcAft>
                <a:spcPts val="1600"/>
              </a:spcAft>
              <a:buNone/>
            </a:pPr>
            <a:endParaRPr/>
          </a:p>
        </p:txBody>
      </p:sp>
      <p:sp>
        <p:nvSpPr>
          <p:cNvPr id="97" name="Google Shape;97;p18"/>
          <p:cNvSpPr/>
          <p:nvPr/>
        </p:nvSpPr>
        <p:spPr>
          <a:xfrm>
            <a:off x="311700" y="426325"/>
            <a:ext cx="4842600" cy="553200"/>
          </a:xfrm>
          <a:prstGeom prst="homePlate">
            <a:avLst>
              <a:gd name="adj" fmla="val 50000"/>
            </a:avLst>
          </a:prstGeom>
          <a:solidFill>
            <a:srgbClr val="073763"/>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2400">
                <a:solidFill>
                  <a:schemeClr val="lt1"/>
                </a:solidFill>
                <a:latin typeface="Times New Roman"/>
                <a:ea typeface="Times New Roman"/>
                <a:cs typeface="Times New Roman"/>
                <a:sym typeface="Times New Roman"/>
              </a:rPr>
              <a:t>DATA PREPARATION</a:t>
            </a:r>
            <a:endParaRPr sz="2400">
              <a:solidFill>
                <a:schemeClr val="lt1"/>
              </a:solidFill>
              <a:latin typeface="Times New Roman"/>
              <a:ea typeface="Times New Roman"/>
              <a:cs typeface="Times New Roman"/>
              <a:sym typeface="Times New Roman"/>
            </a:endParaRPr>
          </a:p>
        </p:txBody>
      </p:sp>
      <p:pic>
        <p:nvPicPr>
          <p:cNvPr id="98" name="Google Shape;98;p18"/>
          <p:cNvPicPr preferRelativeResize="0"/>
          <p:nvPr/>
        </p:nvPicPr>
        <p:blipFill>
          <a:blip r:embed="rId3">
            <a:alphaModFix/>
          </a:blip>
          <a:stretch>
            <a:fillRect/>
          </a:stretch>
        </p:blipFill>
        <p:spPr>
          <a:xfrm>
            <a:off x="311700" y="1152475"/>
            <a:ext cx="8413876" cy="38163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9"/>
          <p:cNvSpPr/>
          <p:nvPr/>
        </p:nvSpPr>
        <p:spPr>
          <a:xfrm>
            <a:off x="365150" y="272050"/>
            <a:ext cx="4726200" cy="500700"/>
          </a:xfrm>
          <a:prstGeom prst="homePlate">
            <a:avLst>
              <a:gd name="adj" fmla="val 50000"/>
            </a:avLst>
          </a:prstGeom>
          <a:solidFill>
            <a:srgbClr val="07376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2400">
                <a:solidFill>
                  <a:srgbClr val="FFFFFF"/>
                </a:solidFill>
                <a:latin typeface="Times New Roman"/>
                <a:ea typeface="Times New Roman"/>
                <a:cs typeface="Times New Roman"/>
                <a:sym typeface="Times New Roman"/>
              </a:rPr>
              <a:t>SCREENSHOTS</a:t>
            </a:r>
            <a:endParaRPr sz="2400">
              <a:solidFill>
                <a:srgbClr val="FFFFFF"/>
              </a:solidFill>
              <a:latin typeface="Times New Roman"/>
              <a:ea typeface="Times New Roman"/>
              <a:cs typeface="Times New Roman"/>
              <a:sym typeface="Times New Roman"/>
            </a:endParaRPr>
          </a:p>
        </p:txBody>
      </p:sp>
      <p:pic>
        <p:nvPicPr>
          <p:cNvPr id="104" name="Google Shape;104;p19"/>
          <p:cNvPicPr preferRelativeResize="0"/>
          <p:nvPr/>
        </p:nvPicPr>
        <p:blipFill rotWithShape="1">
          <a:blip r:embed="rId3">
            <a:alphaModFix/>
          </a:blip>
          <a:srcRect l="1076" t="24756" r="48382" b="44165"/>
          <a:stretch/>
        </p:blipFill>
        <p:spPr>
          <a:xfrm>
            <a:off x="365150" y="3034775"/>
            <a:ext cx="7772648" cy="1867626"/>
          </a:xfrm>
          <a:prstGeom prst="rect">
            <a:avLst/>
          </a:prstGeom>
          <a:noFill/>
          <a:ln>
            <a:noFill/>
          </a:ln>
          <a:effectLst>
            <a:outerShdw blurRad="57150" dist="19050" dir="5400000" algn="bl" rotWithShape="0">
              <a:srgbClr val="000000">
                <a:alpha val="50000"/>
              </a:srgbClr>
            </a:outerShdw>
          </a:effectLst>
        </p:spPr>
      </p:pic>
      <p:pic>
        <p:nvPicPr>
          <p:cNvPr id="105" name="Google Shape;105;p19"/>
          <p:cNvPicPr preferRelativeResize="0"/>
          <p:nvPr/>
        </p:nvPicPr>
        <p:blipFill>
          <a:blip r:embed="rId4">
            <a:alphaModFix/>
          </a:blip>
          <a:stretch>
            <a:fillRect/>
          </a:stretch>
        </p:blipFill>
        <p:spPr>
          <a:xfrm>
            <a:off x="406900" y="884950"/>
            <a:ext cx="3822425" cy="1867625"/>
          </a:xfrm>
          <a:prstGeom prst="rect">
            <a:avLst/>
          </a:prstGeom>
          <a:noFill/>
          <a:ln>
            <a:noFill/>
          </a:ln>
        </p:spPr>
      </p:pic>
      <p:pic>
        <p:nvPicPr>
          <p:cNvPr id="106" name="Google Shape;106;p19"/>
          <p:cNvPicPr preferRelativeResize="0"/>
          <p:nvPr/>
        </p:nvPicPr>
        <p:blipFill>
          <a:blip r:embed="rId5">
            <a:alphaModFix/>
          </a:blip>
          <a:stretch>
            <a:fillRect/>
          </a:stretch>
        </p:blipFill>
        <p:spPr>
          <a:xfrm>
            <a:off x="4357125" y="884950"/>
            <a:ext cx="3822425" cy="19178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pic>
        <p:nvPicPr>
          <p:cNvPr id="111" name="Google Shape;111;p20"/>
          <p:cNvPicPr preferRelativeResize="0"/>
          <p:nvPr/>
        </p:nvPicPr>
        <p:blipFill>
          <a:blip r:embed="rId3">
            <a:alphaModFix/>
          </a:blip>
          <a:stretch>
            <a:fillRect/>
          </a:stretch>
        </p:blipFill>
        <p:spPr>
          <a:xfrm>
            <a:off x="508000" y="803650"/>
            <a:ext cx="7987949" cy="33065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1"/>
          <p:cNvSpPr/>
          <p:nvPr/>
        </p:nvSpPr>
        <p:spPr>
          <a:xfrm>
            <a:off x="311700" y="481025"/>
            <a:ext cx="5530800" cy="500700"/>
          </a:xfrm>
          <a:prstGeom prst="homePlate">
            <a:avLst>
              <a:gd name="adj" fmla="val 50000"/>
            </a:avLst>
          </a:prstGeom>
          <a:solidFill>
            <a:srgbClr val="07376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2400">
                <a:solidFill>
                  <a:srgbClr val="FFFFFF"/>
                </a:solidFill>
                <a:latin typeface="Times New Roman"/>
                <a:ea typeface="Times New Roman"/>
                <a:cs typeface="Times New Roman"/>
                <a:sym typeface="Times New Roman"/>
              </a:rPr>
              <a:t>SCREENSHOTS</a:t>
            </a:r>
            <a:endParaRPr sz="2400">
              <a:solidFill>
                <a:srgbClr val="FFFFFF"/>
              </a:solidFill>
              <a:latin typeface="Times New Roman"/>
              <a:ea typeface="Times New Roman"/>
              <a:cs typeface="Times New Roman"/>
              <a:sym typeface="Times New Roman"/>
            </a:endParaRPr>
          </a:p>
        </p:txBody>
      </p:sp>
      <p:pic>
        <p:nvPicPr>
          <p:cNvPr id="117" name="Google Shape;117;p21"/>
          <p:cNvPicPr preferRelativeResize="0"/>
          <p:nvPr/>
        </p:nvPicPr>
        <p:blipFill>
          <a:blip r:embed="rId3">
            <a:alphaModFix/>
          </a:blip>
          <a:stretch>
            <a:fillRect/>
          </a:stretch>
        </p:blipFill>
        <p:spPr>
          <a:xfrm>
            <a:off x="311700" y="1290650"/>
            <a:ext cx="8066574" cy="1612625"/>
          </a:xfrm>
          <a:prstGeom prst="rect">
            <a:avLst/>
          </a:prstGeom>
          <a:noFill/>
          <a:ln>
            <a:noFill/>
          </a:ln>
        </p:spPr>
      </p:pic>
      <p:pic>
        <p:nvPicPr>
          <p:cNvPr id="118" name="Google Shape;118;p21"/>
          <p:cNvPicPr preferRelativeResize="0"/>
          <p:nvPr/>
        </p:nvPicPr>
        <p:blipFill>
          <a:blip r:embed="rId4">
            <a:alphaModFix/>
          </a:blip>
          <a:stretch>
            <a:fillRect/>
          </a:stretch>
        </p:blipFill>
        <p:spPr>
          <a:xfrm>
            <a:off x="311700" y="3055675"/>
            <a:ext cx="8066576" cy="1638300"/>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492</Words>
  <Application>Microsoft Office PowerPoint</Application>
  <PresentationFormat>On-screen Show (16:9)</PresentationFormat>
  <Paragraphs>57</Paragraphs>
  <Slides>17</Slides>
  <Notes>17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Times New Roman</vt:lpstr>
      <vt:lpstr>Trebuchet MS</vt:lpstr>
      <vt:lpstr>Roboto</vt:lpstr>
      <vt:lpstr>Arial</vt:lpstr>
      <vt:lpstr>Simple Light</vt:lpstr>
      <vt:lpstr>Airline Fare Prediction</vt:lpstr>
      <vt:lpstr>PowerPoint Presentation</vt:lpstr>
      <vt:lpstr> </vt:lpstr>
      <vt:lpstr>PowerPoint Presentation</vt:lpstr>
      <vt:lpstr>PowerPoint Presentation</vt:lpstr>
      <vt:lpstr>PowerPoint Presentation</vt:lpstr>
      <vt:lpstr>PowerPoint Presentation</vt:lpstr>
      <vt:lpstr>PowerPoint Presentation</vt:lpstr>
      <vt:lpstr>PowerPoint Presentation</vt:lpstr>
      <vt:lpstr> </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Airline Fare Prediction</dc:title>
  <dc:creator>jahnavi</dc:creator>
  <cp:lastModifiedBy>Jahnavi Shah</cp:lastModifiedBy>
  <cp:revision>1</cp:revision>
  <dcterms:modified xsi:type="dcterms:W3CDTF">2020-10-20T19:36:01Z</dcterms:modified>
</cp:coreProperties>
</file>