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8288000" cy="10287000"/>
  <p:notesSz cx="6858000" cy="9144000"/>
  <p:embeddedFontLst>
    <p:embeddedFont>
      <p:font typeface="Antic" panose="020B0604020202020204" charset="0"/>
      <p:regular r:id="rId68"/>
    </p:embeddedFont>
    <p:embeddedFont>
      <p:font typeface="Antic Bold" panose="020B0604020202020204" charset="0"/>
      <p:regular r:id="rId69"/>
    </p:embeddedFont>
    <p:embeddedFont>
      <p:font typeface="Antic Bold Italics" panose="020B0604020202020204" charset="0"/>
      <p:regular r:id="rId70"/>
    </p:embeddedFont>
    <p:embeddedFont>
      <p:font typeface="Canva Sans" panose="020B0604020202020204" charset="0"/>
      <p:regular r:id="rId71"/>
    </p:embeddedFont>
    <p:embeddedFont>
      <p:font typeface="Canva Sans Bold" panose="020B0604020202020204" charset="0"/>
      <p:regular r:id="rId72"/>
    </p:embeddedFont>
    <p:embeddedFont>
      <p:font typeface="Sifonn" panose="020B0604020202020204" charset="0"/>
      <p:regular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7E14E-1C2C-3F88-A423-3AC772EA530C}" v="2" dt="2024-06-10T05:57:5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un Pal" userId="S::prasunp@drils.org::8cb68084-42b6-4d36-8d69-d6c211f15bdd" providerId="AD" clId="Web-{7767E14E-1C2C-3F88-A423-3AC772EA530C}"/>
    <pc:docChg chg="modSld">
      <pc:chgData name="Prasun Pal" userId="S::prasunp@drils.org::8cb68084-42b6-4d36-8d69-d6c211f15bdd" providerId="AD" clId="Web-{7767E14E-1C2C-3F88-A423-3AC772EA530C}" dt="2024-06-10T05:57:56.752" v="1" actId="1076"/>
      <pc:docMkLst>
        <pc:docMk/>
      </pc:docMkLst>
      <pc:sldChg chg="modSp">
        <pc:chgData name="Prasun Pal" userId="S::prasunp@drils.org::8cb68084-42b6-4d36-8d69-d6c211f15bdd" providerId="AD" clId="Web-{7767E14E-1C2C-3F88-A423-3AC772EA530C}" dt="2024-06-10T05:57:56.752" v="1" actId="1076"/>
        <pc:sldMkLst>
          <pc:docMk/>
          <pc:sldMk cId="0" sldId="320"/>
        </pc:sldMkLst>
        <pc:spChg chg="mod">
          <ac:chgData name="Prasun Pal" userId="S::prasunp@drils.org::8cb68084-42b6-4d36-8d69-d6c211f15bdd" providerId="AD" clId="Web-{7767E14E-1C2C-3F88-A423-3AC772EA530C}" dt="2024-06-10T05:57:56.752" v="1" actId="1076"/>
          <ac:spMkLst>
            <pc:docMk/>
            <pc:sldMk cId="0" sldId="32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EDIT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EDIT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ebs.iiitd.edu.in/raghava/lbtope/data/LBtope_Variable_Positive_epitopes.txt" TargetMode="External"/><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hyperlink" Target="https://webs.iiitd.edu.in/raghava/lbtope/data/LBtope_Variable_Negative_epitopes.tx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hyperlink" Target="https://webs.iiitd.edu.in/raghava/lbtope/data/LBtop_Confirm_Positive_epitopes.txt" TargetMode="External"/><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hyperlink" Target="https://webs.iiitd.edu.in/raghava/lbtope/data/LBtop_Confirm_Negative_epitopes.tx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6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7F6"/>
        </a:solidFill>
        <a:effectLst/>
      </p:bgPr>
    </p:bg>
    <p:spTree>
      <p:nvGrpSpPr>
        <p:cNvPr id="1" name=""/>
        <p:cNvGrpSpPr/>
        <p:nvPr/>
      </p:nvGrpSpPr>
      <p:grpSpPr>
        <a:xfrm>
          <a:off x="0" y="0"/>
          <a:ext cx="0" cy="0"/>
          <a:chOff x="0" y="0"/>
          <a:chExt cx="0" cy="0"/>
        </a:xfrm>
      </p:grpSpPr>
      <p:sp>
        <p:nvSpPr>
          <p:cNvPr id="2" name="Freeform 2"/>
          <p:cNvSpPr/>
          <p:nvPr/>
        </p:nvSpPr>
        <p:spPr>
          <a:xfrm rot="-5400000">
            <a:off x="-1287901" y="1933630"/>
            <a:ext cx="5151605" cy="2575802"/>
          </a:xfrm>
          <a:custGeom>
            <a:avLst/>
            <a:gdLst/>
            <a:ahLst/>
            <a:cxnLst/>
            <a:rect l="l" t="t" r="r" b="b"/>
            <a:pathLst>
              <a:path w="5151605" h="2575802">
                <a:moveTo>
                  <a:pt x="0" y="0"/>
                </a:moveTo>
                <a:lnTo>
                  <a:pt x="5151605" y="0"/>
                </a:lnTo>
                <a:lnTo>
                  <a:pt x="5151605" y="2575803"/>
                </a:lnTo>
                <a:lnTo>
                  <a:pt x="0" y="257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3855599"/>
            <a:ext cx="3389742" cy="1694871"/>
          </a:xfrm>
          <a:custGeom>
            <a:avLst/>
            <a:gdLst/>
            <a:ahLst/>
            <a:cxnLst/>
            <a:rect l="l" t="t" r="r" b="b"/>
            <a:pathLst>
              <a:path w="3389742" h="1694871">
                <a:moveTo>
                  <a:pt x="0" y="0"/>
                </a:moveTo>
                <a:lnTo>
                  <a:pt x="3389742" y="0"/>
                </a:lnTo>
                <a:lnTo>
                  <a:pt x="3389742" y="1694871"/>
                </a:lnTo>
                <a:lnTo>
                  <a:pt x="0" y="16948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5589275" y="2444775"/>
            <a:ext cx="3598300" cy="1799150"/>
          </a:xfrm>
          <a:custGeom>
            <a:avLst/>
            <a:gdLst/>
            <a:ahLst/>
            <a:cxnLst/>
            <a:rect l="l" t="t" r="r" b="b"/>
            <a:pathLst>
              <a:path w="3598300" h="1799150">
                <a:moveTo>
                  <a:pt x="3598300" y="1799150"/>
                </a:moveTo>
                <a:lnTo>
                  <a:pt x="0" y="1799150"/>
                </a:lnTo>
                <a:lnTo>
                  <a:pt x="0" y="0"/>
                </a:lnTo>
                <a:lnTo>
                  <a:pt x="3598300" y="0"/>
                </a:lnTo>
                <a:lnTo>
                  <a:pt x="3598300" y="179915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153490" y="1163538"/>
            <a:ext cx="3134510" cy="1949360"/>
          </a:xfrm>
          <a:custGeom>
            <a:avLst/>
            <a:gdLst/>
            <a:ahLst/>
            <a:cxnLst/>
            <a:rect l="l" t="t" r="r" b="b"/>
            <a:pathLst>
              <a:path w="3134510" h="1949360">
                <a:moveTo>
                  <a:pt x="0" y="0"/>
                </a:moveTo>
                <a:lnTo>
                  <a:pt x="3134510" y="0"/>
                </a:lnTo>
                <a:lnTo>
                  <a:pt x="3134510" y="1949360"/>
                </a:lnTo>
                <a:lnTo>
                  <a:pt x="0" y="1949360"/>
                </a:lnTo>
                <a:lnTo>
                  <a:pt x="0" y="0"/>
                </a:lnTo>
                <a:close/>
              </a:path>
            </a:pathLst>
          </a:custGeom>
          <a:blipFill>
            <a:blip r:embed="rId8">
              <a:extLst>
                <a:ext uri="{96DAC541-7B7A-43D3-8B79-37D633B846F1}">
                  <asvg:svgBlip xmlns:asvg="http://schemas.microsoft.com/office/drawing/2016/SVG/main" r:embed="rId9"/>
                </a:ext>
              </a:extLst>
            </a:blip>
            <a:stretch>
              <a:fillRect l="-115651" b="-875"/>
            </a:stretch>
          </a:blipFill>
        </p:spPr>
      </p:sp>
      <p:sp>
        <p:nvSpPr>
          <p:cNvPr id="6" name="TextBox 6"/>
          <p:cNvSpPr txBox="1"/>
          <p:nvPr/>
        </p:nvSpPr>
        <p:spPr>
          <a:xfrm>
            <a:off x="4071210" y="3805744"/>
            <a:ext cx="11082281" cy="1809489"/>
          </a:xfrm>
          <a:prstGeom prst="rect">
            <a:avLst/>
          </a:prstGeom>
        </p:spPr>
        <p:txBody>
          <a:bodyPr lIns="0" tIns="0" rIns="0" bIns="0" rtlCol="0" anchor="t">
            <a:spAutoFit/>
          </a:bodyPr>
          <a:lstStyle/>
          <a:p>
            <a:pPr algn="ctr">
              <a:lnSpc>
                <a:spcPts val="14707"/>
              </a:lnSpc>
            </a:pPr>
            <a:r>
              <a:rPr lang="en-US" sz="10505">
                <a:solidFill>
                  <a:srgbClr val="3D93A7"/>
                </a:solidFill>
                <a:latin typeface="Sifonn"/>
              </a:rPr>
              <a:t>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936937" y="914400"/>
            <a:ext cx="6857377"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INTERPRETATION:</a:t>
            </a:r>
          </a:p>
        </p:txBody>
      </p:sp>
      <p:sp>
        <p:nvSpPr>
          <p:cNvPr id="3" name="TextBox 3"/>
          <p:cNvSpPr txBox="1"/>
          <p:nvPr/>
        </p:nvSpPr>
        <p:spPr>
          <a:xfrm>
            <a:off x="936937" y="2429546"/>
            <a:ext cx="16123554" cy="4436416"/>
          </a:xfrm>
          <a:prstGeom prst="rect">
            <a:avLst/>
          </a:prstGeom>
        </p:spPr>
        <p:txBody>
          <a:bodyPr lIns="0" tIns="0" rIns="0" bIns="0" rtlCol="0" anchor="t">
            <a:spAutoFit/>
          </a:bodyPr>
          <a:lstStyle/>
          <a:p>
            <a:pPr algn="just">
              <a:lnSpc>
                <a:spcPts val="5898"/>
              </a:lnSpc>
              <a:spcBef>
                <a:spcPct val="0"/>
              </a:spcBef>
            </a:pPr>
            <a:endParaRPr/>
          </a:p>
          <a:p>
            <a:pPr marL="909573" lvl="1" indent="-454787" algn="just">
              <a:lnSpc>
                <a:spcPts val="5898"/>
              </a:lnSpc>
              <a:buFont typeface="Arial"/>
              <a:buChar char="•"/>
            </a:pPr>
            <a:r>
              <a:rPr lang="en-US" sz="4212">
                <a:solidFill>
                  <a:srgbClr val="F6F7F6"/>
                </a:solidFill>
                <a:latin typeface="Antic"/>
              </a:rPr>
              <a:t>The model is heavily biased towards predicting the negative class, failing to identify any positive instances.</a:t>
            </a:r>
          </a:p>
          <a:p>
            <a:pPr algn="just">
              <a:lnSpc>
                <a:spcPts val="5898"/>
              </a:lnSpc>
            </a:pPr>
            <a:endParaRPr lang="en-US" sz="4212">
              <a:solidFill>
                <a:srgbClr val="F6F7F6"/>
              </a:solidFill>
              <a:latin typeface="Antic"/>
            </a:endParaRPr>
          </a:p>
          <a:p>
            <a:pPr marL="909573" lvl="1" indent="-454787" algn="just">
              <a:lnSpc>
                <a:spcPts val="5898"/>
              </a:lnSpc>
              <a:buFont typeface="Arial"/>
              <a:buChar char="•"/>
            </a:pPr>
            <a:r>
              <a:rPr lang="en-US" sz="4212">
                <a:solidFill>
                  <a:srgbClr val="F6F7F6"/>
                </a:solidFill>
                <a:latin typeface="Antic"/>
              </a:rPr>
              <a:t>The overall performance metrics indicate significant room for improvement, especially in correctly identifying positive cases.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656659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6783963"/>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- 2 : XGBOOST</a:t>
            </a:r>
          </a:p>
        </p:txBody>
      </p:sp>
      <p:sp>
        <p:nvSpPr>
          <p:cNvPr id="7" name="TextBox 7"/>
          <p:cNvSpPr txBox="1"/>
          <p:nvPr/>
        </p:nvSpPr>
        <p:spPr>
          <a:xfrm>
            <a:off x="3295250" y="2423871"/>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6655682"/>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a:t>
            </a:r>
            <a:r>
              <a:rPr lang="en-US" sz="5017">
                <a:solidFill>
                  <a:srgbClr val="F6F7F6"/>
                </a:solidFill>
                <a:latin typeface="Sifonn"/>
              </a:rPr>
              <a:t> </a:t>
            </a:r>
          </a:p>
        </p:txBody>
      </p:sp>
      <p:sp>
        <p:nvSpPr>
          <p:cNvPr id="9" name="TextBox 9"/>
          <p:cNvSpPr txBox="1"/>
          <p:nvPr/>
        </p:nvSpPr>
        <p:spPr>
          <a:xfrm>
            <a:off x="3537014" y="7834588"/>
            <a:ext cx="13450257" cy="1149772"/>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a:p>
            <a:pPr algn="ctr">
              <a:lnSpc>
                <a:spcPts val="4603"/>
              </a:lnSpc>
            </a:pPr>
            <a:r>
              <a:rPr lang="en-US" sz="3288">
                <a:solidFill>
                  <a:srgbClr val="F6F7F6"/>
                </a:solidFill>
                <a:latin typeface="Antic"/>
              </a:rPr>
              <a:t>ROC curve</a:t>
            </a:r>
          </a:p>
        </p:txBody>
      </p:sp>
      <p:sp>
        <p:nvSpPr>
          <p:cNvPr id="10" name="TextBox 10"/>
          <p:cNvSpPr txBox="1"/>
          <p:nvPr/>
        </p:nvSpPr>
        <p:spPr>
          <a:xfrm>
            <a:off x="3809043" y="3373822"/>
            <a:ext cx="12906198" cy="3478828"/>
          </a:xfrm>
          <a:prstGeom prst="rect">
            <a:avLst/>
          </a:prstGeom>
        </p:spPr>
        <p:txBody>
          <a:bodyPr lIns="0" tIns="0" rIns="0" bIns="0" rtlCol="0" anchor="t">
            <a:spAutoFit/>
          </a:bodyPr>
          <a:lstStyle/>
          <a:p>
            <a:pPr algn="l">
              <a:lnSpc>
                <a:spcPts val="4603"/>
              </a:lnSpc>
            </a:pPr>
            <a:r>
              <a:rPr lang="en-US" sz="3288">
                <a:solidFill>
                  <a:srgbClr val="F6F7F6"/>
                </a:solidFill>
                <a:latin typeface="Antic"/>
              </a:rPr>
              <a:t>Using TF-IDF Vectorizer (which converts all the sequences to numerical features)</a:t>
            </a:r>
          </a:p>
          <a:p>
            <a:pPr algn="l">
              <a:lnSpc>
                <a:spcPts val="4603"/>
              </a:lnSpc>
            </a:pPr>
            <a:r>
              <a:rPr lang="en-US" sz="3288">
                <a:solidFill>
                  <a:srgbClr val="F6F7F6"/>
                </a:solidFill>
                <a:latin typeface="Antic"/>
              </a:rPr>
              <a:t>split the dataset into training and testing -</a:t>
            </a:r>
            <a:r>
              <a:rPr lang="en-US" sz="3288">
                <a:solidFill>
                  <a:srgbClr val="FFC966"/>
                </a:solidFill>
                <a:latin typeface="Antic Bold"/>
              </a:rPr>
              <a:t> Lbtope variable</a:t>
            </a:r>
          </a:p>
          <a:p>
            <a:pPr algn="l">
              <a:lnSpc>
                <a:spcPts val="4603"/>
              </a:lnSpc>
            </a:pPr>
            <a:r>
              <a:rPr lang="en-US" sz="3288">
                <a:solidFill>
                  <a:srgbClr val="F6F7F6"/>
                </a:solidFill>
                <a:latin typeface="Antic"/>
              </a:rPr>
              <a:t>vectorize the x_train(fit and transform) and x_test(transform)</a:t>
            </a:r>
          </a:p>
          <a:p>
            <a:pPr algn="l">
              <a:lnSpc>
                <a:spcPts val="4603"/>
              </a:lnSpc>
            </a:pPr>
            <a:endParaRPr lang="en-US" sz="3288">
              <a:solidFill>
                <a:srgbClr val="F6F7F6"/>
              </a:solidFill>
              <a:latin typeface="Antic"/>
            </a:endParaRPr>
          </a:p>
          <a:p>
            <a:pPr algn="l">
              <a:lnSpc>
                <a:spcPts val="4603"/>
              </a:lnSpc>
            </a:pPr>
            <a:endParaRPr lang="en-US" sz="3288">
              <a:solidFill>
                <a:srgbClr val="F6F7F6"/>
              </a:solidFill>
              <a:latin typeface="Ant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577524" y="2445785"/>
            <a:ext cx="7170963" cy="5644962"/>
          </a:xfrm>
          <a:custGeom>
            <a:avLst/>
            <a:gdLst/>
            <a:ahLst/>
            <a:cxnLst/>
            <a:rect l="l" t="t" r="r" b="b"/>
            <a:pathLst>
              <a:path w="7170963" h="5644962">
                <a:moveTo>
                  <a:pt x="0" y="0"/>
                </a:moveTo>
                <a:lnTo>
                  <a:pt x="7170962" y="0"/>
                </a:lnTo>
                <a:lnTo>
                  <a:pt x="7170962" y="5644962"/>
                </a:lnTo>
                <a:lnTo>
                  <a:pt x="0" y="5644962"/>
                </a:lnTo>
                <a:lnTo>
                  <a:pt x="0" y="0"/>
                </a:lnTo>
                <a:close/>
              </a:path>
            </a:pathLst>
          </a:custGeom>
          <a:blipFill>
            <a:blip r:embed="rId2"/>
            <a:stretch>
              <a:fillRect/>
            </a:stretch>
          </a:blipFill>
        </p:spPr>
      </p:sp>
      <p:sp>
        <p:nvSpPr>
          <p:cNvPr id="3" name="TextBox 3"/>
          <p:cNvSpPr txBox="1"/>
          <p:nvPr/>
        </p:nvSpPr>
        <p:spPr>
          <a:xfrm>
            <a:off x="1082100" y="2032564"/>
            <a:ext cx="8129588" cy="797232"/>
          </a:xfrm>
          <a:prstGeom prst="rect">
            <a:avLst/>
          </a:prstGeom>
        </p:spPr>
        <p:txBody>
          <a:bodyPr lIns="0" tIns="0" rIns="0" bIns="0" rtlCol="0" anchor="t">
            <a:spAutoFit/>
          </a:bodyPr>
          <a:lstStyle/>
          <a:p>
            <a:pPr algn="ctr">
              <a:lnSpc>
                <a:spcPts val="6458"/>
              </a:lnSpc>
              <a:spcBef>
                <a:spcPct val="0"/>
              </a:spcBef>
            </a:pPr>
            <a:r>
              <a:rPr lang="en-US" sz="4612">
                <a:solidFill>
                  <a:srgbClr val="FFFFFF"/>
                </a:solidFill>
                <a:latin typeface="Antic Bold"/>
              </a:rPr>
              <a:t>Accuracy: 0.618455497382199</a:t>
            </a:r>
          </a:p>
        </p:txBody>
      </p:sp>
      <p:sp>
        <p:nvSpPr>
          <p:cNvPr id="4" name="TextBox 4"/>
          <p:cNvSpPr txBox="1"/>
          <p:nvPr/>
        </p:nvSpPr>
        <p:spPr>
          <a:xfrm>
            <a:off x="716058" y="3500734"/>
            <a:ext cx="9189941" cy="4590013"/>
          </a:xfrm>
          <a:prstGeom prst="rect">
            <a:avLst/>
          </a:prstGeom>
        </p:spPr>
        <p:txBody>
          <a:bodyPr wrap="square" lIns="0" tIns="0" rIns="0" bIns="0" rtlCol="0" anchor="t">
            <a:spAutoFit/>
          </a:bodyPr>
          <a:lstStyle/>
          <a:p>
            <a:pPr algn="ctr">
              <a:lnSpc>
                <a:spcPts val="4539"/>
              </a:lnSpc>
              <a:spcBef>
                <a:spcPct val="0"/>
              </a:spcBef>
            </a:pPr>
            <a:r>
              <a:rPr lang="en-US" sz="3242" dirty="0">
                <a:solidFill>
                  <a:srgbClr val="FFFFFF"/>
                </a:solidFill>
                <a:latin typeface="Antic"/>
              </a:rPr>
              <a:t>             precision    recall  f1-score   support</a:t>
            </a:r>
          </a:p>
          <a:p>
            <a:pPr algn="ctr">
              <a:lnSpc>
                <a:spcPts val="4539"/>
              </a:lnSpc>
              <a:spcBef>
                <a:spcPct val="0"/>
              </a:spcBef>
            </a:pPr>
            <a:endParaRPr lang="en-US" sz="3242" dirty="0">
              <a:solidFill>
                <a:srgbClr val="FFFFFF"/>
              </a:solidFill>
              <a:latin typeface="Antic"/>
            </a:endParaRPr>
          </a:p>
          <a:p>
            <a:pPr algn="ctr">
              <a:lnSpc>
                <a:spcPts val="4539"/>
              </a:lnSpc>
              <a:spcBef>
                <a:spcPct val="0"/>
              </a:spcBef>
            </a:pPr>
            <a:r>
              <a:rPr lang="en-US" sz="3242" dirty="0">
                <a:solidFill>
                  <a:srgbClr val="FFFFFF"/>
                </a:solidFill>
                <a:latin typeface="Antic"/>
              </a:rPr>
              <a:t>           0       0.62      1.00      0.76      4725</a:t>
            </a:r>
          </a:p>
          <a:p>
            <a:pPr algn="ctr">
              <a:lnSpc>
                <a:spcPts val="4539"/>
              </a:lnSpc>
              <a:spcBef>
                <a:spcPct val="0"/>
              </a:spcBef>
            </a:pPr>
            <a:r>
              <a:rPr lang="en-US" sz="3242" dirty="0">
                <a:solidFill>
                  <a:srgbClr val="FFFFFF"/>
                </a:solidFill>
                <a:latin typeface="Antic"/>
              </a:rPr>
              <a:t>            1       0.00      0.00    0.00      2915</a:t>
            </a:r>
          </a:p>
          <a:p>
            <a:pPr algn="ctr">
              <a:lnSpc>
                <a:spcPts val="4539"/>
              </a:lnSpc>
              <a:spcBef>
                <a:spcPct val="0"/>
              </a:spcBef>
            </a:pPr>
            <a:endParaRPr lang="en-US" sz="3242" dirty="0">
              <a:solidFill>
                <a:srgbClr val="FFFFFF"/>
              </a:solidFill>
              <a:latin typeface="Antic"/>
            </a:endParaRPr>
          </a:p>
          <a:p>
            <a:pPr algn="ctr">
              <a:lnSpc>
                <a:spcPts val="4539"/>
              </a:lnSpc>
              <a:spcBef>
                <a:spcPct val="0"/>
              </a:spcBef>
            </a:pPr>
            <a:r>
              <a:rPr lang="en-US" sz="3242" dirty="0">
                <a:solidFill>
                  <a:srgbClr val="FFFFFF"/>
                </a:solidFill>
                <a:latin typeface="Antic"/>
              </a:rPr>
              <a:t>    accuracy                                  0.62      7640</a:t>
            </a:r>
          </a:p>
          <a:p>
            <a:pPr algn="ctr">
              <a:lnSpc>
                <a:spcPts val="4539"/>
              </a:lnSpc>
              <a:spcBef>
                <a:spcPct val="0"/>
              </a:spcBef>
            </a:pPr>
            <a:r>
              <a:rPr lang="en-US" sz="3242" dirty="0">
                <a:solidFill>
                  <a:srgbClr val="FFFFFF"/>
                </a:solidFill>
                <a:latin typeface="Antic"/>
              </a:rPr>
              <a:t>   macro avg       0.31      0.50      0.38      7640</a:t>
            </a:r>
          </a:p>
          <a:p>
            <a:pPr algn="ctr">
              <a:lnSpc>
                <a:spcPts val="4539"/>
              </a:lnSpc>
              <a:spcBef>
                <a:spcPct val="0"/>
              </a:spcBef>
            </a:pPr>
            <a:r>
              <a:rPr lang="en-US" sz="3242" dirty="0">
                <a:solidFill>
                  <a:srgbClr val="FFFFFF"/>
                </a:solidFill>
                <a:latin typeface="Antic"/>
              </a:rPr>
              <a:t>weighted avg      0.38      0.62      0.47      7640</a:t>
            </a:r>
          </a:p>
        </p:txBody>
      </p:sp>
      <p:sp>
        <p:nvSpPr>
          <p:cNvPr id="5" name="TextBox 5"/>
          <p:cNvSpPr txBox="1"/>
          <p:nvPr/>
        </p:nvSpPr>
        <p:spPr>
          <a:xfrm>
            <a:off x="1028700" y="914400"/>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6" name="Freeform 6"/>
          <p:cNvSpPr/>
          <p:nvPr/>
        </p:nvSpPr>
        <p:spPr>
          <a:xfrm>
            <a:off x="716059" y="1246686"/>
            <a:ext cx="1521668" cy="380417"/>
          </a:xfrm>
          <a:custGeom>
            <a:avLst/>
            <a:gdLst/>
            <a:ahLst/>
            <a:cxnLst/>
            <a:rect l="l" t="t" r="r" b="b"/>
            <a:pathLst>
              <a:path w="1521668" h="380417">
                <a:moveTo>
                  <a:pt x="0" y="0"/>
                </a:moveTo>
                <a:lnTo>
                  <a:pt x="1521668" y="0"/>
                </a:lnTo>
                <a:lnTo>
                  <a:pt x="1521668" y="380417"/>
                </a:lnTo>
                <a:lnTo>
                  <a:pt x="0" y="380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6384434" y="1113362"/>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9384056" y="4505660"/>
            <a:ext cx="8608138" cy="5447568"/>
          </a:xfrm>
          <a:custGeom>
            <a:avLst/>
            <a:gdLst/>
            <a:ahLst/>
            <a:cxnLst/>
            <a:rect l="l" t="t" r="r" b="b"/>
            <a:pathLst>
              <a:path w="8608138" h="5447568">
                <a:moveTo>
                  <a:pt x="0" y="0"/>
                </a:moveTo>
                <a:lnTo>
                  <a:pt x="8608138" y="0"/>
                </a:lnTo>
                <a:lnTo>
                  <a:pt x="8608138" y="5447568"/>
                </a:lnTo>
                <a:lnTo>
                  <a:pt x="0" y="5447568"/>
                </a:lnTo>
                <a:lnTo>
                  <a:pt x="0" y="0"/>
                </a:lnTo>
                <a:close/>
              </a:path>
            </a:pathLst>
          </a:custGeom>
          <a:blipFill>
            <a:blip r:embed="rId2"/>
            <a:stretch>
              <a:fillRect/>
            </a:stretch>
          </a:blipFill>
        </p:spPr>
      </p:sp>
      <p:sp>
        <p:nvSpPr>
          <p:cNvPr id="3" name="Freeform 3"/>
          <p:cNvSpPr/>
          <p:nvPr/>
        </p:nvSpPr>
        <p:spPr>
          <a:xfrm>
            <a:off x="491836" y="365556"/>
            <a:ext cx="8274326" cy="5143500"/>
          </a:xfrm>
          <a:custGeom>
            <a:avLst/>
            <a:gdLst/>
            <a:ahLst/>
            <a:cxnLst/>
            <a:rect l="l" t="t" r="r" b="b"/>
            <a:pathLst>
              <a:path w="8274326" h="5143500">
                <a:moveTo>
                  <a:pt x="0" y="0"/>
                </a:moveTo>
                <a:lnTo>
                  <a:pt x="8274326" y="0"/>
                </a:lnTo>
                <a:lnTo>
                  <a:pt x="8274326" y="5143500"/>
                </a:lnTo>
                <a:lnTo>
                  <a:pt x="0" y="5143500"/>
                </a:lnTo>
                <a:lnTo>
                  <a:pt x="0" y="0"/>
                </a:lnTo>
                <a:close/>
              </a:path>
            </a:pathLst>
          </a:custGeom>
          <a:blipFill>
            <a:blip r:embed="rId3"/>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643899" y="495522"/>
            <a:ext cx="5345073"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Xgboost with tokenisation</a:t>
            </a:r>
          </a:p>
          <a:p>
            <a:pPr algn="ctr">
              <a:lnSpc>
                <a:spcPts val="5262"/>
              </a:lnSpc>
              <a:spcBef>
                <a:spcPct val="0"/>
              </a:spcBef>
            </a:pPr>
            <a:r>
              <a:rPr lang="en-US" sz="3758">
                <a:solidFill>
                  <a:srgbClr val="FFFFFF"/>
                </a:solidFill>
                <a:latin typeface="Antic"/>
              </a:rPr>
              <a:t>0</a:t>
            </a:r>
          </a:p>
        </p:txBody>
      </p:sp>
      <p:sp>
        <p:nvSpPr>
          <p:cNvPr id="3" name="TextBox 3"/>
          <p:cNvSpPr txBox="1"/>
          <p:nvPr/>
        </p:nvSpPr>
        <p:spPr>
          <a:xfrm>
            <a:off x="5672272" y="1114536"/>
            <a:ext cx="11766298" cy="864847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accuracy:  0.5706521739130435</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array([[  0,   0],</a:t>
            </a:r>
          </a:p>
          <a:p>
            <a:pPr algn="ctr">
              <a:lnSpc>
                <a:spcPts val="5262"/>
              </a:lnSpc>
              <a:spcBef>
                <a:spcPct val="0"/>
              </a:spcBef>
            </a:pPr>
            <a:r>
              <a:rPr lang="en-US" sz="3758">
                <a:solidFill>
                  <a:srgbClr val="FFFFFF"/>
                </a:solidFill>
                <a:latin typeface="Antic"/>
              </a:rPr>
              <a:t>       [ 79, 105]])</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precision    recall  f1-score   support</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0       0.00      0.00      0.00         0</a:t>
            </a:r>
          </a:p>
          <a:p>
            <a:pPr algn="ctr">
              <a:lnSpc>
                <a:spcPts val="5262"/>
              </a:lnSpc>
              <a:spcBef>
                <a:spcPct val="0"/>
              </a:spcBef>
            </a:pPr>
            <a:r>
              <a:rPr lang="en-US" sz="3758">
                <a:solidFill>
                  <a:srgbClr val="FFFFFF"/>
                </a:solidFill>
                <a:latin typeface="Antic"/>
              </a:rPr>
              <a:t>           1          1.00      0.57      0.73       184</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accuracy                                 0.57       184</a:t>
            </a:r>
          </a:p>
          <a:p>
            <a:pPr algn="ctr">
              <a:lnSpc>
                <a:spcPts val="5262"/>
              </a:lnSpc>
              <a:spcBef>
                <a:spcPct val="0"/>
              </a:spcBef>
            </a:pPr>
            <a:r>
              <a:rPr lang="en-US" sz="3758">
                <a:solidFill>
                  <a:srgbClr val="FFFFFF"/>
                </a:solidFill>
                <a:latin typeface="Antic"/>
              </a:rPr>
              <a:t>   macro avg       0.50      0.29      0.36       184</a:t>
            </a:r>
          </a:p>
          <a:p>
            <a:pPr algn="ctr">
              <a:lnSpc>
                <a:spcPts val="5262"/>
              </a:lnSpc>
              <a:spcBef>
                <a:spcPct val="0"/>
              </a:spcBef>
            </a:pPr>
            <a:r>
              <a:rPr lang="en-US" sz="3758">
                <a:solidFill>
                  <a:srgbClr val="FFFFFF"/>
                </a:solidFill>
                <a:latin typeface="Antic"/>
              </a:rPr>
              <a:t>weighted avg       1.00      0.57      0.73       184</a:t>
            </a:r>
          </a:p>
        </p:txBody>
      </p:sp>
      <p:sp>
        <p:nvSpPr>
          <p:cNvPr id="4" name="TextBox 4"/>
          <p:cNvSpPr txBox="1"/>
          <p:nvPr/>
        </p:nvSpPr>
        <p:spPr>
          <a:xfrm>
            <a:off x="138679" y="233326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936937" y="914400"/>
            <a:ext cx="6857377"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INTERPRETATION:</a:t>
            </a:r>
          </a:p>
        </p:txBody>
      </p:sp>
      <p:sp>
        <p:nvSpPr>
          <p:cNvPr id="3" name="TextBox 3"/>
          <p:cNvSpPr txBox="1"/>
          <p:nvPr/>
        </p:nvSpPr>
        <p:spPr>
          <a:xfrm>
            <a:off x="936937" y="1967784"/>
            <a:ext cx="16123554" cy="4436416"/>
          </a:xfrm>
          <a:prstGeom prst="rect">
            <a:avLst/>
          </a:prstGeom>
        </p:spPr>
        <p:txBody>
          <a:bodyPr lIns="0" tIns="0" rIns="0" bIns="0" rtlCol="0" anchor="t">
            <a:spAutoFit/>
          </a:bodyPr>
          <a:lstStyle/>
          <a:p>
            <a:pPr algn="just">
              <a:lnSpc>
                <a:spcPts val="5898"/>
              </a:lnSpc>
              <a:spcBef>
                <a:spcPct val="0"/>
              </a:spcBef>
            </a:pPr>
            <a:endParaRPr/>
          </a:p>
          <a:p>
            <a:pPr marL="909573" lvl="1" indent="-454787" algn="just">
              <a:lnSpc>
                <a:spcPts val="5898"/>
              </a:lnSpc>
              <a:buFont typeface="Arial"/>
              <a:buChar char="•"/>
            </a:pPr>
            <a:r>
              <a:rPr lang="en-US" sz="4212">
                <a:solidFill>
                  <a:srgbClr val="F6F7F6"/>
                </a:solidFill>
                <a:latin typeface="Antic"/>
              </a:rPr>
              <a:t>The model is heavily biased towards predicting the negative class, failing to identify any positive instances.</a:t>
            </a:r>
          </a:p>
          <a:p>
            <a:pPr algn="just">
              <a:lnSpc>
                <a:spcPts val="5898"/>
              </a:lnSpc>
            </a:pPr>
            <a:endParaRPr lang="en-US" sz="4212">
              <a:solidFill>
                <a:srgbClr val="F6F7F6"/>
              </a:solidFill>
              <a:latin typeface="Antic"/>
            </a:endParaRPr>
          </a:p>
          <a:p>
            <a:pPr marL="909573" lvl="1" indent="-454787" algn="just">
              <a:lnSpc>
                <a:spcPts val="5898"/>
              </a:lnSpc>
              <a:buFont typeface="Arial"/>
              <a:buChar char="•"/>
            </a:pPr>
            <a:r>
              <a:rPr lang="en-US" sz="4212">
                <a:solidFill>
                  <a:srgbClr val="F6F7F6"/>
                </a:solidFill>
                <a:latin typeface="Antic"/>
              </a:rPr>
              <a:t>The overall performance metrics indicate significant room for improvement, especially in correctly identifying positive cases.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- 3 : DECISION TREES</a:t>
            </a:r>
          </a:p>
        </p:txBody>
      </p:sp>
      <p:sp>
        <p:nvSpPr>
          <p:cNvPr id="7" name="TextBox 7"/>
          <p:cNvSpPr txBox="1"/>
          <p:nvPr/>
        </p:nvSpPr>
        <p:spPr>
          <a:xfrm>
            <a:off x="3295250" y="2423871"/>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7328900"/>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 </a:t>
            </a:r>
          </a:p>
        </p:txBody>
      </p:sp>
      <p:sp>
        <p:nvSpPr>
          <p:cNvPr id="9" name="TextBox 9"/>
          <p:cNvSpPr txBox="1"/>
          <p:nvPr/>
        </p:nvSpPr>
        <p:spPr>
          <a:xfrm>
            <a:off x="3572917" y="8371374"/>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
        <p:nvSpPr>
          <p:cNvPr id="10" name="TextBox 10"/>
          <p:cNvSpPr txBox="1"/>
          <p:nvPr/>
        </p:nvSpPr>
        <p:spPr>
          <a:xfrm>
            <a:off x="3582442" y="3954847"/>
            <a:ext cx="12906198" cy="3478828"/>
          </a:xfrm>
          <a:prstGeom prst="rect">
            <a:avLst/>
          </a:prstGeom>
        </p:spPr>
        <p:txBody>
          <a:bodyPr lIns="0" tIns="0" rIns="0" bIns="0" rtlCol="0" anchor="t">
            <a:spAutoFit/>
          </a:bodyPr>
          <a:lstStyle/>
          <a:p>
            <a:pPr algn="l">
              <a:lnSpc>
                <a:spcPts val="4603"/>
              </a:lnSpc>
            </a:pPr>
            <a:r>
              <a:rPr lang="en-US" sz="3288">
                <a:solidFill>
                  <a:srgbClr val="F6F7F6"/>
                </a:solidFill>
                <a:latin typeface="Antic"/>
              </a:rPr>
              <a:t>Using TF-IDF Vectorizer (which converts all the sequences to numerical features)</a:t>
            </a:r>
          </a:p>
          <a:p>
            <a:pPr algn="l">
              <a:lnSpc>
                <a:spcPts val="4603"/>
              </a:lnSpc>
            </a:pPr>
            <a:r>
              <a:rPr lang="en-US" sz="3288">
                <a:solidFill>
                  <a:srgbClr val="F6F7F6"/>
                </a:solidFill>
                <a:latin typeface="Antic"/>
              </a:rPr>
              <a:t>split the dataset into training and testing - </a:t>
            </a:r>
            <a:r>
              <a:rPr lang="en-US" sz="3288">
                <a:solidFill>
                  <a:srgbClr val="FFC966"/>
                </a:solidFill>
                <a:latin typeface="Antic Bold"/>
              </a:rPr>
              <a:t>LB tope variable</a:t>
            </a:r>
          </a:p>
          <a:p>
            <a:pPr algn="l">
              <a:lnSpc>
                <a:spcPts val="4603"/>
              </a:lnSpc>
            </a:pPr>
            <a:r>
              <a:rPr lang="en-US" sz="3288">
                <a:solidFill>
                  <a:srgbClr val="F6F7F6"/>
                </a:solidFill>
                <a:latin typeface="Antic"/>
              </a:rPr>
              <a:t>vectorize the x_train(fit and transform) and x_test(transform)</a:t>
            </a:r>
          </a:p>
          <a:p>
            <a:pPr algn="l">
              <a:lnSpc>
                <a:spcPts val="4603"/>
              </a:lnSpc>
            </a:pPr>
            <a:endParaRPr lang="en-US" sz="3288">
              <a:solidFill>
                <a:srgbClr val="F6F7F6"/>
              </a:solidFill>
              <a:latin typeface="Antic"/>
            </a:endParaRPr>
          </a:p>
          <a:p>
            <a:pPr algn="l">
              <a:lnSpc>
                <a:spcPts val="4603"/>
              </a:lnSpc>
            </a:pPr>
            <a:endParaRPr lang="en-US" sz="3288">
              <a:solidFill>
                <a:srgbClr val="F6F7F6"/>
              </a:solidFill>
              <a:latin typeface="Ant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577524" y="2445785"/>
            <a:ext cx="7170963" cy="5644962"/>
          </a:xfrm>
          <a:custGeom>
            <a:avLst/>
            <a:gdLst/>
            <a:ahLst/>
            <a:cxnLst/>
            <a:rect l="l" t="t" r="r" b="b"/>
            <a:pathLst>
              <a:path w="7170963" h="5644962">
                <a:moveTo>
                  <a:pt x="0" y="0"/>
                </a:moveTo>
                <a:lnTo>
                  <a:pt x="7170962" y="0"/>
                </a:lnTo>
                <a:lnTo>
                  <a:pt x="7170962" y="5644962"/>
                </a:lnTo>
                <a:lnTo>
                  <a:pt x="0" y="5644962"/>
                </a:lnTo>
                <a:lnTo>
                  <a:pt x="0" y="0"/>
                </a:lnTo>
                <a:close/>
              </a:path>
            </a:pathLst>
          </a:custGeom>
          <a:blipFill>
            <a:blip r:embed="rId2"/>
            <a:stretch>
              <a:fillRect/>
            </a:stretch>
          </a:blipFill>
        </p:spPr>
      </p:sp>
      <p:sp>
        <p:nvSpPr>
          <p:cNvPr id="3" name="TextBox 3"/>
          <p:cNvSpPr txBox="1"/>
          <p:nvPr/>
        </p:nvSpPr>
        <p:spPr>
          <a:xfrm>
            <a:off x="845165" y="2237720"/>
            <a:ext cx="8603456" cy="797232"/>
          </a:xfrm>
          <a:prstGeom prst="rect">
            <a:avLst/>
          </a:prstGeom>
        </p:spPr>
        <p:txBody>
          <a:bodyPr lIns="0" tIns="0" rIns="0" bIns="0" rtlCol="0" anchor="t">
            <a:spAutoFit/>
          </a:bodyPr>
          <a:lstStyle/>
          <a:p>
            <a:pPr algn="ctr">
              <a:lnSpc>
                <a:spcPts val="6458"/>
              </a:lnSpc>
              <a:spcBef>
                <a:spcPct val="0"/>
              </a:spcBef>
            </a:pPr>
            <a:r>
              <a:rPr lang="en-US" sz="4612">
                <a:solidFill>
                  <a:srgbClr val="FFFFFF"/>
                </a:solidFill>
                <a:latin typeface="Antic Bold"/>
              </a:rPr>
              <a:t>Accuracy: 0.6100785340314137</a:t>
            </a:r>
          </a:p>
        </p:txBody>
      </p:sp>
      <p:sp>
        <p:nvSpPr>
          <p:cNvPr id="4" name="TextBox 4"/>
          <p:cNvSpPr txBox="1"/>
          <p:nvPr/>
        </p:nvSpPr>
        <p:spPr>
          <a:xfrm>
            <a:off x="845164" y="3642494"/>
            <a:ext cx="9441835" cy="4777606"/>
          </a:xfrm>
          <a:prstGeom prst="rect">
            <a:avLst/>
          </a:prstGeom>
        </p:spPr>
        <p:txBody>
          <a:bodyPr wrap="square" lIns="0" tIns="0" rIns="0" bIns="0" rtlCol="0" anchor="t">
            <a:spAutoFit/>
          </a:bodyPr>
          <a:lstStyle/>
          <a:p>
            <a:pPr algn="ctr">
              <a:lnSpc>
                <a:spcPts val="4718"/>
              </a:lnSpc>
            </a:pPr>
            <a:r>
              <a:rPr lang="en-US" sz="3370" dirty="0">
                <a:solidFill>
                  <a:srgbClr val="FFFFFF"/>
                </a:solidFill>
                <a:latin typeface="Antic"/>
              </a:rPr>
              <a:t>              precision    recall  f1-score   support</a:t>
            </a:r>
          </a:p>
          <a:p>
            <a:pPr algn="ctr">
              <a:lnSpc>
                <a:spcPts val="4718"/>
              </a:lnSpc>
            </a:pPr>
            <a:endParaRPr lang="en-US" sz="3370" dirty="0">
              <a:solidFill>
                <a:srgbClr val="FFFFFF"/>
              </a:solidFill>
              <a:latin typeface="Antic"/>
            </a:endParaRPr>
          </a:p>
          <a:p>
            <a:pPr algn="ctr">
              <a:lnSpc>
                <a:spcPts val="4718"/>
              </a:lnSpc>
            </a:pPr>
            <a:r>
              <a:rPr lang="en-US" sz="3370" dirty="0">
                <a:solidFill>
                  <a:srgbClr val="FFFFFF"/>
                </a:solidFill>
                <a:latin typeface="Antic"/>
              </a:rPr>
              <a:t>    negative       0.61      1.00      0.76      4661</a:t>
            </a:r>
          </a:p>
          <a:p>
            <a:pPr algn="ctr">
              <a:lnSpc>
                <a:spcPts val="4718"/>
              </a:lnSpc>
            </a:pPr>
            <a:r>
              <a:rPr lang="en-US" sz="3370" dirty="0">
                <a:solidFill>
                  <a:srgbClr val="FFFFFF"/>
                </a:solidFill>
                <a:latin typeface="Antic"/>
              </a:rPr>
              <a:t>       positive     0.00    0.00     0.00    2979</a:t>
            </a:r>
          </a:p>
          <a:p>
            <a:pPr algn="ctr">
              <a:lnSpc>
                <a:spcPts val="4718"/>
              </a:lnSpc>
            </a:pPr>
            <a:endParaRPr lang="en-US" sz="3370" dirty="0">
              <a:solidFill>
                <a:srgbClr val="FFFFFF"/>
              </a:solidFill>
              <a:latin typeface="Antic"/>
            </a:endParaRPr>
          </a:p>
          <a:p>
            <a:pPr algn="ctr">
              <a:lnSpc>
                <a:spcPts val="4718"/>
              </a:lnSpc>
            </a:pPr>
            <a:r>
              <a:rPr lang="en-US" sz="3370" dirty="0">
                <a:solidFill>
                  <a:srgbClr val="FFFFFF"/>
                </a:solidFill>
                <a:latin typeface="Antic"/>
              </a:rPr>
              <a:t>    accuracy                                 0.61      7640</a:t>
            </a:r>
          </a:p>
          <a:p>
            <a:pPr algn="ctr">
              <a:lnSpc>
                <a:spcPts val="4718"/>
              </a:lnSpc>
            </a:pPr>
            <a:r>
              <a:rPr lang="en-US" sz="3370" dirty="0">
                <a:solidFill>
                  <a:srgbClr val="FFFFFF"/>
                </a:solidFill>
                <a:latin typeface="Antic"/>
              </a:rPr>
              <a:t>   macro avg       0.31      0.50      0.38      7640</a:t>
            </a:r>
          </a:p>
          <a:p>
            <a:pPr algn="ctr">
              <a:lnSpc>
                <a:spcPts val="4718"/>
              </a:lnSpc>
              <a:spcBef>
                <a:spcPct val="0"/>
              </a:spcBef>
            </a:pPr>
            <a:r>
              <a:rPr lang="en-US" sz="3370" dirty="0">
                <a:solidFill>
                  <a:srgbClr val="FFFFFF"/>
                </a:solidFill>
                <a:latin typeface="Antic"/>
              </a:rPr>
              <a:t>weighted avg      0.37      0.61      0.46      7640</a:t>
            </a:r>
          </a:p>
        </p:txBody>
      </p:sp>
      <p:sp>
        <p:nvSpPr>
          <p:cNvPr id="5" name="TextBox 5"/>
          <p:cNvSpPr txBox="1"/>
          <p:nvPr/>
        </p:nvSpPr>
        <p:spPr>
          <a:xfrm>
            <a:off x="1028700" y="914400"/>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6" name="Freeform 6"/>
          <p:cNvSpPr/>
          <p:nvPr/>
        </p:nvSpPr>
        <p:spPr>
          <a:xfrm>
            <a:off x="716059" y="1246686"/>
            <a:ext cx="1521668" cy="380417"/>
          </a:xfrm>
          <a:custGeom>
            <a:avLst/>
            <a:gdLst/>
            <a:ahLst/>
            <a:cxnLst/>
            <a:rect l="l" t="t" r="r" b="b"/>
            <a:pathLst>
              <a:path w="1521668" h="380417">
                <a:moveTo>
                  <a:pt x="0" y="0"/>
                </a:moveTo>
                <a:lnTo>
                  <a:pt x="1521668" y="0"/>
                </a:lnTo>
                <a:lnTo>
                  <a:pt x="1521668" y="380417"/>
                </a:lnTo>
                <a:lnTo>
                  <a:pt x="0" y="380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6384434" y="1113362"/>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312262" y="391210"/>
            <a:ext cx="8487866" cy="5276241"/>
          </a:xfrm>
          <a:custGeom>
            <a:avLst/>
            <a:gdLst/>
            <a:ahLst/>
            <a:cxnLst/>
            <a:rect l="l" t="t" r="r" b="b"/>
            <a:pathLst>
              <a:path w="8487866" h="5276241">
                <a:moveTo>
                  <a:pt x="0" y="0"/>
                </a:moveTo>
                <a:lnTo>
                  <a:pt x="8487866" y="0"/>
                </a:lnTo>
                <a:lnTo>
                  <a:pt x="8487866" y="5276241"/>
                </a:lnTo>
                <a:lnTo>
                  <a:pt x="0" y="5276241"/>
                </a:lnTo>
                <a:lnTo>
                  <a:pt x="0" y="0"/>
                </a:lnTo>
                <a:close/>
              </a:path>
            </a:pathLst>
          </a:custGeom>
          <a:blipFill>
            <a:blip r:embed="rId2"/>
            <a:stretch>
              <a:fillRect/>
            </a:stretch>
          </a:blipFill>
        </p:spPr>
      </p:sp>
      <p:sp>
        <p:nvSpPr>
          <p:cNvPr id="3" name="Freeform 3"/>
          <p:cNvSpPr/>
          <p:nvPr/>
        </p:nvSpPr>
        <p:spPr>
          <a:xfrm>
            <a:off x="9144000" y="4494279"/>
            <a:ext cx="8913119" cy="5545028"/>
          </a:xfrm>
          <a:custGeom>
            <a:avLst/>
            <a:gdLst/>
            <a:ahLst/>
            <a:cxnLst/>
            <a:rect l="l" t="t" r="r" b="b"/>
            <a:pathLst>
              <a:path w="8913119" h="5545028">
                <a:moveTo>
                  <a:pt x="0" y="0"/>
                </a:moveTo>
                <a:lnTo>
                  <a:pt x="8913119" y="0"/>
                </a:lnTo>
                <a:lnTo>
                  <a:pt x="8913119" y="5545028"/>
                </a:lnTo>
                <a:lnTo>
                  <a:pt x="0" y="5545028"/>
                </a:lnTo>
                <a:lnTo>
                  <a:pt x="0" y="0"/>
                </a:lnTo>
                <a:close/>
              </a:path>
            </a:pathLst>
          </a:custGeom>
          <a:blipFill>
            <a:blip r:embed="rId3"/>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491910" y="1132074"/>
            <a:ext cx="10595689" cy="8787727"/>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0.75</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[ 46, 138]])</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1       1.00      0.75      0.86       184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0.75       184</a:t>
            </a:r>
          </a:p>
          <a:p>
            <a:pPr algn="ctr">
              <a:lnSpc>
                <a:spcPts val="5262"/>
              </a:lnSpc>
              <a:spcBef>
                <a:spcPct val="0"/>
              </a:spcBef>
            </a:pPr>
            <a:r>
              <a:rPr lang="en-US" sz="3758" dirty="0">
                <a:solidFill>
                  <a:srgbClr val="FFFFFF"/>
                </a:solidFill>
                <a:latin typeface="Antic"/>
              </a:rPr>
              <a:t>   macro avg       0.50      0.38      0.43       184</a:t>
            </a:r>
          </a:p>
          <a:p>
            <a:pPr algn="ctr">
              <a:lnSpc>
                <a:spcPts val="5262"/>
              </a:lnSpc>
              <a:spcBef>
                <a:spcPct val="0"/>
              </a:spcBef>
            </a:pPr>
            <a:r>
              <a:rPr lang="en-US" sz="3758" dirty="0">
                <a:solidFill>
                  <a:srgbClr val="FFFFFF"/>
                </a:solidFill>
                <a:latin typeface="Antic"/>
              </a:rPr>
              <a:t>weighted avg       1.00      0.75      0.86       184</a:t>
            </a:r>
          </a:p>
        </p:txBody>
      </p:sp>
      <p:sp>
        <p:nvSpPr>
          <p:cNvPr id="3" name="TextBox 3"/>
          <p:cNvSpPr txBox="1"/>
          <p:nvPr/>
        </p:nvSpPr>
        <p:spPr>
          <a:xfrm>
            <a:off x="1028700" y="933450"/>
            <a:ext cx="3091934"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using dpc</a:t>
            </a:r>
          </a:p>
        </p:txBody>
      </p:sp>
      <p:sp>
        <p:nvSpPr>
          <p:cNvPr id="4" name="TextBox 4"/>
          <p:cNvSpPr txBox="1"/>
          <p:nvPr/>
        </p:nvSpPr>
        <p:spPr>
          <a:xfrm>
            <a:off x="8488866" y="141605"/>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7F6"/>
        </a:solidFill>
        <a:effectLst/>
      </p:bgPr>
    </p:bg>
    <p:spTree>
      <p:nvGrpSpPr>
        <p:cNvPr id="1" name=""/>
        <p:cNvGrpSpPr/>
        <p:nvPr/>
      </p:nvGrpSpPr>
      <p:grpSpPr>
        <a:xfrm>
          <a:off x="0" y="0"/>
          <a:ext cx="0" cy="0"/>
          <a:chOff x="0" y="0"/>
          <a:chExt cx="0" cy="0"/>
        </a:xfrm>
      </p:grpSpPr>
      <p:sp>
        <p:nvSpPr>
          <p:cNvPr id="2" name="Freeform 2"/>
          <p:cNvSpPr/>
          <p:nvPr/>
        </p:nvSpPr>
        <p:spPr>
          <a:xfrm>
            <a:off x="464572" y="0"/>
            <a:ext cx="2168572" cy="1084286"/>
          </a:xfrm>
          <a:custGeom>
            <a:avLst/>
            <a:gdLst/>
            <a:ahLst/>
            <a:cxnLst/>
            <a:rect l="l" t="t" r="r" b="b"/>
            <a:pathLst>
              <a:path w="2168572" h="1084286">
                <a:moveTo>
                  <a:pt x="0" y="0"/>
                </a:moveTo>
                <a:lnTo>
                  <a:pt x="2168572" y="0"/>
                </a:lnTo>
                <a:lnTo>
                  <a:pt x="2168572" y="1084286"/>
                </a:lnTo>
                <a:lnTo>
                  <a:pt x="0" y="1084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9871387" y="0"/>
            <a:ext cx="8416613" cy="4208306"/>
          </a:xfrm>
          <a:custGeom>
            <a:avLst/>
            <a:gdLst/>
            <a:ahLst/>
            <a:cxnLst/>
            <a:rect l="l" t="t" r="r" b="b"/>
            <a:pathLst>
              <a:path w="8416613" h="4208306">
                <a:moveTo>
                  <a:pt x="8416613" y="4208306"/>
                </a:moveTo>
                <a:lnTo>
                  <a:pt x="0" y="4208306"/>
                </a:lnTo>
                <a:lnTo>
                  <a:pt x="0" y="0"/>
                </a:lnTo>
                <a:lnTo>
                  <a:pt x="8416613" y="0"/>
                </a:lnTo>
                <a:lnTo>
                  <a:pt x="8416613" y="420830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2087389" y="2084166"/>
            <a:ext cx="4248281" cy="2124141"/>
          </a:xfrm>
          <a:custGeom>
            <a:avLst/>
            <a:gdLst/>
            <a:ahLst/>
            <a:cxnLst/>
            <a:rect l="l" t="t" r="r" b="b"/>
            <a:pathLst>
              <a:path w="4248281" h="2124141">
                <a:moveTo>
                  <a:pt x="0" y="0"/>
                </a:moveTo>
                <a:lnTo>
                  <a:pt x="4248282" y="0"/>
                </a:lnTo>
                <a:lnTo>
                  <a:pt x="4248282" y="2124140"/>
                </a:lnTo>
                <a:lnTo>
                  <a:pt x="0" y="21241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22085" y="1203788"/>
            <a:ext cx="8621915" cy="5066215"/>
          </a:xfrm>
          <a:prstGeom prst="rect">
            <a:avLst/>
          </a:prstGeom>
        </p:spPr>
        <p:txBody>
          <a:bodyPr lIns="0" tIns="0" rIns="0" bIns="0" rtlCol="0" anchor="t">
            <a:spAutoFit/>
          </a:bodyPr>
          <a:lstStyle/>
          <a:p>
            <a:pPr algn="ctr">
              <a:lnSpc>
                <a:spcPts val="5750"/>
              </a:lnSpc>
            </a:pPr>
            <a:r>
              <a:rPr lang="en-US" sz="4107">
                <a:solidFill>
                  <a:srgbClr val="000000"/>
                </a:solidFill>
                <a:latin typeface="Antic"/>
              </a:rPr>
              <a:t>this model is developed for predicting variable length B-cell epitopes. It is developed on LBtope_Variable dataset that contain 14876 unique </a:t>
            </a:r>
          </a:p>
          <a:p>
            <a:pPr algn="ctr">
              <a:lnSpc>
                <a:spcPts val="5750"/>
              </a:lnSpc>
            </a:pPr>
            <a:r>
              <a:rPr lang="en-US" sz="4107">
                <a:solidFill>
                  <a:srgbClr val="000000"/>
                </a:solidFill>
                <a:latin typeface="Antic"/>
              </a:rPr>
              <a:t>B-cell epitopes and 23321 unique non B-cellepitopes. These epitopes and non-epitopes have variable length.</a:t>
            </a:r>
          </a:p>
        </p:txBody>
      </p:sp>
      <p:sp>
        <p:nvSpPr>
          <p:cNvPr id="6" name="TextBox 6"/>
          <p:cNvSpPr txBox="1"/>
          <p:nvPr/>
        </p:nvSpPr>
        <p:spPr>
          <a:xfrm>
            <a:off x="11802922" y="486404"/>
            <a:ext cx="4817216" cy="3721902"/>
          </a:xfrm>
          <a:prstGeom prst="rect">
            <a:avLst/>
          </a:prstGeom>
        </p:spPr>
        <p:txBody>
          <a:bodyPr lIns="0" tIns="0" rIns="0" bIns="0" rtlCol="0" anchor="t">
            <a:spAutoFit/>
          </a:bodyPr>
          <a:lstStyle/>
          <a:p>
            <a:pPr algn="ctr">
              <a:lnSpc>
                <a:spcPts val="5898"/>
              </a:lnSpc>
            </a:pPr>
            <a:r>
              <a:rPr lang="en-US" sz="4212">
                <a:solidFill>
                  <a:srgbClr val="000000"/>
                </a:solidFill>
                <a:latin typeface="Sifonn"/>
              </a:rPr>
              <a:t>TRAINING</a:t>
            </a:r>
          </a:p>
          <a:p>
            <a:pPr algn="ctr">
              <a:lnSpc>
                <a:spcPts val="5898"/>
              </a:lnSpc>
            </a:pPr>
            <a:r>
              <a:rPr lang="en-US" sz="4212">
                <a:solidFill>
                  <a:srgbClr val="000000"/>
                </a:solidFill>
                <a:latin typeface="Sifonn"/>
              </a:rPr>
              <a:t>DATASET</a:t>
            </a:r>
          </a:p>
          <a:p>
            <a:pPr algn="ctr">
              <a:lnSpc>
                <a:spcPts val="5898"/>
              </a:lnSpc>
            </a:pPr>
            <a:r>
              <a:rPr lang="en-US" sz="4212">
                <a:solidFill>
                  <a:srgbClr val="000000"/>
                </a:solidFill>
                <a:latin typeface="Sifonn"/>
              </a:rPr>
              <a:t>ALONG WITH TESTING</a:t>
            </a:r>
          </a:p>
          <a:p>
            <a:pPr algn="ctr">
              <a:lnSpc>
                <a:spcPts val="5898"/>
              </a:lnSpc>
            </a:pPr>
            <a:endParaRPr lang="en-US" sz="4212">
              <a:solidFill>
                <a:srgbClr val="000000"/>
              </a:solidFill>
              <a:latin typeface="Sifonn"/>
            </a:endParaRPr>
          </a:p>
        </p:txBody>
      </p:sp>
      <p:sp>
        <p:nvSpPr>
          <p:cNvPr id="7" name="TextBox 7"/>
          <p:cNvSpPr txBox="1"/>
          <p:nvPr/>
        </p:nvSpPr>
        <p:spPr>
          <a:xfrm>
            <a:off x="2724253" y="7682352"/>
            <a:ext cx="3037522" cy="596899"/>
          </a:xfrm>
          <a:prstGeom prst="rect">
            <a:avLst/>
          </a:prstGeom>
        </p:spPr>
        <p:txBody>
          <a:bodyPr lIns="0" tIns="0" rIns="0" bIns="0" rtlCol="0" anchor="t">
            <a:spAutoFit/>
          </a:bodyPr>
          <a:lstStyle/>
          <a:p>
            <a:pPr algn="ctr">
              <a:lnSpc>
                <a:spcPts val="4900"/>
              </a:lnSpc>
            </a:pPr>
            <a:r>
              <a:rPr lang="en-US" sz="3500">
                <a:solidFill>
                  <a:srgbClr val="000000"/>
                </a:solidFill>
                <a:latin typeface="Canva Sans Bold"/>
              </a:rPr>
              <a:t>REFERENCE  : </a:t>
            </a:r>
          </a:p>
        </p:txBody>
      </p:sp>
      <p:sp>
        <p:nvSpPr>
          <p:cNvPr id="8" name="TextBox 8"/>
          <p:cNvSpPr txBox="1"/>
          <p:nvPr/>
        </p:nvSpPr>
        <p:spPr>
          <a:xfrm>
            <a:off x="6189291" y="7698861"/>
            <a:ext cx="3411909" cy="574196"/>
          </a:xfrm>
          <a:prstGeom prst="rect">
            <a:avLst/>
          </a:prstGeom>
        </p:spPr>
        <p:txBody>
          <a:bodyPr wrap="square" lIns="0" tIns="0" rIns="0" bIns="0" rtlCol="0" anchor="t">
            <a:spAutoFit/>
          </a:bodyPr>
          <a:lstStyle/>
          <a:p>
            <a:pPr algn="ctr">
              <a:lnSpc>
                <a:spcPts val="4759"/>
              </a:lnSpc>
            </a:pPr>
            <a:r>
              <a:rPr lang="en-US" sz="3399" u="sng" dirty="0">
                <a:solidFill>
                  <a:srgbClr val="000000"/>
                </a:solidFill>
                <a:latin typeface="Canva Sans"/>
                <a:hlinkClick r:id="rId8" tooltip="https://webs.iiitd.edu.in/raghava/lbtope/data/LBtope_Variable_Positive_epitopes.txt"/>
              </a:rPr>
              <a:t>B Cell Epitopes</a:t>
            </a:r>
          </a:p>
        </p:txBody>
      </p:sp>
      <p:sp>
        <p:nvSpPr>
          <p:cNvPr id="9" name="TextBox 9"/>
          <p:cNvSpPr txBox="1"/>
          <p:nvPr/>
        </p:nvSpPr>
        <p:spPr>
          <a:xfrm>
            <a:off x="4833043" y="8754110"/>
            <a:ext cx="6614003" cy="580390"/>
          </a:xfrm>
          <a:prstGeom prst="rect">
            <a:avLst/>
          </a:prstGeom>
        </p:spPr>
        <p:txBody>
          <a:bodyPr lIns="0" tIns="0" rIns="0" bIns="0" rtlCol="0" anchor="t">
            <a:spAutoFit/>
          </a:bodyPr>
          <a:lstStyle/>
          <a:p>
            <a:pPr algn="ctr">
              <a:lnSpc>
                <a:spcPts val="4759"/>
              </a:lnSpc>
            </a:pPr>
            <a:r>
              <a:rPr lang="en-US" sz="3399" u="sng">
                <a:solidFill>
                  <a:srgbClr val="000000"/>
                </a:solidFill>
                <a:latin typeface="Canva Sans"/>
                <a:hlinkClick r:id="rId9" tooltip="https://webs.iiitd.edu.in/raghava/lbtope/data/LBtope_Variable_Negative_epitopes.txt"/>
              </a:rPr>
              <a:t>Non B Cell Epitopes</a:t>
            </a:r>
          </a:p>
        </p:txBody>
      </p:sp>
      <p:sp>
        <p:nvSpPr>
          <p:cNvPr id="10" name="TextBox 10"/>
          <p:cNvSpPr txBox="1"/>
          <p:nvPr/>
        </p:nvSpPr>
        <p:spPr>
          <a:xfrm>
            <a:off x="9144000" y="5057775"/>
            <a:ext cx="9144000" cy="2766732"/>
          </a:xfrm>
          <a:prstGeom prst="rect">
            <a:avLst/>
          </a:prstGeom>
        </p:spPr>
        <p:txBody>
          <a:bodyPr lIns="0" tIns="0" rIns="0" bIns="0" rtlCol="0" anchor="t">
            <a:spAutoFit/>
          </a:bodyPr>
          <a:lstStyle/>
          <a:p>
            <a:pPr algn="ctr">
              <a:lnSpc>
                <a:spcPts val="5527"/>
              </a:lnSpc>
            </a:pPr>
            <a:r>
              <a:rPr lang="en-US" sz="3948">
                <a:solidFill>
                  <a:srgbClr val="000000"/>
                </a:solidFill>
                <a:latin typeface="Antic"/>
              </a:rPr>
              <a:t>all the common epitopes in both the datasets are removed and also the epitopes having length less than 5 and greater than 50 are removed.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3505200" y="2324100"/>
            <a:ext cx="10510066" cy="6748707"/>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0.07065217391304347</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1       1.00      0.07      0.13       184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0.07       184</a:t>
            </a:r>
          </a:p>
          <a:p>
            <a:pPr algn="ctr">
              <a:lnSpc>
                <a:spcPts val="5262"/>
              </a:lnSpc>
              <a:spcBef>
                <a:spcPct val="0"/>
              </a:spcBef>
            </a:pPr>
            <a:r>
              <a:rPr lang="en-US" sz="3758" dirty="0">
                <a:solidFill>
                  <a:srgbClr val="FFFFFF"/>
                </a:solidFill>
                <a:latin typeface="Antic"/>
              </a:rPr>
              <a:t>   macro avg       0.50      0.04      0.07       184</a:t>
            </a:r>
          </a:p>
          <a:p>
            <a:pPr algn="ctr">
              <a:lnSpc>
                <a:spcPts val="5262"/>
              </a:lnSpc>
              <a:spcBef>
                <a:spcPct val="0"/>
              </a:spcBef>
            </a:pPr>
            <a:r>
              <a:rPr lang="en-US" sz="3758" dirty="0">
                <a:solidFill>
                  <a:srgbClr val="FFFFFF"/>
                </a:solidFill>
                <a:latin typeface="Antic"/>
              </a:rPr>
              <a:t>weighted avg       1.00      0.07      0.13       184</a:t>
            </a:r>
          </a:p>
        </p:txBody>
      </p:sp>
      <p:sp>
        <p:nvSpPr>
          <p:cNvPr id="3" name="TextBox 3"/>
          <p:cNvSpPr txBox="1"/>
          <p:nvPr/>
        </p:nvSpPr>
        <p:spPr>
          <a:xfrm>
            <a:off x="773557" y="727355"/>
            <a:ext cx="5915144"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using tokenisation</a:t>
            </a:r>
          </a:p>
        </p:txBody>
      </p:sp>
      <p:sp>
        <p:nvSpPr>
          <p:cNvPr id="4" name="TextBox 4"/>
          <p:cNvSpPr txBox="1"/>
          <p:nvPr/>
        </p:nvSpPr>
        <p:spPr>
          <a:xfrm>
            <a:off x="7596574" y="53752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936937" y="914400"/>
            <a:ext cx="6857377"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INTERPRETATION:</a:t>
            </a:r>
          </a:p>
        </p:txBody>
      </p:sp>
      <p:sp>
        <p:nvSpPr>
          <p:cNvPr id="3" name="TextBox 3"/>
          <p:cNvSpPr txBox="1"/>
          <p:nvPr/>
        </p:nvSpPr>
        <p:spPr>
          <a:xfrm>
            <a:off x="936937" y="1967784"/>
            <a:ext cx="16123554" cy="4436416"/>
          </a:xfrm>
          <a:prstGeom prst="rect">
            <a:avLst/>
          </a:prstGeom>
        </p:spPr>
        <p:txBody>
          <a:bodyPr lIns="0" tIns="0" rIns="0" bIns="0" rtlCol="0" anchor="t">
            <a:spAutoFit/>
          </a:bodyPr>
          <a:lstStyle/>
          <a:p>
            <a:pPr algn="just">
              <a:lnSpc>
                <a:spcPts val="5898"/>
              </a:lnSpc>
              <a:spcBef>
                <a:spcPct val="0"/>
              </a:spcBef>
            </a:pPr>
            <a:endParaRPr/>
          </a:p>
          <a:p>
            <a:pPr marL="909573" lvl="1" indent="-454787" algn="just">
              <a:lnSpc>
                <a:spcPts val="5898"/>
              </a:lnSpc>
              <a:buFont typeface="Arial"/>
              <a:buChar char="•"/>
            </a:pPr>
            <a:r>
              <a:rPr lang="en-US" sz="4212">
                <a:solidFill>
                  <a:srgbClr val="F6F7F6"/>
                </a:solidFill>
                <a:latin typeface="Antic"/>
              </a:rPr>
              <a:t>The model is heavily biased towards predicting the negative class, failing to identify any positive instances.</a:t>
            </a:r>
          </a:p>
          <a:p>
            <a:pPr algn="just">
              <a:lnSpc>
                <a:spcPts val="5898"/>
              </a:lnSpc>
            </a:pPr>
            <a:endParaRPr lang="en-US" sz="4212">
              <a:solidFill>
                <a:srgbClr val="F6F7F6"/>
              </a:solidFill>
              <a:latin typeface="Antic"/>
            </a:endParaRPr>
          </a:p>
          <a:p>
            <a:pPr marL="909573" lvl="1" indent="-454787" algn="just">
              <a:lnSpc>
                <a:spcPts val="5898"/>
              </a:lnSpc>
              <a:buFont typeface="Arial"/>
              <a:buChar char="•"/>
            </a:pPr>
            <a:r>
              <a:rPr lang="en-US" sz="4212">
                <a:solidFill>
                  <a:srgbClr val="F6F7F6"/>
                </a:solidFill>
                <a:latin typeface="Antic"/>
              </a:rPr>
              <a:t>The overall performance metrics indicate significant room for improvement, especially in correctly identifying positive cases.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28700" y="1761237"/>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91842" y="2029437"/>
            <a:ext cx="647515" cy="609704"/>
          </a:xfrm>
          <a:custGeom>
            <a:avLst/>
            <a:gdLst/>
            <a:ahLst/>
            <a:cxnLst/>
            <a:rect l="l" t="t" r="r" b="b"/>
            <a:pathLst>
              <a:path w="647515" h="609704">
                <a:moveTo>
                  <a:pt x="0" y="0"/>
                </a:moveTo>
                <a:lnTo>
                  <a:pt x="647515" y="0"/>
                </a:lnTo>
                <a:lnTo>
                  <a:pt x="647515" y="609705"/>
                </a:lnTo>
                <a:lnTo>
                  <a:pt x="0" y="6097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91842" y="509952"/>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- 4 : Recurrent Neural Network</a:t>
            </a:r>
          </a:p>
        </p:txBody>
      </p:sp>
      <p:sp>
        <p:nvSpPr>
          <p:cNvPr id="5" name="TextBox 5"/>
          <p:cNvSpPr txBox="1"/>
          <p:nvPr/>
        </p:nvSpPr>
        <p:spPr>
          <a:xfrm>
            <a:off x="3417704" y="1850818"/>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6" name="TextBox 6"/>
          <p:cNvSpPr txBox="1"/>
          <p:nvPr/>
        </p:nvSpPr>
        <p:spPr>
          <a:xfrm>
            <a:off x="4014911" y="6577939"/>
            <a:ext cx="12906198" cy="3478828"/>
          </a:xfrm>
          <a:prstGeom prst="rect">
            <a:avLst/>
          </a:prstGeom>
        </p:spPr>
        <p:txBody>
          <a:bodyPr lIns="0" tIns="0" rIns="0" bIns="0" rtlCol="0" anchor="t">
            <a:spAutoFit/>
          </a:bodyPr>
          <a:lstStyle/>
          <a:p>
            <a:pPr marL="709939" lvl="1" indent="-354970" algn="l">
              <a:lnSpc>
                <a:spcPts val="4603"/>
              </a:lnSpc>
              <a:buAutoNum type="arabicPeriod"/>
            </a:pPr>
            <a:r>
              <a:rPr lang="en-US" sz="3288">
                <a:solidFill>
                  <a:srgbClr val="F6F7F6"/>
                </a:solidFill>
                <a:latin typeface="Antic"/>
              </a:rPr>
              <a:t>Embedding layer - where the input dimension is the size of vocabulary plus 1 for pad ,output dimension  is 16 dimensional vector</a:t>
            </a:r>
          </a:p>
          <a:p>
            <a:pPr marL="709939" lvl="1" indent="-354970" algn="l">
              <a:lnSpc>
                <a:spcPts val="4603"/>
              </a:lnSpc>
              <a:buAutoNum type="arabicPeriod"/>
            </a:pPr>
            <a:r>
              <a:rPr lang="en-US" sz="3288">
                <a:solidFill>
                  <a:srgbClr val="F6F7F6"/>
                </a:solidFill>
                <a:latin typeface="Antic"/>
              </a:rPr>
              <a:t> SimpleRNN (16) this layer consists of 16 units , i processes the sequence data one step at a time and maintains a hidden state</a:t>
            </a:r>
          </a:p>
          <a:p>
            <a:pPr algn="l">
              <a:lnSpc>
                <a:spcPts val="4603"/>
              </a:lnSpc>
            </a:pPr>
            <a:endParaRPr lang="en-US" sz="3288">
              <a:solidFill>
                <a:srgbClr val="F6F7F6"/>
              </a:solidFill>
              <a:latin typeface="Antic"/>
            </a:endParaRPr>
          </a:p>
        </p:txBody>
      </p:sp>
      <p:sp>
        <p:nvSpPr>
          <p:cNvPr id="7" name="TextBox 7"/>
          <p:cNvSpPr txBox="1"/>
          <p:nvPr/>
        </p:nvSpPr>
        <p:spPr>
          <a:xfrm>
            <a:off x="3591967" y="2831142"/>
            <a:ext cx="12906198" cy="2316778"/>
          </a:xfrm>
          <a:prstGeom prst="rect">
            <a:avLst/>
          </a:prstGeom>
        </p:spPr>
        <p:txBody>
          <a:bodyPr lIns="0" tIns="0" rIns="0" bIns="0" rtlCol="0" anchor="t">
            <a:spAutoFit/>
          </a:bodyPr>
          <a:lstStyle/>
          <a:p>
            <a:pPr algn="l">
              <a:lnSpc>
                <a:spcPts val="4603"/>
              </a:lnSpc>
            </a:pPr>
            <a:r>
              <a:rPr lang="en-US" sz="3288">
                <a:solidFill>
                  <a:srgbClr val="F6F7F6"/>
                </a:solidFill>
                <a:latin typeface="Antic"/>
              </a:rPr>
              <a:t>Using TF-IDF Vectorizer (which converts all the sequences to numerical features)</a:t>
            </a:r>
          </a:p>
          <a:p>
            <a:pPr algn="l">
              <a:lnSpc>
                <a:spcPts val="4603"/>
              </a:lnSpc>
            </a:pPr>
            <a:r>
              <a:rPr lang="en-US" sz="3288">
                <a:solidFill>
                  <a:srgbClr val="F6F7F6"/>
                </a:solidFill>
                <a:latin typeface="Antic"/>
              </a:rPr>
              <a:t>split the dataset into training and testing -</a:t>
            </a:r>
            <a:r>
              <a:rPr lang="en-US" sz="3288">
                <a:solidFill>
                  <a:srgbClr val="FFC966"/>
                </a:solidFill>
                <a:latin typeface="Antic Bold"/>
              </a:rPr>
              <a:t> LB tope variable</a:t>
            </a:r>
          </a:p>
          <a:p>
            <a:pPr algn="l">
              <a:lnSpc>
                <a:spcPts val="4603"/>
              </a:lnSpc>
            </a:pPr>
            <a:r>
              <a:rPr lang="en-US" sz="3288">
                <a:solidFill>
                  <a:srgbClr val="F6F7F6"/>
                </a:solidFill>
                <a:latin typeface="Antic"/>
              </a:rPr>
              <a:t>vectorize the x_train(fit and transform) and x_test(transform)</a:t>
            </a:r>
          </a:p>
        </p:txBody>
      </p:sp>
      <p:sp>
        <p:nvSpPr>
          <p:cNvPr id="8" name="TextBox 8"/>
          <p:cNvSpPr txBox="1"/>
          <p:nvPr/>
        </p:nvSpPr>
        <p:spPr>
          <a:xfrm>
            <a:off x="1601752" y="5576544"/>
            <a:ext cx="2413159" cy="887095"/>
          </a:xfrm>
          <a:prstGeom prst="rect">
            <a:avLst/>
          </a:prstGeom>
        </p:spPr>
        <p:txBody>
          <a:bodyPr lIns="0" tIns="0" rIns="0" bIns="0" rtlCol="0" anchor="t">
            <a:spAutoFit/>
          </a:bodyPr>
          <a:lstStyle/>
          <a:p>
            <a:pPr algn="ctr">
              <a:lnSpc>
                <a:spcPts val="7279"/>
              </a:lnSpc>
            </a:pPr>
            <a:r>
              <a:rPr lang="en-US" sz="5199" u="sng">
                <a:solidFill>
                  <a:srgbClr val="F6F7F6"/>
                </a:solidFill>
                <a:latin typeface="Canva Sans Bold"/>
              </a:rPr>
              <a:t>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166320" y="952500"/>
            <a:ext cx="14759992" cy="1154684"/>
          </a:xfrm>
          <a:prstGeom prst="rect">
            <a:avLst/>
          </a:prstGeom>
        </p:spPr>
        <p:txBody>
          <a:bodyPr lIns="0" tIns="0" rIns="0" bIns="0" rtlCol="0" anchor="t">
            <a:spAutoFit/>
          </a:bodyPr>
          <a:lstStyle/>
          <a:p>
            <a:pPr algn="ctr">
              <a:lnSpc>
                <a:spcPts val="4606"/>
              </a:lnSpc>
              <a:spcBef>
                <a:spcPct val="0"/>
              </a:spcBef>
            </a:pPr>
            <a:r>
              <a:rPr lang="en-US" sz="3290">
                <a:solidFill>
                  <a:srgbClr val="FFFFFF"/>
                </a:solidFill>
                <a:latin typeface="Antic"/>
              </a:rPr>
              <a:t>3.  layer : a fully connected layer with 16 units and relu    activation function . it processes the output from RNN layer and applies a non - linear transformation</a:t>
            </a:r>
          </a:p>
        </p:txBody>
      </p:sp>
      <p:sp>
        <p:nvSpPr>
          <p:cNvPr id="3" name="TextBox 3"/>
          <p:cNvSpPr txBox="1"/>
          <p:nvPr/>
        </p:nvSpPr>
        <p:spPr>
          <a:xfrm>
            <a:off x="2352005" y="2527472"/>
            <a:ext cx="14574308" cy="1154684"/>
          </a:xfrm>
          <a:prstGeom prst="rect">
            <a:avLst/>
          </a:prstGeom>
        </p:spPr>
        <p:txBody>
          <a:bodyPr lIns="0" tIns="0" rIns="0" bIns="0" rtlCol="0" anchor="t">
            <a:spAutoFit/>
          </a:bodyPr>
          <a:lstStyle/>
          <a:p>
            <a:pPr algn="ctr">
              <a:lnSpc>
                <a:spcPts val="4606"/>
              </a:lnSpc>
              <a:spcBef>
                <a:spcPct val="0"/>
              </a:spcBef>
            </a:pPr>
            <a:r>
              <a:rPr lang="en-US" sz="3290">
                <a:solidFill>
                  <a:srgbClr val="FFFFFF"/>
                </a:solidFill>
                <a:latin typeface="Antic"/>
              </a:rPr>
              <a:t>4.  Output Dense layer : the output layer with a single unit and sigmoid activation function , used for binary classification  </a:t>
            </a:r>
          </a:p>
        </p:txBody>
      </p:sp>
      <p:sp>
        <p:nvSpPr>
          <p:cNvPr id="4" name="TextBox 4"/>
          <p:cNvSpPr txBox="1"/>
          <p:nvPr/>
        </p:nvSpPr>
        <p:spPr>
          <a:xfrm>
            <a:off x="2352005" y="4101256"/>
            <a:ext cx="9931003" cy="573659"/>
          </a:xfrm>
          <a:prstGeom prst="rect">
            <a:avLst/>
          </a:prstGeom>
        </p:spPr>
        <p:txBody>
          <a:bodyPr lIns="0" tIns="0" rIns="0" bIns="0" rtlCol="0" anchor="t">
            <a:spAutoFit/>
          </a:bodyPr>
          <a:lstStyle/>
          <a:p>
            <a:pPr algn="ctr">
              <a:lnSpc>
                <a:spcPts val="4606"/>
              </a:lnSpc>
              <a:spcBef>
                <a:spcPct val="0"/>
              </a:spcBef>
            </a:pPr>
            <a:r>
              <a:rPr lang="en-US" sz="3290">
                <a:solidFill>
                  <a:srgbClr val="FFFFFF"/>
                </a:solidFill>
                <a:latin typeface="Antic"/>
              </a:rPr>
              <a:t>5. loss function : binary cross entropy , optimizer: adam </a:t>
            </a:r>
          </a:p>
        </p:txBody>
      </p:sp>
      <p:sp>
        <p:nvSpPr>
          <p:cNvPr id="5" name="Freeform 5"/>
          <p:cNvSpPr/>
          <p:nvPr/>
        </p:nvSpPr>
        <p:spPr>
          <a:xfrm>
            <a:off x="945686" y="6126203"/>
            <a:ext cx="1146104" cy="1146104"/>
          </a:xfrm>
          <a:custGeom>
            <a:avLst/>
            <a:gdLst/>
            <a:ahLst/>
            <a:cxnLst/>
            <a:rect l="l" t="t" r="r" b="b"/>
            <a:pathLst>
              <a:path w="1146104" h="1146104">
                <a:moveTo>
                  <a:pt x="0" y="0"/>
                </a:moveTo>
                <a:lnTo>
                  <a:pt x="1146105" y="0"/>
                </a:lnTo>
                <a:lnTo>
                  <a:pt x="1146105"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63054" y="6343571"/>
            <a:ext cx="711369" cy="711369"/>
          </a:xfrm>
          <a:custGeom>
            <a:avLst/>
            <a:gdLst/>
            <a:ahLst/>
            <a:cxnLst/>
            <a:rect l="l" t="t" r="r" b="b"/>
            <a:pathLst>
              <a:path w="711369" h="711369">
                <a:moveTo>
                  <a:pt x="0" y="0"/>
                </a:moveTo>
                <a:lnTo>
                  <a:pt x="711369" y="0"/>
                </a:lnTo>
                <a:lnTo>
                  <a:pt x="711369" y="711369"/>
                </a:lnTo>
                <a:lnTo>
                  <a:pt x="0" y="71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3476056" y="5936266"/>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 </a:t>
            </a:r>
          </a:p>
        </p:txBody>
      </p:sp>
      <p:sp>
        <p:nvSpPr>
          <p:cNvPr id="8" name="TextBox 8"/>
          <p:cNvSpPr txBox="1"/>
          <p:nvPr/>
        </p:nvSpPr>
        <p:spPr>
          <a:xfrm>
            <a:off x="3476056" y="6978740"/>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1028700" y="914400"/>
            <a:ext cx="5795490"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a:t>
            </a:r>
          </a:p>
        </p:txBody>
      </p:sp>
      <p:sp>
        <p:nvSpPr>
          <p:cNvPr id="3" name="Freeform 3"/>
          <p:cNvSpPr/>
          <p:nvPr/>
        </p:nvSpPr>
        <p:spPr>
          <a:xfrm>
            <a:off x="633750" y="1246686"/>
            <a:ext cx="1521668" cy="380417"/>
          </a:xfrm>
          <a:custGeom>
            <a:avLst/>
            <a:gdLst/>
            <a:ahLst/>
            <a:cxnLst/>
            <a:rect l="l" t="t" r="r" b="b"/>
            <a:pathLst>
              <a:path w="1521668" h="380417">
                <a:moveTo>
                  <a:pt x="0" y="0"/>
                </a:moveTo>
                <a:lnTo>
                  <a:pt x="1521669" y="0"/>
                </a:lnTo>
                <a:lnTo>
                  <a:pt x="1521669" y="380417"/>
                </a:lnTo>
                <a:lnTo>
                  <a:pt x="0" y="380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2155860"/>
            <a:ext cx="7318350" cy="5603911"/>
          </a:xfrm>
          <a:custGeom>
            <a:avLst/>
            <a:gdLst/>
            <a:ahLst/>
            <a:cxnLst/>
            <a:rect l="l" t="t" r="r" b="b"/>
            <a:pathLst>
              <a:path w="7318350" h="5603911">
                <a:moveTo>
                  <a:pt x="0" y="0"/>
                </a:moveTo>
                <a:lnTo>
                  <a:pt x="7318350" y="0"/>
                </a:lnTo>
                <a:lnTo>
                  <a:pt x="7318350" y="5603911"/>
                </a:lnTo>
                <a:lnTo>
                  <a:pt x="0" y="5603911"/>
                </a:lnTo>
                <a:lnTo>
                  <a:pt x="0" y="0"/>
                </a:lnTo>
                <a:close/>
              </a:path>
            </a:pathLst>
          </a:custGeom>
          <a:blipFill>
            <a:blip r:embed="rId4"/>
            <a:stretch>
              <a:fillRect/>
            </a:stretch>
          </a:blipFill>
        </p:spPr>
      </p:sp>
      <p:sp>
        <p:nvSpPr>
          <p:cNvPr id="5" name="Freeform 5"/>
          <p:cNvSpPr/>
          <p:nvPr/>
        </p:nvSpPr>
        <p:spPr>
          <a:xfrm>
            <a:off x="9767370" y="2114809"/>
            <a:ext cx="7170963" cy="5644962"/>
          </a:xfrm>
          <a:custGeom>
            <a:avLst/>
            <a:gdLst/>
            <a:ahLst/>
            <a:cxnLst/>
            <a:rect l="l" t="t" r="r" b="b"/>
            <a:pathLst>
              <a:path w="7170963" h="5644962">
                <a:moveTo>
                  <a:pt x="0" y="0"/>
                </a:moveTo>
                <a:lnTo>
                  <a:pt x="7170963" y="0"/>
                </a:lnTo>
                <a:lnTo>
                  <a:pt x="7170963" y="5644962"/>
                </a:lnTo>
                <a:lnTo>
                  <a:pt x="0" y="5644962"/>
                </a:lnTo>
                <a:lnTo>
                  <a:pt x="0" y="0"/>
                </a:lnTo>
                <a:close/>
              </a:path>
            </a:pathLst>
          </a:custGeom>
          <a:blipFill>
            <a:blip r:embed="rId5"/>
            <a:stretch>
              <a:fillRect/>
            </a:stretch>
          </a:blipFill>
        </p:spPr>
      </p:sp>
      <p:sp>
        <p:nvSpPr>
          <p:cNvPr id="6" name="TextBox 6"/>
          <p:cNvSpPr txBox="1"/>
          <p:nvPr/>
        </p:nvSpPr>
        <p:spPr>
          <a:xfrm>
            <a:off x="1028700" y="7693096"/>
            <a:ext cx="7318350"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epoch vs accuracy</a:t>
            </a:r>
          </a:p>
        </p:txBody>
      </p:sp>
      <p:sp>
        <p:nvSpPr>
          <p:cNvPr id="7" name="TextBox 7"/>
          <p:cNvSpPr txBox="1"/>
          <p:nvPr/>
        </p:nvSpPr>
        <p:spPr>
          <a:xfrm>
            <a:off x="9619983" y="7693096"/>
            <a:ext cx="7318350"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ROC CURVE</a:t>
            </a:r>
          </a:p>
        </p:txBody>
      </p:sp>
      <p:grpSp>
        <p:nvGrpSpPr>
          <p:cNvPr id="8" name="Group 8"/>
          <p:cNvGrpSpPr/>
          <p:nvPr/>
        </p:nvGrpSpPr>
        <p:grpSpPr>
          <a:xfrm>
            <a:off x="6778943" y="6678930"/>
            <a:ext cx="364808" cy="331470"/>
            <a:chOff x="0" y="0"/>
            <a:chExt cx="486410" cy="441960"/>
          </a:xfrm>
        </p:grpSpPr>
        <p:sp>
          <p:nvSpPr>
            <p:cNvPr id="9" name="Freeform 9"/>
            <p:cNvSpPr/>
            <p:nvPr/>
          </p:nvSpPr>
          <p:spPr>
            <a:xfrm>
              <a:off x="46990" y="49530"/>
              <a:ext cx="391160" cy="345440"/>
            </a:xfrm>
            <a:custGeom>
              <a:avLst/>
              <a:gdLst/>
              <a:ahLst/>
              <a:cxnLst/>
              <a:rect l="l" t="t" r="r" b="b"/>
              <a:pathLst>
                <a:path w="391160" h="345440">
                  <a:moveTo>
                    <a:pt x="138430" y="100330"/>
                  </a:moveTo>
                  <a:cubicBezTo>
                    <a:pt x="189230" y="176530"/>
                    <a:pt x="191770" y="156210"/>
                    <a:pt x="190500" y="147320"/>
                  </a:cubicBezTo>
                  <a:cubicBezTo>
                    <a:pt x="189230" y="139700"/>
                    <a:pt x="184150" y="130810"/>
                    <a:pt x="175260" y="124460"/>
                  </a:cubicBezTo>
                  <a:cubicBezTo>
                    <a:pt x="157480" y="114300"/>
                    <a:pt x="86360" y="125730"/>
                    <a:pt x="76200" y="111760"/>
                  </a:cubicBezTo>
                  <a:cubicBezTo>
                    <a:pt x="69850" y="102870"/>
                    <a:pt x="77470" y="80010"/>
                    <a:pt x="85090" y="74930"/>
                  </a:cubicBezTo>
                  <a:cubicBezTo>
                    <a:pt x="93980" y="69850"/>
                    <a:pt x="111760" y="80010"/>
                    <a:pt x="125730" y="87630"/>
                  </a:cubicBezTo>
                  <a:cubicBezTo>
                    <a:pt x="146050" y="97790"/>
                    <a:pt x="179070" y="118110"/>
                    <a:pt x="191770" y="137160"/>
                  </a:cubicBezTo>
                  <a:cubicBezTo>
                    <a:pt x="203200" y="153670"/>
                    <a:pt x="212090" y="179070"/>
                    <a:pt x="208280" y="193040"/>
                  </a:cubicBezTo>
                  <a:cubicBezTo>
                    <a:pt x="204470" y="205740"/>
                    <a:pt x="187960" y="215900"/>
                    <a:pt x="173990" y="222250"/>
                  </a:cubicBezTo>
                  <a:cubicBezTo>
                    <a:pt x="157480" y="228600"/>
                    <a:pt x="130810" y="227330"/>
                    <a:pt x="113030" y="224790"/>
                  </a:cubicBezTo>
                  <a:cubicBezTo>
                    <a:pt x="97790" y="220980"/>
                    <a:pt x="77470" y="217170"/>
                    <a:pt x="71120" y="205740"/>
                  </a:cubicBezTo>
                  <a:cubicBezTo>
                    <a:pt x="63500" y="193040"/>
                    <a:pt x="67310" y="171450"/>
                    <a:pt x="73660" y="153670"/>
                  </a:cubicBezTo>
                  <a:cubicBezTo>
                    <a:pt x="82550" y="129540"/>
                    <a:pt x="113030" y="80010"/>
                    <a:pt x="130810" y="76200"/>
                  </a:cubicBezTo>
                  <a:cubicBezTo>
                    <a:pt x="142240" y="74930"/>
                    <a:pt x="156210" y="85090"/>
                    <a:pt x="162560" y="97790"/>
                  </a:cubicBezTo>
                  <a:cubicBezTo>
                    <a:pt x="173990" y="120650"/>
                    <a:pt x="161290" y="195580"/>
                    <a:pt x="152400" y="224790"/>
                  </a:cubicBezTo>
                  <a:cubicBezTo>
                    <a:pt x="146050" y="242570"/>
                    <a:pt x="138430" y="256540"/>
                    <a:pt x="127000" y="264160"/>
                  </a:cubicBezTo>
                  <a:cubicBezTo>
                    <a:pt x="116840" y="271780"/>
                    <a:pt x="96520" y="276860"/>
                    <a:pt x="86360" y="271780"/>
                  </a:cubicBezTo>
                  <a:cubicBezTo>
                    <a:pt x="74930" y="267970"/>
                    <a:pt x="68580" y="256540"/>
                    <a:pt x="63500" y="241300"/>
                  </a:cubicBezTo>
                  <a:cubicBezTo>
                    <a:pt x="52070" y="210820"/>
                    <a:pt x="49530" y="87630"/>
                    <a:pt x="52070" y="87630"/>
                  </a:cubicBezTo>
                  <a:cubicBezTo>
                    <a:pt x="53340" y="87630"/>
                    <a:pt x="54610" y="143510"/>
                    <a:pt x="64770" y="153670"/>
                  </a:cubicBezTo>
                  <a:cubicBezTo>
                    <a:pt x="71120" y="160020"/>
                    <a:pt x="81280" y="161290"/>
                    <a:pt x="90170" y="158750"/>
                  </a:cubicBezTo>
                  <a:cubicBezTo>
                    <a:pt x="104140" y="154940"/>
                    <a:pt x="120650" y="120650"/>
                    <a:pt x="137160" y="110490"/>
                  </a:cubicBezTo>
                  <a:cubicBezTo>
                    <a:pt x="151130" y="102870"/>
                    <a:pt x="170180" y="92710"/>
                    <a:pt x="181610" y="99060"/>
                  </a:cubicBezTo>
                  <a:cubicBezTo>
                    <a:pt x="198120" y="107950"/>
                    <a:pt x="207010" y="156210"/>
                    <a:pt x="213360" y="187960"/>
                  </a:cubicBezTo>
                  <a:cubicBezTo>
                    <a:pt x="218440" y="220980"/>
                    <a:pt x="222250" y="275590"/>
                    <a:pt x="213360" y="295910"/>
                  </a:cubicBezTo>
                  <a:cubicBezTo>
                    <a:pt x="208280" y="306070"/>
                    <a:pt x="199390" y="314960"/>
                    <a:pt x="191770" y="314960"/>
                  </a:cubicBezTo>
                  <a:cubicBezTo>
                    <a:pt x="182880" y="314960"/>
                    <a:pt x="168910" y="304800"/>
                    <a:pt x="162560" y="289560"/>
                  </a:cubicBezTo>
                  <a:cubicBezTo>
                    <a:pt x="148590" y="257810"/>
                    <a:pt x="151130" y="127000"/>
                    <a:pt x="168910" y="105410"/>
                  </a:cubicBezTo>
                  <a:cubicBezTo>
                    <a:pt x="176530" y="97790"/>
                    <a:pt x="189230" y="96520"/>
                    <a:pt x="196850" y="99060"/>
                  </a:cubicBezTo>
                  <a:cubicBezTo>
                    <a:pt x="204470" y="101600"/>
                    <a:pt x="208280" y="106680"/>
                    <a:pt x="213360" y="116840"/>
                  </a:cubicBezTo>
                  <a:cubicBezTo>
                    <a:pt x="224790" y="144780"/>
                    <a:pt x="240030" y="281940"/>
                    <a:pt x="223520" y="298450"/>
                  </a:cubicBezTo>
                  <a:cubicBezTo>
                    <a:pt x="218440" y="306070"/>
                    <a:pt x="203200" y="304800"/>
                    <a:pt x="198120" y="299720"/>
                  </a:cubicBezTo>
                  <a:cubicBezTo>
                    <a:pt x="186690" y="287020"/>
                    <a:pt x="207010" y="195580"/>
                    <a:pt x="222250" y="173990"/>
                  </a:cubicBezTo>
                  <a:cubicBezTo>
                    <a:pt x="229870" y="162560"/>
                    <a:pt x="242570" y="154940"/>
                    <a:pt x="250190" y="156210"/>
                  </a:cubicBezTo>
                  <a:cubicBezTo>
                    <a:pt x="259080" y="157480"/>
                    <a:pt x="269240" y="171450"/>
                    <a:pt x="271780" y="182880"/>
                  </a:cubicBezTo>
                  <a:cubicBezTo>
                    <a:pt x="274320" y="198120"/>
                    <a:pt x="265430" y="231140"/>
                    <a:pt x="256540" y="241300"/>
                  </a:cubicBezTo>
                  <a:cubicBezTo>
                    <a:pt x="251460" y="247650"/>
                    <a:pt x="241300" y="250190"/>
                    <a:pt x="234950" y="248920"/>
                  </a:cubicBezTo>
                  <a:cubicBezTo>
                    <a:pt x="227330" y="248920"/>
                    <a:pt x="219710" y="243840"/>
                    <a:pt x="215900" y="236220"/>
                  </a:cubicBezTo>
                  <a:cubicBezTo>
                    <a:pt x="204470" y="217170"/>
                    <a:pt x="203200" y="151130"/>
                    <a:pt x="205740" y="125730"/>
                  </a:cubicBezTo>
                  <a:cubicBezTo>
                    <a:pt x="208280" y="110490"/>
                    <a:pt x="210820" y="99060"/>
                    <a:pt x="217170" y="91440"/>
                  </a:cubicBezTo>
                  <a:cubicBezTo>
                    <a:pt x="223520" y="83820"/>
                    <a:pt x="234950" y="76200"/>
                    <a:pt x="242570" y="77470"/>
                  </a:cubicBezTo>
                  <a:cubicBezTo>
                    <a:pt x="251460" y="78740"/>
                    <a:pt x="259080" y="85090"/>
                    <a:pt x="264160" y="96520"/>
                  </a:cubicBezTo>
                  <a:cubicBezTo>
                    <a:pt x="275590" y="119380"/>
                    <a:pt x="281940" y="200660"/>
                    <a:pt x="270510" y="223520"/>
                  </a:cubicBezTo>
                  <a:cubicBezTo>
                    <a:pt x="265430" y="234950"/>
                    <a:pt x="251460" y="243840"/>
                    <a:pt x="243840" y="242570"/>
                  </a:cubicBezTo>
                  <a:cubicBezTo>
                    <a:pt x="234950" y="242570"/>
                    <a:pt x="226060" y="233680"/>
                    <a:pt x="220980" y="223520"/>
                  </a:cubicBezTo>
                  <a:cubicBezTo>
                    <a:pt x="213360" y="203200"/>
                    <a:pt x="215900" y="135890"/>
                    <a:pt x="224790" y="114300"/>
                  </a:cubicBezTo>
                  <a:cubicBezTo>
                    <a:pt x="229870" y="102870"/>
                    <a:pt x="237490" y="95250"/>
                    <a:pt x="245110" y="92710"/>
                  </a:cubicBezTo>
                  <a:cubicBezTo>
                    <a:pt x="254000" y="90170"/>
                    <a:pt x="266700" y="91440"/>
                    <a:pt x="273050" y="100330"/>
                  </a:cubicBezTo>
                  <a:cubicBezTo>
                    <a:pt x="288290" y="114300"/>
                    <a:pt x="304800" y="194310"/>
                    <a:pt x="294640" y="207010"/>
                  </a:cubicBezTo>
                  <a:cubicBezTo>
                    <a:pt x="288290" y="213360"/>
                    <a:pt x="270510" y="214630"/>
                    <a:pt x="264160" y="208280"/>
                  </a:cubicBezTo>
                  <a:cubicBezTo>
                    <a:pt x="252730" y="196850"/>
                    <a:pt x="256540" y="121920"/>
                    <a:pt x="265430" y="101600"/>
                  </a:cubicBezTo>
                  <a:cubicBezTo>
                    <a:pt x="270510" y="91440"/>
                    <a:pt x="279400" y="83820"/>
                    <a:pt x="287020" y="82550"/>
                  </a:cubicBezTo>
                  <a:cubicBezTo>
                    <a:pt x="294640" y="82550"/>
                    <a:pt x="306070" y="86360"/>
                    <a:pt x="312420" y="96520"/>
                  </a:cubicBezTo>
                  <a:cubicBezTo>
                    <a:pt x="325120" y="116840"/>
                    <a:pt x="322580" y="205740"/>
                    <a:pt x="314960" y="232410"/>
                  </a:cubicBezTo>
                  <a:cubicBezTo>
                    <a:pt x="311150" y="243840"/>
                    <a:pt x="306070" y="254000"/>
                    <a:pt x="298450" y="255270"/>
                  </a:cubicBezTo>
                  <a:cubicBezTo>
                    <a:pt x="290830" y="257810"/>
                    <a:pt x="273050" y="250190"/>
                    <a:pt x="265430" y="237490"/>
                  </a:cubicBezTo>
                  <a:cubicBezTo>
                    <a:pt x="251460" y="215900"/>
                    <a:pt x="256540" y="135890"/>
                    <a:pt x="264160" y="107950"/>
                  </a:cubicBezTo>
                  <a:cubicBezTo>
                    <a:pt x="267970" y="93980"/>
                    <a:pt x="275590" y="83820"/>
                    <a:pt x="283210" y="77470"/>
                  </a:cubicBezTo>
                  <a:cubicBezTo>
                    <a:pt x="290830" y="72390"/>
                    <a:pt x="300990" y="73660"/>
                    <a:pt x="308610" y="72390"/>
                  </a:cubicBezTo>
                  <a:cubicBezTo>
                    <a:pt x="317500" y="72390"/>
                    <a:pt x="327660" y="69850"/>
                    <a:pt x="336550" y="73660"/>
                  </a:cubicBezTo>
                  <a:cubicBezTo>
                    <a:pt x="346710" y="78740"/>
                    <a:pt x="365760" y="92710"/>
                    <a:pt x="365760" y="102870"/>
                  </a:cubicBezTo>
                  <a:cubicBezTo>
                    <a:pt x="367030" y="111760"/>
                    <a:pt x="346710" y="133350"/>
                    <a:pt x="341630" y="130810"/>
                  </a:cubicBezTo>
                  <a:cubicBezTo>
                    <a:pt x="335280" y="129540"/>
                    <a:pt x="331470" y="86360"/>
                    <a:pt x="336550" y="83820"/>
                  </a:cubicBezTo>
                  <a:cubicBezTo>
                    <a:pt x="340360" y="82550"/>
                    <a:pt x="360680" y="97790"/>
                    <a:pt x="361950" y="106680"/>
                  </a:cubicBezTo>
                  <a:cubicBezTo>
                    <a:pt x="363220" y="114300"/>
                    <a:pt x="350520" y="133350"/>
                    <a:pt x="342900" y="134620"/>
                  </a:cubicBezTo>
                  <a:cubicBezTo>
                    <a:pt x="334010" y="135890"/>
                    <a:pt x="318770" y="123190"/>
                    <a:pt x="311150" y="110490"/>
                  </a:cubicBezTo>
                  <a:cubicBezTo>
                    <a:pt x="298450" y="90170"/>
                    <a:pt x="281940" y="35560"/>
                    <a:pt x="289560" y="17780"/>
                  </a:cubicBezTo>
                  <a:cubicBezTo>
                    <a:pt x="294640" y="7620"/>
                    <a:pt x="311150" y="2540"/>
                    <a:pt x="321310" y="1270"/>
                  </a:cubicBezTo>
                  <a:cubicBezTo>
                    <a:pt x="330200" y="0"/>
                    <a:pt x="340360" y="1270"/>
                    <a:pt x="346710" y="5080"/>
                  </a:cubicBezTo>
                  <a:cubicBezTo>
                    <a:pt x="354330" y="10160"/>
                    <a:pt x="363220" y="16510"/>
                    <a:pt x="365760" y="26670"/>
                  </a:cubicBezTo>
                  <a:cubicBezTo>
                    <a:pt x="370840" y="43180"/>
                    <a:pt x="361950" y="72390"/>
                    <a:pt x="355600" y="93980"/>
                  </a:cubicBezTo>
                  <a:cubicBezTo>
                    <a:pt x="349250" y="118110"/>
                    <a:pt x="339090" y="160020"/>
                    <a:pt x="323850" y="166370"/>
                  </a:cubicBezTo>
                  <a:cubicBezTo>
                    <a:pt x="313690" y="171450"/>
                    <a:pt x="295910" y="165100"/>
                    <a:pt x="288290" y="156210"/>
                  </a:cubicBezTo>
                  <a:cubicBezTo>
                    <a:pt x="275590" y="140970"/>
                    <a:pt x="276860" y="90170"/>
                    <a:pt x="279400" y="69850"/>
                  </a:cubicBezTo>
                  <a:cubicBezTo>
                    <a:pt x="280670" y="58420"/>
                    <a:pt x="281940" y="50800"/>
                    <a:pt x="289560" y="41910"/>
                  </a:cubicBezTo>
                  <a:cubicBezTo>
                    <a:pt x="299720" y="30480"/>
                    <a:pt x="334010" y="10160"/>
                    <a:pt x="344170" y="13970"/>
                  </a:cubicBezTo>
                  <a:cubicBezTo>
                    <a:pt x="351790" y="16510"/>
                    <a:pt x="354330" y="27940"/>
                    <a:pt x="356870" y="41910"/>
                  </a:cubicBezTo>
                  <a:cubicBezTo>
                    <a:pt x="364490" y="73660"/>
                    <a:pt x="365760" y="173990"/>
                    <a:pt x="358140" y="204470"/>
                  </a:cubicBezTo>
                  <a:cubicBezTo>
                    <a:pt x="355600" y="218440"/>
                    <a:pt x="353060" y="226060"/>
                    <a:pt x="345440" y="231140"/>
                  </a:cubicBezTo>
                  <a:cubicBezTo>
                    <a:pt x="336550" y="238760"/>
                    <a:pt x="312420" y="246380"/>
                    <a:pt x="300990" y="241300"/>
                  </a:cubicBezTo>
                  <a:cubicBezTo>
                    <a:pt x="292100" y="237490"/>
                    <a:pt x="285750" y="224790"/>
                    <a:pt x="280670" y="212090"/>
                  </a:cubicBezTo>
                  <a:cubicBezTo>
                    <a:pt x="275590" y="194310"/>
                    <a:pt x="276860" y="163830"/>
                    <a:pt x="279400" y="139700"/>
                  </a:cubicBezTo>
                  <a:cubicBezTo>
                    <a:pt x="281940" y="115570"/>
                    <a:pt x="285750" y="78740"/>
                    <a:pt x="295910" y="64770"/>
                  </a:cubicBezTo>
                  <a:cubicBezTo>
                    <a:pt x="300990" y="57150"/>
                    <a:pt x="309880" y="53340"/>
                    <a:pt x="316230" y="53340"/>
                  </a:cubicBezTo>
                  <a:cubicBezTo>
                    <a:pt x="323850" y="52070"/>
                    <a:pt x="332740" y="54610"/>
                    <a:pt x="337820" y="62230"/>
                  </a:cubicBezTo>
                  <a:cubicBezTo>
                    <a:pt x="351790" y="85090"/>
                    <a:pt x="354330" y="213360"/>
                    <a:pt x="337820" y="234950"/>
                  </a:cubicBezTo>
                  <a:cubicBezTo>
                    <a:pt x="331470" y="242570"/>
                    <a:pt x="317500" y="243840"/>
                    <a:pt x="309880" y="241300"/>
                  </a:cubicBezTo>
                  <a:cubicBezTo>
                    <a:pt x="303530" y="238760"/>
                    <a:pt x="298450" y="233680"/>
                    <a:pt x="294640" y="223520"/>
                  </a:cubicBezTo>
                  <a:cubicBezTo>
                    <a:pt x="284480" y="198120"/>
                    <a:pt x="284480" y="93980"/>
                    <a:pt x="293370" y="64770"/>
                  </a:cubicBezTo>
                  <a:cubicBezTo>
                    <a:pt x="297180" y="52070"/>
                    <a:pt x="302260" y="43180"/>
                    <a:pt x="309880" y="40640"/>
                  </a:cubicBezTo>
                  <a:cubicBezTo>
                    <a:pt x="317500" y="38100"/>
                    <a:pt x="332740" y="41910"/>
                    <a:pt x="341630" y="53340"/>
                  </a:cubicBezTo>
                  <a:cubicBezTo>
                    <a:pt x="360680" y="78740"/>
                    <a:pt x="368300" y="213360"/>
                    <a:pt x="358140" y="246380"/>
                  </a:cubicBezTo>
                  <a:cubicBezTo>
                    <a:pt x="353060" y="260350"/>
                    <a:pt x="344170" y="270510"/>
                    <a:pt x="335280" y="271780"/>
                  </a:cubicBezTo>
                  <a:cubicBezTo>
                    <a:pt x="326390" y="273050"/>
                    <a:pt x="312420" y="264160"/>
                    <a:pt x="307340" y="252730"/>
                  </a:cubicBezTo>
                  <a:cubicBezTo>
                    <a:pt x="298450" y="229870"/>
                    <a:pt x="321310" y="144780"/>
                    <a:pt x="337820" y="124460"/>
                  </a:cubicBezTo>
                  <a:cubicBezTo>
                    <a:pt x="345440" y="115570"/>
                    <a:pt x="355600" y="110490"/>
                    <a:pt x="364490" y="111760"/>
                  </a:cubicBezTo>
                  <a:cubicBezTo>
                    <a:pt x="372110" y="113030"/>
                    <a:pt x="381000" y="121920"/>
                    <a:pt x="384810" y="132080"/>
                  </a:cubicBezTo>
                  <a:cubicBezTo>
                    <a:pt x="391160" y="151130"/>
                    <a:pt x="381000" y="207010"/>
                    <a:pt x="370840" y="226060"/>
                  </a:cubicBezTo>
                  <a:cubicBezTo>
                    <a:pt x="364490" y="237490"/>
                    <a:pt x="355600" y="246380"/>
                    <a:pt x="346710" y="247650"/>
                  </a:cubicBezTo>
                  <a:cubicBezTo>
                    <a:pt x="337820" y="250190"/>
                    <a:pt x="326390" y="247650"/>
                    <a:pt x="318770" y="238760"/>
                  </a:cubicBezTo>
                  <a:cubicBezTo>
                    <a:pt x="300990" y="214630"/>
                    <a:pt x="294640" y="73660"/>
                    <a:pt x="308610" y="44450"/>
                  </a:cubicBezTo>
                  <a:cubicBezTo>
                    <a:pt x="314960" y="31750"/>
                    <a:pt x="327660" y="24130"/>
                    <a:pt x="336550" y="25400"/>
                  </a:cubicBezTo>
                  <a:cubicBezTo>
                    <a:pt x="344170" y="26670"/>
                    <a:pt x="354330" y="36830"/>
                    <a:pt x="358140" y="50800"/>
                  </a:cubicBezTo>
                  <a:cubicBezTo>
                    <a:pt x="368300" y="74930"/>
                    <a:pt x="363220" y="143510"/>
                    <a:pt x="358140" y="173990"/>
                  </a:cubicBezTo>
                  <a:cubicBezTo>
                    <a:pt x="356870" y="191770"/>
                    <a:pt x="354330" y="205740"/>
                    <a:pt x="347980" y="214630"/>
                  </a:cubicBezTo>
                  <a:cubicBezTo>
                    <a:pt x="341630" y="222250"/>
                    <a:pt x="330200" y="228600"/>
                    <a:pt x="322580" y="228600"/>
                  </a:cubicBezTo>
                  <a:cubicBezTo>
                    <a:pt x="313690" y="227330"/>
                    <a:pt x="304800" y="219710"/>
                    <a:pt x="300990" y="209550"/>
                  </a:cubicBezTo>
                  <a:cubicBezTo>
                    <a:pt x="292100" y="191770"/>
                    <a:pt x="289560" y="148590"/>
                    <a:pt x="293370" y="125730"/>
                  </a:cubicBezTo>
                  <a:cubicBezTo>
                    <a:pt x="295910" y="107950"/>
                    <a:pt x="302260" y="88900"/>
                    <a:pt x="312420" y="82550"/>
                  </a:cubicBezTo>
                  <a:cubicBezTo>
                    <a:pt x="321310" y="76200"/>
                    <a:pt x="340360" y="87630"/>
                    <a:pt x="350520" y="81280"/>
                  </a:cubicBezTo>
                  <a:cubicBezTo>
                    <a:pt x="359410" y="74930"/>
                    <a:pt x="361950" y="45720"/>
                    <a:pt x="369570" y="44450"/>
                  </a:cubicBezTo>
                  <a:cubicBezTo>
                    <a:pt x="374650" y="43180"/>
                    <a:pt x="384810" y="53340"/>
                    <a:pt x="386080" y="60960"/>
                  </a:cubicBezTo>
                  <a:cubicBezTo>
                    <a:pt x="388620" y="67310"/>
                    <a:pt x="387350" y="78740"/>
                    <a:pt x="382270" y="83820"/>
                  </a:cubicBezTo>
                  <a:cubicBezTo>
                    <a:pt x="377190" y="90170"/>
                    <a:pt x="361950" y="96520"/>
                    <a:pt x="355600" y="92710"/>
                  </a:cubicBezTo>
                  <a:cubicBezTo>
                    <a:pt x="346710" y="88900"/>
                    <a:pt x="337820" y="66040"/>
                    <a:pt x="339090" y="58420"/>
                  </a:cubicBezTo>
                  <a:cubicBezTo>
                    <a:pt x="340360" y="53340"/>
                    <a:pt x="345440" y="48260"/>
                    <a:pt x="350520" y="45720"/>
                  </a:cubicBezTo>
                  <a:cubicBezTo>
                    <a:pt x="358140" y="44450"/>
                    <a:pt x="379730" y="50800"/>
                    <a:pt x="384810" y="57150"/>
                  </a:cubicBezTo>
                  <a:cubicBezTo>
                    <a:pt x="389890" y="63500"/>
                    <a:pt x="387350" y="74930"/>
                    <a:pt x="384810" y="81280"/>
                  </a:cubicBezTo>
                  <a:cubicBezTo>
                    <a:pt x="381000" y="87630"/>
                    <a:pt x="370840" y="93980"/>
                    <a:pt x="364490" y="93980"/>
                  </a:cubicBezTo>
                  <a:cubicBezTo>
                    <a:pt x="356870" y="93980"/>
                    <a:pt x="346710" y="90170"/>
                    <a:pt x="342900" y="83820"/>
                  </a:cubicBezTo>
                  <a:cubicBezTo>
                    <a:pt x="337820" y="78740"/>
                    <a:pt x="335280" y="67310"/>
                    <a:pt x="337820" y="60960"/>
                  </a:cubicBezTo>
                  <a:cubicBezTo>
                    <a:pt x="341630" y="53340"/>
                    <a:pt x="355600" y="41910"/>
                    <a:pt x="363220" y="43180"/>
                  </a:cubicBezTo>
                  <a:cubicBezTo>
                    <a:pt x="372110" y="44450"/>
                    <a:pt x="387350" y="71120"/>
                    <a:pt x="387350" y="71120"/>
                  </a:cubicBezTo>
                  <a:cubicBezTo>
                    <a:pt x="388620" y="71120"/>
                    <a:pt x="369570" y="44450"/>
                    <a:pt x="369570" y="44450"/>
                  </a:cubicBezTo>
                  <a:cubicBezTo>
                    <a:pt x="369570" y="44450"/>
                    <a:pt x="389890" y="64770"/>
                    <a:pt x="387350" y="72390"/>
                  </a:cubicBezTo>
                  <a:cubicBezTo>
                    <a:pt x="386080" y="81280"/>
                    <a:pt x="358140" y="83820"/>
                    <a:pt x="355600" y="92710"/>
                  </a:cubicBezTo>
                  <a:cubicBezTo>
                    <a:pt x="351790" y="101600"/>
                    <a:pt x="372110" y="123190"/>
                    <a:pt x="368300" y="127000"/>
                  </a:cubicBezTo>
                  <a:cubicBezTo>
                    <a:pt x="365760" y="129540"/>
                    <a:pt x="345440" y="113030"/>
                    <a:pt x="340360" y="116840"/>
                  </a:cubicBezTo>
                  <a:cubicBezTo>
                    <a:pt x="331470" y="124460"/>
                    <a:pt x="358140" y="190500"/>
                    <a:pt x="349250" y="209550"/>
                  </a:cubicBezTo>
                  <a:cubicBezTo>
                    <a:pt x="344170" y="219710"/>
                    <a:pt x="330200" y="228600"/>
                    <a:pt x="322580" y="228600"/>
                  </a:cubicBezTo>
                  <a:cubicBezTo>
                    <a:pt x="313690" y="227330"/>
                    <a:pt x="304800" y="215900"/>
                    <a:pt x="299720" y="203200"/>
                  </a:cubicBezTo>
                  <a:cubicBezTo>
                    <a:pt x="289560" y="173990"/>
                    <a:pt x="293370" y="69850"/>
                    <a:pt x="308610" y="44450"/>
                  </a:cubicBezTo>
                  <a:cubicBezTo>
                    <a:pt x="314960" y="31750"/>
                    <a:pt x="327660" y="24130"/>
                    <a:pt x="336550" y="25400"/>
                  </a:cubicBezTo>
                  <a:cubicBezTo>
                    <a:pt x="344170" y="26670"/>
                    <a:pt x="353060" y="36830"/>
                    <a:pt x="358140" y="50800"/>
                  </a:cubicBezTo>
                  <a:cubicBezTo>
                    <a:pt x="370840" y="81280"/>
                    <a:pt x="375920" y="196850"/>
                    <a:pt x="365760" y="226060"/>
                  </a:cubicBezTo>
                  <a:cubicBezTo>
                    <a:pt x="360680" y="238760"/>
                    <a:pt x="354330" y="246380"/>
                    <a:pt x="346710" y="247650"/>
                  </a:cubicBezTo>
                  <a:cubicBezTo>
                    <a:pt x="339090" y="250190"/>
                    <a:pt x="323850" y="246380"/>
                    <a:pt x="318770" y="238760"/>
                  </a:cubicBezTo>
                  <a:cubicBezTo>
                    <a:pt x="309880" y="220980"/>
                    <a:pt x="323850" y="142240"/>
                    <a:pt x="337820" y="124460"/>
                  </a:cubicBezTo>
                  <a:cubicBezTo>
                    <a:pt x="344170" y="115570"/>
                    <a:pt x="355600" y="110490"/>
                    <a:pt x="364490" y="111760"/>
                  </a:cubicBezTo>
                  <a:cubicBezTo>
                    <a:pt x="372110" y="113030"/>
                    <a:pt x="381000" y="121920"/>
                    <a:pt x="384810" y="132080"/>
                  </a:cubicBezTo>
                  <a:cubicBezTo>
                    <a:pt x="389890" y="149860"/>
                    <a:pt x="379730" y="191770"/>
                    <a:pt x="369570" y="217170"/>
                  </a:cubicBezTo>
                  <a:cubicBezTo>
                    <a:pt x="361950" y="237490"/>
                    <a:pt x="347980" y="267970"/>
                    <a:pt x="335280" y="271780"/>
                  </a:cubicBezTo>
                  <a:cubicBezTo>
                    <a:pt x="327660" y="274320"/>
                    <a:pt x="316230" y="266700"/>
                    <a:pt x="309880" y="257810"/>
                  </a:cubicBezTo>
                  <a:cubicBezTo>
                    <a:pt x="299720" y="245110"/>
                    <a:pt x="295910" y="215900"/>
                    <a:pt x="293370" y="187960"/>
                  </a:cubicBezTo>
                  <a:cubicBezTo>
                    <a:pt x="289560" y="153670"/>
                    <a:pt x="285750" y="88900"/>
                    <a:pt x="293370" y="64770"/>
                  </a:cubicBezTo>
                  <a:cubicBezTo>
                    <a:pt x="297180" y="53340"/>
                    <a:pt x="302260" y="43180"/>
                    <a:pt x="309880" y="40640"/>
                  </a:cubicBezTo>
                  <a:cubicBezTo>
                    <a:pt x="317500" y="38100"/>
                    <a:pt x="334010" y="41910"/>
                    <a:pt x="341630" y="53340"/>
                  </a:cubicBezTo>
                  <a:cubicBezTo>
                    <a:pt x="358140" y="77470"/>
                    <a:pt x="358140" y="204470"/>
                    <a:pt x="341630" y="229870"/>
                  </a:cubicBezTo>
                  <a:cubicBezTo>
                    <a:pt x="334010" y="240030"/>
                    <a:pt x="317500" y="243840"/>
                    <a:pt x="309880" y="241300"/>
                  </a:cubicBezTo>
                  <a:cubicBezTo>
                    <a:pt x="302260" y="238760"/>
                    <a:pt x="297180" y="229870"/>
                    <a:pt x="293370" y="217170"/>
                  </a:cubicBezTo>
                  <a:cubicBezTo>
                    <a:pt x="284480" y="190500"/>
                    <a:pt x="281940" y="95250"/>
                    <a:pt x="293370" y="69850"/>
                  </a:cubicBezTo>
                  <a:cubicBezTo>
                    <a:pt x="298450" y="59690"/>
                    <a:pt x="308610" y="53340"/>
                    <a:pt x="316230" y="53340"/>
                  </a:cubicBezTo>
                  <a:cubicBezTo>
                    <a:pt x="323850" y="52070"/>
                    <a:pt x="332740" y="54610"/>
                    <a:pt x="337820" y="62230"/>
                  </a:cubicBezTo>
                  <a:cubicBezTo>
                    <a:pt x="347980" y="80010"/>
                    <a:pt x="340360" y="157480"/>
                    <a:pt x="330200" y="179070"/>
                  </a:cubicBezTo>
                  <a:cubicBezTo>
                    <a:pt x="325120" y="191770"/>
                    <a:pt x="313690" y="203200"/>
                    <a:pt x="308610" y="200660"/>
                  </a:cubicBezTo>
                  <a:cubicBezTo>
                    <a:pt x="297180" y="196850"/>
                    <a:pt x="293370" y="53340"/>
                    <a:pt x="307340" y="45720"/>
                  </a:cubicBezTo>
                  <a:cubicBezTo>
                    <a:pt x="313690" y="41910"/>
                    <a:pt x="330200" y="53340"/>
                    <a:pt x="335280" y="63500"/>
                  </a:cubicBezTo>
                  <a:cubicBezTo>
                    <a:pt x="345440" y="81280"/>
                    <a:pt x="344170" y="142240"/>
                    <a:pt x="332740" y="157480"/>
                  </a:cubicBezTo>
                  <a:cubicBezTo>
                    <a:pt x="325120" y="167640"/>
                    <a:pt x="308610" y="171450"/>
                    <a:pt x="300990" y="168910"/>
                  </a:cubicBezTo>
                  <a:cubicBezTo>
                    <a:pt x="293370" y="165100"/>
                    <a:pt x="287020" y="154940"/>
                    <a:pt x="285750" y="143510"/>
                  </a:cubicBezTo>
                  <a:cubicBezTo>
                    <a:pt x="281940" y="123190"/>
                    <a:pt x="298450" y="59690"/>
                    <a:pt x="313690" y="46990"/>
                  </a:cubicBezTo>
                  <a:cubicBezTo>
                    <a:pt x="321310" y="39370"/>
                    <a:pt x="336550" y="36830"/>
                    <a:pt x="340360" y="40640"/>
                  </a:cubicBezTo>
                  <a:cubicBezTo>
                    <a:pt x="346710" y="46990"/>
                    <a:pt x="332740" y="72390"/>
                    <a:pt x="336550" y="83820"/>
                  </a:cubicBezTo>
                  <a:cubicBezTo>
                    <a:pt x="340360" y="95250"/>
                    <a:pt x="361950" y="104140"/>
                    <a:pt x="361950" y="111760"/>
                  </a:cubicBezTo>
                  <a:cubicBezTo>
                    <a:pt x="361950" y="120650"/>
                    <a:pt x="341630" y="137160"/>
                    <a:pt x="336550" y="134620"/>
                  </a:cubicBezTo>
                  <a:cubicBezTo>
                    <a:pt x="331470" y="132080"/>
                    <a:pt x="335280" y="82550"/>
                    <a:pt x="340360" y="80010"/>
                  </a:cubicBezTo>
                  <a:cubicBezTo>
                    <a:pt x="345440" y="78740"/>
                    <a:pt x="367030" y="100330"/>
                    <a:pt x="365760" y="109220"/>
                  </a:cubicBezTo>
                  <a:cubicBezTo>
                    <a:pt x="365760" y="116840"/>
                    <a:pt x="349250" y="130810"/>
                    <a:pt x="341630" y="130810"/>
                  </a:cubicBezTo>
                  <a:cubicBezTo>
                    <a:pt x="332740" y="130810"/>
                    <a:pt x="321310" y="105410"/>
                    <a:pt x="314960" y="107950"/>
                  </a:cubicBezTo>
                  <a:cubicBezTo>
                    <a:pt x="304800" y="113030"/>
                    <a:pt x="322580" y="207010"/>
                    <a:pt x="314960" y="232410"/>
                  </a:cubicBezTo>
                  <a:cubicBezTo>
                    <a:pt x="311150" y="243840"/>
                    <a:pt x="306070" y="254000"/>
                    <a:pt x="298450" y="255270"/>
                  </a:cubicBezTo>
                  <a:cubicBezTo>
                    <a:pt x="290830" y="257810"/>
                    <a:pt x="273050" y="250190"/>
                    <a:pt x="265430" y="237490"/>
                  </a:cubicBezTo>
                  <a:cubicBezTo>
                    <a:pt x="251460" y="215900"/>
                    <a:pt x="256540" y="133350"/>
                    <a:pt x="264160" y="107950"/>
                  </a:cubicBezTo>
                  <a:cubicBezTo>
                    <a:pt x="267970" y="96520"/>
                    <a:pt x="273050" y="86360"/>
                    <a:pt x="280670" y="85090"/>
                  </a:cubicBezTo>
                  <a:cubicBezTo>
                    <a:pt x="289560" y="82550"/>
                    <a:pt x="304800" y="86360"/>
                    <a:pt x="312420" y="96520"/>
                  </a:cubicBezTo>
                  <a:cubicBezTo>
                    <a:pt x="325120" y="114300"/>
                    <a:pt x="318770" y="186690"/>
                    <a:pt x="313690" y="210820"/>
                  </a:cubicBezTo>
                  <a:cubicBezTo>
                    <a:pt x="311150" y="224790"/>
                    <a:pt x="308610" y="236220"/>
                    <a:pt x="300990" y="238760"/>
                  </a:cubicBezTo>
                  <a:cubicBezTo>
                    <a:pt x="289560" y="243840"/>
                    <a:pt x="259080" y="231140"/>
                    <a:pt x="246380" y="215900"/>
                  </a:cubicBezTo>
                  <a:cubicBezTo>
                    <a:pt x="231140" y="193040"/>
                    <a:pt x="220980" y="123190"/>
                    <a:pt x="232410" y="105410"/>
                  </a:cubicBezTo>
                  <a:cubicBezTo>
                    <a:pt x="237490" y="95250"/>
                    <a:pt x="255270" y="90170"/>
                    <a:pt x="264160" y="92710"/>
                  </a:cubicBezTo>
                  <a:cubicBezTo>
                    <a:pt x="270510" y="95250"/>
                    <a:pt x="276860" y="105410"/>
                    <a:pt x="279400" y="116840"/>
                  </a:cubicBezTo>
                  <a:cubicBezTo>
                    <a:pt x="285750" y="138430"/>
                    <a:pt x="281940" y="203200"/>
                    <a:pt x="270510" y="223520"/>
                  </a:cubicBezTo>
                  <a:cubicBezTo>
                    <a:pt x="264160" y="234950"/>
                    <a:pt x="251460" y="243840"/>
                    <a:pt x="243840" y="242570"/>
                  </a:cubicBezTo>
                  <a:cubicBezTo>
                    <a:pt x="234950" y="242570"/>
                    <a:pt x="227330" y="234950"/>
                    <a:pt x="220980" y="223520"/>
                  </a:cubicBezTo>
                  <a:cubicBezTo>
                    <a:pt x="210820" y="200660"/>
                    <a:pt x="205740" y="111760"/>
                    <a:pt x="217170" y="91440"/>
                  </a:cubicBezTo>
                  <a:cubicBezTo>
                    <a:pt x="223520" y="81280"/>
                    <a:pt x="234950" y="76200"/>
                    <a:pt x="242570" y="77470"/>
                  </a:cubicBezTo>
                  <a:cubicBezTo>
                    <a:pt x="251460" y="78740"/>
                    <a:pt x="260350" y="90170"/>
                    <a:pt x="265430" y="102870"/>
                  </a:cubicBezTo>
                  <a:cubicBezTo>
                    <a:pt x="274320" y="128270"/>
                    <a:pt x="273050" y="207010"/>
                    <a:pt x="262890" y="229870"/>
                  </a:cubicBezTo>
                  <a:cubicBezTo>
                    <a:pt x="257810" y="241300"/>
                    <a:pt x="248920" y="247650"/>
                    <a:pt x="241300" y="248920"/>
                  </a:cubicBezTo>
                  <a:cubicBezTo>
                    <a:pt x="233680" y="250190"/>
                    <a:pt x="219710" y="243840"/>
                    <a:pt x="215900" y="236220"/>
                  </a:cubicBezTo>
                  <a:cubicBezTo>
                    <a:pt x="208280" y="222250"/>
                    <a:pt x="217170" y="175260"/>
                    <a:pt x="227330" y="163830"/>
                  </a:cubicBezTo>
                  <a:cubicBezTo>
                    <a:pt x="234950" y="156210"/>
                    <a:pt x="248920" y="154940"/>
                    <a:pt x="256540" y="157480"/>
                  </a:cubicBezTo>
                  <a:cubicBezTo>
                    <a:pt x="262890" y="161290"/>
                    <a:pt x="269240" y="172720"/>
                    <a:pt x="271780" y="182880"/>
                  </a:cubicBezTo>
                  <a:cubicBezTo>
                    <a:pt x="274320" y="196850"/>
                    <a:pt x="273050" y="214630"/>
                    <a:pt x="267970" y="234950"/>
                  </a:cubicBezTo>
                  <a:cubicBezTo>
                    <a:pt x="260350" y="264160"/>
                    <a:pt x="241300" y="335280"/>
                    <a:pt x="222250" y="341630"/>
                  </a:cubicBezTo>
                  <a:cubicBezTo>
                    <a:pt x="209550" y="345440"/>
                    <a:pt x="189230" y="326390"/>
                    <a:pt x="179070" y="313690"/>
                  </a:cubicBezTo>
                  <a:cubicBezTo>
                    <a:pt x="170180" y="303530"/>
                    <a:pt x="166370" y="293370"/>
                    <a:pt x="162560" y="275590"/>
                  </a:cubicBezTo>
                  <a:cubicBezTo>
                    <a:pt x="156210" y="241300"/>
                    <a:pt x="151130" y="143510"/>
                    <a:pt x="163830" y="116840"/>
                  </a:cubicBezTo>
                  <a:cubicBezTo>
                    <a:pt x="168910" y="105410"/>
                    <a:pt x="177800" y="99060"/>
                    <a:pt x="185420" y="97790"/>
                  </a:cubicBezTo>
                  <a:cubicBezTo>
                    <a:pt x="191770" y="96520"/>
                    <a:pt x="201930" y="97790"/>
                    <a:pt x="207010" y="105410"/>
                  </a:cubicBezTo>
                  <a:cubicBezTo>
                    <a:pt x="222250" y="128270"/>
                    <a:pt x="224790" y="257810"/>
                    <a:pt x="213360" y="289560"/>
                  </a:cubicBezTo>
                  <a:cubicBezTo>
                    <a:pt x="208280" y="303530"/>
                    <a:pt x="199390" y="313690"/>
                    <a:pt x="191770" y="314960"/>
                  </a:cubicBezTo>
                  <a:cubicBezTo>
                    <a:pt x="182880" y="316230"/>
                    <a:pt x="170180" y="308610"/>
                    <a:pt x="163830" y="295910"/>
                  </a:cubicBezTo>
                  <a:cubicBezTo>
                    <a:pt x="148590" y="269240"/>
                    <a:pt x="134620" y="151130"/>
                    <a:pt x="148590" y="134620"/>
                  </a:cubicBezTo>
                  <a:cubicBezTo>
                    <a:pt x="154940" y="128270"/>
                    <a:pt x="173990" y="129540"/>
                    <a:pt x="175260" y="133350"/>
                  </a:cubicBezTo>
                  <a:cubicBezTo>
                    <a:pt x="179070" y="140970"/>
                    <a:pt x="134620" y="186690"/>
                    <a:pt x="116840" y="198120"/>
                  </a:cubicBezTo>
                  <a:cubicBezTo>
                    <a:pt x="107950" y="204470"/>
                    <a:pt x="100330" y="207010"/>
                    <a:pt x="91440" y="208280"/>
                  </a:cubicBezTo>
                  <a:cubicBezTo>
                    <a:pt x="80010" y="210820"/>
                    <a:pt x="64770" y="210820"/>
                    <a:pt x="52070" y="204470"/>
                  </a:cubicBezTo>
                  <a:cubicBezTo>
                    <a:pt x="34290" y="193040"/>
                    <a:pt x="6350" y="154940"/>
                    <a:pt x="3810" y="129540"/>
                  </a:cubicBezTo>
                  <a:cubicBezTo>
                    <a:pt x="0" y="106680"/>
                    <a:pt x="15240" y="72390"/>
                    <a:pt x="27940" y="59690"/>
                  </a:cubicBezTo>
                  <a:cubicBezTo>
                    <a:pt x="38100" y="50800"/>
                    <a:pt x="54610" y="49530"/>
                    <a:pt x="64770" y="50800"/>
                  </a:cubicBezTo>
                  <a:cubicBezTo>
                    <a:pt x="76200" y="53340"/>
                    <a:pt x="86360" y="58420"/>
                    <a:pt x="93980" y="69850"/>
                  </a:cubicBezTo>
                  <a:cubicBezTo>
                    <a:pt x="107950" y="92710"/>
                    <a:pt x="118110" y="170180"/>
                    <a:pt x="111760" y="196850"/>
                  </a:cubicBezTo>
                  <a:cubicBezTo>
                    <a:pt x="109220" y="210820"/>
                    <a:pt x="96520" y="227330"/>
                    <a:pt x="93980" y="226060"/>
                  </a:cubicBezTo>
                  <a:cubicBezTo>
                    <a:pt x="88900" y="224790"/>
                    <a:pt x="100330" y="106680"/>
                    <a:pt x="115570" y="86360"/>
                  </a:cubicBezTo>
                  <a:cubicBezTo>
                    <a:pt x="123190" y="77470"/>
                    <a:pt x="134620" y="74930"/>
                    <a:pt x="142240" y="76200"/>
                  </a:cubicBezTo>
                  <a:cubicBezTo>
                    <a:pt x="151130" y="77470"/>
                    <a:pt x="161290" y="87630"/>
                    <a:pt x="162560" y="97790"/>
                  </a:cubicBezTo>
                  <a:cubicBezTo>
                    <a:pt x="165100" y="114300"/>
                    <a:pt x="121920" y="163830"/>
                    <a:pt x="128270" y="173990"/>
                  </a:cubicBezTo>
                  <a:cubicBezTo>
                    <a:pt x="130810" y="179070"/>
                    <a:pt x="152400" y="177800"/>
                    <a:pt x="153670" y="175260"/>
                  </a:cubicBezTo>
                  <a:cubicBezTo>
                    <a:pt x="156210" y="167640"/>
                    <a:pt x="85090" y="130810"/>
                    <a:pt x="76200" y="111760"/>
                  </a:cubicBezTo>
                  <a:cubicBezTo>
                    <a:pt x="71120" y="101600"/>
                    <a:pt x="71120" y="90170"/>
                    <a:pt x="76200" y="82550"/>
                  </a:cubicBezTo>
                  <a:cubicBezTo>
                    <a:pt x="85090" y="72390"/>
                    <a:pt x="119380" y="72390"/>
                    <a:pt x="140970" y="72390"/>
                  </a:cubicBezTo>
                  <a:cubicBezTo>
                    <a:pt x="165100" y="72390"/>
                    <a:pt x="196850" y="77470"/>
                    <a:pt x="213360" y="86360"/>
                  </a:cubicBezTo>
                  <a:cubicBezTo>
                    <a:pt x="224790" y="93980"/>
                    <a:pt x="233680" y="102870"/>
                    <a:pt x="237490" y="114300"/>
                  </a:cubicBezTo>
                  <a:cubicBezTo>
                    <a:pt x="242570" y="125730"/>
                    <a:pt x="242570" y="142240"/>
                    <a:pt x="241300" y="154940"/>
                  </a:cubicBezTo>
                  <a:cubicBezTo>
                    <a:pt x="238760" y="168910"/>
                    <a:pt x="234950" y="184150"/>
                    <a:pt x="228600" y="195580"/>
                  </a:cubicBezTo>
                  <a:cubicBezTo>
                    <a:pt x="220980" y="205740"/>
                    <a:pt x="212090" y="215900"/>
                    <a:pt x="200660" y="218440"/>
                  </a:cubicBezTo>
                  <a:cubicBezTo>
                    <a:pt x="182880" y="223520"/>
                    <a:pt x="148590" y="215900"/>
                    <a:pt x="130810" y="200660"/>
                  </a:cubicBezTo>
                  <a:cubicBezTo>
                    <a:pt x="109220" y="182880"/>
                    <a:pt x="86360" y="130810"/>
                    <a:pt x="90170" y="111760"/>
                  </a:cubicBezTo>
                  <a:cubicBezTo>
                    <a:pt x="92710" y="100330"/>
                    <a:pt x="104140" y="87630"/>
                    <a:pt x="113030" y="86360"/>
                  </a:cubicBezTo>
                  <a:cubicBezTo>
                    <a:pt x="120650" y="85090"/>
                    <a:pt x="138430" y="100330"/>
                    <a:pt x="138430" y="100330"/>
                  </a:cubicBezTo>
                </a:path>
              </a:pathLst>
            </a:custGeom>
            <a:solidFill>
              <a:srgbClr val="FFFFFF"/>
            </a:solidFill>
            <a:ln cap="sq">
              <a:noFill/>
              <a:prstDash val="solid"/>
              <a:miter/>
            </a:ln>
          </p:spPr>
        </p:sp>
      </p:grpSp>
      <p:sp>
        <p:nvSpPr>
          <p:cNvPr id="10" name="TextBox 10"/>
          <p:cNvSpPr txBox="1"/>
          <p:nvPr/>
        </p:nvSpPr>
        <p:spPr>
          <a:xfrm>
            <a:off x="3244999" y="6698298"/>
            <a:ext cx="7318350" cy="264159"/>
          </a:xfrm>
          <a:prstGeom prst="rect">
            <a:avLst/>
          </a:prstGeom>
        </p:spPr>
        <p:txBody>
          <a:bodyPr lIns="0" tIns="0" rIns="0" bIns="0" rtlCol="0" anchor="t">
            <a:spAutoFit/>
          </a:bodyPr>
          <a:lstStyle/>
          <a:p>
            <a:pPr algn="ctr">
              <a:lnSpc>
                <a:spcPts val="2240"/>
              </a:lnSpc>
            </a:pPr>
            <a:r>
              <a:rPr lang="en-US" sz="1600">
                <a:solidFill>
                  <a:srgbClr val="000000"/>
                </a:solidFill>
                <a:latin typeface="Canva Sans"/>
              </a:rPr>
              <a:t>test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633750" y="1246686"/>
            <a:ext cx="1521668" cy="380417"/>
          </a:xfrm>
          <a:custGeom>
            <a:avLst/>
            <a:gdLst/>
            <a:ahLst/>
            <a:cxnLst/>
            <a:rect l="l" t="t" r="r" b="b"/>
            <a:pathLst>
              <a:path w="1521668" h="380417">
                <a:moveTo>
                  <a:pt x="0" y="0"/>
                </a:moveTo>
                <a:lnTo>
                  <a:pt x="1521669" y="0"/>
                </a:lnTo>
                <a:lnTo>
                  <a:pt x="1521669" y="380417"/>
                </a:lnTo>
                <a:lnTo>
                  <a:pt x="0" y="380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28926" y="2032564"/>
            <a:ext cx="8435936" cy="797232"/>
          </a:xfrm>
          <a:prstGeom prst="rect">
            <a:avLst/>
          </a:prstGeom>
        </p:spPr>
        <p:txBody>
          <a:bodyPr lIns="0" tIns="0" rIns="0" bIns="0" rtlCol="0" anchor="t">
            <a:spAutoFit/>
          </a:bodyPr>
          <a:lstStyle/>
          <a:p>
            <a:pPr algn="ctr">
              <a:lnSpc>
                <a:spcPts val="6458"/>
              </a:lnSpc>
              <a:spcBef>
                <a:spcPct val="0"/>
              </a:spcBef>
            </a:pPr>
            <a:r>
              <a:rPr lang="en-US" sz="4612">
                <a:solidFill>
                  <a:srgbClr val="FFFFFF"/>
                </a:solidFill>
                <a:latin typeface="Antic Bold"/>
              </a:rPr>
              <a:t>Accuracy: 0.6663612723350525</a:t>
            </a:r>
          </a:p>
        </p:txBody>
      </p:sp>
      <p:sp>
        <p:nvSpPr>
          <p:cNvPr id="4" name="TextBox 4"/>
          <p:cNvSpPr txBox="1"/>
          <p:nvPr/>
        </p:nvSpPr>
        <p:spPr>
          <a:xfrm>
            <a:off x="1100353" y="3429178"/>
            <a:ext cx="10405847" cy="5238813"/>
          </a:xfrm>
          <a:prstGeom prst="rect">
            <a:avLst/>
          </a:prstGeom>
        </p:spPr>
        <p:txBody>
          <a:bodyPr wrap="square" lIns="0" tIns="0" rIns="0" bIns="0" rtlCol="0" anchor="t">
            <a:spAutoFit/>
          </a:bodyPr>
          <a:lstStyle/>
          <a:p>
            <a:pPr algn="ctr">
              <a:lnSpc>
                <a:spcPts val="5246"/>
              </a:lnSpc>
              <a:spcBef>
                <a:spcPct val="0"/>
              </a:spcBef>
            </a:pPr>
            <a:r>
              <a:rPr lang="en-US" sz="3747" dirty="0">
                <a:solidFill>
                  <a:srgbClr val="FFFFFF"/>
                </a:solidFill>
                <a:latin typeface="Antic"/>
              </a:rPr>
              <a:t>              precision    recall  f1-score   support</a:t>
            </a:r>
          </a:p>
          <a:p>
            <a:pPr algn="ctr">
              <a:lnSpc>
                <a:spcPts val="5246"/>
              </a:lnSpc>
              <a:spcBef>
                <a:spcPct val="0"/>
              </a:spcBef>
            </a:pPr>
            <a:endParaRPr lang="en-US" sz="3747" dirty="0">
              <a:solidFill>
                <a:srgbClr val="FFFFFF"/>
              </a:solidFill>
              <a:latin typeface="Antic"/>
            </a:endParaRPr>
          </a:p>
          <a:p>
            <a:pPr algn="ctr">
              <a:lnSpc>
                <a:spcPts val="5246"/>
              </a:lnSpc>
              <a:spcBef>
                <a:spcPct val="0"/>
              </a:spcBef>
            </a:pPr>
            <a:r>
              <a:rPr lang="en-US" sz="3747" dirty="0">
                <a:solidFill>
                  <a:srgbClr val="FFFFFF"/>
                </a:solidFill>
                <a:latin typeface="Antic"/>
              </a:rPr>
              <a:t>           0       0.68      0.85      0.76      4603</a:t>
            </a:r>
          </a:p>
          <a:p>
            <a:pPr algn="ctr">
              <a:lnSpc>
                <a:spcPts val="5246"/>
              </a:lnSpc>
              <a:spcBef>
                <a:spcPct val="0"/>
              </a:spcBef>
            </a:pPr>
            <a:r>
              <a:rPr lang="en-US" sz="3747" dirty="0">
                <a:solidFill>
                  <a:srgbClr val="FFFFFF"/>
                </a:solidFill>
                <a:latin typeface="Antic"/>
              </a:rPr>
              <a:t>           1       0.64      0.40      0.49      3037</a:t>
            </a:r>
          </a:p>
          <a:p>
            <a:pPr algn="ctr">
              <a:lnSpc>
                <a:spcPts val="5246"/>
              </a:lnSpc>
              <a:spcBef>
                <a:spcPct val="0"/>
              </a:spcBef>
            </a:pPr>
            <a:endParaRPr lang="en-US" sz="3747" dirty="0">
              <a:solidFill>
                <a:srgbClr val="FFFFFF"/>
              </a:solidFill>
              <a:latin typeface="Antic"/>
            </a:endParaRPr>
          </a:p>
          <a:p>
            <a:pPr algn="ctr">
              <a:lnSpc>
                <a:spcPts val="5246"/>
              </a:lnSpc>
              <a:spcBef>
                <a:spcPct val="0"/>
              </a:spcBef>
            </a:pPr>
            <a:r>
              <a:rPr lang="en-US" sz="3747" dirty="0">
                <a:solidFill>
                  <a:srgbClr val="FFFFFF"/>
                </a:solidFill>
                <a:latin typeface="Antic"/>
              </a:rPr>
              <a:t>    accuracy                                  0.67      7640</a:t>
            </a:r>
          </a:p>
          <a:p>
            <a:pPr algn="ctr">
              <a:lnSpc>
                <a:spcPts val="5246"/>
              </a:lnSpc>
              <a:spcBef>
                <a:spcPct val="0"/>
              </a:spcBef>
            </a:pPr>
            <a:r>
              <a:rPr lang="en-US" sz="3747" dirty="0">
                <a:solidFill>
                  <a:srgbClr val="FFFFFF"/>
                </a:solidFill>
                <a:latin typeface="Antic"/>
              </a:rPr>
              <a:t>   macro avg       0.66      0.62      0.62      7640</a:t>
            </a:r>
          </a:p>
          <a:p>
            <a:pPr algn="ctr">
              <a:lnSpc>
                <a:spcPts val="5246"/>
              </a:lnSpc>
              <a:spcBef>
                <a:spcPct val="0"/>
              </a:spcBef>
            </a:pPr>
            <a:r>
              <a:rPr lang="en-US" sz="3747" dirty="0">
                <a:solidFill>
                  <a:srgbClr val="FFFFFF"/>
                </a:solidFill>
                <a:latin typeface="Antic"/>
              </a:rPr>
              <a:t>weighted avg      0.66      0.67      0.65      7640</a:t>
            </a:r>
          </a:p>
        </p:txBody>
      </p:sp>
      <p:sp>
        <p:nvSpPr>
          <p:cNvPr id="5" name="TextBox 5"/>
          <p:cNvSpPr txBox="1"/>
          <p:nvPr/>
        </p:nvSpPr>
        <p:spPr>
          <a:xfrm>
            <a:off x="12910446" y="5067300"/>
            <a:ext cx="3451503" cy="19263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Confusion Matrix:</a:t>
            </a:r>
          </a:p>
          <a:p>
            <a:pPr algn="ctr">
              <a:lnSpc>
                <a:spcPts val="5122"/>
              </a:lnSpc>
              <a:spcBef>
                <a:spcPct val="0"/>
              </a:spcBef>
            </a:pPr>
            <a:r>
              <a:rPr lang="en-US" sz="3658">
                <a:solidFill>
                  <a:srgbClr val="FFFFFF"/>
                </a:solidFill>
                <a:latin typeface="Antic"/>
              </a:rPr>
              <a:t>[[3906  697]</a:t>
            </a:r>
          </a:p>
          <a:p>
            <a:pPr algn="ctr">
              <a:lnSpc>
                <a:spcPts val="5122"/>
              </a:lnSpc>
              <a:spcBef>
                <a:spcPct val="0"/>
              </a:spcBef>
            </a:pPr>
            <a:r>
              <a:rPr lang="en-US" sz="3658">
                <a:solidFill>
                  <a:srgbClr val="FFFFFF"/>
                </a:solidFill>
                <a:latin typeface="Antic"/>
              </a:rPr>
              <a:t> [1820 1217]]</a:t>
            </a:r>
          </a:p>
        </p:txBody>
      </p:sp>
      <p:sp>
        <p:nvSpPr>
          <p:cNvPr id="6" name="TextBox 6"/>
          <p:cNvSpPr txBox="1"/>
          <p:nvPr/>
        </p:nvSpPr>
        <p:spPr>
          <a:xfrm>
            <a:off x="11316987" y="2402605"/>
            <a:ext cx="6122313" cy="597948"/>
          </a:xfrm>
          <a:prstGeom prst="rect">
            <a:avLst/>
          </a:prstGeom>
        </p:spPr>
        <p:txBody>
          <a:bodyPr lIns="0" tIns="0" rIns="0" bIns="0" rtlCol="0" anchor="t">
            <a:spAutoFit/>
          </a:bodyPr>
          <a:lstStyle/>
          <a:p>
            <a:pPr algn="ctr">
              <a:lnSpc>
                <a:spcPts val="4842"/>
              </a:lnSpc>
              <a:spcBef>
                <a:spcPct val="0"/>
              </a:spcBef>
            </a:pPr>
            <a:r>
              <a:rPr lang="en-US" sz="3458">
                <a:solidFill>
                  <a:srgbClr val="FFFFFF"/>
                </a:solidFill>
                <a:latin typeface="Antic"/>
              </a:rPr>
              <a:t>(MCC): 0.28156001957534404</a:t>
            </a:r>
          </a:p>
        </p:txBody>
      </p:sp>
      <p:sp>
        <p:nvSpPr>
          <p:cNvPr id="7" name="TextBox 7"/>
          <p:cNvSpPr txBox="1"/>
          <p:nvPr/>
        </p:nvSpPr>
        <p:spPr>
          <a:xfrm>
            <a:off x="1028700" y="914400"/>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8" name="Freeform 8"/>
          <p:cNvSpPr/>
          <p:nvPr/>
        </p:nvSpPr>
        <p:spPr>
          <a:xfrm>
            <a:off x="716059" y="1246686"/>
            <a:ext cx="1521668" cy="380417"/>
          </a:xfrm>
          <a:custGeom>
            <a:avLst/>
            <a:gdLst/>
            <a:ahLst/>
            <a:cxnLst/>
            <a:rect l="l" t="t" r="r" b="b"/>
            <a:pathLst>
              <a:path w="1521668" h="380417">
                <a:moveTo>
                  <a:pt x="0" y="0"/>
                </a:moveTo>
                <a:lnTo>
                  <a:pt x="1521668" y="0"/>
                </a:lnTo>
                <a:lnTo>
                  <a:pt x="1521668" y="380417"/>
                </a:lnTo>
                <a:lnTo>
                  <a:pt x="0" y="380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6384434" y="1113362"/>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712410" y="933450"/>
            <a:ext cx="7912061" cy="887095"/>
          </a:xfrm>
          <a:prstGeom prst="rect">
            <a:avLst/>
          </a:prstGeom>
        </p:spPr>
        <p:txBody>
          <a:bodyPr lIns="0" tIns="0" rIns="0" bIns="0" rtlCol="0" anchor="t">
            <a:spAutoFit/>
          </a:bodyPr>
          <a:lstStyle/>
          <a:p>
            <a:pPr algn="ctr">
              <a:lnSpc>
                <a:spcPts val="7279"/>
              </a:lnSpc>
            </a:pPr>
            <a:r>
              <a:rPr lang="en-US" sz="5199" u="sng">
                <a:solidFill>
                  <a:srgbClr val="FFFFFF"/>
                </a:solidFill>
                <a:latin typeface="Canva Sans Bold"/>
              </a:rPr>
              <a:t>With Validation dataset: </a:t>
            </a:r>
          </a:p>
        </p:txBody>
      </p:sp>
      <p:sp>
        <p:nvSpPr>
          <p:cNvPr id="3" name="TextBox 3"/>
          <p:cNvSpPr txBox="1"/>
          <p:nvPr/>
        </p:nvSpPr>
        <p:spPr>
          <a:xfrm>
            <a:off x="1028700" y="2383555"/>
            <a:ext cx="9100428" cy="797232"/>
          </a:xfrm>
          <a:prstGeom prst="rect">
            <a:avLst/>
          </a:prstGeom>
        </p:spPr>
        <p:txBody>
          <a:bodyPr lIns="0" tIns="0" rIns="0" bIns="0" rtlCol="0" anchor="t">
            <a:spAutoFit/>
          </a:bodyPr>
          <a:lstStyle/>
          <a:p>
            <a:pPr algn="ctr">
              <a:lnSpc>
                <a:spcPts val="6458"/>
              </a:lnSpc>
              <a:spcBef>
                <a:spcPct val="0"/>
              </a:spcBef>
            </a:pPr>
            <a:r>
              <a:rPr lang="en-US" sz="4612">
                <a:solidFill>
                  <a:srgbClr val="FFFFFF"/>
                </a:solidFill>
                <a:latin typeface="Antic"/>
              </a:rPr>
              <a:t>Accuracy: 0.7271765949947128 </a:t>
            </a:r>
          </a:p>
        </p:txBody>
      </p:sp>
      <p:sp>
        <p:nvSpPr>
          <p:cNvPr id="4" name="TextBox 4"/>
          <p:cNvSpPr txBox="1"/>
          <p:nvPr/>
        </p:nvSpPr>
        <p:spPr>
          <a:xfrm>
            <a:off x="10911427" y="2744071"/>
            <a:ext cx="6937901" cy="1359313"/>
          </a:xfrm>
          <a:prstGeom prst="rect">
            <a:avLst/>
          </a:prstGeom>
        </p:spPr>
        <p:txBody>
          <a:bodyPr lIns="0" tIns="0" rIns="0" bIns="0" rtlCol="0" anchor="t">
            <a:spAutoFit/>
          </a:bodyPr>
          <a:lstStyle/>
          <a:p>
            <a:pPr algn="ctr">
              <a:lnSpc>
                <a:spcPts val="5402"/>
              </a:lnSpc>
              <a:spcBef>
                <a:spcPct val="0"/>
              </a:spcBef>
            </a:pPr>
            <a:r>
              <a:rPr lang="en-US" sz="3858">
                <a:solidFill>
                  <a:srgbClr val="FFFFFF"/>
                </a:solidFill>
                <a:latin typeface="Antic"/>
              </a:rPr>
              <a:t>(MCC): 0.38499575326462343</a:t>
            </a:r>
          </a:p>
          <a:p>
            <a:pPr algn="ctr">
              <a:lnSpc>
                <a:spcPts val="5402"/>
              </a:lnSpc>
              <a:spcBef>
                <a:spcPct val="0"/>
              </a:spcBef>
            </a:pPr>
            <a:endParaRPr lang="en-US" sz="3858">
              <a:solidFill>
                <a:srgbClr val="FFFFFF"/>
              </a:solidFill>
              <a:latin typeface="Antic"/>
            </a:endParaRPr>
          </a:p>
        </p:txBody>
      </p:sp>
      <p:sp>
        <p:nvSpPr>
          <p:cNvPr id="5" name="TextBox 5"/>
          <p:cNvSpPr txBox="1"/>
          <p:nvPr/>
        </p:nvSpPr>
        <p:spPr>
          <a:xfrm>
            <a:off x="11731580" y="4828104"/>
            <a:ext cx="4117538" cy="1341533"/>
          </a:xfrm>
          <a:prstGeom prst="rect">
            <a:avLst/>
          </a:prstGeom>
        </p:spPr>
        <p:txBody>
          <a:bodyPr lIns="0" tIns="0" rIns="0" bIns="0" rtlCol="0" anchor="t">
            <a:spAutoFit/>
          </a:bodyPr>
          <a:lstStyle/>
          <a:p>
            <a:pPr algn="ctr">
              <a:lnSpc>
                <a:spcPts val="5402"/>
              </a:lnSpc>
              <a:spcBef>
                <a:spcPct val="0"/>
              </a:spcBef>
            </a:pPr>
            <a:r>
              <a:rPr lang="en-US" sz="3858" dirty="0">
                <a:solidFill>
                  <a:srgbClr val="FFFFFF"/>
                </a:solidFill>
                <a:latin typeface="Antic"/>
              </a:rPr>
              <a:t>array([[1577, 218],</a:t>
            </a:r>
          </a:p>
          <a:p>
            <a:pPr algn="ctr">
              <a:lnSpc>
                <a:spcPts val="5262"/>
              </a:lnSpc>
              <a:spcBef>
                <a:spcPct val="0"/>
              </a:spcBef>
            </a:pPr>
            <a:r>
              <a:rPr lang="en-US" sz="3758" dirty="0">
                <a:solidFill>
                  <a:srgbClr val="FFFFFF"/>
                </a:solidFill>
                <a:latin typeface="Antic"/>
              </a:rPr>
              <a:t>       [ 556,  486]])</a:t>
            </a:r>
          </a:p>
        </p:txBody>
      </p:sp>
      <p:sp>
        <p:nvSpPr>
          <p:cNvPr id="6" name="TextBox 6"/>
          <p:cNvSpPr txBox="1"/>
          <p:nvPr/>
        </p:nvSpPr>
        <p:spPr>
          <a:xfrm>
            <a:off x="1029035" y="4022289"/>
            <a:ext cx="10077807" cy="5163957"/>
          </a:xfrm>
          <a:prstGeom prst="rect">
            <a:avLst/>
          </a:prstGeom>
        </p:spPr>
        <p:txBody>
          <a:bodyPr lIns="0" tIns="0" rIns="0" bIns="0" rtlCol="0" anchor="t">
            <a:spAutoFit/>
          </a:bodyPr>
          <a:lstStyle/>
          <a:p>
            <a:pPr algn="ctr">
              <a:lnSpc>
                <a:spcPts val="5172"/>
              </a:lnSpc>
              <a:spcBef>
                <a:spcPct val="0"/>
              </a:spcBef>
            </a:pPr>
            <a:r>
              <a:rPr lang="en-US" sz="3694">
                <a:solidFill>
                  <a:srgbClr val="FFFFFF"/>
                </a:solidFill>
                <a:latin typeface="Antic"/>
              </a:rPr>
              <a:t>             precision    recall  f1-score   support</a:t>
            </a:r>
          </a:p>
          <a:p>
            <a:pPr algn="ctr">
              <a:lnSpc>
                <a:spcPts val="5172"/>
              </a:lnSpc>
              <a:spcBef>
                <a:spcPct val="0"/>
              </a:spcBef>
            </a:pPr>
            <a:endParaRPr lang="en-US" sz="3694">
              <a:solidFill>
                <a:srgbClr val="FFFFFF"/>
              </a:solidFill>
              <a:latin typeface="Antic"/>
            </a:endParaRPr>
          </a:p>
          <a:p>
            <a:pPr algn="ctr">
              <a:lnSpc>
                <a:spcPts val="5172"/>
              </a:lnSpc>
              <a:spcBef>
                <a:spcPct val="0"/>
              </a:spcBef>
            </a:pPr>
            <a:r>
              <a:rPr lang="en-US" sz="3694">
                <a:solidFill>
                  <a:srgbClr val="FFFFFF"/>
                </a:solidFill>
                <a:latin typeface="Antic"/>
              </a:rPr>
              <a:t>           0       0.74      0.88      0.80      1795</a:t>
            </a:r>
          </a:p>
          <a:p>
            <a:pPr algn="ctr">
              <a:lnSpc>
                <a:spcPts val="5172"/>
              </a:lnSpc>
              <a:spcBef>
                <a:spcPct val="0"/>
              </a:spcBef>
            </a:pPr>
            <a:r>
              <a:rPr lang="en-US" sz="3694">
                <a:solidFill>
                  <a:srgbClr val="FFFFFF"/>
                </a:solidFill>
                <a:latin typeface="Antic"/>
              </a:rPr>
              <a:t>           1       0.69      0.47      0.56      1042</a:t>
            </a:r>
          </a:p>
          <a:p>
            <a:pPr algn="ctr">
              <a:lnSpc>
                <a:spcPts val="5172"/>
              </a:lnSpc>
              <a:spcBef>
                <a:spcPct val="0"/>
              </a:spcBef>
            </a:pPr>
            <a:endParaRPr lang="en-US" sz="3694">
              <a:solidFill>
                <a:srgbClr val="FFFFFF"/>
              </a:solidFill>
              <a:latin typeface="Antic"/>
            </a:endParaRPr>
          </a:p>
          <a:p>
            <a:pPr algn="ctr">
              <a:lnSpc>
                <a:spcPts val="5172"/>
              </a:lnSpc>
              <a:spcBef>
                <a:spcPct val="0"/>
              </a:spcBef>
            </a:pPr>
            <a:r>
              <a:rPr lang="en-US" sz="3694">
                <a:solidFill>
                  <a:srgbClr val="FFFFFF"/>
                </a:solidFill>
                <a:latin typeface="Antic"/>
              </a:rPr>
              <a:t>           accuracy                           0.73      2837</a:t>
            </a:r>
          </a:p>
          <a:p>
            <a:pPr algn="ctr">
              <a:lnSpc>
                <a:spcPts val="5172"/>
              </a:lnSpc>
              <a:spcBef>
                <a:spcPct val="0"/>
              </a:spcBef>
            </a:pPr>
            <a:r>
              <a:rPr lang="en-US" sz="3694">
                <a:solidFill>
                  <a:srgbClr val="FFFFFF"/>
                </a:solidFill>
                <a:latin typeface="Antic"/>
              </a:rPr>
              <a:t>   macro avg       0.71      0.67      0.68      2837</a:t>
            </a:r>
          </a:p>
          <a:p>
            <a:pPr algn="ctr">
              <a:lnSpc>
                <a:spcPts val="5172"/>
              </a:lnSpc>
              <a:spcBef>
                <a:spcPct val="0"/>
              </a:spcBef>
            </a:pPr>
            <a:r>
              <a:rPr lang="en-US" sz="3694">
                <a:solidFill>
                  <a:srgbClr val="FFFFFF"/>
                </a:solidFill>
                <a:latin typeface="Antic"/>
              </a:rPr>
              <a:t>weighted avg       0.72      0.73      0.71      2837</a:t>
            </a:r>
          </a:p>
        </p:txBody>
      </p:sp>
      <p:sp>
        <p:nvSpPr>
          <p:cNvPr id="7" name="TextBox 7"/>
          <p:cNvSpPr txBox="1"/>
          <p:nvPr/>
        </p:nvSpPr>
        <p:spPr>
          <a:xfrm>
            <a:off x="9123462" y="1102360"/>
            <a:ext cx="2867263" cy="587375"/>
          </a:xfrm>
          <a:prstGeom prst="rect">
            <a:avLst/>
          </a:prstGeom>
        </p:spPr>
        <p:txBody>
          <a:bodyPr lIns="0" tIns="0" rIns="0" bIns="0" rtlCol="0" anchor="t">
            <a:spAutoFit/>
          </a:bodyPr>
          <a:lstStyle/>
          <a:p>
            <a:pPr algn="ctr">
              <a:lnSpc>
                <a:spcPts val="4899"/>
              </a:lnSpc>
            </a:pPr>
            <a:r>
              <a:rPr lang="en-US" sz="3499">
                <a:solidFill>
                  <a:srgbClr val="FFC966"/>
                </a:solidFill>
                <a:latin typeface="Canva Sans Bold"/>
              </a:rPr>
              <a:t>LB tope fixed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291076" y="781161"/>
            <a:ext cx="13198138" cy="8648478"/>
          </a:xfrm>
          <a:prstGeom prst="rect">
            <a:avLst/>
          </a:prstGeom>
        </p:spPr>
        <p:txBody>
          <a:bodyPr lIns="0" tIns="0" rIns="0" bIns="0" rtlCol="0" anchor="t">
            <a:spAutoFit/>
          </a:bodyPr>
          <a:lstStyle/>
          <a:p>
            <a:pPr algn="ctr">
              <a:lnSpc>
                <a:spcPts val="5262"/>
              </a:lnSpc>
            </a:pPr>
            <a:endParaRPr/>
          </a:p>
          <a:p>
            <a:pPr algn="ctr">
              <a:lnSpc>
                <a:spcPts val="5262"/>
              </a:lnSpc>
              <a:spcBef>
                <a:spcPct val="0"/>
              </a:spcBef>
            </a:pPr>
            <a:r>
              <a:rPr lang="en-US" sz="3758">
                <a:solidFill>
                  <a:srgbClr val="FFFFFF"/>
                </a:solidFill>
                <a:latin typeface="Antic"/>
              </a:rPr>
              <a:t>Accuracy: 0.45108695652173914</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array([[  0,   0],</a:t>
            </a:r>
          </a:p>
          <a:p>
            <a:pPr algn="ctr">
              <a:lnSpc>
                <a:spcPts val="5262"/>
              </a:lnSpc>
              <a:spcBef>
                <a:spcPct val="0"/>
              </a:spcBef>
            </a:pPr>
            <a:r>
              <a:rPr lang="en-US" sz="3758">
                <a:solidFill>
                  <a:srgbClr val="FFFFFF"/>
                </a:solidFill>
                <a:latin typeface="Antic"/>
              </a:rPr>
              <a:t>       [101,  83]])</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precision    recall  f1-score   support</a:t>
            </a:r>
          </a:p>
          <a:p>
            <a:pPr algn="ctr">
              <a:lnSpc>
                <a:spcPts val="5262"/>
              </a:lnSpc>
              <a:spcBef>
                <a:spcPct val="0"/>
              </a:spcBef>
            </a:pPr>
            <a:r>
              <a:rPr lang="en-US" sz="3758">
                <a:solidFill>
                  <a:srgbClr val="FFFFFF"/>
                </a:solidFill>
                <a:latin typeface="Antic"/>
              </a:rPr>
              <a:t>           0       0.00      0.00      0.00         0</a:t>
            </a:r>
          </a:p>
          <a:p>
            <a:pPr algn="ctr">
              <a:lnSpc>
                <a:spcPts val="5262"/>
              </a:lnSpc>
              <a:spcBef>
                <a:spcPct val="0"/>
              </a:spcBef>
            </a:pPr>
            <a:r>
              <a:rPr lang="en-US" sz="3758">
                <a:solidFill>
                  <a:srgbClr val="FFFFFF"/>
                </a:solidFill>
                <a:latin typeface="Antic"/>
              </a:rPr>
              <a:t>           1       1.00      0.45      0.62       184</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accuracy                                 0.45       184</a:t>
            </a:r>
          </a:p>
          <a:p>
            <a:pPr algn="ctr">
              <a:lnSpc>
                <a:spcPts val="5262"/>
              </a:lnSpc>
              <a:spcBef>
                <a:spcPct val="0"/>
              </a:spcBef>
            </a:pPr>
            <a:r>
              <a:rPr lang="en-US" sz="3758">
                <a:solidFill>
                  <a:srgbClr val="FFFFFF"/>
                </a:solidFill>
                <a:latin typeface="Antic"/>
              </a:rPr>
              <a:t>   macro avg       0.50      0.23      0.31       184</a:t>
            </a:r>
          </a:p>
          <a:p>
            <a:pPr algn="ctr">
              <a:lnSpc>
                <a:spcPts val="5262"/>
              </a:lnSpc>
              <a:spcBef>
                <a:spcPct val="0"/>
              </a:spcBef>
            </a:pPr>
            <a:r>
              <a:rPr lang="en-US" sz="3758">
                <a:solidFill>
                  <a:srgbClr val="FFFFFF"/>
                </a:solidFill>
                <a:latin typeface="Antic"/>
              </a:rPr>
              <a:t>weighted avg       1.00      0.45      0.62       184</a:t>
            </a:r>
          </a:p>
        </p:txBody>
      </p:sp>
      <p:sp>
        <p:nvSpPr>
          <p:cNvPr id="3" name="TextBox 3"/>
          <p:cNvSpPr txBox="1"/>
          <p:nvPr/>
        </p:nvSpPr>
        <p:spPr>
          <a:xfrm>
            <a:off x="561961" y="53752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936937" y="914400"/>
            <a:ext cx="6857377"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INTERPRETATION:</a:t>
            </a:r>
          </a:p>
        </p:txBody>
      </p:sp>
      <p:sp>
        <p:nvSpPr>
          <p:cNvPr id="3" name="TextBox 3"/>
          <p:cNvSpPr txBox="1"/>
          <p:nvPr/>
        </p:nvSpPr>
        <p:spPr>
          <a:xfrm>
            <a:off x="0" y="2268331"/>
            <a:ext cx="18288000" cy="2950845"/>
          </a:xfrm>
          <a:prstGeom prst="rect">
            <a:avLst/>
          </a:prstGeom>
        </p:spPr>
        <p:txBody>
          <a:bodyPr lIns="0" tIns="0" rIns="0" bIns="0" rtlCol="0" anchor="t">
            <a:spAutoFit/>
          </a:bodyPr>
          <a:lstStyle/>
          <a:p>
            <a:pPr marL="906780" lvl="1" indent="-453390" algn="ctr">
              <a:lnSpc>
                <a:spcPts val="5880"/>
              </a:lnSpc>
              <a:buFont typeface="Arial"/>
              <a:buChar char="•"/>
            </a:pPr>
            <a:r>
              <a:rPr lang="en-US" sz="4200">
                <a:solidFill>
                  <a:srgbClr val="F6F7F6"/>
                </a:solidFill>
                <a:latin typeface="Antic"/>
              </a:rPr>
              <a:t>he flat and similar lines for training and validation accuracy suggest that the model's learning is stagnant and it is neither improving nor overfitting. However, the accuracy level indicates that the model's performance is relatively low.</a:t>
            </a:r>
          </a:p>
        </p:txBody>
      </p:sp>
      <p:sp>
        <p:nvSpPr>
          <p:cNvPr id="4" name="TextBox 4"/>
          <p:cNvSpPr txBox="1"/>
          <p:nvPr/>
        </p:nvSpPr>
        <p:spPr>
          <a:xfrm>
            <a:off x="153920" y="5468227"/>
            <a:ext cx="17980159" cy="2207895"/>
          </a:xfrm>
          <a:prstGeom prst="rect">
            <a:avLst/>
          </a:prstGeom>
        </p:spPr>
        <p:txBody>
          <a:bodyPr lIns="0" tIns="0" rIns="0" bIns="0" rtlCol="0" anchor="t">
            <a:spAutoFit/>
          </a:bodyPr>
          <a:lstStyle/>
          <a:p>
            <a:pPr marL="906780" lvl="1" indent="-453390" algn="ctr">
              <a:lnSpc>
                <a:spcPts val="5880"/>
              </a:lnSpc>
              <a:buFont typeface="Arial"/>
              <a:buChar char="•"/>
            </a:pPr>
            <a:r>
              <a:rPr lang="en-US" sz="4200">
                <a:solidFill>
                  <a:srgbClr val="F6F7F6"/>
                </a:solidFill>
                <a:latin typeface="Antic"/>
              </a:rPr>
              <a:t> The AUC is 0.70, which means the model has a moderate ability to distinguish between the classes, performing better than random guessing but still with room for improvement.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28700" y="1761237"/>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291842" y="2029437"/>
            <a:ext cx="647515" cy="609704"/>
          </a:xfrm>
          <a:custGeom>
            <a:avLst/>
            <a:gdLst/>
            <a:ahLst/>
            <a:cxnLst/>
            <a:rect l="l" t="t" r="r" b="b"/>
            <a:pathLst>
              <a:path w="647515" h="609704">
                <a:moveTo>
                  <a:pt x="0" y="0"/>
                </a:moveTo>
                <a:lnTo>
                  <a:pt x="647515" y="0"/>
                </a:lnTo>
                <a:lnTo>
                  <a:pt x="647515" y="609705"/>
                </a:lnTo>
                <a:lnTo>
                  <a:pt x="0" y="60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TextBox 4"/>
          <p:cNvSpPr txBox="1"/>
          <p:nvPr/>
        </p:nvSpPr>
        <p:spPr>
          <a:xfrm>
            <a:off x="1291842" y="509952"/>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- 5 : CNN</a:t>
            </a:r>
          </a:p>
        </p:txBody>
      </p:sp>
      <p:sp>
        <p:nvSpPr>
          <p:cNvPr id="5" name="TextBox 5"/>
          <p:cNvSpPr txBox="1"/>
          <p:nvPr/>
        </p:nvSpPr>
        <p:spPr>
          <a:xfrm>
            <a:off x="3417704" y="1850818"/>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6" name="TextBox 6"/>
          <p:cNvSpPr txBox="1"/>
          <p:nvPr/>
        </p:nvSpPr>
        <p:spPr>
          <a:xfrm>
            <a:off x="4014911" y="6577939"/>
            <a:ext cx="12906198" cy="3478828"/>
          </a:xfrm>
          <a:prstGeom prst="rect">
            <a:avLst/>
          </a:prstGeom>
        </p:spPr>
        <p:txBody>
          <a:bodyPr lIns="0" tIns="0" rIns="0" bIns="0" rtlCol="0" anchor="t">
            <a:spAutoFit/>
          </a:bodyPr>
          <a:lstStyle/>
          <a:p>
            <a:pPr marL="709939" lvl="1" indent="-354970" algn="l">
              <a:lnSpc>
                <a:spcPts val="4603"/>
              </a:lnSpc>
              <a:buAutoNum type="arabicPeriod"/>
            </a:pPr>
            <a:r>
              <a:rPr lang="en-US" sz="3288">
                <a:solidFill>
                  <a:srgbClr val="F6F7F6"/>
                </a:solidFill>
                <a:latin typeface="Antic"/>
              </a:rPr>
              <a:t>Embedding layer - where the input dimension is the size of vocabulary plus 1 for pad ,output dimension  is 1000 dimensional vector</a:t>
            </a:r>
          </a:p>
          <a:p>
            <a:pPr marL="709939" lvl="1" indent="-354970" algn="l">
              <a:lnSpc>
                <a:spcPts val="4603"/>
              </a:lnSpc>
              <a:buAutoNum type="arabicPeriod"/>
            </a:pPr>
            <a:r>
              <a:rPr lang="en-US" sz="3288">
                <a:solidFill>
                  <a:srgbClr val="F6F7F6"/>
                </a:solidFill>
                <a:latin typeface="Antic"/>
              </a:rPr>
              <a:t> Convulutional layer - which has 128 filters, window size 5 and an activation function of reLU</a:t>
            </a:r>
          </a:p>
          <a:p>
            <a:pPr algn="l">
              <a:lnSpc>
                <a:spcPts val="4603"/>
              </a:lnSpc>
            </a:pPr>
            <a:endParaRPr lang="en-US" sz="3288">
              <a:solidFill>
                <a:srgbClr val="F6F7F6"/>
              </a:solidFill>
              <a:latin typeface="Antic"/>
            </a:endParaRPr>
          </a:p>
        </p:txBody>
      </p:sp>
      <p:sp>
        <p:nvSpPr>
          <p:cNvPr id="7" name="TextBox 7"/>
          <p:cNvSpPr txBox="1"/>
          <p:nvPr/>
        </p:nvSpPr>
        <p:spPr>
          <a:xfrm>
            <a:off x="3649877" y="2996395"/>
            <a:ext cx="12906198" cy="2316778"/>
          </a:xfrm>
          <a:prstGeom prst="rect">
            <a:avLst/>
          </a:prstGeom>
        </p:spPr>
        <p:txBody>
          <a:bodyPr lIns="0" tIns="0" rIns="0" bIns="0" rtlCol="0" anchor="t">
            <a:spAutoFit/>
          </a:bodyPr>
          <a:lstStyle/>
          <a:p>
            <a:pPr algn="l">
              <a:lnSpc>
                <a:spcPts val="4603"/>
              </a:lnSpc>
            </a:pPr>
            <a:r>
              <a:rPr lang="en-US" sz="3288">
                <a:solidFill>
                  <a:srgbClr val="F6F7F6"/>
                </a:solidFill>
                <a:latin typeface="Antic"/>
              </a:rPr>
              <a:t>Using TF-IDF Vectorizer (which converts all the sequences to numerical features)</a:t>
            </a:r>
          </a:p>
          <a:p>
            <a:pPr algn="l">
              <a:lnSpc>
                <a:spcPts val="4603"/>
              </a:lnSpc>
            </a:pPr>
            <a:r>
              <a:rPr lang="en-US" sz="3288">
                <a:solidFill>
                  <a:srgbClr val="F6F7F6"/>
                </a:solidFill>
                <a:latin typeface="Antic"/>
              </a:rPr>
              <a:t>split the dataset into training and testing - </a:t>
            </a:r>
            <a:r>
              <a:rPr lang="en-US" sz="3288">
                <a:solidFill>
                  <a:srgbClr val="FFC966"/>
                </a:solidFill>
                <a:latin typeface="Antic Bold"/>
              </a:rPr>
              <a:t>LB tope variable</a:t>
            </a:r>
          </a:p>
          <a:p>
            <a:pPr algn="l">
              <a:lnSpc>
                <a:spcPts val="4603"/>
              </a:lnSpc>
            </a:pPr>
            <a:r>
              <a:rPr lang="en-US" sz="3288">
                <a:solidFill>
                  <a:srgbClr val="F6F7F6"/>
                </a:solidFill>
                <a:latin typeface="Antic"/>
              </a:rPr>
              <a:t>vectorize the x_train(fit and transform) and x_test(transform)</a:t>
            </a:r>
          </a:p>
        </p:txBody>
      </p:sp>
      <p:sp>
        <p:nvSpPr>
          <p:cNvPr id="8" name="TextBox 8"/>
          <p:cNvSpPr txBox="1"/>
          <p:nvPr/>
        </p:nvSpPr>
        <p:spPr>
          <a:xfrm>
            <a:off x="1601752" y="5576544"/>
            <a:ext cx="2413159" cy="887095"/>
          </a:xfrm>
          <a:prstGeom prst="rect">
            <a:avLst/>
          </a:prstGeom>
        </p:spPr>
        <p:txBody>
          <a:bodyPr lIns="0" tIns="0" rIns="0" bIns="0" rtlCol="0" anchor="t">
            <a:spAutoFit/>
          </a:bodyPr>
          <a:lstStyle/>
          <a:p>
            <a:pPr algn="ctr">
              <a:lnSpc>
                <a:spcPts val="7279"/>
              </a:lnSpc>
            </a:pPr>
            <a:r>
              <a:rPr lang="en-US" sz="5199" u="sng">
                <a:solidFill>
                  <a:srgbClr val="F6F7F6"/>
                </a:solidFill>
                <a:latin typeface="Canva Sans Bold"/>
              </a:rPr>
              <a:t>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7F6"/>
        </a:solidFill>
        <a:effectLst/>
      </p:bgPr>
    </p:bg>
    <p:spTree>
      <p:nvGrpSpPr>
        <p:cNvPr id="1" name=""/>
        <p:cNvGrpSpPr/>
        <p:nvPr/>
      </p:nvGrpSpPr>
      <p:grpSpPr>
        <a:xfrm>
          <a:off x="0" y="0"/>
          <a:ext cx="0" cy="0"/>
          <a:chOff x="0" y="0"/>
          <a:chExt cx="0" cy="0"/>
        </a:xfrm>
      </p:grpSpPr>
      <p:sp>
        <p:nvSpPr>
          <p:cNvPr id="2" name="Freeform 2"/>
          <p:cNvSpPr/>
          <p:nvPr/>
        </p:nvSpPr>
        <p:spPr>
          <a:xfrm>
            <a:off x="464572" y="0"/>
            <a:ext cx="2168572" cy="1084286"/>
          </a:xfrm>
          <a:custGeom>
            <a:avLst/>
            <a:gdLst/>
            <a:ahLst/>
            <a:cxnLst/>
            <a:rect l="l" t="t" r="r" b="b"/>
            <a:pathLst>
              <a:path w="2168572" h="1084286">
                <a:moveTo>
                  <a:pt x="0" y="0"/>
                </a:moveTo>
                <a:lnTo>
                  <a:pt x="2168572" y="0"/>
                </a:lnTo>
                <a:lnTo>
                  <a:pt x="2168572" y="1084286"/>
                </a:lnTo>
                <a:lnTo>
                  <a:pt x="0" y="1084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9871387" y="0"/>
            <a:ext cx="8416613" cy="4208306"/>
          </a:xfrm>
          <a:custGeom>
            <a:avLst/>
            <a:gdLst/>
            <a:ahLst/>
            <a:cxnLst/>
            <a:rect l="l" t="t" r="r" b="b"/>
            <a:pathLst>
              <a:path w="8416613" h="4208306">
                <a:moveTo>
                  <a:pt x="8416613" y="4208306"/>
                </a:moveTo>
                <a:lnTo>
                  <a:pt x="0" y="4208306"/>
                </a:lnTo>
                <a:lnTo>
                  <a:pt x="0" y="0"/>
                </a:lnTo>
                <a:lnTo>
                  <a:pt x="8416613" y="0"/>
                </a:lnTo>
                <a:lnTo>
                  <a:pt x="8416613" y="420830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2087389" y="2084166"/>
            <a:ext cx="4248281" cy="2124141"/>
          </a:xfrm>
          <a:custGeom>
            <a:avLst/>
            <a:gdLst/>
            <a:ahLst/>
            <a:cxnLst/>
            <a:rect l="l" t="t" r="r" b="b"/>
            <a:pathLst>
              <a:path w="4248281" h="2124141">
                <a:moveTo>
                  <a:pt x="0" y="0"/>
                </a:moveTo>
                <a:lnTo>
                  <a:pt x="4248282" y="0"/>
                </a:lnTo>
                <a:lnTo>
                  <a:pt x="4248282" y="2124140"/>
                </a:lnTo>
                <a:lnTo>
                  <a:pt x="0" y="21241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73035" y="1203788"/>
            <a:ext cx="8621915" cy="5792618"/>
          </a:xfrm>
          <a:prstGeom prst="rect">
            <a:avLst/>
          </a:prstGeom>
        </p:spPr>
        <p:txBody>
          <a:bodyPr lIns="0" tIns="0" rIns="0" bIns="0" rtlCol="0" anchor="t">
            <a:spAutoFit/>
          </a:bodyPr>
          <a:lstStyle/>
          <a:p>
            <a:pPr algn="ctr">
              <a:lnSpc>
                <a:spcPts val="5750"/>
              </a:lnSpc>
            </a:pPr>
            <a:r>
              <a:rPr lang="en-US" sz="4107">
                <a:solidFill>
                  <a:srgbClr val="000000"/>
                </a:solidFill>
                <a:latin typeface="Antic"/>
              </a:rPr>
              <a:t>This model developed on LBtop_Confirm dataset which contain only those epitopes or non-epitopes that have been experimentally validated by two or more studies. This dataset Lbtope_Confirm contain 1042 unique B-cell epitopes and 1795 unique non B-cell epitopes.</a:t>
            </a:r>
          </a:p>
        </p:txBody>
      </p:sp>
      <p:sp>
        <p:nvSpPr>
          <p:cNvPr id="6" name="TextBox 6"/>
          <p:cNvSpPr txBox="1"/>
          <p:nvPr/>
        </p:nvSpPr>
        <p:spPr>
          <a:xfrm>
            <a:off x="11671085" y="1203788"/>
            <a:ext cx="4817216" cy="1475991"/>
          </a:xfrm>
          <a:prstGeom prst="rect">
            <a:avLst/>
          </a:prstGeom>
        </p:spPr>
        <p:txBody>
          <a:bodyPr lIns="0" tIns="0" rIns="0" bIns="0" rtlCol="0" anchor="t">
            <a:spAutoFit/>
          </a:bodyPr>
          <a:lstStyle/>
          <a:p>
            <a:pPr algn="ctr">
              <a:lnSpc>
                <a:spcPts val="5898"/>
              </a:lnSpc>
            </a:pPr>
            <a:r>
              <a:rPr lang="en-US" sz="4212">
                <a:solidFill>
                  <a:srgbClr val="000000"/>
                </a:solidFill>
                <a:latin typeface="Sifonn"/>
              </a:rPr>
              <a:t>VALIDATION </a:t>
            </a:r>
          </a:p>
          <a:p>
            <a:pPr algn="ctr">
              <a:lnSpc>
                <a:spcPts val="5898"/>
              </a:lnSpc>
            </a:pPr>
            <a:r>
              <a:rPr lang="en-US" sz="4212">
                <a:solidFill>
                  <a:srgbClr val="000000"/>
                </a:solidFill>
                <a:latin typeface="Sifonn"/>
              </a:rPr>
              <a:t>DATASET</a:t>
            </a:r>
          </a:p>
        </p:txBody>
      </p:sp>
      <p:sp>
        <p:nvSpPr>
          <p:cNvPr id="7" name="TextBox 7"/>
          <p:cNvSpPr txBox="1"/>
          <p:nvPr/>
        </p:nvSpPr>
        <p:spPr>
          <a:xfrm>
            <a:off x="5509991" y="7682352"/>
            <a:ext cx="3037522" cy="596899"/>
          </a:xfrm>
          <a:prstGeom prst="rect">
            <a:avLst/>
          </a:prstGeom>
        </p:spPr>
        <p:txBody>
          <a:bodyPr lIns="0" tIns="0" rIns="0" bIns="0" rtlCol="0" anchor="t">
            <a:spAutoFit/>
          </a:bodyPr>
          <a:lstStyle/>
          <a:p>
            <a:pPr algn="ctr">
              <a:lnSpc>
                <a:spcPts val="4900"/>
              </a:lnSpc>
            </a:pPr>
            <a:r>
              <a:rPr lang="en-US" sz="3500">
                <a:solidFill>
                  <a:srgbClr val="000000"/>
                </a:solidFill>
                <a:latin typeface="Canva Sans Bold"/>
              </a:rPr>
              <a:t>REFERENCE  : </a:t>
            </a:r>
          </a:p>
        </p:txBody>
      </p:sp>
      <p:sp>
        <p:nvSpPr>
          <p:cNvPr id="8" name="TextBox 8"/>
          <p:cNvSpPr txBox="1"/>
          <p:nvPr/>
        </p:nvSpPr>
        <p:spPr>
          <a:xfrm>
            <a:off x="8975029" y="7698861"/>
            <a:ext cx="4248281" cy="580390"/>
          </a:xfrm>
          <a:prstGeom prst="rect">
            <a:avLst/>
          </a:prstGeom>
        </p:spPr>
        <p:txBody>
          <a:bodyPr wrap="square" lIns="0" tIns="0" rIns="0" bIns="0" rtlCol="0" anchor="t">
            <a:spAutoFit/>
          </a:bodyPr>
          <a:lstStyle/>
          <a:p>
            <a:pPr algn="ctr">
              <a:lnSpc>
                <a:spcPts val="4759"/>
              </a:lnSpc>
            </a:pPr>
            <a:r>
              <a:rPr lang="en-US" sz="3399" u="sng" dirty="0">
                <a:solidFill>
                  <a:srgbClr val="000000"/>
                </a:solidFill>
                <a:latin typeface="Canva Sans"/>
                <a:hlinkClick r:id="rId8" tooltip="https://webs.iiitd.edu.in/raghava/lbtope/data/LBtop_Confirm_Positive_epitopes.txt"/>
              </a:rPr>
              <a:t>B Cell Epitopes</a:t>
            </a:r>
          </a:p>
        </p:txBody>
      </p:sp>
      <p:sp>
        <p:nvSpPr>
          <p:cNvPr id="9" name="TextBox 9"/>
          <p:cNvSpPr txBox="1"/>
          <p:nvPr/>
        </p:nvSpPr>
        <p:spPr>
          <a:xfrm>
            <a:off x="7618780" y="8677910"/>
            <a:ext cx="6614003" cy="580390"/>
          </a:xfrm>
          <a:prstGeom prst="rect">
            <a:avLst/>
          </a:prstGeom>
        </p:spPr>
        <p:txBody>
          <a:bodyPr lIns="0" tIns="0" rIns="0" bIns="0" rtlCol="0" anchor="t">
            <a:spAutoFit/>
          </a:bodyPr>
          <a:lstStyle/>
          <a:p>
            <a:pPr algn="ctr">
              <a:lnSpc>
                <a:spcPts val="4759"/>
              </a:lnSpc>
            </a:pPr>
            <a:r>
              <a:rPr lang="en-US" sz="3399" u="sng">
                <a:solidFill>
                  <a:srgbClr val="000000"/>
                </a:solidFill>
                <a:latin typeface="Canva Sans"/>
                <a:hlinkClick r:id="rId9" tooltip="https://webs.iiitd.edu.in/raghava/lbtope/data/LBtop_Confirm_Negative_epitopes.txt"/>
              </a:rPr>
              <a:t>Non B Cell Epitopes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091791" y="952500"/>
            <a:ext cx="14759992" cy="1154684"/>
          </a:xfrm>
          <a:prstGeom prst="rect">
            <a:avLst/>
          </a:prstGeom>
        </p:spPr>
        <p:txBody>
          <a:bodyPr lIns="0" tIns="0" rIns="0" bIns="0" rtlCol="0" anchor="t">
            <a:spAutoFit/>
          </a:bodyPr>
          <a:lstStyle/>
          <a:p>
            <a:pPr algn="l">
              <a:lnSpc>
                <a:spcPts val="4606"/>
              </a:lnSpc>
              <a:spcBef>
                <a:spcPct val="0"/>
              </a:spcBef>
            </a:pPr>
            <a:r>
              <a:rPr lang="en-US" sz="3290">
                <a:solidFill>
                  <a:srgbClr val="FFFFFF"/>
                </a:solidFill>
                <a:latin typeface="Antic"/>
              </a:rPr>
              <a:t>3.  Global max pooling layer : A single value per feature map (total of 128 values if the input had 128 filters)</a:t>
            </a:r>
          </a:p>
        </p:txBody>
      </p:sp>
      <p:sp>
        <p:nvSpPr>
          <p:cNvPr id="3" name="TextBox 3"/>
          <p:cNvSpPr txBox="1"/>
          <p:nvPr/>
        </p:nvSpPr>
        <p:spPr>
          <a:xfrm>
            <a:off x="2091791" y="2527472"/>
            <a:ext cx="14574308" cy="1154684"/>
          </a:xfrm>
          <a:prstGeom prst="rect">
            <a:avLst/>
          </a:prstGeom>
        </p:spPr>
        <p:txBody>
          <a:bodyPr lIns="0" tIns="0" rIns="0" bIns="0" rtlCol="0" anchor="t">
            <a:spAutoFit/>
          </a:bodyPr>
          <a:lstStyle/>
          <a:p>
            <a:pPr algn="l">
              <a:lnSpc>
                <a:spcPts val="4606"/>
              </a:lnSpc>
            </a:pPr>
            <a:r>
              <a:rPr lang="en-US" sz="3290">
                <a:solidFill>
                  <a:srgbClr val="FFFFFF"/>
                </a:solidFill>
                <a:latin typeface="Antic"/>
              </a:rPr>
              <a:t>4.  Dense layer :The number of neurons in the layer (128). and The activation function applied to the output of the layer is reLU</a:t>
            </a:r>
          </a:p>
        </p:txBody>
      </p:sp>
      <p:sp>
        <p:nvSpPr>
          <p:cNvPr id="4" name="TextBox 4"/>
          <p:cNvSpPr txBox="1"/>
          <p:nvPr/>
        </p:nvSpPr>
        <p:spPr>
          <a:xfrm>
            <a:off x="2091791" y="4101256"/>
            <a:ext cx="11283673" cy="573659"/>
          </a:xfrm>
          <a:prstGeom prst="rect">
            <a:avLst/>
          </a:prstGeom>
        </p:spPr>
        <p:txBody>
          <a:bodyPr lIns="0" tIns="0" rIns="0" bIns="0" rtlCol="0" anchor="t">
            <a:spAutoFit/>
          </a:bodyPr>
          <a:lstStyle/>
          <a:p>
            <a:pPr algn="ctr">
              <a:lnSpc>
                <a:spcPts val="4606"/>
              </a:lnSpc>
              <a:spcBef>
                <a:spcPct val="0"/>
              </a:spcBef>
            </a:pPr>
            <a:r>
              <a:rPr lang="en-US" sz="3290">
                <a:solidFill>
                  <a:srgbClr val="FFFFFF"/>
                </a:solidFill>
                <a:latin typeface="Antic"/>
              </a:rPr>
              <a:t>5. Dropout layer : defines a fraction of input layers to drop -0.5</a:t>
            </a:r>
          </a:p>
        </p:txBody>
      </p:sp>
      <p:sp>
        <p:nvSpPr>
          <p:cNvPr id="5" name="Freeform 5"/>
          <p:cNvSpPr/>
          <p:nvPr/>
        </p:nvSpPr>
        <p:spPr>
          <a:xfrm>
            <a:off x="971530" y="6621503"/>
            <a:ext cx="1146104" cy="1146104"/>
          </a:xfrm>
          <a:custGeom>
            <a:avLst/>
            <a:gdLst/>
            <a:ahLst/>
            <a:cxnLst/>
            <a:rect l="l" t="t" r="r" b="b"/>
            <a:pathLst>
              <a:path w="1146104" h="1146104">
                <a:moveTo>
                  <a:pt x="0" y="0"/>
                </a:moveTo>
                <a:lnTo>
                  <a:pt x="1146105" y="0"/>
                </a:lnTo>
                <a:lnTo>
                  <a:pt x="1146105" y="1146104"/>
                </a:lnTo>
                <a:lnTo>
                  <a:pt x="0" y="11461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188898" y="6838871"/>
            <a:ext cx="711369" cy="711369"/>
          </a:xfrm>
          <a:custGeom>
            <a:avLst/>
            <a:gdLst/>
            <a:ahLst/>
            <a:cxnLst/>
            <a:rect l="l" t="t" r="r" b="b"/>
            <a:pathLst>
              <a:path w="711369" h="711369">
                <a:moveTo>
                  <a:pt x="0" y="0"/>
                </a:moveTo>
                <a:lnTo>
                  <a:pt x="711369" y="0"/>
                </a:lnTo>
                <a:lnTo>
                  <a:pt x="711369" y="711369"/>
                </a:lnTo>
                <a:lnTo>
                  <a:pt x="0" y="7113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3501900" y="6431566"/>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 </a:t>
            </a:r>
          </a:p>
        </p:txBody>
      </p:sp>
      <p:sp>
        <p:nvSpPr>
          <p:cNvPr id="8" name="TextBox 8"/>
          <p:cNvSpPr txBox="1"/>
          <p:nvPr/>
        </p:nvSpPr>
        <p:spPr>
          <a:xfrm>
            <a:off x="3501900" y="7474040"/>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
        <p:nvSpPr>
          <p:cNvPr id="9" name="TextBox 9"/>
          <p:cNvSpPr txBox="1"/>
          <p:nvPr/>
        </p:nvSpPr>
        <p:spPr>
          <a:xfrm>
            <a:off x="1335843" y="4886357"/>
            <a:ext cx="15616314" cy="1154684"/>
          </a:xfrm>
          <a:prstGeom prst="rect">
            <a:avLst/>
          </a:prstGeom>
        </p:spPr>
        <p:txBody>
          <a:bodyPr lIns="0" tIns="0" rIns="0" bIns="0" rtlCol="0" anchor="t">
            <a:spAutoFit/>
          </a:bodyPr>
          <a:lstStyle/>
          <a:p>
            <a:pPr algn="ctr">
              <a:lnSpc>
                <a:spcPts val="4606"/>
              </a:lnSpc>
              <a:spcBef>
                <a:spcPct val="0"/>
              </a:spcBef>
            </a:pPr>
            <a:r>
              <a:rPr lang="en-US" sz="3290">
                <a:solidFill>
                  <a:srgbClr val="FFFFFF"/>
                </a:solidFill>
                <a:latin typeface="Antic"/>
              </a:rPr>
              <a:t>6. Output Dense layer : the output layer with a single unit and sigmoid activation function , used for binary classification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1028700" y="914400"/>
            <a:ext cx="5795490"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a:t>
            </a:r>
          </a:p>
        </p:txBody>
      </p:sp>
      <p:sp>
        <p:nvSpPr>
          <p:cNvPr id="3" name="Freeform 3"/>
          <p:cNvSpPr/>
          <p:nvPr/>
        </p:nvSpPr>
        <p:spPr>
          <a:xfrm>
            <a:off x="633750" y="1246686"/>
            <a:ext cx="1521668" cy="380417"/>
          </a:xfrm>
          <a:custGeom>
            <a:avLst/>
            <a:gdLst/>
            <a:ahLst/>
            <a:cxnLst/>
            <a:rect l="l" t="t" r="r" b="b"/>
            <a:pathLst>
              <a:path w="1521668" h="380417">
                <a:moveTo>
                  <a:pt x="0" y="0"/>
                </a:moveTo>
                <a:lnTo>
                  <a:pt x="1521669" y="0"/>
                </a:lnTo>
                <a:lnTo>
                  <a:pt x="1521669" y="380417"/>
                </a:lnTo>
                <a:lnTo>
                  <a:pt x="0" y="380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034880" y="564778"/>
            <a:ext cx="3252833" cy="2560621"/>
          </a:xfrm>
          <a:custGeom>
            <a:avLst/>
            <a:gdLst/>
            <a:ahLst/>
            <a:cxnLst/>
            <a:rect l="l" t="t" r="r" b="b"/>
            <a:pathLst>
              <a:path w="3252833" h="2560621">
                <a:moveTo>
                  <a:pt x="0" y="0"/>
                </a:moveTo>
                <a:lnTo>
                  <a:pt x="3252833" y="0"/>
                </a:lnTo>
                <a:lnTo>
                  <a:pt x="3252833" y="2560622"/>
                </a:lnTo>
                <a:lnTo>
                  <a:pt x="0" y="2560622"/>
                </a:lnTo>
                <a:lnTo>
                  <a:pt x="0" y="0"/>
                </a:lnTo>
                <a:close/>
              </a:path>
            </a:pathLst>
          </a:custGeom>
          <a:blipFill>
            <a:blip r:embed="rId4"/>
            <a:stretch>
              <a:fillRect/>
            </a:stretch>
          </a:blipFill>
        </p:spPr>
      </p:sp>
      <p:sp>
        <p:nvSpPr>
          <p:cNvPr id="5" name="Freeform 5"/>
          <p:cNvSpPr/>
          <p:nvPr/>
        </p:nvSpPr>
        <p:spPr>
          <a:xfrm>
            <a:off x="13034880" y="3198506"/>
            <a:ext cx="3252833" cy="2560621"/>
          </a:xfrm>
          <a:custGeom>
            <a:avLst/>
            <a:gdLst/>
            <a:ahLst/>
            <a:cxnLst/>
            <a:rect l="l" t="t" r="r" b="b"/>
            <a:pathLst>
              <a:path w="3252833" h="2560621">
                <a:moveTo>
                  <a:pt x="0" y="0"/>
                </a:moveTo>
                <a:lnTo>
                  <a:pt x="3252833" y="0"/>
                </a:lnTo>
                <a:lnTo>
                  <a:pt x="3252833" y="2560621"/>
                </a:lnTo>
                <a:lnTo>
                  <a:pt x="0" y="2560621"/>
                </a:lnTo>
                <a:lnTo>
                  <a:pt x="0" y="0"/>
                </a:lnTo>
                <a:close/>
              </a:path>
            </a:pathLst>
          </a:custGeom>
          <a:blipFill>
            <a:blip r:embed="rId5"/>
            <a:stretch>
              <a:fillRect/>
            </a:stretch>
          </a:blipFill>
        </p:spPr>
      </p:sp>
      <p:sp>
        <p:nvSpPr>
          <p:cNvPr id="6" name="Freeform 6"/>
          <p:cNvSpPr/>
          <p:nvPr/>
        </p:nvSpPr>
        <p:spPr>
          <a:xfrm>
            <a:off x="9977951" y="6050219"/>
            <a:ext cx="3252833" cy="2560621"/>
          </a:xfrm>
          <a:custGeom>
            <a:avLst/>
            <a:gdLst/>
            <a:ahLst/>
            <a:cxnLst/>
            <a:rect l="l" t="t" r="r" b="b"/>
            <a:pathLst>
              <a:path w="3252833" h="2560621">
                <a:moveTo>
                  <a:pt x="0" y="0"/>
                </a:moveTo>
                <a:lnTo>
                  <a:pt x="3252834" y="0"/>
                </a:lnTo>
                <a:lnTo>
                  <a:pt x="3252834" y="2560621"/>
                </a:lnTo>
                <a:lnTo>
                  <a:pt x="0" y="2560621"/>
                </a:lnTo>
                <a:lnTo>
                  <a:pt x="0" y="0"/>
                </a:lnTo>
                <a:close/>
              </a:path>
            </a:pathLst>
          </a:custGeom>
          <a:blipFill>
            <a:blip r:embed="rId6"/>
            <a:stretch>
              <a:fillRect/>
            </a:stretch>
          </a:blipFill>
        </p:spPr>
      </p:sp>
      <p:sp>
        <p:nvSpPr>
          <p:cNvPr id="7" name="TextBox 7"/>
          <p:cNvSpPr txBox="1"/>
          <p:nvPr/>
        </p:nvSpPr>
        <p:spPr>
          <a:xfrm>
            <a:off x="342315" y="1994907"/>
            <a:ext cx="12350250" cy="1563147"/>
          </a:xfrm>
          <a:prstGeom prst="rect">
            <a:avLst/>
          </a:prstGeom>
        </p:spPr>
        <p:txBody>
          <a:bodyPr lIns="0" tIns="0" rIns="0" bIns="0" rtlCol="0" anchor="t">
            <a:spAutoFit/>
          </a:bodyPr>
          <a:lstStyle/>
          <a:p>
            <a:pPr algn="ctr">
              <a:lnSpc>
                <a:spcPts val="4142"/>
              </a:lnSpc>
              <a:spcBef>
                <a:spcPct val="0"/>
              </a:spcBef>
            </a:pPr>
            <a:r>
              <a:rPr lang="en-US" sz="2958">
                <a:solidFill>
                  <a:srgbClr val="FFFFFF"/>
                </a:solidFill>
                <a:latin typeface="Antic"/>
              </a:rPr>
              <a:t>testing Accuracy: 0.689397931098938 epoch=15 batch_size = 32</a:t>
            </a:r>
          </a:p>
          <a:p>
            <a:pPr algn="l">
              <a:lnSpc>
                <a:spcPts val="4142"/>
              </a:lnSpc>
              <a:spcBef>
                <a:spcPct val="0"/>
              </a:spcBef>
            </a:pPr>
            <a:r>
              <a:rPr lang="en-US" sz="2958">
                <a:solidFill>
                  <a:srgbClr val="FFFFFF"/>
                </a:solidFill>
                <a:latin typeface="Antic"/>
              </a:rPr>
              <a:t>  validation Accuracy : 0.8396193161790624 </a:t>
            </a:r>
          </a:p>
          <a:p>
            <a:pPr algn="l">
              <a:lnSpc>
                <a:spcPts val="4142"/>
              </a:lnSpc>
              <a:spcBef>
                <a:spcPct val="0"/>
              </a:spcBef>
            </a:pPr>
            <a:endParaRPr lang="en-US" sz="2958">
              <a:solidFill>
                <a:srgbClr val="FFFFFF"/>
              </a:solidFill>
              <a:latin typeface="Antic"/>
            </a:endParaRPr>
          </a:p>
        </p:txBody>
      </p:sp>
      <p:sp>
        <p:nvSpPr>
          <p:cNvPr id="8" name="TextBox 8"/>
          <p:cNvSpPr txBox="1"/>
          <p:nvPr/>
        </p:nvSpPr>
        <p:spPr>
          <a:xfrm>
            <a:off x="342315" y="3925858"/>
            <a:ext cx="12692565" cy="1039241"/>
          </a:xfrm>
          <a:prstGeom prst="rect">
            <a:avLst/>
          </a:prstGeom>
        </p:spPr>
        <p:txBody>
          <a:bodyPr lIns="0" tIns="0" rIns="0" bIns="0" rtlCol="0" anchor="t">
            <a:spAutoFit/>
          </a:bodyPr>
          <a:lstStyle/>
          <a:p>
            <a:pPr algn="l">
              <a:lnSpc>
                <a:spcPts val="4144"/>
              </a:lnSpc>
              <a:spcBef>
                <a:spcPct val="0"/>
              </a:spcBef>
            </a:pPr>
            <a:r>
              <a:rPr lang="en-US" sz="2960">
                <a:solidFill>
                  <a:srgbClr val="FFFFFF"/>
                </a:solidFill>
                <a:latin typeface="Antic"/>
              </a:rPr>
              <a:t>testing Accuracy: 0.7065445184707642 epoch=16 batch_size = 32</a:t>
            </a:r>
          </a:p>
          <a:p>
            <a:pPr algn="l">
              <a:lnSpc>
                <a:spcPts val="4144"/>
              </a:lnSpc>
              <a:spcBef>
                <a:spcPct val="0"/>
              </a:spcBef>
            </a:pPr>
            <a:r>
              <a:rPr lang="en-US" sz="2960">
                <a:solidFill>
                  <a:srgbClr val="FFFFFF"/>
                </a:solidFill>
                <a:latin typeface="Antic"/>
              </a:rPr>
              <a:t>validation Accuracy: 0.8403242862178357</a:t>
            </a:r>
          </a:p>
        </p:txBody>
      </p:sp>
      <p:sp>
        <p:nvSpPr>
          <p:cNvPr id="9" name="Freeform 9"/>
          <p:cNvSpPr/>
          <p:nvPr/>
        </p:nvSpPr>
        <p:spPr>
          <a:xfrm>
            <a:off x="14057711" y="6050219"/>
            <a:ext cx="3314777" cy="2560621"/>
          </a:xfrm>
          <a:custGeom>
            <a:avLst/>
            <a:gdLst/>
            <a:ahLst/>
            <a:cxnLst/>
            <a:rect l="l" t="t" r="r" b="b"/>
            <a:pathLst>
              <a:path w="3314777" h="2560621">
                <a:moveTo>
                  <a:pt x="0" y="0"/>
                </a:moveTo>
                <a:lnTo>
                  <a:pt x="3314777" y="0"/>
                </a:lnTo>
                <a:lnTo>
                  <a:pt x="3314777" y="2560621"/>
                </a:lnTo>
                <a:lnTo>
                  <a:pt x="0" y="2560621"/>
                </a:lnTo>
                <a:lnTo>
                  <a:pt x="0" y="0"/>
                </a:lnTo>
                <a:close/>
              </a:path>
            </a:pathLst>
          </a:custGeom>
          <a:blipFill>
            <a:blip r:embed="rId7"/>
            <a:stretch>
              <a:fillRect/>
            </a:stretch>
          </a:blipFill>
        </p:spPr>
      </p:sp>
      <p:sp>
        <p:nvSpPr>
          <p:cNvPr id="10" name="TextBox 10"/>
          <p:cNvSpPr txBox="1"/>
          <p:nvPr/>
        </p:nvSpPr>
        <p:spPr>
          <a:xfrm>
            <a:off x="486067" y="6464707"/>
            <a:ext cx="9491884" cy="2086991"/>
          </a:xfrm>
          <a:prstGeom prst="rect">
            <a:avLst/>
          </a:prstGeom>
        </p:spPr>
        <p:txBody>
          <a:bodyPr lIns="0" tIns="0" rIns="0" bIns="0" rtlCol="0" anchor="t">
            <a:spAutoFit/>
          </a:bodyPr>
          <a:lstStyle/>
          <a:p>
            <a:pPr algn="l">
              <a:lnSpc>
                <a:spcPts val="4144"/>
              </a:lnSpc>
              <a:spcBef>
                <a:spcPct val="0"/>
              </a:spcBef>
            </a:pPr>
            <a:r>
              <a:rPr lang="en-US" sz="2960">
                <a:solidFill>
                  <a:srgbClr val="FFFFFF"/>
                </a:solidFill>
                <a:latin typeface="Antic"/>
              </a:rPr>
              <a:t>testing Accuracy: 0.6912303566932678 epoch=20 batch_size = 32</a:t>
            </a:r>
          </a:p>
          <a:p>
            <a:pPr algn="l">
              <a:lnSpc>
                <a:spcPts val="4144"/>
              </a:lnSpc>
              <a:spcBef>
                <a:spcPct val="0"/>
              </a:spcBef>
            </a:pPr>
            <a:r>
              <a:rPr lang="en-US" sz="2960">
                <a:solidFill>
                  <a:srgbClr val="FFFFFF"/>
                </a:solidFill>
                <a:latin typeface="Antic"/>
              </a:rPr>
              <a:t>validation Accuracy: 0.8491364117025026</a:t>
            </a:r>
          </a:p>
          <a:p>
            <a:pPr algn="l">
              <a:lnSpc>
                <a:spcPts val="4144"/>
              </a:lnSpc>
              <a:spcBef>
                <a:spcPct val="0"/>
              </a:spcBef>
            </a:pPr>
            <a:endParaRPr lang="en-US" sz="2960">
              <a:solidFill>
                <a:srgbClr val="FFFFFF"/>
              </a:solidFill>
              <a:latin typeface="Antic"/>
            </a:endParaRPr>
          </a:p>
        </p:txBody>
      </p:sp>
      <p:grpSp>
        <p:nvGrpSpPr>
          <p:cNvPr id="11" name="Group 11"/>
          <p:cNvGrpSpPr/>
          <p:nvPr/>
        </p:nvGrpSpPr>
        <p:grpSpPr>
          <a:xfrm>
            <a:off x="16679227" y="8090535"/>
            <a:ext cx="222885" cy="199072"/>
            <a:chOff x="0" y="0"/>
            <a:chExt cx="297180" cy="265430"/>
          </a:xfrm>
        </p:grpSpPr>
        <p:sp>
          <p:nvSpPr>
            <p:cNvPr id="12" name="Freeform 12"/>
            <p:cNvSpPr/>
            <p:nvPr/>
          </p:nvSpPr>
          <p:spPr>
            <a:xfrm>
              <a:off x="46990" y="49530"/>
              <a:ext cx="201930" cy="168910"/>
            </a:xfrm>
            <a:custGeom>
              <a:avLst/>
              <a:gdLst/>
              <a:ahLst/>
              <a:cxnLst/>
              <a:rect l="l" t="t" r="r" b="b"/>
              <a:pathLst>
                <a:path w="201930" h="168910">
                  <a:moveTo>
                    <a:pt x="53340" y="41910"/>
                  </a:moveTo>
                  <a:cubicBezTo>
                    <a:pt x="82550" y="57150"/>
                    <a:pt x="97790" y="43180"/>
                    <a:pt x="104140" y="46990"/>
                  </a:cubicBezTo>
                  <a:cubicBezTo>
                    <a:pt x="110490" y="50800"/>
                    <a:pt x="115570" y="69850"/>
                    <a:pt x="111760" y="78740"/>
                  </a:cubicBezTo>
                  <a:cubicBezTo>
                    <a:pt x="107950" y="86360"/>
                    <a:pt x="90170" y="96520"/>
                    <a:pt x="80010" y="95250"/>
                  </a:cubicBezTo>
                  <a:cubicBezTo>
                    <a:pt x="67310" y="95250"/>
                    <a:pt x="41910" y="74930"/>
                    <a:pt x="43180" y="69850"/>
                  </a:cubicBezTo>
                  <a:cubicBezTo>
                    <a:pt x="45720" y="62230"/>
                    <a:pt x="90170" y="58420"/>
                    <a:pt x="109220" y="60960"/>
                  </a:cubicBezTo>
                  <a:cubicBezTo>
                    <a:pt x="123190" y="62230"/>
                    <a:pt x="140970" y="64770"/>
                    <a:pt x="146050" y="73660"/>
                  </a:cubicBezTo>
                  <a:cubicBezTo>
                    <a:pt x="149860" y="80010"/>
                    <a:pt x="146050" y="102870"/>
                    <a:pt x="140970" y="104140"/>
                  </a:cubicBezTo>
                  <a:cubicBezTo>
                    <a:pt x="135890" y="106680"/>
                    <a:pt x="121920" y="91440"/>
                    <a:pt x="114300" y="81280"/>
                  </a:cubicBezTo>
                  <a:cubicBezTo>
                    <a:pt x="106680" y="68580"/>
                    <a:pt x="97790" y="48260"/>
                    <a:pt x="99060" y="34290"/>
                  </a:cubicBezTo>
                  <a:cubicBezTo>
                    <a:pt x="100330" y="22860"/>
                    <a:pt x="109220" y="8890"/>
                    <a:pt x="118110" y="3810"/>
                  </a:cubicBezTo>
                  <a:cubicBezTo>
                    <a:pt x="125730" y="0"/>
                    <a:pt x="140970" y="1270"/>
                    <a:pt x="147320" y="6350"/>
                  </a:cubicBezTo>
                  <a:cubicBezTo>
                    <a:pt x="154940" y="11430"/>
                    <a:pt x="160020" y="20320"/>
                    <a:pt x="162560" y="31750"/>
                  </a:cubicBezTo>
                  <a:cubicBezTo>
                    <a:pt x="166370" y="50800"/>
                    <a:pt x="139700" y="107950"/>
                    <a:pt x="147320" y="114300"/>
                  </a:cubicBezTo>
                  <a:cubicBezTo>
                    <a:pt x="152400" y="118110"/>
                    <a:pt x="167640" y="100330"/>
                    <a:pt x="175260" y="102870"/>
                  </a:cubicBezTo>
                  <a:cubicBezTo>
                    <a:pt x="184150" y="105410"/>
                    <a:pt x="199390" y="124460"/>
                    <a:pt x="198120" y="134620"/>
                  </a:cubicBezTo>
                  <a:cubicBezTo>
                    <a:pt x="196850" y="144780"/>
                    <a:pt x="173990" y="165100"/>
                    <a:pt x="163830" y="165100"/>
                  </a:cubicBezTo>
                  <a:cubicBezTo>
                    <a:pt x="153670" y="165100"/>
                    <a:pt x="137160" y="149860"/>
                    <a:pt x="134620" y="139700"/>
                  </a:cubicBezTo>
                  <a:cubicBezTo>
                    <a:pt x="132080" y="130810"/>
                    <a:pt x="137160" y="116840"/>
                    <a:pt x="143510" y="111760"/>
                  </a:cubicBezTo>
                  <a:cubicBezTo>
                    <a:pt x="151130" y="104140"/>
                    <a:pt x="172720" y="100330"/>
                    <a:pt x="181610" y="105410"/>
                  </a:cubicBezTo>
                  <a:cubicBezTo>
                    <a:pt x="190500" y="110490"/>
                    <a:pt x="198120" y="130810"/>
                    <a:pt x="196850" y="140970"/>
                  </a:cubicBezTo>
                  <a:cubicBezTo>
                    <a:pt x="195580" y="149860"/>
                    <a:pt x="187960" y="160020"/>
                    <a:pt x="176530" y="163830"/>
                  </a:cubicBezTo>
                  <a:cubicBezTo>
                    <a:pt x="160020" y="168910"/>
                    <a:pt x="106680" y="162560"/>
                    <a:pt x="92710" y="148590"/>
                  </a:cubicBezTo>
                  <a:cubicBezTo>
                    <a:pt x="82550" y="138430"/>
                    <a:pt x="83820" y="121920"/>
                    <a:pt x="83820" y="104140"/>
                  </a:cubicBezTo>
                  <a:cubicBezTo>
                    <a:pt x="83820" y="78740"/>
                    <a:pt x="92710" y="29210"/>
                    <a:pt x="106680" y="12700"/>
                  </a:cubicBezTo>
                  <a:cubicBezTo>
                    <a:pt x="113030" y="5080"/>
                    <a:pt x="124460" y="1270"/>
                    <a:pt x="133350" y="1270"/>
                  </a:cubicBezTo>
                  <a:cubicBezTo>
                    <a:pt x="140970" y="1270"/>
                    <a:pt x="147320" y="5080"/>
                    <a:pt x="153670" y="11430"/>
                  </a:cubicBezTo>
                  <a:cubicBezTo>
                    <a:pt x="166370" y="22860"/>
                    <a:pt x="185420" y="60960"/>
                    <a:pt x="193040" y="80010"/>
                  </a:cubicBezTo>
                  <a:cubicBezTo>
                    <a:pt x="198120" y="93980"/>
                    <a:pt x="201930" y="106680"/>
                    <a:pt x="199390" y="118110"/>
                  </a:cubicBezTo>
                  <a:cubicBezTo>
                    <a:pt x="196850" y="127000"/>
                    <a:pt x="189230" y="137160"/>
                    <a:pt x="176530" y="142240"/>
                  </a:cubicBezTo>
                  <a:cubicBezTo>
                    <a:pt x="149860" y="151130"/>
                    <a:pt x="46990" y="140970"/>
                    <a:pt x="22860" y="120650"/>
                  </a:cubicBezTo>
                  <a:cubicBezTo>
                    <a:pt x="7620" y="109220"/>
                    <a:pt x="0" y="87630"/>
                    <a:pt x="5080" y="72390"/>
                  </a:cubicBezTo>
                  <a:cubicBezTo>
                    <a:pt x="12700" y="50800"/>
                    <a:pt x="69850" y="22860"/>
                    <a:pt x="95250" y="19050"/>
                  </a:cubicBezTo>
                  <a:cubicBezTo>
                    <a:pt x="113030" y="16510"/>
                    <a:pt x="130810" y="19050"/>
                    <a:pt x="140970" y="27940"/>
                  </a:cubicBezTo>
                  <a:cubicBezTo>
                    <a:pt x="151130" y="35560"/>
                    <a:pt x="156210" y="53340"/>
                    <a:pt x="156210" y="64770"/>
                  </a:cubicBezTo>
                  <a:cubicBezTo>
                    <a:pt x="156210" y="76200"/>
                    <a:pt x="152400" y="88900"/>
                    <a:pt x="143510" y="97790"/>
                  </a:cubicBezTo>
                  <a:cubicBezTo>
                    <a:pt x="129540" y="110490"/>
                    <a:pt x="91440" y="124460"/>
                    <a:pt x="68580" y="120650"/>
                  </a:cubicBezTo>
                  <a:cubicBezTo>
                    <a:pt x="45720" y="116840"/>
                    <a:pt x="8890" y="91440"/>
                    <a:pt x="3810" y="74930"/>
                  </a:cubicBezTo>
                  <a:cubicBezTo>
                    <a:pt x="1270" y="64770"/>
                    <a:pt x="8890" y="46990"/>
                    <a:pt x="17780" y="41910"/>
                  </a:cubicBezTo>
                  <a:cubicBezTo>
                    <a:pt x="25400" y="36830"/>
                    <a:pt x="53340" y="41910"/>
                    <a:pt x="53340" y="41910"/>
                  </a:cubicBezTo>
                </a:path>
              </a:pathLst>
            </a:custGeom>
            <a:solidFill>
              <a:srgbClr val="FFFFFF"/>
            </a:solidFill>
            <a:ln cap="sq">
              <a:noFill/>
              <a:prstDash val="solid"/>
              <a:miter/>
            </a:ln>
          </p:spPr>
        </p:sp>
      </p:grpSp>
      <p:grpSp>
        <p:nvGrpSpPr>
          <p:cNvPr id="13" name="Group 13"/>
          <p:cNvGrpSpPr/>
          <p:nvPr/>
        </p:nvGrpSpPr>
        <p:grpSpPr>
          <a:xfrm>
            <a:off x="16787812" y="8167688"/>
            <a:ext cx="120015" cy="117158"/>
            <a:chOff x="0" y="0"/>
            <a:chExt cx="160020" cy="156210"/>
          </a:xfrm>
        </p:grpSpPr>
        <p:sp>
          <p:nvSpPr>
            <p:cNvPr id="14" name="Freeform 14"/>
            <p:cNvSpPr/>
            <p:nvPr/>
          </p:nvSpPr>
          <p:spPr>
            <a:xfrm>
              <a:off x="45720" y="44450"/>
              <a:ext cx="62230" cy="64770"/>
            </a:xfrm>
            <a:custGeom>
              <a:avLst/>
              <a:gdLst/>
              <a:ahLst/>
              <a:cxnLst/>
              <a:rect l="l" t="t" r="r" b="b"/>
              <a:pathLst>
                <a:path w="62230" h="64770">
                  <a:moveTo>
                    <a:pt x="62230" y="21590"/>
                  </a:moveTo>
                  <a:cubicBezTo>
                    <a:pt x="35560" y="64770"/>
                    <a:pt x="10160" y="55880"/>
                    <a:pt x="5080" y="46990"/>
                  </a:cubicBezTo>
                  <a:cubicBezTo>
                    <a:pt x="0" y="38100"/>
                    <a:pt x="3810" y="12700"/>
                    <a:pt x="12700" y="6350"/>
                  </a:cubicBezTo>
                  <a:cubicBezTo>
                    <a:pt x="21590" y="0"/>
                    <a:pt x="54610" y="8890"/>
                    <a:pt x="54610" y="8890"/>
                  </a:cubicBezTo>
                </a:path>
              </a:pathLst>
            </a:custGeom>
            <a:solidFill>
              <a:srgbClr val="FFFFFF"/>
            </a:solidFill>
            <a:ln cap="sq">
              <a:noFill/>
              <a:prstDash val="solid"/>
              <a:miter/>
            </a:ln>
          </p:spPr>
        </p:sp>
      </p:grpSp>
      <p:grpSp>
        <p:nvGrpSpPr>
          <p:cNvPr id="15" name="Group 15"/>
          <p:cNvGrpSpPr/>
          <p:nvPr/>
        </p:nvGrpSpPr>
        <p:grpSpPr>
          <a:xfrm>
            <a:off x="16811625" y="8183880"/>
            <a:ext cx="120015" cy="117158"/>
            <a:chOff x="0" y="0"/>
            <a:chExt cx="160020" cy="156210"/>
          </a:xfrm>
        </p:grpSpPr>
        <p:sp>
          <p:nvSpPr>
            <p:cNvPr id="16" name="Freeform 16"/>
            <p:cNvSpPr/>
            <p:nvPr/>
          </p:nvSpPr>
          <p:spPr>
            <a:xfrm>
              <a:off x="45720" y="44450"/>
              <a:ext cx="62230" cy="64770"/>
            </a:xfrm>
            <a:custGeom>
              <a:avLst/>
              <a:gdLst/>
              <a:ahLst/>
              <a:cxnLst/>
              <a:rect l="l" t="t" r="r" b="b"/>
              <a:pathLst>
                <a:path w="62230" h="64770">
                  <a:moveTo>
                    <a:pt x="62230" y="21590"/>
                  </a:moveTo>
                  <a:cubicBezTo>
                    <a:pt x="35560" y="64770"/>
                    <a:pt x="10160" y="57150"/>
                    <a:pt x="5080" y="46990"/>
                  </a:cubicBezTo>
                  <a:cubicBezTo>
                    <a:pt x="0" y="38100"/>
                    <a:pt x="3810" y="12700"/>
                    <a:pt x="12700" y="6350"/>
                  </a:cubicBezTo>
                  <a:cubicBezTo>
                    <a:pt x="20320" y="0"/>
                    <a:pt x="54610" y="8890"/>
                    <a:pt x="54610" y="8890"/>
                  </a:cubicBezTo>
                </a:path>
              </a:pathLst>
            </a:custGeom>
            <a:solidFill>
              <a:srgbClr val="FFFFFF"/>
            </a:solidFill>
            <a:ln cap="sq">
              <a:noFill/>
              <a:prstDash val="solid"/>
              <a:miter/>
            </a:ln>
          </p:spPr>
        </p:sp>
      </p:grpSp>
      <p:sp>
        <p:nvSpPr>
          <p:cNvPr id="17" name="TextBox 17"/>
          <p:cNvSpPr txBox="1"/>
          <p:nvPr/>
        </p:nvSpPr>
        <p:spPr>
          <a:xfrm>
            <a:off x="16657874" y="8144561"/>
            <a:ext cx="215909" cy="81495"/>
          </a:xfrm>
          <a:prstGeom prst="rect">
            <a:avLst/>
          </a:prstGeom>
        </p:spPr>
        <p:txBody>
          <a:bodyPr lIns="0" tIns="0" rIns="0" bIns="0" rtlCol="0" anchor="t">
            <a:spAutoFit/>
          </a:bodyPr>
          <a:lstStyle/>
          <a:p>
            <a:pPr algn="ctr">
              <a:lnSpc>
                <a:spcPts val="700"/>
              </a:lnSpc>
            </a:pPr>
            <a:r>
              <a:rPr lang="en-US" sz="500">
                <a:solidFill>
                  <a:srgbClr val="000000"/>
                </a:solidFill>
                <a:latin typeface="Canva Sans Bold"/>
              </a:rPr>
              <a:t>testing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706534" y="2702820"/>
            <a:ext cx="10190066" cy="5730104"/>
          </a:xfrm>
          <a:prstGeom prst="rect">
            <a:avLst/>
          </a:prstGeom>
        </p:spPr>
        <p:txBody>
          <a:bodyPr wrap="square" lIns="0" tIns="0" rIns="0" bIns="0" rtlCol="0" anchor="t">
            <a:spAutoFit/>
          </a:bodyPr>
          <a:lstStyle/>
          <a:p>
            <a:pPr algn="ctr">
              <a:lnSpc>
                <a:spcPts val="5019"/>
              </a:lnSpc>
              <a:spcBef>
                <a:spcPct val="0"/>
              </a:spcBef>
            </a:pPr>
            <a:r>
              <a:rPr lang="en-US" sz="3585" dirty="0">
                <a:solidFill>
                  <a:srgbClr val="FFFFFF"/>
                </a:solidFill>
                <a:latin typeface="Antic"/>
              </a:rPr>
              <a:t>Classification Report:</a:t>
            </a:r>
          </a:p>
          <a:p>
            <a:pPr algn="ctr">
              <a:lnSpc>
                <a:spcPts val="5019"/>
              </a:lnSpc>
              <a:spcBef>
                <a:spcPct val="0"/>
              </a:spcBef>
            </a:pPr>
            <a:r>
              <a:rPr lang="en-US" sz="3585" dirty="0">
                <a:solidFill>
                  <a:srgbClr val="FFFFFF"/>
                </a:solidFill>
                <a:latin typeface="Antic"/>
              </a:rPr>
              <a:t>              precision    recall  f1-score   support</a:t>
            </a:r>
          </a:p>
          <a:p>
            <a:pPr algn="ctr">
              <a:lnSpc>
                <a:spcPts val="5019"/>
              </a:lnSpc>
              <a:spcBef>
                <a:spcPct val="0"/>
              </a:spcBef>
            </a:pPr>
            <a:endParaRPr lang="en-US" sz="3585" dirty="0">
              <a:solidFill>
                <a:srgbClr val="FFFFFF"/>
              </a:solidFill>
              <a:latin typeface="Antic"/>
            </a:endParaRPr>
          </a:p>
          <a:p>
            <a:pPr algn="ctr">
              <a:lnSpc>
                <a:spcPts val="5019"/>
              </a:lnSpc>
              <a:spcBef>
                <a:spcPct val="0"/>
              </a:spcBef>
            </a:pPr>
            <a:r>
              <a:rPr lang="en-US" sz="3585" dirty="0">
                <a:solidFill>
                  <a:srgbClr val="FFFFFF"/>
                </a:solidFill>
                <a:latin typeface="Antic"/>
              </a:rPr>
              <a:t>           0       0.73      0.79      0.76      4661</a:t>
            </a:r>
          </a:p>
          <a:p>
            <a:pPr algn="ctr">
              <a:lnSpc>
                <a:spcPts val="5019"/>
              </a:lnSpc>
              <a:spcBef>
                <a:spcPct val="0"/>
              </a:spcBef>
            </a:pPr>
            <a:r>
              <a:rPr lang="en-US" sz="3585" dirty="0">
                <a:solidFill>
                  <a:srgbClr val="FFFFFF"/>
                </a:solidFill>
                <a:latin typeface="Antic"/>
              </a:rPr>
              <a:t>           1       0.62      0.53      0.57      2979</a:t>
            </a:r>
          </a:p>
          <a:p>
            <a:pPr algn="ctr">
              <a:lnSpc>
                <a:spcPts val="5019"/>
              </a:lnSpc>
              <a:spcBef>
                <a:spcPct val="0"/>
              </a:spcBef>
            </a:pPr>
            <a:endParaRPr lang="en-US" sz="3585" dirty="0">
              <a:solidFill>
                <a:srgbClr val="FFFFFF"/>
              </a:solidFill>
              <a:latin typeface="Antic"/>
            </a:endParaRPr>
          </a:p>
          <a:p>
            <a:pPr algn="ctr">
              <a:lnSpc>
                <a:spcPts val="5019"/>
              </a:lnSpc>
              <a:spcBef>
                <a:spcPct val="0"/>
              </a:spcBef>
            </a:pPr>
            <a:r>
              <a:rPr lang="en-US" sz="3585" dirty="0">
                <a:solidFill>
                  <a:srgbClr val="FFFFFF"/>
                </a:solidFill>
                <a:latin typeface="Antic"/>
              </a:rPr>
              <a:t>    accuracy                                  0.69      7640</a:t>
            </a:r>
          </a:p>
          <a:p>
            <a:pPr algn="ctr">
              <a:lnSpc>
                <a:spcPts val="5019"/>
              </a:lnSpc>
              <a:spcBef>
                <a:spcPct val="0"/>
              </a:spcBef>
            </a:pPr>
            <a:r>
              <a:rPr lang="en-US" sz="3585" dirty="0">
                <a:solidFill>
                  <a:srgbClr val="FFFFFF"/>
                </a:solidFill>
                <a:latin typeface="Antic"/>
              </a:rPr>
              <a:t>   macro avg       0.67      0.66      0.67      7640</a:t>
            </a:r>
          </a:p>
          <a:p>
            <a:pPr algn="ctr">
              <a:lnSpc>
                <a:spcPts val="5019"/>
              </a:lnSpc>
              <a:spcBef>
                <a:spcPct val="0"/>
              </a:spcBef>
            </a:pPr>
            <a:r>
              <a:rPr lang="en-US" sz="3585" dirty="0">
                <a:solidFill>
                  <a:srgbClr val="FFFFFF"/>
                </a:solidFill>
                <a:latin typeface="Antic"/>
              </a:rPr>
              <a:t>weighted avg      0.69      0.69      0.69      7640</a:t>
            </a:r>
          </a:p>
        </p:txBody>
      </p:sp>
      <p:sp>
        <p:nvSpPr>
          <p:cNvPr id="3" name="TextBox 3"/>
          <p:cNvSpPr txBox="1"/>
          <p:nvPr/>
        </p:nvSpPr>
        <p:spPr>
          <a:xfrm>
            <a:off x="12181015" y="2579005"/>
            <a:ext cx="3850437" cy="2883742"/>
          </a:xfrm>
          <a:prstGeom prst="rect">
            <a:avLst/>
          </a:prstGeom>
        </p:spPr>
        <p:txBody>
          <a:bodyPr lIns="0" tIns="0" rIns="0" bIns="0" rtlCol="0" anchor="t">
            <a:spAutoFit/>
          </a:bodyPr>
          <a:lstStyle/>
          <a:p>
            <a:pPr algn="ctr">
              <a:lnSpc>
                <a:spcPts val="5713"/>
              </a:lnSpc>
              <a:spcBef>
                <a:spcPct val="0"/>
              </a:spcBef>
            </a:pPr>
            <a:r>
              <a:rPr lang="en-US" sz="4081">
                <a:solidFill>
                  <a:srgbClr val="FFFFFF"/>
                </a:solidFill>
                <a:latin typeface="Antic"/>
              </a:rPr>
              <a:t>Confusion Matrix:</a:t>
            </a:r>
          </a:p>
          <a:p>
            <a:pPr algn="ctr">
              <a:lnSpc>
                <a:spcPts val="5713"/>
              </a:lnSpc>
              <a:spcBef>
                <a:spcPct val="0"/>
              </a:spcBef>
            </a:pPr>
            <a:r>
              <a:rPr lang="en-US" sz="4081">
                <a:solidFill>
                  <a:srgbClr val="FFFFFF"/>
                </a:solidFill>
                <a:latin typeface="Antic"/>
              </a:rPr>
              <a:t>[[3698  963]</a:t>
            </a:r>
          </a:p>
          <a:p>
            <a:pPr algn="ctr">
              <a:lnSpc>
                <a:spcPts val="5713"/>
              </a:lnSpc>
              <a:spcBef>
                <a:spcPct val="0"/>
              </a:spcBef>
            </a:pPr>
            <a:r>
              <a:rPr lang="en-US" sz="4081">
                <a:solidFill>
                  <a:srgbClr val="FFFFFF"/>
                </a:solidFill>
                <a:latin typeface="Antic"/>
              </a:rPr>
              <a:t> [1396 1583]]</a:t>
            </a:r>
          </a:p>
          <a:p>
            <a:pPr algn="ctr">
              <a:lnSpc>
                <a:spcPts val="5713"/>
              </a:lnSpc>
              <a:spcBef>
                <a:spcPct val="0"/>
              </a:spcBef>
            </a:pPr>
            <a:endParaRPr lang="en-US" sz="4081">
              <a:solidFill>
                <a:srgbClr val="FFFFFF"/>
              </a:solidFill>
              <a:latin typeface="Antic"/>
            </a:endParaRPr>
          </a:p>
        </p:txBody>
      </p:sp>
      <p:sp>
        <p:nvSpPr>
          <p:cNvPr id="4" name="TextBox 4"/>
          <p:cNvSpPr txBox="1"/>
          <p:nvPr/>
        </p:nvSpPr>
        <p:spPr>
          <a:xfrm>
            <a:off x="11282017" y="6357524"/>
            <a:ext cx="6233817" cy="641695"/>
          </a:xfrm>
          <a:prstGeom prst="rect">
            <a:avLst/>
          </a:prstGeom>
        </p:spPr>
        <p:txBody>
          <a:bodyPr lIns="0" tIns="0" rIns="0" bIns="0" rtlCol="0" anchor="t">
            <a:spAutoFit/>
          </a:bodyPr>
          <a:lstStyle/>
          <a:p>
            <a:pPr algn="ctr">
              <a:lnSpc>
                <a:spcPts val="5196"/>
              </a:lnSpc>
              <a:spcBef>
                <a:spcPct val="0"/>
              </a:spcBef>
            </a:pPr>
            <a:r>
              <a:rPr lang="en-US" sz="3711">
                <a:solidFill>
                  <a:srgbClr val="FFFFFF"/>
                </a:solidFill>
                <a:latin typeface="Antic"/>
              </a:rPr>
              <a:t>(MCC): 0.3360494589435545</a:t>
            </a:r>
          </a:p>
        </p:txBody>
      </p:sp>
      <p:sp>
        <p:nvSpPr>
          <p:cNvPr id="5" name="TextBox 5"/>
          <p:cNvSpPr txBox="1"/>
          <p:nvPr/>
        </p:nvSpPr>
        <p:spPr>
          <a:xfrm>
            <a:off x="1028700" y="914400"/>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6" name="Freeform 6"/>
          <p:cNvSpPr/>
          <p:nvPr/>
        </p:nvSpPr>
        <p:spPr>
          <a:xfrm>
            <a:off x="716059" y="1246686"/>
            <a:ext cx="1521668" cy="380417"/>
          </a:xfrm>
          <a:custGeom>
            <a:avLst/>
            <a:gdLst/>
            <a:ahLst/>
            <a:cxnLst/>
            <a:rect l="l" t="t" r="r" b="b"/>
            <a:pathLst>
              <a:path w="1521668" h="380417">
                <a:moveTo>
                  <a:pt x="0" y="0"/>
                </a:moveTo>
                <a:lnTo>
                  <a:pt x="1521668" y="0"/>
                </a:lnTo>
                <a:lnTo>
                  <a:pt x="1521668" y="380417"/>
                </a:lnTo>
                <a:lnTo>
                  <a:pt x="0" y="380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6384434" y="1113362"/>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591488" y="537527"/>
            <a:ext cx="5419725" cy="887095"/>
          </a:xfrm>
          <a:prstGeom prst="rect">
            <a:avLst/>
          </a:prstGeom>
        </p:spPr>
        <p:txBody>
          <a:bodyPr lIns="0" tIns="0" rIns="0" bIns="0" rtlCol="0" anchor="t">
            <a:spAutoFit/>
          </a:bodyPr>
          <a:lstStyle/>
          <a:p>
            <a:pPr algn="ctr">
              <a:lnSpc>
                <a:spcPts val="7279"/>
              </a:lnSpc>
            </a:pPr>
            <a:r>
              <a:rPr lang="en-US" sz="5199" u="sng">
                <a:solidFill>
                  <a:srgbClr val="FFFFFF"/>
                </a:solidFill>
                <a:latin typeface="Canva Sans Bold"/>
              </a:rPr>
              <a:t>Validation data : </a:t>
            </a:r>
          </a:p>
        </p:txBody>
      </p:sp>
      <p:sp>
        <p:nvSpPr>
          <p:cNvPr id="3" name="TextBox 3"/>
          <p:cNvSpPr txBox="1"/>
          <p:nvPr/>
        </p:nvSpPr>
        <p:spPr>
          <a:xfrm>
            <a:off x="591488" y="2929409"/>
            <a:ext cx="10838512" cy="5392273"/>
          </a:xfrm>
          <a:prstGeom prst="rect">
            <a:avLst/>
          </a:prstGeom>
        </p:spPr>
        <p:txBody>
          <a:bodyPr wrap="square" lIns="0" tIns="0" rIns="0" bIns="0" rtlCol="0" anchor="t">
            <a:spAutoFit/>
          </a:bodyPr>
          <a:lstStyle/>
          <a:p>
            <a:pPr algn="ctr">
              <a:lnSpc>
                <a:spcPts val="5319"/>
              </a:lnSpc>
              <a:spcBef>
                <a:spcPct val="0"/>
              </a:spcBef>
            </a:pPr>
            <a:r>
              <a:rPr lang="en-US" sz="3799" dirty="0">
                <a:solidFill>
                  <a:srgbClr val="FFFFFF"/>
                </a:solidFill>
                <a:latin typeface="Antic"/>
              </a:rPr>
              <a:t>              precision    recall  f1-score   support</a:t>
            </a:r>
          </a:p>
          <a:p>
            <a:pPr algn="ctr">
              <a:lnSpc>
                <a:spcPts val="5319"/>
              </a:lnSpc>
              <a:spcBef>
                <a:spcPct val="0"/>
              </a:spcBef>
            </a:pPr>
            <a:endParaRPr lang="en-US" sz="3799" dirty="0">
              <a:solidFill>
                <a:srgbClr val="FFFFFF"/>
              </a:solidFill>
              <a:latin typeface="Antic"/>
            </a:endParaRPr>
          </a:p>
          <a:p>
            <a:pPr algn="ctr">
              <a:lnSpc>
                <a:spcPts val="5319"/>
              </a:lnSpc>
              <a:spcBef>
                <a:spcPct val="0"/>
              </a:spcBef>
            </a:pPr>
            <a:r>
              <a:rPr lang="en-US" sz="3799" dirty="0">
                <a:solidFill>
                  <a:srgbClr val="FFFFFF"/>
                </a:solidFill>
                <a:latin typeface="Antic"/>
              </a:rPr>
              <a:t>           0       0.86      0.89      0.88      1795</a:t>
            </a:r>
          </a:p>
          <a:p>
            <a:pPr algn="ctr">
              <a:lnSpc>
                <a:spcPts val="5319"/>
              </a:lnSpc>
              <a:spcBef>
                <a:spcPct val="0"/>
              </a:spcBef>
            </a:pPr>
            <a:r>
              <a:rPr lang="en-US" sz="3799" dirty="0">
                <a:solidFill>
                  <a:srgbClr val="FFFFFF"/>
                </a:solidFill>
                <a:latin typeface="Antic"/>
              </a:rPr>
              <a:t>           1       0.80      0.74      0.77      1042</a:t>
            </a:r>
          </a:p>
          <a:p>
            <a:pPr algn="ctr">
              <a:lnSpc>
                <a:spcPts val="5319"/>
              </a:lnSpc>
              <a:spcBef>
                <a:spcPct val="0"/>
              </a:spcBef>
            </a:pPr>
            <a:endParaRPr lang="en-US" sz="3799" dirty="0">
              <a:solidFill>
                <a:srgbClr val="FFFFFF"/>
              </a:solidFill>
              <a:latin typeface="Antic"/>
            </a:endParaRPr>
          </a:p>
          <a:p>
            <a:pPr algn="ctr">
              <a:lnSpc>
                <a:spcPts val="5319"/>
              </a:lnSpc>
              <a:spcBef>
                <a:spcPct val="0"/>
              </a:spcBef>
            </a:pPr>
            <a:r>
              <a:rPr lang="en-US" sz="3799" dirty="0">
                <a:solidFill>
                  <a:srgbClr val="FFFFFF"/>
                </a:solidFill>
                <a:latin typeface="Antic"/>
              </a:rPr>
              <a:t>           accuracy                           0.84      2837</a:t>
            </a:r>
          </a:p>
          <a:p>
            <a:pPr algn="ctr">
              <a:lnSpc>
                <a:spcPts val="5319"/>
              </a:lnSpc>
              <a:spcBef>
                <a:spcPct val="0"/>
              </a:spcBef>
            </a:pPr>
            <a:r>
              <a:rPr lang="en-US" sz="3799" dirty="0">
                <a:solidFill>
                  <a:srgbClr val="FFFFFF"/>
                </a:solidFill>
                <a:latin typeface="Antic"/>
              </a:rPr>
              <a:t>   macro avg       0.83      0.82      0.82      2837</a:t>
            </a:r>
          </a:p>
          <a:p>
            <a:pPr algn="ctr">
              <a:lnSpc>
                <a:spcPts val="5319"/>
              </a:lnSpc>
              <a:spcBef>
                <a:spcPct val="0"/>
              </a:spcBef>
            </a:pPr>
            <a:r>
              <a:rPr lang="en-US" sz="3799" dirty="0">
                <a:solidFill>
                  <a:srgbClr val="FFFFFF"/>
                </a:solidFill>
                <a:latin typeface="Antic"/>
              </a:rPr>
              <a:t>weighted avg       0.84      0.84      0.84      2837</a:t>
            </a:r>
          </a:p>
        </p:txBody>
      </p:sp>
      <p:sp>
        <p:nvSpPr>
          <p:cNvPr id="4" name="TextBox 4"/>
          <p:cNvSpPr txBox="1"/>
          <p:nvPr/>
        </p:nvSpPr>
        <p:spPr>
          <a:xfrm>
            <a:off x="11231862" y="2276105"/>
            <a:ext cx="7245518" cy="1401858"/>
          </a:xfrm>
          <a:prstGeom prst="rect">
            <a:avLst/>
          </a:prstGeom>
        </p:spPr>
        <p:txBody>
          <a:bodyPr lIns="0" tIns="0" rIns="0" bIns="0" rtlCol="0" anchor="t">
            <a:spAutoFit/>
          </a:bodyPr>
          <a:lstStyle/>
          <a:p>
            <a:pPr algn="ctr">
              <a:lnSpc>
                <a:spcPts val="5682"/>
              </a:lnSpc>
            </a:pPr>
            <a:r>
              <a:rPr lang="en-US" sz="4058">
                <a:solidFill>
                  <a:srgbClr val="FFFFFF"/>
                </a:solidFill>
                <a:latin typeface="Antic"/>
              </a:rPr>
              <a:t>MCC</a:t>
            </a:r>
          </a:p>
          <a:p>
            <a:pPr algn="ctr">
              <a:lnSpc>
                <a:spcPts val="5682"/>
              </a:lnSpc>
              <a:spcBef>
                <a:spcPct val="0"/>
              </a:spcBef>
            </a:pPr>
            <a:r>
              <a:rPr lang="en-US" sz="4058">
                <a:solidFill>
                  <a:srgbClr val="FFFFFF"/>
                </a:solidFill>
                <a:latin typeface="Antic"/>
              </a:rPr>
              <a:t>0.7165044856049663</a:t>
            </a:r>
          </a:p>
        </p:txBody>
      </p:sp>
      <p:sp>
        <p:nvSpPr>
          <p:cNvPr id="5" name="TextBox 5"/>
          <p:cNvSpPr txBox="1"/>
          <p:nvPr/>
        </p:nvSpPr>
        <p:spPr>
          <a:xfrm>
            <a:off x="12373095" y="6532592"/>
            <a:ext cx="4296063" cy="1364773"/>
          </a:xfrm>
          <a:prstGeom prst="rect">
            <a:avLst/>
          </a:prstGeom>
        </p:spPr>
        <p:txBody>
          <a:bodyPr lIns="0" tIns="0" rIns="0" bIns="0" rtlCol="0" anchor="t">
            <a:spAutoFit/>
          </a:bodyPr>
          <a:lstStyle/>
          <a:p>
            <a:pPr algn="ctr">
              <a:lnSpc>
                <a:spcPts val="5424"/>
              </a:lnSpc>
              <a:spcBef>
                <a:spcPct val="0"/>
              </a:spcBef>
            </a:pPr>
            <a:r>
              <a:rPr lang="en-US" sz="3874">
                <a:solidFill>
                  <a:srgbClr val="FFFFFF"/>
                </a:solidFill>
                <a:latin typeface="Antic"/>
              </a:rPr>
              <a:t>array([[1606,  189],</a:t>
            </a:r>
          </a:p>
          <a:p>
            <a:pPr algn="ctr">
              <a:lnSpc>
                <a:spcPts val="5424"/>
              </a:lnSpc>
              <a:spcBef>
                <a:spcPct val="0"/>
              </a:spcBef>
            </a:pPr>
            <a:r>
              <a:rPr lang="en-US" sz="3874">
                <a:solidFill>
                  <a:srgbClr val="FFFFFF"/>
                </a:solidFill>
                <a:latin typeface="Antic"/>
              </a:rPr>
              <a:t>       [ 266,  776]])</a:t>
            </a:r>
          </a:p>
        </p:txBody>
      </p:sp>
      <p:sp>
        <p:nvSpPr>
          <p:cNvPr id="6" name="TextBox 6"/>
          <p:cNvSpPr txBox="1"/>
          <p:nvPr/>
        </p:nvSpPr>
        <p:spPr>
          <a:xfrm>
            <a:off x="6722498" y="706437"/>
            <a:ext cx="2867263" cy="587375"/>
          </a:xfrm>
          <a:prstGeom prst="rect">
            <a:avLst/>
          </a:prstGeom>
        </p:spPr>
        <p:txBody>
          <a:bodyPr lIns="0" tIns="0" rIns="0" bIns="0" rtlCol="0" anchor="t">
            <a:spAutoFit/>
          </a:bodyPr>
          <a:lstStyle/>
          <a:p>
            <a:pPr algn="ctr">
              <a:lnSpc>
                <a:spcPts val="4899"/>
              </a:lnSpc>
            </a:pPr>
            <a:r>
              <a:rPr lang="en-US" sz="3499">
                <a:solidFill>
                  <a:srgbClr val="FFC966"/>
                </a:solidFill>
                <a:latin typeface="Canva Sans Bold"/>
              </a:rPr>
              <a:t>LB tope fixed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3829973" y="1788456"/>
            <a:ext cx="10166293" cy="6916103"/>
          </a:xfrm>
          <a:prstGeom prst="rect">
            <a:avLst/>
          </a:prstGeom>
        </p:spPr>
        <p:txBody>
          <a:bodyPr lIns="0" tIns="0" rIns="0" bIns="0" rtlCol="0" anchor="t">
            <a:spAutoFit/>
          </a:bodyPr>
          <a:lstStyle/>
          <a:p>
            <a:pPr algn="ctr">
              <a:lnSpc>
                <a:spcPts val="5457"/>
              </a:lnSpc>
            </a:pPr>
            <a:r>
              <a:rPr lang="en-US" sz="3898">
                <a:solidFill>
                  <a:srgbClr val="FFFFFF"/>
                </a:solidFill>
                <a:latin typeface="Antic"/>
              </a:rPr>
              <a:t>RANDOM TRIES</a:t>
            </a:r>
          </a:p>
          <a:p>
            <a:pPr algn="ctr">
              <a:lnSpc>
                <a:spcPts val="5457"/>
              </a:lnSpc>
              <a:spcBef>
                <a:spcPct val="0"/>
              </a:spcBef>
            </a:pPr>
            <a:r>
              <a:rPr lang="en-US" sz="3898">
                <a:solidFill>
                  <a:srgbClr val="FFFFFF"/>
                </a:solidFill>
                <a:latin typeface="Antic"/>
              </a:rPr>
              <a:t>Batchsize = 64,epoch = 100, accuracy = 69.82</a:t>
            </a:r>
          </a:p>
          <a:p>
            <a:pPr algn="ctr">
              <a:lnSpc>
                <a:spcPts val="5457"/>
              </a:lnSpc>
              <a:spcBef>
                <a:spcPct val="0"/>
              </a:spcBef>
            </a:pPr>
            <a:r>
              <a:rPr lang="en-US" sz="3898">
                <a:solidFill>
                  <a:srgbClr val="FFFFFF"/>
                </a:solidFill>
                <a:latin typeface="Antic"/>
              </a:rPr>
              <a:t>batch_size=32, epochs=10 , accuracy 68.2</a:t>
            </a:r>
          </a:p>
          <a:p>
            <a:pPr algn="ctr">
              <a:lnSpc>
                <a:spcPts val="5457"/>
              </a:lnSpc>
              <a:spcBef>
                <a:spcPct val="0"/>
              </a:spcBef>
            </a:pPr>
            <a:r>
              <a:rPr lang="en-US" sz="3898">
                <a:solidFill>
                  <a:srgbClr val="FFFFFF"/>
                </a:solidFill>
                <a:latin typeface="Antic"/>
              </a:rPr>
              <a:t>batch_size=32, epochs=13,  accuracy 68.6</a:t>
            </a:r>
          </a:p>
          <a:p>
            <a:pPr algn="ctr">
              <a:lnSpc>
                <a:spcPts val="5457"/>
              </a:lnSpc>
              <a:spcBef>
                <a:spcPct val="0"/>
              </a:spcBef>
            </a:pPr>
            <a:r>
              <a:rPr lang="en-US" sz="3898">
                <a:solidFill>
                  <a:srgbClr val="FFFFFF"/>
                </a:solidFill>
                <a:latin typeface="Antic"/>
              </a:rPr>
              <a:t>batchsize = 8, epochs = 15,accuracy = 69.06</a:t>
            </a:r>
          </a:p>
          <a:p>
            <a:pPr algn="ctr">
              <a:lnSpc>
                <a:spcPts val="5457"/>
              </a:lnSpc>
              <a:spcBef>
                <a:spcPct val="0"/>
              </a:spcBef>
            </a:pPr>
            <a:r>
              <a:rPr lang="en-US" sz="3898">
                <a:solidFill>
                  <a:srgbClr val="FFFFFF"/>
                </a:solidFill>
                <a:latin typeface="Antic"/>
              </a:rPr>
              <a:t>batchsize = 8, epoch=16, accuracy = 69.86</a:t>
            </a:r>
          </a:p>
          <a:p>
            <a:pPr algn="ctr">
              <a:lnSpc>
                <a:spcPts val="5457"/>
              </a:lnSpc>
              <a:spcBef>
                <a:spcPct val="0"/>
              </a:spcBef>
            </a:pPr>
            <a:r>
              <a:rPr lang="en-US" sz="3898">
                <a:solidFill>
                  <a:srgbClr val="FFFFFF"/>
                </a:solidFill>
                <a:latin typeface="Antic"/>
              </a:rPr>
              <a:t>batchsize=8, epochs=16,accuracy = 70.46</a:t>
            </a:r>
          </a:p>
          <a:p>
            <a:pPr algn="ctr">
              <a:lnSpc>
                <a:spcPts val="5457"/>
              </a:lnSpc>
              <a:spcBef>
                <a:spcPct val="0"/>
              </a:spcBef>
            </a:pPr>
            <a:r>
              <a:rPr lang="en-US" sz="3898">
                <a:solidFill>
                  <a:srgbClr val="FFFFFF"/>
                </a:solidFill>
                <a:latin typeface="Antic"/>
              </a:rPr>
              <a:t>batch_size=8, epochs=18, accuracy = 71.06</a:t>
            </a:r>
          </a:p>
          <a:p>
            <a:pPr algn="ctr">
              <a:lnSpc>
                <a:spcPts val="5457"/>
              </a:lnSpc>
              <a:spcBef>
                <a:spcPct val="0"/>
              </a:spcBef>
            </a:pPr>
            <a:r>
              <a:rPr lang="en-US" sz="3898">
                <a:solidFill>
                  <a:srgbClr val="FFFFFF"/>
                </a:solidFill>
                <a:latin typeface="Antic"/>
              </a:rPr>
              <a:t>batchsize = 8, epochs=21, accuracy =  71.3</a:t>
            </a:r>
          </a:p>
          <a:p>
            <a:pPr algn="ctr">
              <a:lnSpc>
                <a:spcPts val="5457"/>
              </a:lnSpc>
              <a:spcBef>
                <a:spcPct val="0"/>
              </a:spcBef>
            </a:pPr>
            <a:r>
              <a:rPr lang="en-US" sz="3898">
                <a:solidFill>
                  <a:srgbClr val="FFFFFF"/>
                </a:solidFill>
                <a:latin typeface="Antic"/>
              </a:rPr>
              <a:t>batchsize=4, epochs=50, accuracy = 69.03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064079" y="1348423"/>
            <a:ext cx="10642521" cy="8787727"/>
          </a:xfrm>
          <a:prstGeom prst="rect">
            <a:avLst/>
          </a:prstGeom>
        </p:spPr>
        <p:txBody>
          <a:bodyPr wrap="square" lIns="0" tIns="0" rIns="0" bIns="0" rtlCol="0" anchor="t">
            <a:spAutoFit/>
          </a:bodyPr>
          <a:lstStyle/>
          <a:p>
            <a:pPr algn="ctr">
              <a:lnSpc>
                <a:spcPts val="5262"/>
              </a:lnSpc>
            </a:pPr>
            <a:r>
              <a:rPr lang="en-US" sz="3758" dirty="0">
                <a:solidFill>
                  <a:srgbClr val="FFFFFF"/>
                </a:solidFill>
                <a:latin typeface="Antic"/>
              </a:rPr>
              <a:t>Accuracy: 0.56</a:t>
            </a:r>
          </a:p>
          <a:p>
            <a:pPr algn="ctr">
              <a:lnSpc>
                <a:spcPts val="5262"/>
              </a:lnSpc>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  ]</a:t>
            </a:r>
          </a:p>
          <a:p>
            <a:pPr algn="ctr">
              <a:lnSpc>
                <a:spcPts val="5262"/>
              </a:lnSpc>
              <a:spcBef>
                <a:spcPct val="0"/>
              </a:spcBef>
            </a:pPr>
            <a:r>
              <a:rPr lang="en-US" sz="3758" dirty="0">
                <a:solidFill>
                  <a:srgbClr val="FFFFFF"/>
                </a:solidFill>
                <a:latin typeface="Antic"/>
              </a:rPr>
              <a:t> [ 81 103]</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1       1.00      0.56      0.72       184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0.56       184</a:t>
            </a:r>
          </a:p>
          <a:p>
            <a:pPr algn="ctr">
              <a:lnSpc>
                <a:spcPts val="5262"/>
              </a:lnSpc>
              <a:spcBef>
                <a:spcPct val="0"/>
              </a:spcBef>
            </a:pPr>
            <a:r>
              <a:rPr lang="en-US" sz="3758" dirty="0">
                <a:solidFill>
                  <a:srgbClr val="FFFFFF"/>
                </a:solidFill>
                <a:latin typeface="Antic"/>
              </a:rPr>
              <a:t>   macro avg       0.50      0.28    0.36       184</a:t>
            </a:r>
          </a:p>
          <a:p>
            <a:pPr algn="ctr">
              <a:lnSpc>
                <a:spcPts val="5262"/>
              </a:lnSpc>
              <a:spcBef>
                <a:spcPct val="0"/>
              </a:spcBef>
            </a:pPr>
            <a:r>
              <a:rPr lang="en-US" sz="3758" dirty="0">
                <a:solidFill>
                  <a:srgbClr val="FFFFFF"/>
                </a:solidFill>
                <a:latin typeface="Antic"/>
              </a:rPr>
              <a:t>weighted avg       0.56      0.31      0.40       184</a:t>
            </a:r>
          </a:p>
        </p:txBody>
      </p:sp>
      <p:sp>
        <p:nvSpPr>
          <p:cNvPr id="3" name="TextBox 3"/>
          <p:cNvSpPr txBox="1"/>
          <p:nvPr/>
        </p:nvSpPr>
        <p:spPr>
          <a:xfrm>
            <a:off x="561961" y="53752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72137" y="3251439"/>
            <a:ext cx="17743726" cy="2683852"/>
          </a:xfrm>
          <a:prstGeom prst="rect">
            <a:avLst/>
          </a:prstGeom>
        </p:spPr>
        <p:txBody>
          <a:bodyPr lIns="0" tIns="0" rIns="0" bIns="0" rtlCol="0" anchor="t">
            <a:spAutoFit/>
          </a:bodyPr>
          <a:lstStyle/>
          <a:p>
            <a:pPr marL="828311" lvl="1" indent="-414156" algn="ctr">
              <a:lnSpc>
                <a:spcPts val="5371"/>
              </a:lnSpc>
              <a:buFont typeface="Arial"/>
              <a:buChar char="•"/>
            </a:pPr>
            <a:r>
              <a:rPr lang="en-US" sz="3836">
                <a:solidFill>
                  <a:srgbClr val="FFFFFF"/>
                </a:solidFill>
                <a:latin typeface="Antic"/>
              </a:rPr>
              <a:t>The validation accuracy shows a slight increase initially but then flattens and fluctuates around 0.63.</a:t>
            </a:r>
          </a:p>
          <a:p>
            <a:pPr marL="828311" lvl="1" indent="-414156" algn="ctr">
              <a:lnSpc>
                <a:spcPts val="5371"/>
              </a:lnSpc>
              <a:buFont typeface="Arial"/>
              <a:buChar char="•"/>
            </a:pPr>
            <a:r>
              <a:rPr lang="en-US" sz="3836">
                <a:solidFill>
                  <a:srgbClr val="FFFFFF"/>
                </a:solidFill>
                <a:latin typeface="Antic"/>
              </a:rPr>
              <a:t>This indicates that while the model is improving on the training data, it is not showing similar improvement on the validation data.</a:t>
            </a:r>
          </a:p>
        </p:txBody>
      </p:sp>
      <p:sp>
        <p:nvSpPr>
          <p:cNvPr id="3" name="TextBox 3"/>
          <p:cNvSpPr txBox="1"/>
          <p:nvPr/>
        </p:nvSpPr>
        <p:spPr>
          <a:xfrm>
            <a:off x="1359445" y="1225735"/>
            <a:ext cx="5782033" cy="906145"/>
          </a:xfrm>
          <a:prstGeom prst="rect">
            <a:avLst/>
          </a:prstGeom>
        </p:spPr>
        <p:txBody>
          <a:bodyPr lIns="0" tIns="0" rIns="0" bIns="0" rtlCol="0" anchor="t">
            <a:spAutoFit/>
          </a:bodyPr>
          <a:lstStyle/>
          <a:p>
            <a:pPr algn="ctr">
              <a:lnSpc>
                <a:spcPts val="7279"/>
              </a:lnSpc>
            </a:pPr>
            <a:r>
              <a:rPr lang="en-US" sz="5199" u="sng">
                <a:solidFill>
                  <a:srgbClr val="FFFFFF"/>
                </a:solidFill>
                <a:latin typeface="Sifonn"/>
              </a:rPr>
              <a:t>INTERPRETATION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558570" y="2853650"/>
            <a:ext cx="7170963" cy="5644962"/>
          </a:xfrm>
          <a:custGeom>
            <a:avLst/>
            <a:gdLst/>
            <a:ahLst/>
            <a:cxnLst/>
            <a:rect l="l" t="t" r="r" b="b"/>
            <a:pathLst>
              <a:path w="7170963" h="5644962">
                <a:moveTo>
                  <a:pt x="0" y="0"/>
                </a:moveTo>
                <a:lnTo>
                  <a:pt x="7170963" y="0"/>
                </a:lnTo>
                <a:lnTo>
                  <a:pt x="7170963" y="5644962"/>
                </a:lnTo>
                <a:lnTo>
                  <a:pt x="0" y="5644962"/>
                </a:lnTo>
                <a:lnTo>
                  <a:pt x="0" y="0"/>
                </a:lnTo>
                <a:close/>
              </a:path>
            </a:pathLst>
          </a:custGeom>
          <a:blipFill>
            <a:blip r:embed="rId2"/>
            <a:stretch>
              <a:fillRect/>
            </a:stretch>
          </a:blipFill>
        </p:spPr>
      </p:sp>
      <p:sp>
        <p:nvSpPr>
          <p:cNvPr id="3" name="TextBox 3"/>
          <p:cNvSpPr txBox="1"/>
          <p:nvPr/>
        </p:nvSpPr>
        <p:spPr>
          <a:xfrm>
            <a:off x="1522722" y="368663"/>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- 6 : CNN with KFold - 5</a:t>
            </a:r>
          </a:p>
        </p:txBody>
      </p:sp>
      <p:sp>
        <p:nvSpPr>
          <p:cNvPr id="4" name="TextBox 4"/>
          <p:cNvSpPr txBox="1"/>
          <p:nvPr/>
        </p:nvSpPr>
        <p:spPr>
          <a:xfrm>
            <a:off x="0" y="2546397"/>
            <a:ext cx="10558570" cy="1262206"/>
          </a:xfrm>
          <a:prstGeom prst="rect">
            <a:avLst/>
          </a:prstGeom>
        </p:spPr>
        <p:txBody>
          <a:bodyPr lIns="0" tIns="0" rIns="0" bIns="0" rtlCol="0" anchor="t">
            <a:spAutoFit/>
          </a:bodyPr>
          <a:lstStyle/>
          <a:p>
            <a:pPr algn="ctr">
              <a:lnSpc>
                <a:spcPts val="5056"/>
              </a:lnSpc>
              <a:spcBef>
                <a:spcPct val="0"/>
              </a:spcBef>
            </a:pPr>
            <a:r>
              <a:rPr lang="en-US" sz="3611">
                <a:solidFill>
                  <a:srgbClr val="F6F7F6"/>
                </a:solidFill>
                <a:latin typeface="Antic"/>
              </a:rPr>
              <a:t>Mean Cross-Validation Accuracy: 0.7072543501853943</a:t>
            </a:r>
          </a:p>
        </p:txBody>
      </p:sp>
      <p:sp>
        <p:nvSpPr>
          <p:cNvPr id="5" name="TextBox 5"/>
          <p:cNvSpPr txBox="1"/>
          <p:nvPr/>
        </p:nvSpPr>
        <p:spPr>
          <a:xfrm>
            <a:off x="1943348" y="4094353"/>
            <a:ext cx="6395353" cy="614458"/>
          </a:xfrm>
          <a:prstGeom prst="rect">
            <a:avLst/>
          </a:prstGeom>
        </p:spPr>
        <p:txBody>
          <a:bodyPr lIns="0" tIns="0" rIns="0" bIns="0" rtlCol="0" anchor="t">
            <a:spAutoFit/>
          </a:bodyPr>
          <a:lstStyle/>
          <a:p>
            <a:pPr algn="ctr">
              <a:lnSpc>
                <a:spcPts val="4982"/>
              </a:lnSpc>
              <a:spcBef>
                <a:spcPct val="0"/>
              </a:spcBef>
            </a:pPr>
            <a:r>
              <a:rPr lang="en-US" sz="3558">
                <a:solidFill>
                  <a:srgbClr val="F6F7F6"/>
                </a:solidFill>
                <a:latin typeface="Antic"/>
              </a:rPr>
              <a:t>(MCC): 0.3725244342365087</a:t>
            </a:r>
          </a:p>
        </p:txBody>
      </p:sp>
      <p:sp>
        <p:nvSpPr>
          <p:cNvPr id="6" name="TextBox 6"/>
          <p:cNvSpPr txBox="1"/>
          <p:nvPr/>
        </p:nvSpPr>
        <p:spPr>
          <a:xfrm>
            <a:off x="875460" y="4927886"/>
            <a:ext cx="9106739" cy="5039649"/>
          </a:xfrm>
          <a:prstGeom prst="rect">
            <a:avLst/>
          </a:prstGeom>
        </p:spPr>
        <p:txBody>
          <a:bodyPr wrap="square" lIns="0" tIns="0" rIns="0" bIns="0" rtlCol="0" anchor="t">
            <a:spAutoFit/>
          </a:bodyPr>
          <a:lstStyle/>
          <a:p>
            <a:pPr algn="ctr">
              <a:lnSpc>
                <a:spcPts val="4420"/>
              </a:lnSpc>
              <a:spcBef>
                <a:spcPct val="0"/>
              </a:spcBef>
            </a:pPr>
            <a:r>
              <a:rPr lang="en-US" sz="3157" dirty="0">
                <a:solidFill>
                  <a:srgbClr val="FFFFFF"/>
                </a:solidFill>
                <a:latin typeface="Antic"/>
              </a:rPr>
              <a:t>Classification Report:</a:t>
            </a:r>
          </a:p>
          <a:p>
            <a:pPr algn="ctr">
              <a:lnSpc>
                <a:spcPts val="4420"/>
              </a:lnSpc>
              <a:spcBef>
                <a:spcPct val="0"/>
              </a:spcBef>
            </a:pPr>
            <a:r>
              <a:rPr lang="en-US" sz="3157" dirty="0">
                <a:solidFill>
                  <a:srgbClr val="FFFFFF"/>
                </a:solidFill>
                <a:latin typeface="Antic"/>
              </a:rPr>
              <a:t>              precision    recall  f1-score   support</a:t>
            </a:r>
          </a:p>
          <a:p>
            <a:pPr algn="ctr">
              <a:lnSpc>
                <a:spcPts val="4420"/>
              </a:lnSpc>
              <a:spcBef>
                <a:spcPct val="0"/>
              </a:spcBef>
            </a:pPr>
            <a:endParaRPr lang="en-US" sz="3157" dirty="0">
              <a:solidFill>
                <a:srgbClr val="FFFFFF"/>
              </a:solidFill>
              <a:latin typeface="Antic"/>
            </a:endParaRPr>
          </a:p>
          <a:p>
            <a:pPr algn="ctr">
              <a:lnSpc>
                <a:spcPts val="4420"/>
              </a:lnSpc>
              <a:spcBef>
                <a:spcPct val="0"/>
              </a:spcBef>
            </a:pPr>
            <a:r>
              <a:rPr lang="en-US" sz="3157" dirty="0">
                <a:solidFill>
                  <a:srgbClr val="FFFFFF"/>
                </a:solidFill>
                <a:latin typeface="Antic"/>
              </a:rPr>
              <a:t>           0       0.74      0.80      0.77     23321</a:t>
            </a:r>
          </a:p>
          <a:p>
            <a:pPr algn="ctr">
              <a:lnSpc>
                <a:spcPts val="4420"/>
              </a:lnSpc>
              <a:spcBef>
                <a:spcPct val="0"/>
              </a:spcBef>
            </a:pPr>
            <a:r>
              <a:rPr lang="en-US" sz="3157" dirty="0">
                <a:solidFill>
                  <a:srgbClr val="FFFFFF"/>
                </a:solidFill>
                <a:latin typeface="Antic"/>
              </a:rPr>
              <a:t>           1       0.64      0.55      0.60     14876</a:t>
            </a:r>
          </a:p>
          <a:p>
            <a:pPr algn="ctr">
              <a:lnSpc>
                <a:spcPts val="4420"/>
              </a:lnSpc>
              <a:spcBef>
                <a:spcPct val="0"/>
              </a:spcBef>
            </a:pPr>
            <a:endParaRPr lang="en-US" sz="3157" dirty="0">
              <a:solidFill>
                <a:srgbClr val="FFFFFF"/>
              </a:solidFill>
              <a:latin typeface="Antic"/>
            </a:endParaRPr>
          </a:p>
          <a:p>
            <a:pPr algn="ctr">
              <a:lnSpc>
                <a:spcPts val="4420"/>
              </a:lnSpc>
              <a:spcBef>
                <a:spcPct val="0"/>
              </a:spcBef>
            </a:pPr>
            <a:r>
              <a:rPr lang="en-US" sz="3157" dirty="0">
                <a:solidFill>
                  <a:srgbClr val="FFFFFF"/>
                </a:solidFill>
                <a:latin typeface="Antic"/>
              </a:rPr>
              <a:t>            accuracy                           0.71    38197</a:t>
            </a:r>
          </a:p>
          <a:p>
            <a:pPr algn="ctr">
              <a:lnSpc>
                <a:spcPts val="4420"/>
              </a:lnSpc>
              <a:spcBef>
                <a:spcPct val="0"/>
              </a:spcBef>
            </a:pPr>
            <a:r>
              <a:rPr lang="en-US" sz="3157" dirty="0">
                <a:solidFill>
                  <a:srgbClr val="FFFFFF"/>
                </a:solidFill>
                <a:latin typeface="Antic"/>
              </a:rPr>
              <a:t>   macro avg       0.69      0.68      0.68     38197</a:t>
            </a:r>
          </a:p>
          <a:p>
            <a:pPr algn="ctr">
              <a:lnSpc>
                <a:spcPts val="4420"/>
              </a:lnSpc>
              <a:spcBef>
                <a:spcPct val="0"/>
              </a:spcBef>
            </a:pPr>
            <a:r>
              <a:rPr lang="en-US" sz="3157" dirty="0">
                <a:solidFill>
                  <a:srgbClr val="FFFFFF"/>
                </a:solidFill>
                <a:latin typeface="Antic"/>
              </a:rPr>
              <a:t>weighted avg       0.70      0.71      0.70     38197</a:t>
            </a:r>
          </a:p>
        </p:txBody>
      </p:sp>
      <p:sp>
        <p:nvSpPr>
          <p:cNvPr id="7" name="TextBox 7"/>
          <p:cNvSpPr txBox="1"/>
          <p:nvPr/>
        </p:nvSpPr>
        <p:spPr>
          <a:xfrm>
            <a:off x="734320" y="1329958"/>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8" name="Freeform 8"/>
          <p:cNvSpPr/>
          <p:nvPr/>
        </p:nvSpPr>
        <p:spPr>
          <a:xfrm>
            <a:off x="421679" y="1662244"/>
            <a:ext cx="1521668" cy="380417"/>
          </a:xfrm>
          <a:custGeom>
            <a:avLst/>
            <a:gdLst/>
            <a:ahLst/>
            <a:cxnLst/>
            <a:rect l="l" t="t" r="r" b="b"/>
            <a:pathLst>
              <a:path w="1521668" h="380417">
                <a:moveTo>
                  <a:pt x="0" y="0"/>
                </a:moveTo>
                <a:lnTo>
                  <a:pt x="1521669" y="0"/>
                </a:lnTo>
                <a:lnTo>
                  <a:pt x="1521669" y="380417"/>
                </a:lnTo>
                <a:lnTo>
                  <a:pt x="0" y="380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6090054" y="1528920"/>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846588" y="1146087"/>
            <a:ext cx="7992612" cy="1446943"/>
          </a:xfrm>
          <a:prstGeom prst="rect">
            <a:avLst/>
          </a:prstGeom>
        </p:spPr>
        <p:txBody>
          <a:bodyPr wrap="square" lIns="0" tIns="0" rIns="0" bIns="0" rtlCol="0" anchor="t">
            <a:spAutoFit/>
          </a:bodyPr>
          <a:lstStyle/>
          <a:p>
            <a:pPr algn="ctr">
              <a:lnSpc>
                <a:spcPts val="5822"/>
              </a:lnSpc>
            </a:pPr>
            <a:r>
              <a:rPr lang="en-US" sz="4158" dirty="0">
                <a:solidFill>
                  <a:srgbClr val="FFFFFF"/>
                </a:solidFill>
                <a:latin typeface="Antic Bold"/>
              </a:rPr>
              <a:t>Accuracy:0.8854423686993302</a:t>
            </a:r>
          </a:p>
          <a:p>
            <a:pPr algn="ctr">
              <a:lnSpc>
                <a:spcPts val="5822"/>
              </a:lnSpc>
              <a:spcBef>
                <a:spcPct val="0"/>
              </a:spcBef>
            </a:pPr>
            <a:endParaRPr lang="en-US" sz="4158" dirty="0">
              <a:solidFill>
                <a:srgbClr val="FFFFFF"/>
              </a:solidFill>
              <a:latin typeface="Antic Bold"/>
            </a:endParaRPr>
          </a:p>
        </p:txBody>
      </p:sp>
      <p:sp>
        <p:nvSpPr>
          <p:cNvPr id="3" name="TextBox 3"/>
          <p:cNvSpPr txBox="1"/>
          <p:nvPr/>
        </p:nvSpPr>
        <p:spPr>
          <a:xfrm>
            <a:off x="1288970" y="2260317"/>
            <a:ext cx="6335078" cy="1401858"/>
          </a:xfrm>
          <a:prstGeom prst="rect">
            <a:avLst/>
          </a:prstGeom>
        </p:spPr>
        <p:txBody>
          <a:bodyPr lIns="0" tIns="0" rIns="0" bIns="0" rtlCol="0" anchor="t">
            <a:spAutoFit/>
          </a:bodyPr>
          <a:lstStyle/>
          <a:p>
            <a:pPr algn="ctr">
              <a:lnSpc>
                <a:spcPts val="5682"/>
              </a:lnSpc>
            </a:pPr>
            <a:r>
              <a:rPr lang="en-US" sz="4058">
                <a:solidFill>
                  <a:srgbClr val="FFFFFF"/>
                </a:solidFill>
                <a:latin typeface="Antic"/>
              </a:rPr>
              <a:t>mcc: 0.7545398019978594</a:t>
            </a:r>
          </a:p>
          <a:p>
            <a:pPr algn="ctr">
              <a:lnSpc>
                <a:spcPts val="5682"/>
              </a:lnSpc>
              <a:spcBef>
                <a:spcPct val="0"/>
              </a:spcBef>
            </a:pPr>
            <a:endParaRPr lang="en-US" sz="4058">
              <a:solidFill>
                <a:srgbClr val="FFFFFF"/>
              </a:solidFill>
              <a:latin typeface="Antic"/>
            </a:endParaRPr>
          </a:p>
        </p:txBody>
      </p:sp>
      <p:sp>
        <p:nvSpPr>
          <p:cNvPr id="4" name="TextBox 4"/>
          <p:cNvSpPr txBox="1"/>
          <p:nvPr/>
        </p:nvSpPr>
        <p:spPr>
          <a:xfrm>
            <a:off x="1371600" y="2920686"/>
            <a:ext cx="4325898" cy="2766473"/>
          </a:xfrm>
          <a:prstGeom prst="rect">
            <a:avLst/>
          </a:prstGeom>
        </p:spPr>
        <p:txBody>
          <a:bodyPr lIns="0" tIns="0" rIns="0" bIns="0" rtlCol="0" anchor="t">
            <a:spAutoFit/>
          </a:bodyPr>
          <a:lstStyle/>
          <a:p>
            <a:pPr algn="ctr">
              <a:lnSpc>
                <a:spcPts val="5542"/>
              </a:lnSpc>
              <a:spcBef>
                <a:spcPct val="0"/>
              </a:spcBef>
            </a:pPr>
            <a:endParaRPr dirty="0"/>
          </a:p>
          <a:p>
            <a:pPr algn="ctr">
              <a:lnSpc>
                <a:spcPts val="5542"/>
              </a:lnSpc>
              <a:spcBef>
                <a:spcPct val="0"/>
              </a:spcBef>
            </a:pPr>
            <a:r>
              <a:rPr lang="en-US" sz="3958" dirty="0" err="1">
                <a:solidFill>
                  <a:srgbClr val="FFFFFF"/>
                </a:solidFill>
                <a:latin typeface="Antic"/>
              </a:rPr>
              <a:t>conf_matrix</a:t>
            </a:r>
            <a:endParaRPr lang="en-US" sz="3958" dirty="0">
              <a:solidFill>
                <a:srgbClr val="FFFFFF"/>
              </a:solidFill>
              <a:latin typeface="Antic"/>
            </a:endParaRPr>
          </a:p>
          <a:p>
            <a:pPr algn="ctr">
              <a:lnSpc>
                <a:spcPts val="5542"/>
              </a:lnSpc>
              <a:spcBef>
                <a:spcPct val="0"/>
              </a:spcBef>
            </a:pPr>
            <a:r>
              <a:rPr lang="en-US" sz="3958" dirty="0">
                <a:solidFill>
                  <a:srgbClr val="FFFFFF"/>
                </a:solidFill>
                <a:latin typeface="Antic"/>
              </a:rPr>
              <a:t>array([[1604, 191],</a:t>
            </a:r>
          </a:p>
          <a:p>
            <a:pPr algn="ctr">
              <a:lnSpc>
                <a:spcPts val="5542"/>
              </a:lnSpc>
              <a:spcBef>
                <a:spcPct val="0"/>
              </a:spcBef>
            </a:pPr>
            <a:r>
              <a:rPr lang="en-US" sz="3958" dirty="0">
                <a:solidFill>
                  <a:srgbClr val="FFFFFF"/>
                </a:solidFill>
                <a:latin typeface="Antic"/>
              </a:rPr>
              <a:t>       [ 137,  905]])</a:t>
            </a:r>
          </a:p>
        </p:txBody>
      </p:sp>
      <p:sp>
        <p:nvSpPr>
          <p:cNvPr id="5" name="TextBox 5"/>
          <p:cNvSpPr txBox="1"/>
          <p:nvPr/>
        </p:nvSpPr>
        <p:spPr>
          <a:xfrm>
            <a:off x="6469870" y="3347850"/>
            <a:ext cx="11035189" cy="5613792"/>
          </a:xfrm>
          <a:prstGeom prst="rect">
            <a:avLst/>
          </a:prstGeom>
        </p:spPr>
        <p:txBody>
          <a:bodyPr lIns="0" tIns="0" rIns="0" bIns="0" rtlCol="0" anchor="t">
            <a:spAutoFit/>
          </a:bodyPr>
          <a:lstStyle/>
          <a:p>
            <a:pPr algn="ctr">
              <a:lnSpc>
                <a:spcPts val="5578"/>
              </a:lnSpc>
              <a:spcBef>
                <a:spcPct val="0"/>
              </a:spcBef>
            </a:pPr>
            <a:r>
              <a:rPr lang="en-US" sz="3984">
                <a:solidFill>
                  <a:srgbClr val="FFFFFF"/>
                </a:solidFill>
                <a:latin typeface="Antic"/>
              </a:rPr>
              <a:t>              precision    recall  f1-score   support</a:t>
            </a:r>
          </a:p>
          <a:p>
            <a:pPr algn="ctr">
              <a:lnSpc>
                <a:spcPts val="5578"/>
              </a:lnSpc>
              <a:spcBef>
                <a:spcPct val="0"/>
              </a:spcBef>
            </a:pPr>
            <a:endParaRPr lang="en-US" sz="3984">
              <a:solidFill>
                <a:srgbClr val="FFFFFF"/>
              </a:solidFill>
              <a:latin typeface="Antic"/>
            </a:endParaRPr>
          </a:p>
          <a:p>
            <a:pPr algn="ctr">
              <a:lnSpc>
                <a:spcPts val="5578"/>
              </a:lnSpc>
              <a:spcBef>
                <a:spcPct val="0"/>
              </a:spcBef>
            </a:pPr>
            <a:r>
              <a:rPr lang="en-US" sz="3984">
                <a:solidFill>
                  <a:srgbClr val="FFFFFF"/>
                </a:solidFill>
                <a:latin typeface="Antic"/>
              </a:rPr>
              <a:t>           0       0.91      0.91      0.91      1795</a:t>
            </a:r>
          </a:p>
          <a:p>
            <a:pPr algn="ctr">
              <a:lnSpc>
                <a:spcPts val="5578"/>
              </a:lnSpc>
              <a:spcBef>
                <a:spcPct val="0"/>
              </a:spcBef>
            </a:pPr>
            <a:r>
              <a:rPr lang="en-US" sz="3984">
                <a:solidFill>
                  <a:srgbClr val="FFFFFF"/>
                </a:solidFill>
                <a:latin typeface="Antic"/>
              </a:rPr>
              <a:t>           1       0.85      0.84      0.84      1042</a:t>
            </a:r>
          </a:p>
          <a:p>
            <a:pPr algn="ctr">
              <a:lnSpc>
                <a:spcPts val="5578"/>
              </a:lnSpc>
              <a:spcBef>
                <a:spcPct val="0"/>
              </a:spcBef>
            </a:pPr>
            <a:endParaRPr lang="en-US" sz="3984">
              <a:solidFill>
                <a:srgbClr val="FFFFFF"/>
              </a:solidFill>
              <a:latin typeface="Antic"/>
            </a:endParaRPr>
          </a:p>
          <a:p>
            <a:pPr algn="ctr">
              <a:lnSpc>
                <a:spcPts val="5578"/>
              </a:lnSpc>
              <a:spcBef>
                <a:spcPct val="0"/>
              </a:spcBef>
            </a:pPr>
            <a:r>
              <a:rPr lang="en-US" sz="3984">
                <a:solidFill>
                  <a:srgbClr val="FFFFFF"/>
                </a:solidFill>
                <a:latin typeface="Antic"/>
              </a:rPr>
              <a:t>    accuracy                                  0.89      2837</a:t>
            </a:r>
          </a:p>
          <a:p>
            <a:pPr algn="ctr">
              <a:lnSpc>
                <a:spcPts val="5578"/>
              </a:lnSpc>
              <a:spcBef>
                <a:spcPct val="0"/>
              </a:spcBef>
            </a:pPr>
            <a:r>
              <a:rPr lang="en-US" sz="3984">
                <a:solidFill>
                  <a:srgbClr val="FFFFFF"/>
                </a:solidFill>
                <a:latin typeface="Antic"/>
              </a:rPr>
              <a:t>   macro avg       0.88      0.88      0.88      2837</a:t>
            </a:r>
          </a:p>
          <a:p>
            <a:pPr algn="ctr">
              <a:lnSpc>
                <a:spcPts val="5578"/>
              </a:lnSpc>
              <a:spcBef>
                <a:spcPct val="0"/>
              </a:spcBef>
            </a:pPr>
            <a:r>
              <a:rPr lang="en-US" sz="3984">
                <a:solidFill>
                  <a:srgbClr val="FFFFFF"/>
                </a:solidFill>
                <a:latin typeface="Antic"/>
              </a:rPr>
              <a:t>weighted avg       0.89      0.86      0.89      2837</a:t>
            </a:r>
          </a:p>
        </p:txBody>
      </p:sp>
      <p:sp>
        <p:nvSpPr>
          <p:cNvPr id="6" name="TextBox 6"/>
          <p:cNvSpPr txBox="1"/>
          <p:nvPr/>
        </p:nvSpPr>
        <p:spPr>
          <a:xfrm>
            <a:off x="10225230" y="535022"/>
            <a:ext cx="5987653" cy="1659255"/>
          </a:xfrm>
          <a:prstGeom prst="rect">
            <a:avLst/>
          </a:prstGeom>
        </p:spPr>
        <p:txBody>
          <a:bodyPr lIns="0" tIns="0" rIns="0" bIns="0" rtlCol="0" anchor="t">
            <a:spAutoFit/>
          </a:bodyPr>
          <a:lstStyle/>
          <a:p>
            <a:pPr algn="ctr">
              <a:lnSpc>
                <a:spcPts val="6720"/>
              </a:lnSpc>
            </a:pPr>
            <a:r>
              <a:rPr lang="en-US" sz="4800">
                <a:solidFill>
                  <a:srgbClr val="E8C650"/>
                </a:solidFill>
                <a:latin typeface="Canva Sans Bold"/>
              </a:rPr>
              <a:t>with Validation data</a:t>
            </a:r>
          </a:p>
          <a:p>
            <a:pPr algn="ctr">
              <a:lnSpc>
                <a:spcPts val="6720"/>
              </a:lnSpc>
            </a:pPr>
            <a:r>
              <a:rPr lang="en-US" sz="4800">
                <a:solidFill>
                  <a:srgbClr val="E8C650"/>
                </a:solidFill>
                <a:latin typeface="Antic Bold"/>
              </a:rPr>
              <a:t>:Lb tope - fixed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3639392" y="1117542"/>
            <a:ext cx="10610008" cy="8787727"/>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0.4945</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[93, 91]])</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1       1.00      0.49      0.66       184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0.49       184</a:t>
            </a:r>
          </a:p>
          <a:p>
            <a:pPr algn="ctr">
              <a:lnSpc>
                <a:spcPts val="5262"/>
              </a:lnSpc>
              <a:spcBef>
                <a:spcPct val="0"/>
              </a:spcBef>
            </a:pPr>
            <a:r>
              <a:rPr lang="en-US" sz="3758" dirty="0">
                <a:solidFill>
                  <a:srgbClr val="FFFFFF"/>
                </a:solidFill>
                <a:latin typeface="Antic"/>
              </a:rPr>
              <a:t>   macro avg       0.50      0.25      0.33       184</a:t>
            </a:r>
          </a:p>
          <a:p>
            <a:pPr algn="ctr">
              <a:lnSpc>
                <a:spcPts val="5262"/>
              </a:lnSpc>
              <a:spcBef>
                <a:spcPct val="0"/>
              </a:spcBef>
            </a:pPr>
            <a:r>
              <a:rPr lang="en-US" sz="3758" dirty="0">
                <a:solidFill>
                  <a:srgbClr val="FFFFFF"/>
                </a:solidFill>
                <a:latin typeface="Antic"/>
              </a:rPr>
              <a:t>weighted avg       1.00      0.49      0.66       184</a:t>
            </a:r>
          </a:p>
        </p:txBody>
      </p:sp>
      <p:sp>
        <p:nvSpPr>
          <p:cNvPr id="3" name="TextBox 3"/>
          <p:cNvSpPr txBox="1"/>
          <p:nvPr/>
        </p:nvSpPr>
        <p:spPr>
          <a:xfrm>
            <a:off x="138679" y="30664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sp>
        <p:nvSpPr>
          <p:cNvPr id="2" name="TextBox 2"/>
          <p:cNvSpPr txBox="1"/>
          <p:nvPr/>
        </p:nvSpPr>
        <p:spPr>
          <a:xfrm>
            <a:off x="259098" y="230108"/>
            <a:ext cx="7572390" cy="1025338"/>
          </a:xfrm>
          <a:prstGeom prst="rect">
            <a:avLst/>
          </a:prstGeom>
        </p:spPr>
        <p:txBody>
          <a:bodyPr lIns="0" tIns="0" rIns="0" bIns="0" rtlCol="0" anchor="t">
            <a:spAutoFit/>
          </a:bodyPr>
          <a:lstStyle/>
          <a:p>
            <a:pPr algn="ctr">
              <a:lnSpc>
                <a:spcPts val="8284"/>
              </a:lnSpc>
            </a:pPr>
            <a:r>
              <a:rPr lang="en-US" sz="5917">
                <a:solidFill>
                  <a:srgbClr val="000000"/>
                </a:solidFill>
                <a:latin typeface="Sifonn"/>
              </a:rPr>
              <a:t>Contents:</a:t>
            </a:r>
          </a:p>
        </p:txBody>
      </p:sp>
      <p:sp>
        <p:nvSpPr>
          <p:cNvPr id="3" name="TextBox 3"/>
          <p:cNvSpPr txBox="1"/>
          <p:nvPr/>
        </p:nvSpPr>
        <p:spPr>
          <a:xfrm>
            <a:off x="3591554" y="1179246"/>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1: support vector machine</a:t>
            </a:r>
          </a:p>
        </p:txBody>
      </p:sp>
      <p:sp>
        <p:nvSpPr>
          <p:cNvPr id="4" name="TextBox 4"/>
          <p:cNvSpPr txBox="1"/>
          <p:nvPr/>
        </p:nvSpPr>
        <p:spPr>
          <a:xfrm>
            <a:off x="3591554" y="1865094"/>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2: XGboost</a:t>
            </a:r>
          </a:p>
        </p:txBody>
      </p:sp>
      <p:sp>
        <p:nvSpPr>
          <p:cNvPr id="5" name="TextBox 5"/>
          <p:cNvSpPr txBox="1"/>
          <p:nvPr/>
        </p:nvSpPr>
        <p:spPr>
          <a:xfrm>
            <a:off x="3591554" y="2546446"/>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3: decision tree classifier</a:t>
            </a:r>
          </a:p>
        </p:txBody>
      </p:sp>
      <p:sp>
        <p:nvSpPr>
          <p:cNvPr id="6" name="TextBox 6"/>
          <p:cNvSpPr txBox="1"/>
          <p:nvPr/>
        </p:nvSpPr>
        <p:spPr>
          <a:xfrm>
            <a:off x="3591554" y="3227798"/>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4: RNN (Recurrent neural network)</a:t>
            </a:r>
          </a:p>
        </p:txBody>
      </p:sp>
      <p:sp>
        <p:nvSpPr>
          <p:cNvPr id="7" name="TextBox 7"/>
          <p:cNvSpPr txBox="1"/>
          <p:nvPr/>
        </p:nvSpPr>
        <p:spPr>
          <a:xfrm>
            <a:off x="3591554" y="3909151"/>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5: CNN (Convolutional neural network) </a:t>
            </a:r>
          </a:p>
        </p:txBody>
      </p:sp>
      <p:sp>
        <p:nvSpPr>
          <p:cNvPr id="8" name="TextBox 8"/>
          <p:cNvSpPr txBox="1"/>
          <p:nvPr/>
        </p:nvSpPr>
        <p:spPr>
          <a:xfrm>
            <a:off x="3591554" y="4590503"/>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6 : CNN WITH KFOLD -5,10</a:t>
            </a:r>
          </a:p>
        </p:txBody>
      </p:sp>
      <p:sp>
        <p:nvSpPr>
          <p:cNvPr id="9" name="TextBox 9"/>
          <p:cNvSpPr txBox="1"/>
          <p:nvPr/>
        </p:nvSpPr>
        <p:spPr>
          <a:xfrm>
            <a:off x="3591554" y="5271855"/>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7: Amino acid composition(AAC)</a:t>
            </a:r>
          </a:p>
        </p:txBody>
      </p:sp>
      <p:sp>
        <p:nvSpPr>
          <p:cNvPr id="10" name="TextBox 10"/>
          <p:cNvSpPr txBox="1"/>
          <p:nvPr/>
        </p:nvSpPr>
        <p:spPr>
          <a:xfrm>
            <a:off x="3591554" y="5953208"/>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8: Dipeptide composition(DPC) -1,2</a:t>
            </a:r>
          </a:p>
        </p:txBody>
      </p:sp>
      <p:sp>
        <p:nvSpPr>
          <p:cNvPr id="11" name="TextBox 11"/>
          <p:cNvSpPr txBox="1"/>
          <p:nvPr/>
        </p:nvSpPr>
        <p:spPr>
          <a:xfrm>
            <a:off x="3591554" y="6634560"/>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9: Voting Classifier</a:t>
            </a:r>
          </a:p>
        </p:txBody>
      </p:sp>
      <p:sp>
        <p:nvSpPr>
          <p:cNvPr id="12" name="TextBox 12"/>
          <p:cNvSpPr txBox="1"/>
          <p:nvPr/>
        </p:nvSpPr>
        <p:spPr>
          <a:xfrm>
            <a:off x="3591554" y="7315912"/>
            <a:ext cx="11104892" cy="638826"/>
          </a:xfrm>
          <a:prstGeom prst="rect">
            <a:avLst/>
          </a:prstGeom>
        </p:spPr>
        <p:txBody>
          <a:bodyPr lIns="0" tIns="0" rIns="0" bIns="0" rtlCol="0" anchor="t">
            <a:spAutoFit/>
          </a:bodyPr>
          <a:lstStyle/>
          <a:p>
            <a:pPr marL="804090" lvl="1" indent="-402045" algn="l">
              <a:lnSpc>
                <a:spcPts val="5214"/>
              </a:lnSpc>
              <a:buFont typeface="Arial"/>
              <a:buChar char="•"/>
            </a:pPr>
            <a:r>
              <a:rPr lang="en-US" sz="3724">
                <a:solidFill>
                  <a:srgbClr val="000000"/>
                </a:solidFill>
                <a:latin typeface="Antic"/>
              </a:rPr>
              <a:t>method 10: BERT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116096" y="2591327"/>
            <a:ext cx="7170963" cy="5644962"/>
          </a:xfrm>
          <a:custGeom>
            <a:avLst/>
            <a:gdLst/>
            <a:ahLst/>
            <a:cxnLst/>
            <a:rect l="l" t="t" r="r" b="b"/>
            <a:pathLst>
              <a:path w="7170963" h="5644962">
                <a:moveTo>
                  <a:pt x="0" y="0"/>
                </a:moveTo>
                <a:lnTo>
                  <a:pt x="7170963" y="0"/>
                </a:lnTo>
                <a:lnTo>
                  <a:pt x="7170963" y="5644962"/>
                </a:lnTo>
                <a:lnTo>
                  <a:pt x="0" y="5644962"/>
                </a:lnTo>
                <a:lnTo>
                  <a:pt x="0" y="0"/>
                </a:lnTo>
                <a:close/>
              </a:path>
            </a:pathLst>
          </a:custGeom>
          <a:blipFill>
            <a:blip r:embed="rId2"/>
            <a:stretch>
              <a:fillRect/>
            </a:stretch>
          </a:blipFill>
        </p:spPr>
      </p:sp>
      <p:sp>
        <p:nvSpPr>
          <p:cNvPr id="3" name="TextBox 3"/>
          <p:cNvSpPr txBox="1"/>
          <p:nvPr/>
        </p:nvSpPr>
        <p:spPr>
          <a:xfrm>
            <a:off x="1401677" y="260168"/>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CNN with KFold - 10</a:t>
            </a:r>
          </a:p>
        </p:txBody>
      </p:sp>
      <p:sp>
        <p:nvSpPr>
          <p:cNvPr id="4" name="TextBox 4"/>
          <p:cNvSpPr txBox="1"/>
          <p:nvPr/>
        </p:nvSpPr>
        <p:spPr>
          <a:xfrm>
            <a:off x="216338" y="2313775"/>
            <a:ext cx="10558570" cy="1262206"/>
          </a:xfrm>
          <a:prstGeom prst="rect">
            <a:avLst/>
          </a:prstGeom>
        </p:spPr>
        <p:txBody>
          <a:bodyPr lIns="0" tIns="0" rIns="0" bIns="0" rtlCol="0" anchor="t">
            <a:spAutoFit/>
          </a:bodyPr>
          <a:lstStyle/>
          <a:p>
            <a:pPr algn="ctr">
              <a:lnSpc>
                <a:spcPts val="5056"/>
              </a:lnSpc>
              <a:spcBef>
                <a:spcPct val="0"/>
              </a:spcBef>
            </a:pPr>
            <a:r>
              <a:rPr lang="en-US" sz="3611">
                <a:solidFill>
                  <a:srgbClr val="F6F7F6"/>
                </a:solidFill>
                <a:latin typeface="Antic"/>
              </a:rPr>
              <a:t>Mean Cross-Validation Accuracy:0.7143228650093079 </a:t>
            </a:r>
          </a:p>
        </p:txBody>
      </p:sp>
      <p:sp>
        <p:nvSpPr>
          <p:cNvPr id="5" name="TextBox 5"/>
          <p:cNvSpPr txBox="1"/>
          <p:nvPr/>
        </p:nvSpPr>
        <p:spPr>
          <a:xfrm>
            <a:off x="2297947" y="4177785"/>
            <a:ext cx="6395353" cy="614458"/>
          </a:xfrm>
          <a:prstGeom prst="rect">
            <a:avLst/>
          </a:prstGeom>
        </p:spPr>
        <p:txBody>
          <a:bodyPr lIns="0" tIns="0" rIns="0" bIns="0" rtlCol="0" anchor="t">
            <a:spAutoFit/>
          </a:bodyPr>
          <a:lstStyle/>
          <a:p>
            <a:pPr algn="ctr">
              <a:lnSpc>
                <a:spcPts val="4982"/>
              </a:lnSpc>
              <a:spcBef>
                <a:spcPct val="0"/>
              </a:spcBef>
            </a:pPr>
            <a:r>
              <a:rPr lang="en-US" sz="3558">
                <a:solidFill>
                  <a:srgbClr val="F6F7F6"/>
                </a:solidFill>
                <a:latin typeface="Antic"/>
              </a:rPr>
              <a:t>(MCC): 0.3845715900895881</a:t>
            </a:r>
          </a:p>
        </p:txBody>
      </p:sp>
      <p:sp>
        <p:nvSpPr>
          <p:cNvPr id="6" name="TextBox 6"/>
          <p:cNvSpPr txBox="1"/>
          <p:nvPr/>
        </p:nvSpPr>
        <p:spPr>
          <a:xfrm>
            <a:off x="471011" y="4792243"/>
            <a:ext cx="8901589" cy="5039649"/>
          </a:xfrm>
          <a:prstGeom prst="rect">
            <a:avLst/>
          </a:prstGeom>
        </p:spPr>
        <p:txBody>
          <a:bodyPr wrap="square" lIns="0" tIns="0" rIns="0" bIns="0" rtlCol="0" anchor="t">
            <a:spAutoFit/>
          </a:bodyPr>
          <a:lstStyle/>
          <a:p>
            <a:pPr algn="ctr">
              <a:lnSpc>
                <a:spcPts val="4420"/>
              </a:lnSpc>
              <a:spcBef>
                <a:spcPct val="0"/>
              </a:spcBef>
            </a:pPr>
            <a:r>
              <a:rPr lang="en-US" sz="3157" dirty="0">
                <a:solidFill>
                  <a:srgbClr val="FFFFFF"/>
                </a:solidFill>
                <a:latin typeface="Antic"/>
              </a:rPr>
              <a:t>Classification Report:</a:t>
            </a:r>
          </a:p>
          <a:p>
            <a:pPr algn="ctr">
              <a:lnSpc>
                <a:spcPts val="4420"/>
              </a:lnSpc>
              <a:spcBef>
                <a:spcPct val="0"/>
              </a:spcBef>
            </a:pPr>
            <a:r>
              <a:rPr lang="en-US" sz="3157" dirty="0">
                <a:solidFill>
                  <a:srgbClr val="FFFFFF"/>
                </a:solidFill>
                <a:latin typeface="Antic"/>
              </a:rPr>
              <a:t>              precision    recall  f1-score   support</a:t>
            </a:r>
          </a:p>
          <a:p>
            <a:pPr algn="ctr">
              <a:lnSpc>
                <a:spcPts val="4420"/>
              </a:lnSpc>
              <a:spcBef>
                <a:spcPct val="0"/>
              </a:spcBef>
            </a:pPr>
            <a:endParaRPr lang="en-US" sz="3157" dirty="0">
              <a:solidFill>
                <a:srgbClr val="FFFFFF"/>
              </a:solidFill>
              <a:latin typeface="Antic"/>
            </a:endParaRPr>
          </a:p>
          <a:p>
            <a:pPr algn="ctr">
              <a:lnSpc>
                <a:spcPts val="4420"/>
              </a:lnSpc>
              <a:spcBef>
                <a:spcPct val="0"/>
              </a:spcBef>
            </a:pPr>
            <a:r>
              <a:rPr lang="en-US" sz="3157" dirty="0">
                <a:solidFill>
                  <a:srgbClr val="FFFFFF"/>
                </a:solidFill>
                <a:latin typeface="Antic"/>
              </a:rPr>
              <a:t>           0       0.74      0.82      0.78     23321</a:t>
            </a:r>
          </a:p>
          <a:p>
            <a:pPr algn="ctr">
              <a:lnSpc>
                <a:spcPts val="4420"/>
              </a:lnSpc>
              <a:spcBef>
                <a:spcPct val="0"/>
              </a:spcBef>
            </a:pPr>
            <a:r>
              <a:rPr lang="en-US" sz="3157" dirty="0">
                <a:solidFill>
                  <a:srgbClr val="FFFFFF"/>
                </a:solidFill>
                <a:latin typeface="Antic"/>
              </a:rPr>
              <a:t>           1       0.66      0.55      0.60     14876</a:t>
            </a:r>
          </a:p>
          <a:p>
            <a:pPr algn="ctr">
              <a:lnSpc>
                <a:spcPts val="4420"/>
              </a:lnSpc>
              <a:spcBef>
                <a:spcPct val="0"/>
              </a:spcBef>
            </a:pPr>
            <a:endParaRPr lang="en-US" sz="3157" dirty="0">
              <a:solidFill>
                <a:srgbClr val="FFFFFF"/>
              </a:solidFill>
              <a:latin typeface="Antic"/>
            </a:endParaRPr>
          </a:p>
          <a:p>
            <a:pPr algn="ctr">
              <a:lnSpc>
                <a:spcPts val="4420"/>
              </a:lnSpc>
              <a:spcBef>
                <a:spcPct val="0"/>
              </a:spcBef>
            </a:pPr>
            <a:r>
              <a:rPr lang="en-US" sz="3157" dirty="0">
                <a:solidFill>
                  <a:srgbClr val="FFFFFF"/>
                </a:solidFill>
                <a:latin typeface="Antic"/>
              </a:rPr>
              <a:t>    accuracy                             0.71     38197</a:t>
            </a:r>
          </a:p>
          <a:p>
            <a:pPr algn="ctr">
              <a:lnSpc>
                <a:spcPts val="4420"/>
              </a:lnSpc>
              <a:spcBef>
                <a:spcPct val="0"/>
              </a:spcBef>
            </a:pPr>
            <a:r>
              <a:rPr lang="en-US" sz="3157" dirty="0">
                <a:solidFill>
                  <a:srgbClr val="FFFFFF"/>
                </a:solidFill>
                <a:latin typeface="Antic"/>
              </a:rPr>
              <a:t>   macro avg       0.70      0.68      0.69     38197</a:t>
            </a:r>
          </a:p>
          <a:p>
            <a:pPr algn="ctr">
              <a:lnSpc>
                <a:spcPts val="4420"/>
              </a:lnSpc>
              <a:spcBef>
                <a:spcPct val="0"/>
              </a:spcBef>
            </a:pPr>
            <a:r>
              <a:rPr lang="en-US" sz="3157" dirty="0">
                <a:solidFill>
                  <a:srgbClr val="FFFFFF"/>
                </a:solidFill>
                <a:latin typeface="Antic"/>
              </a:rPr>
              <a:t>weighted avg       0.71      0.71      0.71     38197</a:t>
            </a:r>
          </a:p>
        </p:txBody>
      </p:sp>
      <p:sp>
        <p:nvSpPr>
          <p:cNvPr id="7" name="TextBox 7"/>
          <p:cNvSpPr txBox="1"/>
          <p:nvPr/>
        </p:nvSpPr>
        <p:spPr>
          <a:xfrm>
            <a:off x="1028700" y="1192586"/>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8" name="Freeform 8"/>
          <p:cNvSpPr/>
          <p:nvPr/>
        </p:nvSpPr>
        <p:spPr>
          <a:xfrm>
            <a:off x="716059" y="1524872"/>
            <a:ext cx="1521668" cy="380417"/>
          </a:xfrm>
          <a:custGeom>
            <a:avLst/>
            <a:gdLst/>
            <a:ahLst/>
            <a:cxnLst/>
            <a:rect l="l" t="t" r="r" b="b"/>
            <a:pathLst>
              <a:path w="1521668" h="380417">
                <a:moveTo>
                  <a:pt x="0" y="0"/>
                </a:moveTo>
                <a:lnTo>
                  <a:pt x="1521668" y="0"/>
                </a:lnTo>
                <a:lnTo>
                  <a:pt x="1521668" y="380417"/>
                </a:lnTo>
                <a:lnTo>
                  <a:pt x="0" y="380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6384434" y="1391548"/>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743599" y="2253049"/>
            <a:ext cx="7900035" cy="1446943"/>
          </a:xfrm>
          <a:prstGeom prst="rect">
            <a:avLst/>
          </a:prstGeom>
        </p:spPr>
        <p:txBody>
          <a:bodyPr lIns="0" tIns="0" rIns="0" bIns="0" rtlCol="0" anchor="t">
            <a:spAutoFit/>
          </a:bodyPr>
          <a:lstStyle/>
          <a:p>
            <a:pPr algn="ctr">
              <a:lnSpc>
                <a:spcPts val="5822"/>
              </a:lnSpc>
            </a:pPr>
            <a:r>
              <a:rPr lang="en-US" sz="4158">
                <a:solidFill>
                  <a:srgbClr val="FFFFFF"/>
                </a:solidFill>
                <a:latin typeface="Antic Bold"/>
              </a:rPr>
              <a:t>Accuracy:0.8709904829044766</a:t>
            </a:r>
          </a:p>
          <a:p>
            <a:pPr algn="ctr">
              <a:lnSpc>
                <a:spcPts val="5822"/>
              </a:lnSpc>
              <a:spcBef>
                <a:spcPct val="0"/>
              </a:spcBef>
            </a:pPr>
            <a:endParaRPr lang="en-US" sz="4158">
              <a:solidFill>
                <a:srgbClr val="FFFFFF"/>
              </a:solidFill>
              <a:latin typeface="Antic Bold"/>
            </a:endParaRPr>
          </a:p>
        </p:txBody>
      </p:sp>
      <p:sp>
        <p:nvSpPr>
          <p:cNvPr id="3" name="TextBox 3"/>
          <p:cNvSpPr txBox="1"/>
          <p:nvPr/>
        </p:nvSpPr>
        <p:spPr>
          <a:xfrm>
            <a:off x="6516959" y="3168276"/>
            <a:ext cx="10979110" cy="5613792"/>
          </a:xfrm>
          <a:prstGeom prst="rect">
            <a:avLst/>
          </a:prstGeom>
        </p:spPr>
        <p:txBody>
          <a:bodyPr lIns="0" tIns="0" rIns="0" bIns="0" rtlCol="0" anchor="t">
            <a:spAutoFit/>
          </a:bodyPr>
          <a:lstStyle/>
          <a:p>
            <a:pPr algn="ctr">
              <a:lnSpc>
                <a:spcPts val="5578"/>
              </a:lnSpc>
              <a:spcBef>
                <a:spcPct val="0"/>
              </a:spcBef>
            </a:pPr>
            <a:r>
              <a:rPr lang="en-US" sz="3984">
                <a:solidFill>
                  <a:srgbClr val="FFFFFF"/>
                </a:solidFill>
                <a:latin typeface="Antic"/>
              </a:rPr>
              <a:t>              precision    recall  f1-score   support</a:t>
            </a:r>
          </a:p>
          <a:p>
            <a:pPr algn="ctr">
              <a:lnSpc>
                <a:spcPts val="5578"/>
              </a:lnSpc>
              <a:spcBef>
                <a:spcPct val="0"/>
              </a:spcBef>
            </a:pPr>
            <a:endParaRPr lang="en-US" sz="3984">
              <a:solidFill>
                <a:srgbClr val="FFFFFF"/>
              </a:solidFill>
              <a:latin typeface="Antic"/>
            </a:endParaRPr>
          </a:p>
          <a:p>
            <a:pPr algn="ctr">
              <a:lnSpc>
                <a:spcPts val="5578"/>
              </a:lnSpc>
              <a:spcBef>
                <a:spcPct val="0"/>
              </a:spcBef>
            </a:pPr>
            <a:r>
              <a:rPr lang="en-US" sz="3984">
                <a:solidFill>
                  <a:srgbClr val="FFFFFF"/>
                </a:solidFill>
                <a:latin typeface="Antic"/>
              </a:rPr>
              <a:t>           0       0.88      0.93      0.90     1795</a:t>
            </a:r>
          </a:p>
          <a:p>
            <a:pPr algn="ctr">
              <a:lnSpc>
                <a:spcPts val="5578"/>
              </a:lnSpc>
              <a:spcBef>
                <a:spcPct val="0"/>
              </a:spcBef>
            </a:pPr>
            <a:r>
              <a:rPr lang="en-US" sz="3984">
                <a:solidFill>
                  <a:srgbClr val="FFFFFF"/>
                </a:solidFill>
                <a:latin typeface="Antic"/>
              </a:rPr>
              <a:t>           1       0.86      0.77      0.81      1042</a:t>
            </a:r>
          </a:p>
          <a:p>
            <a:pPr algn="ctr">
              <a:lnSpc>
                <a:spcPts val="5578"/>
              </a:lnSpc>
              <a:spcBef>
                <a:spcPct val="0"/>
              </a:spcBef>
            </a:pPr>
            <a:endParaRPr lang="en-US" sz="3984">
              <a:solidFill>
                <a:srgbClr val="FFFFFF"/>
              </a:solidFill>
              <a:latin typeface="Antic"/>
            </a:endParaRPr>
          </a:p>
          <a:p>
            <a:pPr algn="ctr">
              <a:lnSpc>
                <a:spcPts val="5578"/>
              </a:lnSpc>
              <a:spcBef>
                <a:spcPct val="0"/>
              </a:spcBef>
            </a:pPr>
            <a:r>
              <a:rPr lang="en-US" sz="3984">
                <a:solidFill>
                  <a:srgbClr val="FFFFFF"/>
                </a:solidFill>
                <a:latin typeface="Antic"/>
              </a:rPr>
              <a:t>      accuracy                               0.87      2837</a:t>
            </a:r>
          </a:p>
          <a:p>
            <a:pPr algn="ctr">
              <a:lnSpc>
                <a:spcPts val="5578"/>
              </a:lnSpc>
              <a:spcBef>
                <a:spcPct val="0"/>
              </a:spcBef>
            </a:pPr>
            <a:r>
              <a:rPr lang="en-US" sz="3984">
                <a:solidFill>
                  <a:srgbClr val="FFFFFF"/>
                </a:solidFill>
                <a:latin typeface="Antic"/>
              </a:rPr>
              <a:t>   macro avg       0.87      0.85      0.86      2837</a:t>
            </a:r>
          </a:p>
          <a:p>
            <a:pPr algn="ctr">
              <a:lnSpc>
                <a:spcPts val="5578"/>
              </a:lnSpc>
              <a:spcBef>
                <a:spcPct val="0"/>
              </a:spcBef>
            </a:pPr>
            <a:r>
              <a:rPr lang="en-US" sz="3984">
                <a:solidFill>
                  <a:srgbClr val="FFFFFF"/>
                </a:solidFill>
                <a:latin typeface="Antic"/>
              </a:rPr>
              <a:t>weighted avg       0.87      0.87      0.87      2837</a:t>
            </a:r>
          </a:p>
        </p:txBody>
      </p:sp>
      <p:sp>
        <p:nvSpPr>
          <p:cNvPr id="4" name="TextBox 4"/>
          <p:cNvSpPr txBox="1"/>
          <p:nvPr/>
        </p:nvSpPr>
        <p:spPr>
          <a:xfrm>
            <a:off x="942071" y="4376267"/>
            <a:ext cx="4463534" cy="687483"/>
          </a:xfrm>
          <a:prstGeom prst="rect">
            <a:avLst/>
          </a:prstGeom>
        </p:spPr>
        <p:txBody>
          <a:bodyPr lIns="0" tIns="0" rIns="0" bIns="0" rtlCol="0" anchor="t">
            <a:spAutoFit/>
          </a:bodyPr>
          <a:lstStyle/>
          <a:p>
            <a:pPr algn="ctr">
              <a:lnSpc>
                <a:spcPts val="5682"/>
              </a:lnSpc>
              <a:spcBef>
                <a:spcPct val="0"/>
              </a:spcBef>
            </a:pPr>
            <a:r>
              <a:rPr lang="en-US" sz="4058">
                <a:solidFill>
                  <a:srgbClr val="FFFFFF"/>
                </a:solidFill>
                <a:latin typeface="Antic"/>
              </a:rPr>
              <a:t>mcc: 0.718803700</a:t>
            </a:r>
          </a:p>
        </p:txBody>
      </p:sp>
      <p:sp>
        <p:nvSpPr>
          <p:cNvPr id="5" name="TextBox 5"/>
          <p:cNvSpPr txBox="1"/>
          <p:nvPr/>
        </p:nvSpPr>
        <p:spPr>
          <a:xfrm>
            <a:off x="609356" y="5735258"/>
            <a:ext cx="4298752" cy="2766473"/>
          </a:xfrm>
          <a:prstGeom prst="rect">
            <a:avLst/>
          </a:prstGeom>
        </p:spPr>
        <p:txBody>
          <a:bodyPr lIns="0" tIns="0" rIns="0" bIns="0" rtlCol="0" anchor="t">
            <a:spAutoFit/>
          </a:bodyPr>
          <a:lstStyle/>
          <a:p>
            <a:pPr algn="ctr">
              <a:lnSpc>
                <a:spcPts val="5542"/>
              </a:lnSpc>
              <a:spcBef>
                <a:spcPct val="0"/>
              </a:spcBef>
            </a:pPr>
            <a:endParaRPr dirty="0"/>
          </a:p>
          <a:p>
            <a:pPr algn="ctr">
              <a:lnSpc>
                <a:spcPts val="5542"/>
              </a:lnSpc>
              <a:spcBef>
                <a:spcPct val="0"/>
              </a:spcBef>
            </a:pPr>
            <a:r>
              <a:rPr lang="en-US" sz="3958" dirty="0" err="1">
                <a:solidFill>
                  <a:srgbClr val="FFFFFF"/>
                </a:solidFill>
                <a:latin typeface="Antic"/>
              </a:rPr>
              <a:t>conf_matrix</a:t>
            </a:r>
            <a:endParaRPr lang="en-US" sz="3958" dirty="0">
              <a:solidFill>
                <a:srgbClr val="FFFFFF"/>
              </a:solidFill>
              <a:latin typeface="Antic"/>
            </a:endParaRPr>
          </a:p>
          <a:p>
            <a:pPr algn="ctr">
              <a:lnSpc>
                <a:spcPts val="5542"/>
              </a:lnSpc>
              <a:spcBef>
                <a:spcPct val="0"/>
              </a:spcBef>
            </a:pPr>
            <a:r>
              <a:rPr lang="en-US" sz="3958" dirty="0">
                <a:solidFill>
                  <a:srgbClr val="FFFFFF"/>
                </a:solidFill>
                <a:latin typeface="Antic"/>
              </a:rPr>
              <a:t>array([[1665, 130],</a:t>
            </a:r>
          </a:p>
          <a:p>
            <a:pPr algn="ctr">
              <a:lnSpc>
                <a:spcPts val="5542"/>
              </a:lnSpc>
              <a:spcBef>
                <a:spcPct val="0"/>
              </a:spcBef>
            </a:pPr>
            <a:r>
              <a:rPr lang="en-US" sz="3958" dirty="0">
                <a:solidFill>
                  <a:srgbClr val="FFFFFF"/>
                </a:solidFill>
                <a:latin typeface="Antic"/>
              </a:rPr>
              <a:t>       [ 236,  806]]</a:t>
            </a:r>
          </a:p>
        </p:txBody>
      </p:sp>
      <p:sp>
        <p:nvSpPr>
          <p:cNvPr id="6" name="TextBox 6"/>
          <p:cNvSpPr txBox="1"/>
          <p:nvPr/>
        </p:nvSpPr>
        <p:spPr>
          <a:xfrm>
            <a:off x="2873813" y="522995"/>
            <a:ext cx="12540374"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with Validation data : LB tope - fixed</a:t>
            </a:r>
          </a:p>
          <a:p>
            <a:pPr algn="ctr">
              <a:lnSpc>
                <a:spcPts val="7279"/>
              </a:lnSpc>
            </a:pPr>
            <a:endParaRPr lang="en-US" sz="5199">
              <a:solidFill>
                <a:srgbClr val="E8C650"/>
              </a:solidFill>
              <a:latin typeface="Canva Sans Bo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033064" y="1194502"/>
            <a:ext cx="10673536" cy="8787727"/>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0.47282608695652173</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err="1">
                <a:solidFill>
                  <a:srgbClr val="FFFFFF"/>
                </a:solidFill>
                <a:latin typeface="Antic"/>
              </a:rPr>
              <a:t>conf_matrix</a:t>
            </a: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[97, 87]])</a:t>
            </a: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1       1.00      0.47      0.64       184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0.47       184</a:t>
            </a:r>
          </a:p>
          <a:p>
            <a:pPr algn="ctr">
              <a:lnSpc>
                <a:spcPts val="5262"/>
              </a:lnSpc>
              <a:spcBef>
                <a:spcPct val="0"/>
              </a:spcBef>
            </a:pPr>
            <a:r>
              <a:rPr lang="en-US" sz="3758" dirty="0">
                <a:solidFill>
                  <a:srgbClr val="FFFFFF"/>
                </a:solidFill>
                <a:latin typeface="Antic"/>
              </a:rPr>
              <a:t>   macro avg       0.50      0.24      0.32       184</a:t>
            </a:r>
          </a:p>
          <a:p>
            <a:pPr algn="ctr">
              <a:lnSpc>
                <a:spcPts val="5262"/>
              </a:lnSpc>
              <a:spcBef>
                <a:spcPct val="0"/>
              </a:spcBef>
            </a:pPr>
            <a:r>
              <a:rPr lang="en-US" sz="3758" dirty="0">
                <a:solidFill>
                  <a:srgbClr val="FFFFFF"/>
                </a:solidFill>
                <a:latin typeface="Antic"/>
              </a:rPr>
              <a:t>weighted avg       1.00      0.47      0.64       184</a:t>
            </a:r>
          </a:p>
        </p:txBody>
      </p:sp>
      <p:sp>
        <p:nvSpPr>
          <p:cNvPr id="3" name="TextBox 3"/>
          <p:cNvSpPr txBox="1"/>
          <p:nvPr/>
        </p:nvSpPr>
        <p:spPr>
          <a:xfrm>
            <a:off x="138679" y="38360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1556389" y="914400"/>
            <a:ext cx="5782033" cy="906145"/>
          </a:xfrm>
          <a:prstGeom prst="rect">
            <a:avLst/>
          </a:prstGeom>
        </p:spPr>
        <p:txBody>
          <a:bodyPr lIns="0" tIns="0" rIns="0" bIns="0" rtlCol="0" anchor="t">
            <a:spAutoFit/>
          </a:bodyPr>
          <a:lstStyle/>
          <a:p>
            <a:pPr algn="ctr">
              <a:lnSpc>
                <a:spcPts val="7279"/>
              </a:lnSpc>
            </a:pPr>
            <a:r>
              <a:rPr lang="en-US" sz="5199" u="sng">
                <a:solidFill>
                  <a:srgbClr val="FFFFFF"/>
                </a:solidFill>
                <a:latin typeface="Sifonn"/>
              </a:rPr>
              <a:t>INTERPRETATION</a:t>
            </a:r>
          </a:p>
        </p:txBody>
      </p:sp>
      <p:sp>
        <p:nvSpPr>
          <p:cNvPr id="3" name="TextBox 3"/>
          <p:cNvSpPr txBox="1"/>
          <p:nvPr/>
        </p:nvSpPr>
        <p:spPr>
          <a:xfrm>
            <a:off x="818446" y="3111253"/>
            <a:ext cx="16651108" cy="4492403"/>
          </a:xfrm>
          <a:prstGeom prst="rect">
            <a:avLst/>
          </a:prstGeom>
        </p:spPr>
        <p:txBody>
          <a:bodyPr lIns="0" tIns="0" rIns="0" bIns="0" rtlCol="0" anchor="t">
            <a:spAutoFit/>
          </a:bodyPr>
          <a:lstStyle/>
          <a:p>
            <a:pPr marL="919460" lvl="1" indent="-459730" algn="l">
              <a:lnSpc>
                <a:spcPts val="5962"/>
              </a:lnSpc>
              <a:buFont typeface="Arial"/>
              <a:buChar char="•"/>
            </a:pPr>
            <a:r>
              <a:rPr lang="en-US" sz="4258">
                <a:solidFill>
                  <a:srgbClr val="FFFFFF"/>
                </a:solidFill>
                <a:latin typeface="Antic"/>
              </a:rPr>
              <a:t>The model shows higher precision and recall for the majority class (class 0) compared to the minority class (class 1), indicating a bias towards the majority class for cv = 5</a:t>
            </a:r>
          </a:p>
          <a:p>
            <a:pPr marL="919460" lvl="1" indent="-459730" algn="l">
              <a:lnSpc>
                <a:spcPts val="5962"/>
              </a:lnSpc>
              <a:buFont typeface="Arial"/>
              <a:buChar char="•"/>
            </a:pPr>
            <a:r>
              <a:rPr lang="en-US" sz="4258">
                <a:solidFill>
                  <a:srgbClr val="FFFFFF"/>
                </a:solidFill>
                <a:latin typeface="Antic"/>
              </a:rPr>
              <a:t>While the model performs well, focusing on improving recall for the positive class and further tuning could enhance its performance for cv =10.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- 7: PFeature - AAC</a:t>
            </a:r>
          </a:p>
        </p:txBody>
      </p:sp>
      <p:sp>
        <p:nvSpPr>
          <p:cNvPr id="7" name="TextBox 7"/>
          <p:cNvSpPr txBox="1"/>
          <p:nvPr/>
        </p:nvSpPr>
        <p:spPr>
          <a:xfrm>
            <a:off x="3295250" y="2423871"/>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7607925"/>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 </a:t>
            </a:r>
          </a:p>
        </p:txBody>
      </p:sp>
      <p:sp>
        <p:nvSpPr>
          <p:cNvPr id="9" name="TextBox 9"/>
          <p:cNvSpPr txBox="1"/>
          <p:nvPr/>
        </p:nvSpPr>
        <p:spPr>
          <a:xfrm>
            <a:off x="3572917" y="8371374"/>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
        <p:nvSpPr>
          <p:cNvPr id="10" name="TextBox 10"/>
          <p:cNvSpPr txBox="1"/>
          <p:nvPr/>
        </p:nvSpPr>
        <p:spPr>
          <a:xfrm>
            <a:off x="3572917" y="3365986"/>
            <a:ext cx="12906198" cy="3478828"/>
          </a:xfrm>
          <a:prstGeom prst="rect">
            <a:avLst/>
          </a:prstGeom>
        </p:spPr>
        <p:txBody>
          <a:bodyPr lIns="0" tIns="0" rIns="0" bIns="0" rtlCol="0" anchor="t">
            <a:spAutoFit/>
          </a:bodyPr>
          <a:lstStyle/>
          <a:p>
            <a:pPr marL="709939" lvl="1" indent="-354970" algn="l">
              <a:lnSpc>
                <a:spcPts val="4603"/>
              </a:lnSpc>
              <a:buFont typeface="Arial"/>
              <a:buChar char="•"/>
            </a:pPr>
            <a:r>
              <a:rPr lang="en-US" sz="3288">
                <a:solidFill>
                  <a:srgbClr val="F6F7F6"/>
                </a:solidFill>
                <a:latin typeface="Antic"/>
              </a:rPr>
              <a:t>To preprocess the training dataset and extract relevant features, we employed CD-HIT for sequence clustering and redundancy removal, followed by Pfeature for feature extraction based on amino acid composition which results in 20 distinct features</a:t>
            </a:r>
          </a:p>
          <a:p>
            <a:pPr marL="709939" lvl="1" indent="-354970" algn="l">
              <a:lnSpc>
                <a:spcPts val="4603"/>
              </a:lnSpc>
              <a:buFont typeface="Arial"/>
              <a:buChar char="•"/>
            </a:pPr>
            <a:r>
              <a:rPr lang="en-US" sz="3288">
                <a:solidFill>
                  <a:srgbClr val="F6F7F6"/>
                </a:solidFill>
                <a:latin typeface="Antic"/>
              </a:rPr>
              <a:t>the obtained features are then trained with lazyclassifier to know the best fit model for classification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64592" y="2735489"/>
            <a:ext cx="7427775" cy="5656915"/>
          </a:xfrm>
          <a:custGeom>
            <a:avLst/>
            <a:gdLst/>
            <a:ahLst/>
            <a:cxnLst/>
            <a:rect l="l" t="t" r="r" b="b"/>
            <a:pathLst>
              <a:path w="7427775" h="5656915">
                <a:moveTo>
                  <a:pt x="0" y="0"/>
                </a:moveTo>
                <a:lnTo>
                  <a:pt x="7427775" y="0"/>
                </a:lnTo>
                <a:lnTo>
                  <a:pt x="7427775" y="5656915"/>
                </a:lnTo>
                <a:lnTo>
                  <a:pt x="0" y="5656915"/>
                </a:lnTo>
                <a:lnTo>
                  <a:pt x="0" y="0"/>
                </a:lnTo>
                <a:close/>
              </a:path>
            </a:pathLst>
          </a:custGeom>
          <a:blipFill>
            <a:blip r:embed="rId2"/>
            <a:stretch>
              <a:fillRect/>
            </a:stretch>
          </a:blipFill>
        </p:spPr>
      </p:sp>
      <p:sp>
        <p:nvSpPr>
          <p:cNvPr id="3" name="TextBox 3"/>
          <p:cNvSpPr txBox="1"/>
          <p:nvPr/>
        </p:nvSpPr>
        <p:spPr>
          <a:xfrm>
            <a:off x="603230" y="2032564"/>
            <a:ext cx="9087326" cy="797232"/>
          </a:xfrm>
          <a:prstGeom prst="rect">
            <a:avLst/>
          </a:prstGeom>
        </p:spPr>
        <p:txBody>
          <a:bodyPr lIns="0" tIns="0" rIns="0" bIns="0" rtlCol="0" anchor="t">
            <a:spAutoFit/>
          </a:bodyPr>
          <a:lstStyle/>
          <a:p>
            <a:pPr algn="ctr">
              <a:lnSpc>
                <a:spcPts val="6458"/>
              </a:lnSpc>
              <a:spcBef>
                <a:spcPct val="0"/>
              </a:spcBef>
            </a:pPr>
            <a:r>
              <a:rPr lang="en-US" sz="4612">
                <a:solidFill>
                  <a:srgbClr val="FFFFFF"/>
                </a:solidFill>
                <a:latin typeface="Sifonn"/>
              </a:rPr>
              <a:t>Accuracy: 0.6868533171028606</a:t>
            </a:r>
          </a:p>
        </p:txBody>
      </p:sp>
      <p:sp>
        <p:nvSpPr>
          <p:cNvPr id="4" name="TextBox 4"/>
          <p:cNvSpPr txBox="1"/>
          <p:nvPr/>
        </p:nvSpPr>
        <p:spPr>
          <a:xfrm>
            <a:off x="945058" y="3258421"/>
            <a:ext cx="8745498" cy="4415641"/>
          </a:xfrm>
          <a:prstGeom prst="rect">
            <a:avLst/>
          </a:prstGeom>
        </p:spPr>
        <p:txBody>
          <a:bodyPr lIns="0" tIns="0" rIns="0" bIns="0" rtlCol="0" anchor="t">
            <a:spAutoFit/>
          </a:bodyPr>
          <a:lstStyle/>
          <a:p>
            <a:pPr algn="ctr">
              <a:lnSpc>
                <a:spcPts val="4418"/>
              </a:lnSpc>
              <a:spcBef>
                <a:spcPct val="0"/>
              </a:spcBef>
            </a:pPr>
            <a:r>
              <a:rPr lang="en-US" sz="3155">
                <a:solidFill>
                  <a:srgbClr val="FFFFFF"/>
                </a:solidFill>
                <a:latin typeface="Antic"/>
              </a:rPr>
              <a:t>              precision    recall  f1-score   support</a:t>
            </a:r>
          </a:p>
          <a:p>
            <a:pPr algn="ctr">
              <a:lnSpc>
                <a:spcPts val="4418"/>
              </a:lnSpc>
              <a:spcBef>
                <a:spcPct val="0"/>
              </a:spcBef>
            </a:pPr>
            <a:endParaRPr lang="en-US" sz="3155">
              <a:solidFill>
                <a:srgbClr val="FFFFFF"/>
              </a:solidFill>
              <a:latin typeface="Antic"/>
            </a:endParaRPr>
          </a:p>
          <a:p>
            <a:pPr algn="ctr">
              <a:lnSpc>
                <a:spcPts val="4418"/>
              </a:lnSpc>
              <a:spcBef>
                <a:spcPct val="0"/>
              </a:spcBef>
            </a:pPr>
            <a:r>
              <a:rPr lang="en-US" sz="3155">
                <a:solidFill>
                  <a:srgbClr val="FFFFFF"/>
                </a:solidFill>
                <a:latin typeface="Antic"/>
              </a:rPr>
              <a:t>           0       0.68      0.80      0.73      1779</a:t>
            </a:r>
          </a:p>
          <a:p>
            <a:pPr algn="ctr">
              <a:lnSpc>
                <a:spcPts val="4418"/>
              </a:lnSpc>
              <a:spcBef>
                <a:spcPct val="0"/>
              </a:spcBef>
            </a:pPr>
            <a:r>
              <a:rPr lang="en-US" sz="3155">
                <a:solidFill>
                  <a:srgbClr val="FFFFFF"/>
                </a:solidFill>
                <a:latin typeface="Antic"/>
              </a:rPr>
              <a:t>           1       0.70      0.55      0.61      1507</a:t>
            </a:r>
          </a:p>
          <a:p>
            <a:pPr algn="ctr">
              <a:lnSpc>
                <a:spcPts val="4418"/>
              </a:lnSpc>
              <a:spcBef>
                <a:spcPct val="0"/>
              </a:spcBef>
            </a:pPr>
            <a:endParaRPr lang="en-US" sz="3155">
              <a:solidFill>
                <a:srgbClr val="FFFFFF"/>
              </a:solidFill>
              <a:latin typeface="Antic"/>
            </a:endParaRPr>
          </a:p>
          <a:p>
            <a:pPr algn="ctr">
              <a:lnSpc>
                <a:spcPts val="4418"/>
              </a:lnSpc>
              <a:spcBef>
                <a:spcPct val="0"/>
              </a:spcBef>
            </a:pPr>
            <a:r>
              <a:rPr lang="en-US" sz="3155">
                <a:solidFill>
                  <a:srgbClr val="FFFFFF"/>
                </a:solidFill>
                <a:latin typeface="Antic"/>
              </a:rPr>
              <a:t>    accuracy                           0.69      3286</a:t>
            </a:r>
          </a:p>
          <a:p>
            <a:pPr algn="ctr">
              <a:lnSpc>
                <a:spcPts val="4418"/>
              </a:lnSpc>
              <a:spcBef>
                <a:spcPct val="0"/>
              </a:spcBef>
            </a:pPr>
            <a:r>
              <a:rPr lang="en-US" sz="3155">
                <a:solidFill>
                  <a:srgbClr val="FFFFFF"/>
                </a:solidFill>
                <a:latin typeface="Antic"/>
              </a:rPr>
              <a:t>   macro avg       0.69      0.67      0.67      3286</a:t>
            </a:r>
          </a:p>
          <a:p>
            <a:pPr algn="ctr">
              <a:lnSpc>
                <a:spcPts val="4418"/>
              </a:lnSpc>
              <a:spcBef>
                <a:spcPct val="0"/>
              </a:spcBef>
            </a:pPr>
            <a:r>
              <a:rPr lang="en-US" sz="3155">
                <a:solidFill>
                  <a:srgbClr val="FFFFFF"/>
                </a:solidFill>
                <a:latin typeface="Antic"/>
              </a:rPr>
              <a:t>weighted avg       0.69      0.69      0.68      3286</a:t>
            </a:r>
          </a:p>
        </p:txBody>
      </p:sp>
      <p:sp>
        <p:nvSpPr>
          <p:cNvPr id="5" name="TextBox 5"/>
          <p:cNvSpPr txBox="1"/>
          <p:nvPr/>
        </p:nvSpPr>
        <p:spPr>
          <a:xfrm>
            <a:off x="1025069" y="8102687"/>
            <a:ext cx="4121825"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array([[1429,  350],</a:t>
            </a:r>
          </a:p>
          <a:p>
            <a:pPr algn="ctr">
              <a:lnSpc>
                <a:spcPts val="5262"/>
              </a:lnSpc>
              <a:spcBef>
                <a:spcPct val="0"/>
              </a:spcBef>
            </a:pPr>
            <a:r>
              <a:rPr lang="en-US" sz="3758">
                <a:solidFill>
                  <a:srgbClr val="FFFFFF"/>
                </a:solidFill>
                <a:latin typeface="Antic"/>
              </a:rPr>
              <a:t>       [ 684,  823]])</a:t>
            </a:r>
          </a:p>
        </p:txBody>
      </p:sp>
      <p:sp>
        <p:nvSpPr>
          <p:cNvPr id="6" name="TextBox 6"/>
          <p:cNvSpPr txBox="1"/>
          <p:nvPr/>
        </p:nvSpPr>
        <p:spPr>
          <a:xfrm>
            <a:off x="12243787" y="1550903"/>
            <a:ext cx="5423654"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:0.363363972584853</a:t>
            </a:r>
          </a:p>
        </p:txBody>
      </p:sp>
      <p:sp>
        <p:nvSpPr>
          <p:cNvPr id="7" name="TextBox 7"/>
          <p:cNvSpPr txBox="1"/>
          <p:nvPr/>
        </p:nvSpPr>
        <p:spPr>
          <a:xfrm>
            <a:off x="9848983" y="771816"/>
            <a:ext cx="7708940"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Best fit model:  Extra Trees Classifier</a:t>
            </a:r>
          </a:p>
        </p:txBody>
      </p:sp>
      <p:sp>
        <p:nvSpPr>
          <p:cNvPr id="8" name="TextBox 8"/>
          <p:cNvSpPr txBox="1"/>
          <p:nvPr/>
        </p:nvSpPr>
        <p:spPr>
          <a:xfrm>
            <a:off x="-1730866" y="315997"/>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9" name="TextBox 9"/>
          <p:cNvSpPr txBox="1"/>
          <p:nvPr/>
        </p:nvSpPr>
        <p:spPr>
          <a:xfrm>
            <a:off x="-2083604" y="1363717"/>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616021" y="1684253"/>
            <a:ext cx="8993624" cy="1616382"/>
          </a:xfrm>
          <a:prstGeom prst="rect">
            <a:avLst/>
          </a:prstGeom>
        </p:spPr>
        <p:txBody>
          <a:bodyPr lIns="0" tIns="0" rIns="0" bIns="0" rtlCol="0" anchor="t">
            <a:spAutoFit/>
          </a:bodyPr>
          <a:lstStyle/>
          <a:p>
            <a:pPr algn="ctr">
              <a:lnSpc>
                <a:spcPts val="6458"/>
              </a:lnSpc>
            </a:pPr>
            <a:r>
              <a:rPr lang="en-US" sz="4612">
                <a:solidFill>
                  <a:srgbClr val="FFFFFF"/>
                </a:solidFill>
                <a:latin typeface="Sifonn"/>
              </a:rPr>
              <a:t>Accuracy: 0.700740218540712</a:t>
            </a:r>
          </a:p>
          <a:p>
            <a:pPr algn="ctr">
              <a:lnSpc>
                <a:spcPts val="6458"/>
              </a:lnSpc>
              <a:spcBef>
                <a:spcPct val="0"/>
              </a:spcBef>
            </a:pPr>
            <a:endParaRPr lang="en-US" sz="4612">
              <a:solidFill>
                <a:srgbClr val="FFFFFF"/>
              </a:solidFill>
              <a:latin typeface="Sifonn"/>
            </a:endParaRPr>
          </a:p>
        </p:txBody>
      </p:sp>
      <p:sp>
        <p:nvSpPr>
          <p:cNvPr id="3" name="TextBox 3"/>
          <p:cNvSpPr txBox="1"/>
          <p:nvPr/>
        </p:nvSpPr>
        <p:spPr>
          <a:xfrm>
            <a:off x="11144963" y="1703303"/>
            <a:ext cx="5873829" cy="1278668"/>
          </a:xfrm>
          <a:prstGeom prst="rect">
            <a:avLst/>
          </a:prstGeom>
        </p:spPr>
        <p:txBody>
          <a:bodyPr lIns="0" tIns="0" rIns="0" bIns="0" rtlCol="0" anchor="t">
            <a:spAutoFit/>
          </a:bodyPr>
          <a:lstStyle/>
          <a:p>
            <a:pPr algn="ctr">
              <a:lnSpc>
                <a:spcPts val="5122"/>
              </a:lnSpc>
            </a:pPr>
            <a:r>
              <a:rPr lang="en-US" sz="3658">
                <a:solidFill>
                  <a:srgbClr val="FFFFFF"/>
                </a:solidFill>
                <a:latin typeface="Antic"/>
              </a:rPr>
              <a:t>mcc :0.38371043785935655</a:t>
            </a:r>
          </a:p>
          <a:p>
            <a:pPr algn="ctr">
              <a:lnSpc>
                <a:spcPts val="5122"/>
              </a:lnSpc>
              <a:spcBef>
                <a:spcPct val="0"/>
              </a:spcBef>
            </a:pPr>
            <a:endParaRPr lang="en-US" sz="3658">
              <a:solidFill>
                <a:srgbClr val="FFFFFF"/>
              </a:solidFill>
              <a:latin typeface="Antic"/>
            </a:endParaRPr>
          </a:p>
        </p:txBody>
      </p:sp>
      <p:sp>
        <p:nvSpPr>
          <p:cNvPr id="4" name="TextBox 4"/>
          <p:cNvSpPr txBox="1"/>
          <p:nvPr/>
        </p:nvSpPr>
        <p:spPr>
          <a:xfrm>
            <a:off x="13544879" y="6987974"/>
            <a:ext cx="4049792"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array([[1275,  520],</a:t>
            </a:r>
          </a:p>
          <a:p>
            <a:pPr algn="ctr">
              <a:lnSpc>
                <a:spcPts val="5262"/>
              </a:lnSpc>
              <a:spcBef>
                <a:spcPct val="0"/>
              </a:spcBef>
            </a:pPr>
            <a:r>
              <a:rPr lang="en-US" sz="3758">
                <a:solidFill>
                  <a:srgbClr val="FFFFFF"/>
                </a:solidFill>
                <a:latin typeface="Antic"/>
              </a:rPr>
              <a:t>       [ 329,  713]])</a:t>
            </a:r>
          </a:p>
        </p:txBody>
      </p:sp>
      <p:sp>
        <p:nvSpPr>
          <p:cNvPr id="5" name="TextBox 5"/>
          <p:cNvSpPr txBox="1"/>
          <p:nvPr/>
        </p:nvSpPr>
        <p:spPr>
          <a:xfrm>
            <a:off x="481426" y="2886721"/>
            <a:ext cx="12243974" cy="6156177"/>
          </a:xfrm>
          <a:prstGeom prst="rect">
            <a:avLst/>
          </a:prstGeom>
        </p:spPr>
        <p:txBody>
          <a:bodyPr wrap="square" lIns="0" tIns="0" rIns="0" bIns="0" rtlCol="0" anchor="t">
            <a:spAutoFit/>
          </a:bodyPr>
          <a:lstStyle/>
          <a:p>
            <a:pPr algn="ctr">
              <a:lnSpc>
                <a:spcPts val="6133"/>
              </a:lnSpc>
              <a:spcBef>
                <a:spcPct val="0"/>
              </a:spcBef>
            </a:pPr>
            <a:r>
              <a:rPr lang="en-US" sz="4380" dirty="0">
                <a:solidFill>
                  <a:srgbClr val="FFFFFF"/>
                </a:solidFill>
                <a:latin typeface="Antic"/>
              </a:rPr>
              <a:t>              precision    recall  f1-score   support</a:t>
            </a:r>
          </a:p>
          <a:p>
            <a:pPr algn="ctr">
              <a:lnSpc>
                <a:spcPts val="6133"/>
              </a:lnSpc>
              <a:spcBef>
                <a:spcPct val="0"/>
              </a:spcBef>
            </a:pPr>
            <a:endParaRPr lang="en-US" sz="4380" dirty="0">
              <a:solidFill>
                <a:srgbClr val="FFFFFF"/>
              </a:solidFill>
              <a:latin typeface="Antic"/>
            </a:endParaRPr>
          </a:p>
          <a:p>
            <a:pPr algn="ctr">
              <a:lnSpc>
                <a:spcPts val="6133"/>
              </a:lnSpc>
              <a:spcBef>
                <a:spcPct val="0"/>
              </a:spcBef>
            </a:pPr>
            <a:r>
              <a:rPr lang="en-US" sz="4380" dirty="0">
                <a:solidFill>
                  <a:srgbClr val="FFFFFF"/>
                </a:solidFill>
                <a:latin typeface="Antic"/>
              </a:rPr>
              <a:t>    negative       0.79      0.71      0.75      1795</a:t>
            </a:r>
          </a:p>
          <a:p>
            <a:pPr algn="ctr">
              <a:lnSpc>
                <a:spcPts val="6133"/>
              </a:lnSpc>
              <a:spcBef>
                <a:spcPct val="0"/>
              </a:spcBef>
            </a:pPr>
            <a:r>
              <a:rPr lang="en-US" sz="4380" dirty="0">
                <a:solidFill>
                  <a:srgbClr val="FFFFFF"/>
                </a:solidFill>
                <a:latin typeface="Antic"/>
              </a:rPr>
              <a:t>    positive       0.58      0.68      0.63      1042</a:t>
            </a:r>
          </a:p>
          <a:p>
            <a:pPr algn="ctr">
              <a:lnSpc>
                <a:spcPts val="6133"/>
              </a:lnSpc>
              <a:spcBef>
                <a:spcPct val="0"/>
              </a:spcBef>
            </a:pPr>
            <a:endParaRPr lang="en-US" sz="4380" dirty="0">
              <a:solidFill>
                <a:srgbClr val="FFFFFF"/>
              </a:solidFill>
              <a:latin typeface="Antic"/>
            </a:endParaRPr>
          </a:p>
          <a:p>
            <a:pPr algn="ctr">
              <a:lnSpc>
                <a:spcPts val="6133"/>
              </a:lnSpc>
              <a:spcBef>
                <a:spcPct val="0"/>
              </a:spcBef>
            </a:pPr>
            <a:r>
              <a:rPr lang="en-US" sz="4380" dirty="0">
                <a:solidFill>
                  <a:srgbClr val="FFFFFF"/>
                </a:solidFill>
                <a:latin typeface="Antic"/>
              </a:rPr>
              <a:t>           accuracy                           0.70      2837</a:t>
            </a:r>
          </a:p>
          <a:p>
            <a:pPr algn="ctr">
              <a:lnSpc>
                <a:spcPts val="6133"/>
              </a:lnSpc>
              <a:spcBef>
                <a:spcPct val="0"/>
              </a:spcBef>
            </a:pPr>
            <a:r>
              <a:rPr lang="en-US" sz="4380" dirty="0">
                <a:solidFill>
                  <a:srgbClr val="FFFFFF"/>
                </a:solidFill>
                <a:latin typeface="Antic"/>
              </a:rPr>
              <a:t>   macro avg       0.69      0.70      0.69      2837</a:t>
            </a:r>
          </a:p>
          <a:p>
            <a:pPr algn="ctr">
              <a:lnSpc>
                <a:spcPts val="6133"/>
              </a:lnSpc>
              <a:spcBef>
                <a:spcPct val="0"/>
              </a:spcBef>
            </a:pPr>
            <a:r>
              <a:rPr lang="en-US" sz="4380" dirty="0">
                <a:solidFill>
                  <a:srgbClr val="FFFFFF"/>
                </a:solidFill>
                <a:latin typeface="Antic"/>
              </a:rPr>
              <a:t>weighted avg      0.72      0.70      0.70      2837</a:t>
            </a:r>
          </a:p>
        </p:txBody>
      </p:sp>
      <p:sp>
        <p:nvSpPr>
          <p:cNvPr id="6" name="TextBox 6"/>
          <p:cNvSpPr txBox="1"/>
          <p:nvPr/>
        </p:nvSpPr>
        <p:spPr>
          <a:xfrm>
            <a:off x="2873813" y="522995"/>
            <a:ext cx="12540374"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with Validation data : LB tope - fixed</a:t>
            </a:r>
          </a:p>
          <a:p>
            <a:pPr algn="ctr">
              <a:lnSpc>
                <a:spcPts val="7279"/>
              </a:lnSpc>
            </a:pPr>
            <a:endParaRPr lang="en-US" sz="5199">
              <a:solidFill>
                <a:srgbClr val="E8C650"/>
              </a:solidFill>
              <a:latin typeface="Canva Sans Bo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209724" y="1234688"/>
            <a:ext cx="10496876" cy="9467400"/>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0.6304347826086957</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[ 68, 116]])</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1       1.00      0.63      0.77       184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0.63       184</a:t>
            </a:r>
          </a:p>
          <a:p>
            <a:pPr algn="ctr">
              <a:lnSpc>
                <a:spcPts val="5262"/>
              </a:lnSpc>
              <a:spcBef>
                <a:spcPct val="0"/>
              </a:spcBef>
            </a:pPr>
            <a:r>
              <a:rPr lang="en-US" sz="3758" dirty="0">
                <a:solidFill>
                  <a:srgbClr val="FFFFFF"/>
                </a:solidFill>
                <a:latin typeface="Antic"/>
              </a:rPr>
              <a:t>   macro avg       0.50      0.32      0.39       184</a:t>
            </a:r>
          </a:p>
          <a:p>
            <a:pPr algn="ctr">
              <a:lnSpc>
                <a:spcPts val="5262"/>
              </a:lnSpc>
              <a:spcBef>
                <a:spcPct val="0"/>
              </a:spcBef>
            </a:pPr>
            <a:r>
              <a:rPr lang="en-US" sz="3758" dirty="0">
                <a:solidFill>
                  <a:srgbClr val="FFFFFF"/>
                </a:solidFill>
                <a:latin typeface="Antic"/>
              </a:rPr>
              <a:t>weighted avg       1.00      0.63      0.77       184</a:t>
            </a:r>
          </a:p>
          <a:p>
            <a:pPr algn="ctr">
              <a:lnSpc>
                <a:spcPts val="5262"/>
              </a:lnSpc>
              <a:spcBef>
                <a:spcPct val="0"/>
              </a:spcBef>
            </a:pPr>
            <a:r>
              <a:rPr lang="en-US" sz="3758" dirty="0">
                <a:solidFill>
                  <a:srgbClr val="FFFFFF"/>
                </a:solidFill>
                <a:latin typeface="Antic"/>
              </a:rPr>
              <a:t>           </a:t>
            </a:r>
          </a:p>
        </p:txBody>
      </p:sp>
      <p:sp>
        <p:nvSpPr>
          <p:cNvPr id="3" name="TextBox 3"/>
          <p:cNvSpPr txBox="1"/>
          <p:nvPr/>
        </p:nvSpPr>
        <p:spPr>
          <a:xfrm>
            <a:off x="296706" y="423793"/>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- 8: PFeature - DPC - 1</a:t>
            </a:r>
          </a:p>
        </p:txBody>
      </p:sp>
      <p:sp>
        <p:nvSpPr>
          <p:cNvPr id="7" name="TextBox 7"/>
          <p:cNvSpPr txBox="1"/>
          <p:nvPr/>
        </p:nvSpPr>
        <p:spPr>
          <a:xfrm>
            <a:off x="3295250" y="2423871"/>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7607925"/>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a:t>
            </a:r>
          </a:p>
        </p:txBody>
      </p:sp>
      <p:sp>
        <p:nvSpPr>
          <p:cNvPr id="9" name="TextBox 9"/>
          <p:cNvSpPr txBox="1"/>
          <p:nvPr/>
        </p:nvSpPr>
        <p:spPr>
          <a:xfrm>
            <a:off x="3572917" y="8371374"/>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
        <p:nvSpPr>
          <p:cNvPr id="10" name="TextBox 10"/>
          <p:cNvSpPr txBox="1"/>
          <p:nvPr/>
        </p:nvSpPr>
        <p:spPr>
          <a:xfrm>
            <a:off x="3591967" y="3365986"/>
            <a:ext cx="12906198" cy="4059853"/>
          </a:xfrm>
          <a:prstGeom prst="rect">
            <a:avLst/>
          </a:prstGeom>
        </p:spPr>
        <p:txBody>
          <a:bodyPr lIns="0" tIns="0" rIns="0" bIns="0" rtlCol="0" anchor="t">
            <a:spAutoFit/>
          </a:bodyPr>
          <a:lstStyle/>
          <a:p>
            <a:pPr marL="709939" lvl="1" indent="-354970" algn="l">
              <a:lnSpc>
                <a:spcPts val="4603"/>
              </a:lnSpc>
              <a:buFont typeface="Arial"/>
              <a:buChar char="•"/>
            </a:pPr>
            <a:r>
              <a:rPr lang="en-US" sz="3288">
                <a:solidFill>
                  <a:srgbClr val="F6F7F6"/>
                </a:solidFill>
                <a:latin typeface="Antic"/>
              </a:rPr>
              <a:t>To preprocess the training dataset and extract relevant features, we employed CD-HIT for sequence clustering and redundancy removal, followed by Pfeature for feature extraction based on amino acid composition which results in 400 distinct features(alternte) - gap of 1</a:t>
            </a:r>
          </a:p>
          <a:p>
            <a:pPr marL="709939" lvl="1" indent="-354970" algn="l">
              <a:lnSpc>
                <a:spcPts val="4603"/>
              </a:lnSpc>
              <a:buFont typeface="Arial"/>
              <a:buChar char="•"/>
            </a:pPr>
            <a:r>
              <a:rPr lang="en-US" sz="3288">
                <a:solidFill>
                  <a:srgbClr val="F6F7F6"/>
                </a:solidFill>
                <a:latin typeface="Antic"/>
              </a:rPr>
              <a:t>the obtained features are then trained with lazyclassifier to know the best fit model for classification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1062382" y="2670644"/>
            <a:ext cx="6605059" cy="4945713"/>
          </a:xfrm>
          <a:custGeom>
            <a:avLst/>
            <a:gdLst/>
            <a:ahLst/>
            <a:cxnLst/>
            <a:rect l="l" t="t" r="r" b="b"/>
            <a:pathLst>
              <a:path w="6605059" h="4945713">
                <a:moveTo>
                  <a:pt x="0" y="0"/>
                </a:moveTo>
                <a:lnTo>
                  <a:pt x="6605059" y="0"/>
                </a:lnTo>
                <a:lnTo>
                  <a:pt x="6605059" y="4945712"/>
                </a:lnTo>
                <a:lnTo>
                  <a:pt x="0" y="4945712"/>
                </a:lnTo>
                <a:lnTo>
                  <a:pt x="0" y="0"/>
                </a:lnTo>
                <a:close/>
              </a:path>
            </a:pathLst>
          </a:custGeom>
          <a:blipFill>
            <a:blip r:embed="rId2"/>
            <a:stretch>
              <a:fillRect/>
            </a:stretch>
          </a:blipFill>
        </p:spPr>
      </p:sp>
      <p:sp>
        <p:nvSpPr>
          <p:cNvPr id="3" name="TextBox 3"/>
          <p:cNvSpPr txBox="1"/>
          <p:nvPr/>
        </p:nvSpPr>
        <p:spPr>
          <a:xfrm>
            <a:off x="839807" y="2042089"/>
            <a:ext cx="8614172" cy="1535737"/>
          </a:xfrm>
          <a:prstGeom prst="rect">
            <a:avLst/>
          </a:prstGeom>
        </p:spPr>
        <p:txBody>
          <a:bodyPr lIns="0" tIns="0" rIns="0" bIns="0" rtlCol="0" anchor="t">
            <a:spAutoFit/>
          </a:bodyPr>
          <a:lstStyle/>
          <a:p>
            <a:pPr algn="ctr">
              <a:lnSpc>
                <a:spcPts val="6178"/>
              </a:lnSpc>
            </a:pPr>
            <a:r>
              <a:rPr lang="en-US" sz="4412">
                <a:solidFill>
                  <a:srgbClr val="FFFFFF"/>
                </a:solidFill>
                <a:latin typeface="Sifonn"/>
              </a:rPr>
              <a:t>Accuracy: 0.7096774193548387</a:t>
            </a:r>
          </a:p>
          <a:p>
            <a:pPr algn="ctr">
              <a:lnSpc>
                <a:spcPts val="6178"/>
              </a:lnSpc>
              <a:spcBef>
                <a:spcPct val="0"/>
              </a:spcBef>
            </a:pPr>
            <a:endParaRPr lang="en-US" sz="4412">
              <a:solidFill>
                <a:srgbClr val="FFFFFF"/>
              </a:solidFill>
              <a:latin typeface="Sifonn"/>
            </a:endParaRPr>
          </a:p>
        </p:txBody>
      </p:sp>
      <p:sp>
        <p:nvSpPr>
          <p:cNvPr id="4" name="TextBox 4"/>
          <p:cNvSpPr txBox="1"/>
          <p:nvPr/>
        </p:nvSpPr>
        <p:spPr>
          <a:xfrm>
            <a:off x="978277" y="3258421"/>
            <a:ext cx="8679061" cy="4415641"/>
          </a:xfrm>
          <a:prstGeom prst="rect">
            <a:avLst/>
          </a:prstGeom>
        </p:spPr>
        <p:txBody>
          <a:bodyPr lIns="0" tIns="0" rIns="0" bIns="0" rtlCol="0" anchor="t">
            <a:spAutoFit/>
          </a:bodyPr>
          <a:lstStyle/>
          <a:p>
            <a:pPr algn="ctr">
              <a:lnSpc>
                <a:spcPts val="4418"/>
              </a:lnSpc>
            </a:pPr>
            <a:r>
              <a:rPr lang="en-US" sz="3155">
                <a:solidFill>
                  <a:srgbClr val="FFFFFF"/>
                </a:solidFill>
                <a:latin typeface="Antic"/>
              </a:rPr>
              <a:t>          precision    recall  f1-score   support</a:t>
            </a:r>
          </a:p>
          <a:p>
            <a:pPr algn="ctr">
              <a:lnSpc>
                <a:spcPts val="4418"/>
              </a:lnSpc>
            </a:pPr>
            <a:endParaRPr lang="en-US" sz="3155">
              <a:solidFill>
                <a:srgbClr val="FFFFFF"/>
              </a:solidFill>
              <a:latin typeface="Antic"/>
            </a:endParaRPr>
          </a:p>
          <a:p>
            <a:pPr algn="ctr">
              <a:lnSpc>
                <a:spcPts val="4418"/>
              </a:lnSpc>
            </a:pPr>
            <a:r>
              <a:rPr lang="en-US" sz="3155">
                <a:solidFill>
                  <a:srgbClr val="FFFFFF"/>
                </a:solidFill>
                <a:latin typeface="Antic"/>
              </a:rPr>
              <a:t>    negative       0.69      0.84      0.76      1779</a:t>
            </a:r>
          </a:p>
          <a:p>
            <a:pPr algn="ctr">
              <a:lnSpc>
                <a:spcPts val="4418"/>
              </a:lnSpc>
            </a:pPr>
            <a:r>
              <a:rPr lang="en-US" sz="3155">
                <a:solidFill>
                  <a:srgbClr val="FFFFFF"/>
                </a:solidFill>
                <a:latin typeface="Antic"/>
              </a:rPr>
              <a:t>    positive       0.74      0.56      0.64      1507</a:t>
            </a:r>
          </a:p>
          <a:p>
            <a:pPr algn="ctr">
              <a:lnSpc>
                <a:spcPts val="4418"/>
              </a:lnSpc>
            </a:pPr>
            <a:endParaRPr lang="en-US" sz="3155">
              <a:solidFill>
                <a:srgbClr val="FFFFFF"/>
              </a:solidFill>
              <a:latin typeface="Antic"/>
            </a:endParaRPr>
          </a:p>
          <a:p>
            <a:pPr algn="ctr">
              <a:lnSpc>
                <a:spcPts val="4418"/>
              </a:lnSpc>
            </a:pPr>
            <a:r>
              <a:rPr lang="en-US" sz="3155">
                <a:solidFill>
                  <a:srgbClr val="FFFFFF"/>
                </a:solidFill>
                <a:latin typeface="Antic"/>
              </a:rPr>
              <a:t>    accuracy                           0.71      3286</a:t>
            </a:r>
          </a:p>
          <a:p>
            <a:pPr algn="ctr">
              <a:lnSpc>
                <a:spcPts val="4418"/>
              </a:lnSpc>
            </a:pPr>
            <a:r>
              <a:rPr lang="en-US" sz="3155">
                <a:solidFill>
                  <a:srgbClr val="FFFFFF"/>
                </a:solidFill>
                <a:latin typeface="Antic"/>
              </a:rPr>
              <a:t>   macro avg       0.72      0.70      0.70      3286</a:t>
            </a:r>
          </a:p>
          <a:p>
            <a:pPr algn="ctr">
              <a:lnSpc>
                <a:spcPts val="4418"/>
              </a:lnSpc>
              <a:spcBef>
                <a:spcPct val="0"/>
              </a:spcBef>
            </a:pPr>
            <a:r>
              <a:rPr lang="en-US" sz="3155">
                <a:solidFill>
                  <a:srgbClr val="FFFFFF"/>
                </a:solidFill>
                <a:latin typeface="Antic"/>
              </a:rPr>
              <a:t>weighted avg       0.72      0.71      0.70      3286</a:t>
            </a:r>
          </a:p>
        </p:txBody>
      </p:sp>
      <p:sp>
        <p:nvSpPr>
          <p:cNvPr id="5" name="TextBox 5"/>
          <p:cNvSpPr txBox="1"/>
          <p:nvPr/>
        </p:nvSpPr>
        <p:spPr>
          <a:xfrm>
            <a:off x="8242301" y="8083637"/>
            <a:ext cx="4207193"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array([[1490,  289],</a:t>
            </a:r>
          </a:p>
          <a:p>
            <a:pPr algn="ctr">
              <a:lnSpc>
                <a:spcPts val="5262"/>
              </a:lnSpc>
              <a:spcBef>
                <a:spcPct val="0"/>
              </a:spcBef>
            </a:pPr>
            <a:r>
              <a:rPr lang="en-US" sz="3758">
                <a:solidFill>
                  <a:srgbClr val="FFFFFF"/>
                </a:solidFill>
                <a:latin typeface="Antic"/>
              </a:rPr>
              <a:t>       [ 665,  842]])</a:t>
            </a:r>
          </a:p>
        </p:txBody>
      </p:sp>
      <p:sp>
        <p:nvSpPr>
          <p:cNvPr id="6" name="TextBox 6"/>
          <p:cNvSpPr txBox="1"/>
          <p:nvPr/>
        </p:nvSpPr>
        <p:spPr>
          <a:xfrm>
            <a:off x="12243787" y="1550903"/>
            <a:ext cx="5423654"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:0.363363972584853</a:t>
            </a:r>
          </a:p>
        </p:txBody>
      </p:sp>
      <p:sp>
        <p:nvSpPr>
          <p:cNvPr id="7" name="TextBox 7"/>
          <p:cNvSpPr txBox="1"/>
          <p:nvPr/>
        </p:nvSpPr>
        <p:spPr>
          <a:xfrm>
            <a:off x="267866" y="547714"/>
            <a:ext cx="5795490" cy="930689"/>
          </a:xfrm>
          <a:prstGeom prst="rect">
            <a:avLst/>
          </a:prstGeom>
        </p:spPr>
        <p:txBody>
          <a:bodyPr lIns="0" tIns="0" rIns="0" bIns="0" rtlCol="0" anchor="t">
            <a:spAutoFit/>
          </a:bodyPr>
          <a:lstStyle/>
          <a:p>
            <a:pPr algn="ctr">
              <a:lnSpc>
                <a:spcPts val="7502"/>
              </a:lnSpc>
            </a:pPr>
            <a:r>
              <a:rPr lang="en-US" sz="5358">
                <a:solidFill>
                  <a:srgbClr val="FFFFFF"/>
                </a:solidFill>
                <a:latin typeface="Sifonn"/>
              </a:rPr>
              <a:t>Results:</a:t>
            </a:r>
          </a:p>
        </p:txBody>
      </p:sp>
      <p:sp>
        <p:nvSpPr>
          <p:cNvPr id="8" name="Freeform 8"/>
          <p:cNvSpPr/>
          <p:nvPr/>
        </p:nvSpPr>
        <p:spPr>
          <a:xfrm>
            <a:off x="267866" y="838491"/>
            <a:ext cx="1521668" cy="380417"/>
          </a:xfrm>
          <a:custGeom>
            <a:avLst/>
            <a:gdLst/>
            <a:ahLst/>
            <a:cxnLst/>
            <a:rect l="l" t="t" r="r" b="b"/>
            <a:pathLst>
              <a:path w="1521668" h="380417">
                <a:moveTo>
                  <a:pt x="0" y="0"/>
                </a:moveTo>
                <a:lnTo>
                  <a:pt x="1521668" y="0"/>
                </a:lnTo>
                <a:lnTo>
                  <a:pt x="1521668" y="380418"/>
                </a:lnTo>
                <a:lnTo>
                  <a:pt x="0" y="3804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9546028" y="771816"/>
            <a:ext cx="8314849"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Best fit model: Random forest classifier</a:t>
            </a:r>
          </a:p>
        </p:txBody>
      </p:sp>
      <p:sp>
        <p:nvSpPr>
          <p:cNvPr id="10" name="TextBox 10"/>
          <p:cNvSpPr txBox="1"/>
          <p:nvPr/>
        </p:nvSpPr>
        <p:spPr>
          <a:xfrm>
            <a:off x="3705424" y="771816"/>
            <a:ext cx="5795490"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 tope -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-1 : SUPPORT VECTOR MACHINE</a:t>
            </a:r>
          </a:p>
        </p:txBody>
      </p:sp>
      <p:sp>
        <p:nvSpPr>
          <p:cNvPr id="7" name="TextBox 7"/>
          <p:cNvSpPr txBox="1"/>
          <p:nvPr/>
        </p:nvSpPr>
        <p:spPr>
          <a:xfrm>
            <a:off x="3295250" y="2423871"/>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91967" y="7500350"/>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a:t>
            </a:r>
          </a:p>
        </p:txBody>
      </p:sp>
      <p:sp>
        <p:nvSpPr>
          <p:cNvPr id="9" name="TextBox 9"/>
          <p:cNvSpPr txBox="1"/>
          <p:nvPr/>
        </p:nvSpPr>
        <p:spPr>
          <a:xfrm>
            <a:off x="3572917" y="8371374"/>
            <a:ext cx="13450257" cy="1149772"/>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a:p>
            <a:pPr algn="ctr">
              <a:lnSpc>
                <a:spcPts val="4603"/>
              </a:lnSpc>
            </a:pPr>
            <a:r>
              <a:rPr lang="en-US" sz="3288">
                <a:solidFill>
                  <a:srgbClr val="F6F7F6"/>
                </a:solidFill>
                <a:latin typeface="Antic"/>
              </a:rPr>
              <a:t>ROC curve</a:t>
            </a:r>
          </a:p>
        </p:txBody>
      </p:sp>
      <p:sp>
        <p:nvSpPr>
          <p:cNvPr id="10" name="TextBox 10"/>
          <p:cNvSpPr txBox="1"/>
          <p:nvPr/>
        </p:nvSpPr>
        <p:spPr>
          <a:xfrm>
            <a:off x="3572917" y="3365986"/>
            <a:ext cx="12906198" cy="3478828"/>
          </a:xfrm>
          <a:prstGeom prst="rect">
            <a:avLst/>
          </a:prstGeom>
        </p:spPr>
        <p:txBody>
          <a:bodyPr lIns="0" tIns="0" rIns="0" bIns="0" rtlCol="0" anchor="t">
            <a:spAutoFit/>
          </a:bodyPr>
          <a:lstStyle/>
          <a:p>
            <a:pPr algn="l">
              <a:lnSpc>
                <a:spcPts val="4603"/>
              </a:lnSpc>
            </a:pPr>
            <a:r>
              <a:rPr lang="en-US" sz="3288">
                <a:solidFill>
                  <a:srgbClr val="F6F7F6"/>
                </a:solidFill>
                <a:latin typeface="Antic"/>
              </a:rPr>
              <a:t>Using TF-IDF Vectorizer (which converts all the sequences to numerical features)</a:t>
            </a:r>
          </a:p>
          <a:p>
            <a:pPr algn="l">
              <a:lnSpc>
                <a:spcPts val="4603"/>
              </a:lnSpc>
            </a:pPr>
            <a:r>
              <a:rPr lang="en-US" sz="3288">
                <a:solidFill>
                  <a:srgbClr val="F6F7F6"/>
                </a:solidFill>
                <a:latin typeface="Antic"/>
              </a:rPr>
              <a:t>split the dataset into training and testing - </a:t>
            </a:r>
            <a:r>
              <a:rPr lang="en-US" sz="3288">
                <a:solidFill>
                  <a:srgbClr val="FFC966"/>
                </a:solidFill>
                <a:latin typeface="Antic Bold Italics"/>
              </a:rPr>
              <a:t>LBtope variable</a:t>
            </a:r>
          </a:p>
          <a:p>
            <a:pPr algn="l">
              <a:lnSpc>
                <a:spcPts val="4603"/>
              </a:lnSpc>
            </a:pPr>
            <a:r>
              <a:rPr lang="en-US" sz="3288">
                <a:solidFill>
                  <a:srgbClr val="F6F7F6"/>
                </a:solidFill>
                <a:latin typeface="Antic"/>
              </a:rPr>
              <a:t>vectorize the x_train(fit and transform) and x_test(transform)</a:t>
            </a:r>
          </a:p>
          <a:p>
            <a:pPr algn="l">
              <a:lnSpc>
                <a:spcPts val="4603"/>
              </a:lnSpc>
            </a:pPr>
            <a:r>
              <a:rPr lang="en-US" sz="3288">
                <a:solidFill>
                  <a:srgbClr val="F6F7F6"/>
                </a:solidFill>
                <a:latin typeface="Antic"/>
              </a:rPr>
              <a:t>other parameters:</a:t>
            </a:r>
          </a:p>
          <a:p>
            <a:pPr algn="l">
              <a:lnSpc>
                <a:spcPts val="4603"/>
              </a:lnSpc>
            </a:pPr>
            <a:r>
              <a:rPr lang="en-US" sz="3288">
                <a:solidFill>
                  <a:srgbClr val="F6F7F6"/>
                </a:solidFill>
                <a:latin typeface="Antic"/>
              </a:rPr>
              <a:t>kernel - </a:t>
            </a:r>
            <a:r>
              <a:rPr lang="en-US" sz="3288">
                <a:solidFill>
                  <a:srgbClr val="F6F7F6"/>
                </a:solidFill>
                <a:latin typeface="Antic Bold"/>
              </a:rPr>
              <a:t>linear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943103" y="1961637"/>
            <a:ext cx="8476774" cy="1580822"/>
          </a:xfrm>
          <a:prstGeom prst="rect">
            <a:avLst/>
          </a:prstGeom>
        </p:spPr>
        <p:txBody>
          <a:bodyPr lIns="0" tIns="0" rIns="0" bIns="0" rtlCol="0" anchor="t">
            <a:spAutoFit/>
          </a:bodyPr>
          <a:lstStyle/>
          <a:p>
            <a:pPr algn="ctr">
              <a:lnSpc>
                <a:spcPts val="6318"/>
              </a:lnSpc>
            </a:pPr>
            <a:r>
              <a:rPr lang="en-US" sz="4512">
                <a:solidFill>
                  <a:srgbClr val="FFFFFF"/>
                </a:solidFill>
                <a:latin typeface="Sifonn"/>
              </a:rPr>
              <a:t>Accuracy: 0.7151921043355658</a:t>
            </a:r>
          </a:p>
          <a:p>
            <a:pPr algn="ctr">
              <a:lnSpc>
                <a:spcPts val="6318"/>
              </a:lnSpc>
              <a:spcBef>
                <a:spcPct val="0"/>
              </a:spcBef>
            </a:pPr>
            <a:endParaRPr lang="en-US" sz="4512">
              <a:solidFill>
                <a:srgbClr val="FFFFFF"/>
              </a:solidFill>
              <a:latin typeface="Sifonn"/>
            </a:endParaRPr>
          </a:p>
        </p:txBody>
      </p:sp>
      <p:sp>
        <p:nvSpPr>
          <p:cNvPr id="3" name="TextBox 3"/>
          <p:cNvSpPr txBox="1"/>
          <p:nvPr/>
        </p:nvSpPr>
        <p:spPr>
          <a:xfrm>
            <a:off x="12705705" y="1703303"/>
            <a:ext cx="3982045"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:0.402687364</a:t>
            </a:r>
          </a:p>
        </p:txBody>
      </p:sp>
      <p:sp>
        <p:nvSpPr>
          <p:cNvPr id="4" name="TextBox 4"/>
          <p:cNvSpPr txBox="1"/>
          <p:nvPr/>
        </p:nvSpPr>
        <p:spPr>
          <a:xfrm>
            <a:off x="13366431" y="6151637"/>
            <a:ext cx="4095512"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array([[1333,  462],</a:t>
            </a:r>
          </a:p>
          <a:p>
            <a:pPr algn="ctr">
              <a:lnSpc>
                <a:spcPts val="5262"/>
              </a:lnSpc>
              <a:spcBef>
                <a:spcPct val="0"/>
              </a:spcBef>
            </a:pPr>
            <a:r>
              <a:rPr lang="en-US" sz="3758">
                <a:solidFill>
                  <a:srgbClr val="FFFFFF"/>
                </a:solidFill>
                <a:latin typeface="Antic"/>
              </a:rPr>
              <a:t>       [ 346,  696]])</a:t>
            </a:r>
          </a:p>
        </p:txBody>
      </p:sp>
      <p:sp>
        <p:nvSpPr>
          <p:cNvPr id="5" name="TextBox 5"/>
          <p:cNvSpPr txBox="1"/>
          <p:nvPr/>
        </p:nvSpPr>
        <p:spPr>
          <a:xfrm>
            <a:off x="848984" y="3102123"/>
            <a:ext cx="12181216" cy="6156177"/>
          </a:xfrm>
          <a:prstGeom prst="rect">
            <a:avLst/>
          </a:prstGeom>
        </p:spPr>
        <p:txBody>
          <a:bodyPr wrap="square" lIns="0" tIns="0" rIns="0" bIns="0" rtlCol="0" anchor="t">
            <a:spAutoFit/>
          </a:bodyPr>
          <a:lstStyle/>
          <a:p>
            <a:pPr algn="ctr">
              <a:lnSpc>
                <a:spcPts val="6133"/>
              </a:lnSpc>
            </a:pPr>
            <a:r>
              <a:rPr lang="en-US" sz="4380" dirty="0">
                <a:solidFill>
                  <a:srgbClr val="FFFFFF"/>
                </a:solidFill>
                <a:latin typeface="Antic"/>
              </a:rPr>
              <a:t>              precision    recall  f1-score   support</a:t>
            </a:r>
          </a:p>
          <a:p>
            <a:pPr algn="ctr">
              <a:lnSpc>
                <a:spcPts val="6133"/>
              </a:lnSpc>
            </a:pPr>
            <a:endParaRPr lang="en-US" sz="4380" dirty="0">
              <a:solidFill>
                <a:srgbClr val="FFFFFF"/>
              </a:solidFill>
              <a:latin typeface="Antic"/>
            </a:endParaRPr>
          </a:p>
          <a:p>
            <a:pPr algn="ctr">
              <a:lnSpc>
                <a:spcPts val="6133"/>
              </a:lnSpc>
            </a:pPr>
            <a:r>
              <a:rPr lang="en-US" sz="4380" dirty="0">
                <a:solidFill>
                  <a:srgbClr val="FFFFFF"/>
                </a:solidFill>
                <a:latin typeface="Antic"/>
              </a:rPr>
              <a:t>    negative       0.79     0.74      0.77      1795</a:t>
            </a:r>
          </a:p>
          <a:p>
            <a:pPr algn="ctr">
              <a:lnSpc>
                <a:spcPts val="6133"/>
              </a:lnSpc>
            </a:pPr>
            <a:r>
              <a:rPr lang="en-US" sz="4380" dirty="0">
                <a:solidFill>
                  <a:srgbClr val="FFFFFF"/>
                </a:solidFill>
                <a:latin typeface="Antic"/>
              </a:rPr>
              <a:t>    positive       0.60     0.67     0.63     1042</a:t>
            </a:r>
          </a:p>
          <a:p>
            <a:pPr algn="ctr">
              <a:lnSpc>
                <a:spcPts val="6133"/>
              </a:lnSpc>
            </a:pPr>
            <a:endParaRPr lang="en-US" sz="4380" dirty="0">
              <a:solidFill>
                <a:srgbClr val="FFFFFF"/>
              </a:solidFill>
              <a:latin typeface="Antic"/>
            </a:endParaRPr>
          </a:p>
          <a:p>
            <a:pPr algn="ctr">
              <a:lnSpc>
                <a:spcPts val="6133"/>
              </a:lnSpc>
            </a:pPr>
            <a:r>
              <a:rPr lang="en-US" sz="4380" dirty="0">
                <a:solidFill>
                  <a:srgbClr val="FFFFFF"/>
                </a:solidFill>
                <a:latin typeface="Antic"/>
              </a:rPr>
              <a:t>     accuracy                                 0.72      2837</a:t>
            </a:r>
          </a:p>
          <a:p>
            <a:pPr algn="ctr">
              <a:lnSpc>
                <a:spcPts val="6133"/>
              </a:lnSpc>
            </a:pPr>
            <a:r>
              <a:rPr lang="en-US" sz="4380" dirty="0">
                <a:solidFill>
                  <a:srgbClr val="FFFFFF"/>
                </a:solidFill>
                <a:latin typeface="Antic"/>
              </a:rPr>
              <a:t>   macro avg       0.70      0.71      0.70      2837</a:t>
            </a:r>
          </a:p>
          <a:p>
            <a:pPr algn="ctr">
              <a:lnSpc>
                <a:spcPts val="6133"/>
              </a:lnSpc>
              <a:spcBef>
                <a:spcPct val="0"/>
              </a:spcBef>
            </a:pPr>
            <a:r>
              <a:rPr lang="en-US" sz="4380" dirty="0">
                <a:solidFill>
                  <a:srgbClr val="FFFFFF"/>
                </a:solidFill>
                <a:latin typeface="Antic"/>
              </a:rPr>
              <a:t>weighted avg      0.72      0.72      0.72      2837</a:t>
            </a:r>
          </a:p>
        </p:txBody>
      </p:sp>
      <p:sp>
        <p:nvSpPr>
          <p:cNvPr id="6" name="TextBox 6"/>
          <p:cNvSpPr txBox="1"/>
          <p:nvPr/>
        </p:nvSpPr>
        <p:spPr>
          <a:xfrm>
            <a:off x="2873813" y="245867"/>
            <a:ext cx="12540374"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with Validation data : LB tope - fixed</a:t>
            </a:r>
          </a:p>
          <a:p>
            <a:pPr algn="ctr">
              <a:lnSpc>
                <a:spcPts val="7279"/>
              </a:lnSpc>
            </a:pPr>
            <a:endParaRPr lang="en-US" sz="5199">
              <a:solidFill>
                <a:srgbClr val="E8C650"/>
              </a:solidFill>
              <a:latin typeface="Canva Sans Bo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063126" y="1388608"/>
            <a:ext cx="10567273" cy="8787727"/>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0.6467391304347826</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[ 65, 119]])</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1       1.00      0.65      0.79       184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0.65       184</a:t>
            </a:r>
          </a:p>
          <a:p>
            <a:pPr algn="ctr">
              <a:lnSpc>
                <a:spcPts val="5262"/>
              </a:lnSpc>
              <a:spcBef>
                <a:spcPct val="0"/>
              </a:spcBef>
            </a:pPr>
            <a:r>
              <a:rPr lang="en-US" sz="3758" dirty="0">
                <a:solidFill>
                  <a:srgbClr val="FFFFFF"/>
                </a:solidFill>
                <a:latin typeface="Antic"/>
              </a:rPr>
              <a:t>   macro avg       0.50      0.32      0.39       184</a:t>
            </a:r>
          </a:p>
          <a:p>
            <a:pPr algn="ctr">
              <a:lnSpc>
                <a:spcPts val="5262"/>
              </a:lnSpc>
              <a:spcBef>
                <a:spcPct val="0"/>
              </a:spcBef>
            </a:pPr>
            <a:r>
              <a:rPr lang="en-US" sz="3758" dirty="0">
                <a:solidFill>
                  <a:srgbClr val="FFFFFF"/>
                </a:solidFill>
                <a:latin typeface="Antic"/>
              </a:rPr>
              <a:t>weighted avg       1.00      0.65      0.79       184</a:t>
            </a:r>
          </a:p>
        </p:txBody>
      </p:sp>
      <p:sp>
        <p:nvSpPr>
          <p:cNvPr id="3" name="TextBox 3"/>
          <p:cNvSpPr txBox="1"/>
          <p:nvPr/>
        </p:nvSpPr>
        <p:spPr>
          <a:xfrm>
            <a:off x="561961" y="53752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 PFeature - DPC - 2</a:t>
            </a:r>
          </a:p>
        </p:txBody>
      </p:sp>
      <p:sp>
        <p:nvSpPr>
          <p:cNvPr id="7" name="TextBox 7"/>
          <p:cNvSpPr txBox="1"/>
          <p:nvPr/>
        </p:nvSpPr>
        <p:spPr>
          <a:xfrm>
            <a:off x="3295250" y="2423871"/>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7607925"/>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 </a:t>
            </a:r>
          </a:p>
        </p:txBody>
      </p:sp>
      <p:sp>
        <p:nvSpPr>
          <p:cNvPr id="9" name="TextBox 9"/>
          <p:cNvSpPr txBox="1"/>
          <p:nvPr/>
        </p:nvSpPr>
        <p:spPr>
          <a:xfrm>
            <a:off x="3572917" y="8371374"/>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
        <p:nvSpPr>
          <p:cNvPr id="10" name="TextBox 10"/>
          <p:cNvSpPr txBox="1"/>
          <p:nvPr/>
        </p:nvSpPr>
        <p:spPr>
          <a:xfrm>
            <a:off x="3572917" y="3365986"/>
            <a:ext cx="12906198" cy="3478828"/>
          </a:xfrm>
          <a:prstGeom prst="rect">
            <a:avLst/>
          </a:prstGeom>
        </p:spPr>
        <p:txBody>
          <a:bodyPr lIns="0" tIns="0" rIns="0" bIns="0" rtlCol="0" anchor="t">
            <a:spAutoFit/>
          </a:bodyPr>
          <a:lstStyle/>
          <a:p>
            <a:pPr marL="709939" lvl="1" indent="-354970" algn="l">
              <a:lnSpc>
                <a:spcPts val="4603"/>
              </a:lnSpc>
              <a:buFont typeface="Arial"/>
              <a:buChar char="•"/>
            </a:pPr>
            <a:r>
              <a:rPr lang="en-US" sz="3288">
                <a:solidFill>
                  <a:srgbClr val="F6F7F6"/>
                </a:solidFill>
                <a:latin typeface="Antic"/>
              </a:rPr>
              <a:t>To preprocess the training dataset and extract relevant features, we employed CD-HIT for sequence clustering and redundancy removal, followed by Pfeature for feature extraction based on amino acid composition which results in 400 distinct features - gap of 2 </a:t>
            </a:r>
          </a:p>
          <a:p>
            <a:pPr marL="709939" lvl="1" indent="-354970" algn="l">
              <a:lnSpc>
                <a:spcPts val="4603"/>
              </a:lnSpc>
              <a:buFont typeface="Arial"/>
              <a:buChar char="•"/>
            </a:pPr>
            <a:r>
              <a:rPr lang="en-US" sz="3288">
                <a:solidFill>
                  <a:srgbClr val="F6F7F6"/>
                </a:solidFill>
                <a:latin typeface="Antic"/>
              </a:rPr>
              <a:t>the obtained features are then trained with lazyclassifier to know the best fit model for classification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69082" y="2888380"/>
            <a:ext cx="7383263" cy="5640166"/>
          </a:xfrm>
          <a:custGeom>
            <a:avLst/>
            <a:gdLst/>
            <a:ahLst/>
            <a:cxnLst/>
            <a:rect l="l" t="t" r="r" b="b"/>
            <a:pathLst>
              <a:path w="7383263" h="5640166">
                <a:moveTo>
                  <a:pt x="0" y="0"/>
                </a:moveTo>
                <a:lnTo>
                  <a:pt x="7383263" y="0"/>
                </a:lnTo>
                <a:lnTo>
                  <a:pt x="7383263" y="5640165"/>
                </a:lnTo>
                <a:lnTo>
                  <a:pt x="0" y="5640165"/>
                </a:lnTo>
                <a:lnTo>
                  <a:pt x="0" y="0"/>
                </a:lnTo>
                <a:close/>
              </a:path>
            </a:pathLst>
          </a:custGeom>
          <a:blipFill>
            <a:blip r:embed="rId2"/>
            <a:stretch>
              <a:fillRect/>
            </a:stretch>
          </a:blipFill>
        </p:spPr>
      </p:sp>
      <p:sp>
        <p:nvSpPr>
          <p:cNvPr id="3" name="TextBox 3"/>
          <p:cNvSpPr txBox="1"/>
          <p:nvPr/>
        </p:nvSpPr>
        <p:spPr>
          <a:xfrm>
            <a:off x="556617" y="2032564"/>
            <a:ext cx="9180552" cy="1616382"/>
          </a:xfrm>
          <a:prstGeom prst="rect">
            <a:avLst/>
          </a:prstGeom>
        </p:spPr>
        <p:txBody>
          <a:bodyPr lIns="0" tIns="0" rIns="0" bIns="0" rtlCol="0" anchor="t">
            <a:spAutoFit/>
          </a:bodyPr>
          <a:lstStyle/>
          <a:p>
            <a:pPr algn="ctr">
              <a:lnSpc>
                <a:spcPts val="6458"/>
              </a:lnSpc>
            </a:pPr>
            <a:r>
              <a:rPr lang="en-US" sz="4612">
                <a:solidFill>
                  <a:srgbClr val="FFFFFF"/>
                </a:solidFill>
                <a:latin typeface="Sifonn"/>
              </a:rPr>
              <a:t>Accuracy: 0.7087644552647596</a:t>
            </a:r>
          </a:p>
          <a:p>
            <a:pPr algn="ctr">
              <a:lnSpc>
                <a:spcPts val="6458"/>
              </a:lnSpc>
              <a:spcBef>
                <a:spcPct val="0"/>
              </a:spcBef>
            </a:pPr>
            <a:endParaRPr lang="en-US" sz="4612">
              <a:solidFill>
                <a:srgbClr val="FFFFFF"/>
              </a:solidFill>
              <a:latin typeface="Sifonn"/>
            </a:endParaRPr>
          </a:p>
        </p:txBody>
      </p:sp>
      <p:sp>
        <p:nvSpPr>
          <p:cNvPr id="4" name="TextBox 4"/>
          <p:cNvSpPr txBox="1"/>
          <p:nvPr/>
        </p:nvSpPr>
        <p:spPr>
          <a:xfrm>
            <a:off x="1037511" y="3258421"/>
            <a:ext cx="8560594" cy="4415641"/>
          </a:xfrm>
          <a:prstGeom prst="rect">
            <a:avLst/>
          </a:prstGeom>
        </p:spPr>
        <p:txBody>
          <a:bodyPr lIns="0" tIns="0" rIns="0" bIns="0" rtlCol="0" anchor="t">
            <a:spAutoFit/>
          </a:bodyPr>
          <a:lstStyle/>
          <a:p>
            <a:pPr algn="ctr">
              <a:lnSpc>
                <a:spcPts val="4418"/>
              </a:lnSpc>
            </a:pPr>
            <a:r>
              <a:rPr lang="en-US" sz="3155">
                <a:solidFill>
                  <a:srgbClr val="FFFFFF"/>
                </a:solidFill>
                <a:latin typeface="Antic"/>
              </a:rPr>
              <a:t>              precision    recall  f1-score   support</a:t>
            </a:r>
          </a:p>
          <a:p>
            <a:pPr algn="ctr">
              <a:lnSpc>
                <a:spcPts val="4418"/>
              </a:lnSpc>
            </a:pPr>
            <a:endParaRPr lang="en-US" sz="3155">
              <a:solidFill>
                <a:srgbClr val="FFFFFF"/>
              </a:solidFill>
              <a:latin typeface="Antic"/>
            </a:endParaRPr>
          </a:p>
          <a:p>
            <a:pPr algn="ctr">
              <a:lnSpc>
                <a:spcPts val="4418"/>
              </a:lnSpc>
            </a:pPr>
            <a:r>
              <a:rPr lang="en-US" sz="3155">
                <a:solidFill>
                  <a:srgbClr val="FFFFFF"/>
                </a:solidFill>
                <a:latin typeface="Antic"/>
              </a:rPr>
              <a:t>    negative       0.71      0.79      0.75      1779</a:t>
            </a:r>
          </a:p>
          <a:p>
            <a:pPr algn="ctr">
              <a:lnSpc>
                <a:spcPts val="4418"/>
              </a:lnSpc>
            </a:pPr>
            <a:r>
              <a:rPr lang="en-US" sz="3155">
                <a:solidFill>
                  <a:srgbClr val="FFFFFF"/>
                </a:solidFill>
                <a:latin typeface="Antic"/>
              </a:rPr>
              <a:t>    positive       0.71      0.61      0.66      1507</a:t>
            </a:r>
          </a:p>
          <a:p>
            <a:pPr algn="ctr">
              <a:lnSpc>
                <a:spcPts val="4418"/>
              </a:lnSpc>
            </a:pPr>
            <a:endParaRPr lang="en-US" sz="3155">
              <a:solidFill>
                <a:srgbClr val="FFFFFF"/>
              </a:solidFill>
              <a:latin typeface="Antic"/>
            </a:endParaRPr>
          </a:p>
          <a:p>
            <a:pPr algn="ctr">
              <a:lnSpc>
                <a:spcPts val="4418"/>
              </a:lnSpc>
            </a:pPr>
            <a:r>
              <a:rPr lang="en-US" sz="3155">
                <a:solidFill>
                  <a:srgbClr val="FFFFFF"/>
                </a:solidFill>
                <a:latin typeface="Antic"/>
              </a:rPr>
              <a:t>    accuracy                           0.71      3286</a:t>
            </a:r>
          </a:p>
          <a:p>
            <a:pPr algn="ctr">
              <a:lnSpc>
                <a:spcPts val="4418"/>
              </a:lnSpc>
            </a:pPr>
            <a:r>
              <a:rPr lang="en-US" sz="3155">
                <a:solidFill>
                  <a:srgbClr val="FFFFFF"/>
                </a:solidFill>
                <a:latin typeface="Antic"/>
              </a:rPr>
              <a:t>   macro avg       0.71      0.70      0.70      3286</a:t>
            </a:r>
          </a:p>
          <a:p>
            <a:pPr algn="ctr">
              <a:lnSpc>
                <a:spcPts val="4418"/>
              </a:lnSpc>
              <a:spcBef>
                <a:spcPct val="0"/>
              </a:spcBef>
            </a:pPr>
            <a:r>
              <a:rPr lang="en-US" sz="3155">
                <a:solidFill>
                  <a:srgbClr val="FFFFFF"/>
                </a:solidFill>
                <a:latin typeface="Antic"/>
              </a:rPr>
              <a:t>weighted avg       0.71      0.71      0.71      3286</a:t>
            </a:r>
          </a:p>
        </p:txBody>
      </p:sp>
      <p:sp>
        <p:nvSpPr>
          <p:cNvPr id="5" name="TextBox 5"/>
          <p:cNvSpPr txBox="1"/>
          <p:nvPr/>
        </p:nvSpPr>
        <p:spPr>
          <a:xfrm>
            <a:off x="4985504" y="8452345"/>
            <a:ext cx="4158496"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array([[1406,  373],</a:t>
            </a:r>
          </a:p>
          <a:p>
            <a:pPr algn="ctr">
              <a:lnSpc>
                <a:spcPts val="5262"/>
              </a:lnSpc>
              <a:spcBef>
                <a:spcPct val="0"/>
              </a:spcBef>
            </a:pPr>
            <a:r>
              <a:rPr lang="en-US" sz="3758">
                <a:solidFill>
                  <a:srgbClr val="FFFFFF"/>
                </a:solidFill>
                <a:latin typeface="Antic"/>
              </a:rPr>
              <a:t>       [ 584,  923]])</a:t>
            </a:r>
          </a:p>
        </p:txBody>
      </p:sp>
      <p:sp>
        <p:nvSpPr>
          <p:cNvPr id="6" name="TextBox 6"/>
          <p:cNvSpPr txBox="1"/>
          <p:nvPr/>
        </p:nvSpPr>
        <p:spPr>
          <a:xfrm>
            <a:off x="12058883" y="1550903"/>
            <a:ext cx="5793462"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:0.4106882852918963</a:t>
            </a:r>
          </a:p>
        </p:txBody>
      </p:sp>
      <p:sp>
        <p:nvSpPr>
          <p:cNvPr id="7" name="TextBox 7"/>
          <p:cNvSpPr txBox="1"/>
          <p:nvPr/>
        </p:nvSpPr>
        <p:spPr>
          <a:xfrm>
            <a:off x="188236" y="572855"/>
            <a:ext cx="5795490" cy="930689"/>
          </a:xfrm>
          <a:prstGeom prst="rect">
            <a:avLst/>
          </a:prstGeom>
        </p:spPr>
        <p:txBody>
          <a:bodyPr lIns="0" tIns="0" rIns="0" bIns="0" rtlCol="0" anchor="t">
            <a:spAutoFit/>
          </a:bodyPr>
          <a:lstStyle/>
          <a:p>
            <a:pPr algn="ctr">
              <a:lnSpc>
                <a:spcPts val="7502"/>
              </a:lnSpc>
            </a:pPr>
            <a:r>
              <a:rPr lang="en-US" sz="5358">
                <a:solidFill>
                  <a:srgbClr val="FFFFFF"/>
                </a:solidFill>
                <a:latin typeface="Sifonn"/>
              </a:rPr>
              <a:t>Results:</a:t>
            </a:r>
          </a:p>
        </p:txBody>
      </p:sp>
      <p:sp>
        <p:nvSpPr>
          <p:cNvPr id="8" name="TextBox 8"/>
          <p:cNvSpPr txBox="1"/>
          <p:nvPr/>
        </p:nvSpPr>
        <p:spPr>
          <a:xfrm>
            <a:off x="9848983" y="771816"/>
            <a:ext cx="7708940"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Best fit model:  Extra Trees Classifier</a:t>
            </a:r>
          </a:p>
        </p:txBody>
      </p:sp>
      <p:sp>
        <p:nvSpPr>
          <p:cNvPr id="9" name="TextBox 9"/>
          <p:cNvSpPr txBox="1"/>
          <p:nvPr/>
        </p:nvSpPr>
        <p:spPr>
          <a:xfrm>
            <a:off x="3705424" y="762291"/>
            <a:ext cx="5795490" cy="589915"/>
          </a:xfrm>
          <a:prstGeom prst="rect">
            <a:avLst/>
          </a:prstGeom>
        </p:spPr>
        <p:txBody>
          <a:bodyPr lIns="0" tIns="0" rIns="0" bIns="0" rtlCol="0" anchor="t">
            <a:spAutoFit/>
          </a:bodyPr>
          <a:lstStyle/>
          <a:p>
            <a:pPr algn="ctr">
              <a:lnSpc>
                <a:spcPts val="4759"/>
              </a:lnSpc>
            </a:pPr>
            <a:r>
              <a:rPr lang="en-US" sz="3399">
                <a:solidFill>
                  <a:srgbClr val="FFC966"/>
                </a:solidFill>
                <a:latin typeface="Antic Bold"/>
              </a:rPr>
              <a:t>LB tope - variable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776938" y="1760091"/>
            <a:ext cx="8620483" cy="2435532"/>
          </a:xfrm>
          <a:prstGeom prst="rect">
            <a:avLst/>
          </a:prstGeom>
        </p:spPr>
        <p:txBody>
          <a:bodyPr lIns="0" tIns="0" rIns="0" bIns="0" rtlCol="0" anchor="t">
            <a:spAutoFit/>
          </a:bodyPr>
          <a:lstStyle/>
          <a:p>
            <a:pPr algn="ctr">
              <a:lnSpc>
                <a:spcPts val="6458"/>
              </a:lnSpc>
            </a:pPr>
            <a:r>
              <a:rPr lang="en-US" sz="4612">
                <a:solidFill>
                  <a:srgbClr val="FFFFFF"/>
                </a:solidFill>
                <a:latin typeface="Sifonn"/>
              </a:rPr>
              <a:t>Accuracy: 0.697567853366232</a:t>
            </a:r>
          </a:p>
          <a:p>
            <a:pPr algn="ctr">
              <a:lnSpc>
                <a:spcPts val="6458"/>
              </a:lnSpc>
            </a:pPr>
            <a:endParaRPr lang="en-US" sz="4612">
              <a:solidFill>
                <a:srgbClr val="FFFFFF"/>
              </a:solidFill>
              <a:latin typeface="Sifonn"/>
            </a:endParaRPr>
          </a:p>
          <a:p>
            <a:pPr algn="ctr">
              <a:lnSpc>
                <a:spcPts val="6458"/>
              </a:lnSpc>
              <a:spcBef>
                <a:spcPct val="0"/>
              </a:spcBef>
            </a:pPr>
            <a:endParaRPr lang="en-US" sz="4612">
              <a:solidFill>
                <a:srgbClr val="FFFFFF"/>
              </a:solidFill>
              <a:latin typeface="Sifonn"/>
            </a:endParaRPr>
          </a:p>
        </p:txBody>
      </p:sp>
      <p:sp>
        <p:nvSpPr>
          <p:cNvPr id="3" name="TextBox 3"/>
          <p:cNvSpPr txBox="1"/>
          <p:nvPr/>
        </p:nvSpPr>
        <p:spPr>
          <a:xfrm>
            <a:off x="14228138" y="1779141"/>
            <a:ext cx="2006679" cy="1278668"/>
          </a:xfrm>
          <a:prstGeom prst="rect">
            <a:avLst/>
          </a:prstGeom>
        </p:spPr>
        <p:txBody>
          <a:bodyPr lIns="0" tIns="0" rIns="0" bIns="0" rtlCol="0" anchor="t">
            <a:spAutoFit/>
          </a:bodyPr>
          <a:lstStyle/>
          <a:p>
            <a:pPr algn="ctr">
              <a:lnSpc>
                <a:spcPts val="5122"/>
              </a:lnSpc>
            </a:pPr>
            <a:r>
              <a:rPr lang="en-US" sz="3658">
                <a:solidFill>
                  <a:srgbClr val="FFFFFF"/>
                </a:solidFill>
                <a:latin typeface="Antic"/>
              </a:rPr>
              <a:t>mcc :0.36</a:t>
            </a:r>
          </a:p>
          <a:p>
            <a:pPr algn="ctr">
              <a:lnSpc>
                <a:spcPts val="5122"/>
              </a:lnSpc>
              <a:spcBef>
                <a:spcPct val="0"/>
              </a:spcBef>
            </a:pPr>
            <a:endParaRPr lang="en-US" sz="3658">
              <a:solidFill>
                <a:srgbClr val="FFFFFF"/>
              </a:solidFill>
              <a:latin typeface="Antic"/>
            </a:endParaRPr>
          </a:p>
        </p:txBody>
      </p:sp>
      <p:sp>
        <p:nvSpPr>
          <p:cNvPr id="4" name="TextBox 4"/>
          <p:cNvSpPr txBox="1"/>
          <p:nvPr/>
        </p:nvSpPr>
        <p:spPr>
          <a:xfrm>
            <a:off x="13218200" y="4603423"/>
            <a:ext cx="4041100"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array([[1233,  562],</a:t>
            </a:r>
          </a:p>
          <a:p>
            <a:pPr algn="ctr">
              <a:lnSpc>
                <a:spcPts val="5262"/>
              </a:lnSpc>
              <a:spcBef>
                <a:spcPct val="0"/>
              </a:spcBef>
            </a:pPr>
            <a:r>
              <a:rPr lang="en-US" sz="3758">
                <a:solidFill>
                  <a:srgbClr val="FFFFFF"/>
                </a:solidFill>
                <a:latin typeface="Antic"/>
              </a:rPr>
              <a:t>       [ 296,  746]])</a:t>
            </a:r>
          </a:p>
        </p:txBody>
      </p:sp>
      <p:sp>
        <p:nvSpPr>
          <p:cNvPr id="5" name="TextBox 5"/>
          <p:cNvSpPr txBox="1"/>
          <p:nvPr/>
        </p:nvSpPr>
        <p:spPr>
          <a:xfrm>
            <a:off x="856308" y="2939757"/>
            <a:ext cx="11716692" cy="5999335"/>
          </a:xfrm>
          <a:prstGeom prst="rect">
            <a:avLst/>
          </a:prstGeom>
        </p:spPr>
        <p:txBody>
          <a:bodyPr wrap="square" lIns="0" tIns="0" rIns="0" bIns="0" rtlCol="0" anchor="t">
            <a:spAutoFit/>
          </a:bodyPr>
          <a:lstStyle/>
          <a:p>
            <a:pPr algn="ctr">
              <a:lnSpc>
                <a:spcPts val="5853"/>
              </a:lnSpc>
            </a:pPr>
            <a:r>
              <a:rPr lang="en-US" sz="4180" dirty="0">
                <a:solidFill>
                  <a:srgbClr val="FFFFFF"/>
                </a:solidFill>
                <a:latin typeface="Antic"/>
              </a:rPr>
              <a:t>              precision    recall  f1-score   support</a:t>
            </a:r>
          </a:p>
          <a:p>
            <a:pPr algn="ctr">
              <a:lnSpc>
                <a:spcPts val="5853"/>
              </a:lnSpc>
            </a:pPr>
            <a:endParaRPr lang="en-US" sz="4180" dirty="0">
              <a:solidFill>
                <a:srgbClr val="FFFFFF"/>
              </a:solidFill>
              <a:latin typeface="Antic"/>
            </a:endParaRPr>
          </a:p>
          <a:p>
            <a:pPr algn="ctr">
              <a:lnSpc>
                <a:spcPts val="5853"/>
              </a:lnSpc>
            </a:pPr>
            <a:r>
              <a:rPr lang="en-US" sz="4180" dirty="0">
                <a:solidFill>
                  <a:srgbClr val="FFFFFF"/>
                </a:solidFill>
                <a:latin typeface="Antic"/>
              </a:rPr>
              <a:t>    negative       0.81      0.69      0.74      1795</a:t>
            </a:r>
          </a:p>
          <a:p>
            <a:pPr algn="ctr">
              <a:lnSpc>
                <a:spcPts val="5853"/>
              </a:lnSpc>
            </a:pPr>
            <a:r>
              <a:rPr lang="en-US" sz="4180" dirty="0">
                <a:solidFill>
                  <a:srgbClr val="FFFFFF"/>
                </a:solidFill>
                <a:latin typeface="Antic"/>
              </a:rPr>
              <a:t>    positive       0.57      0.72      0.63      1042</a:t>
            </a:r>
          </a:p>
          <a:p>
            <a:pPr algn="ctr">
              <a:lnSpc>
                <a:spcPts val="5853"/>
              </a:lnSpc>
            </a:pPr>
            <a:endParaRPr lang="en-US" sz="4180" dirty="0">
              <a:solidFill>
                <a:srgbClr val="FFFFFF"/>
              </a:solidFill>
              <a:latin typeface="Antic"/>
            </a:endParaRPr>
          </a:p>
          <a:p>
            <a:pPr algn="ctr">
              <a:lnSpc>
                <a:spcPts val="5853"/>
              </a:lnSpc>
            </a:pPr>
            <a:r>
              <a:rPr lang="en-US" sz="4180" dirty="0">
                <a:solidFill>
                  <a:srgbClr val="FFFFFF"/>
                </a:solidFill>
                <a:latin typeface="Antic"/>
              </a:rPr>
              <a:t>     accuracy                                 0.70      2837</a:t>
            </a:r>
          </a:p>
          <a:p>
            <a:pPr algn="ctr">
              <a:lnSpc>
                <a:spcPts val="5853"/>
              </a:lnSpc>
            </a:pPr>
            <a:r>
              <a:rPr lang="en-US" sz="4180" dirty="0">
                <a:solidFill>
                  <a:srgbClr val="FFFFFF"/>
                </a:solidFill>
                <a:latin typeface="Antic"/>
              </a:rPr>
              <a:t>   macro avg       0.69      0.70      0.69      2837</a:t>
            </a:r>
          </a:p>
          <a:p>
            <a:pPr algn="ctr">
              <a:lnSpc>
                <a:spcPts val="5853"/>
              </a:lnSpc>
              <a:spcBef>
                <a:spcPct val="0"/>
              </a:spcBef>
            </a:pPr>
            <a:r>
              <a:rPr lang="en-US" sz="4180" dirty="0">
                <a:solidFill>
                  <a:srgbClr val="FFFFFF"/>
                </a:solidFill>
                <a:latin typeface="Antic"/>
              </a:rPr>
              <a:t>weighted avg      0.72      0.70      0.70      2837</a:t>
            </a:r>
          </a:p>
        </p:txBody>
      </p:sp>
      <p:sp>
        <p:nvSpPr>
          <p:cNvPr id="6" name="TextBox 6"/>
          <p:cNvSpPr txBox="1"/>
          <p:nvPr/>
        </p:nvSpPr>
        <p:spPr>
          <a:xfrm>
            <a:off x="2873813" y="522995"/>
            <a:ext cx="12540374"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with Validation data : LB tope - fixed</a:t>
            </a:r>
          </a:p>
          <a:p>
            <a:pPr algn="ctr">
              <a:lnSpc>
                <a:spcPts val="7279"/>
              </a:lnSpc>
            </a:pPr>
            <a:endParaRPr lang="en-US" sz="5199">
              <a:solidFill>
                <a:srgbClr val="E8C650"/>
              </a:solidFill>
              <a:latin typeface="Canva Sans Bo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086558" y="1270702"/>
            <a:ext cx="10807527" cy="9467400"/>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0.8043478</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[ 36, 148]])</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1       1.00      0.80      0.89       184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0.80       184</a:t>
            </a:r>
          </a:p>
          <a:p>
            <a:pPr algn="ctr">
              <a:lnSpc>
                <a:spcPts val="5262"/>
              </a:lnSpc>
              <a:spcBef>
                <a:spcPct val="0"/>
              </a:spcBef>
            </a:pPr>
            <a:r>
              <a:rPr lang="en-US" sz="3758" dirty="0">
                <a:solidFill>
                  <a:srgbClr val="FFFFFF"/>
                </a:solidFill>
                <a:latin typeface="Antic"/>
              </a:rPr>
              <a:t>   macro avg       0.50      0.40      0.45       184</a:t>
            </a:r>
          </a:p>
          <a:p>
            <a:pPr algn="ctr">
              <a:lnSpc>
                <a:spcPts val="5262"/>
              </a:lnSpc>
              <a:spcBef>
                <a:spcPct val="0"/>
              </a:spcBef>
            </a:pPr>
            <a:r>
              <a:rPr lang="en-US" sz="3758" dirty="0">
                <a:solidFill>
                  <a:srgbClr val="FFFFFF"/>
                </a:solidFill>
                <a:latin typeface="Antic"/>
              </a:rPr>
              <a:t>weighted avg       1.00      0.80      0.89       184</a:t>
            </a:r>
          </a:p>
          <a:p>
            <a:pPr algn="ctr">
              <a:lnSpc>
                <a:spcPts val="5262"/>
              </a:lnSpc>
              <a:spcBef>
                <a:spcPct val="0"/>
              </a:spcBef>
            </a:pPr>
            <a:endParaRPr lang="en-US" sz="3758" dirty="0">
              <a:solidFill>
                <a:srgbClr val="FFFFFF"/>
              </a:solidFill>
              <a:latin typeface="Antic"/>
            </a:endParaRPr>
          </a:p>
        </p:txBody>
      </p:sp>
      <p:sp>
        <p:nvSpPr>
          <p:cNvPr id="3" name="TextBox 3"/>
          <p:cNvSpPr txBox="1"/>
          <p:nvPr/>
        </p:nvSpPr>
        <p:spPr>
          <a:xfrm>
            <a:off x="485001" y="38360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- 9: VOTING CLASSIFIER</a:t>
            </a:r>
          </a:p>
        </p:txBody>
      </p:sp>
      <p:sp>
        <p:nvSpPr>
          <p:cNvPr id="7" name="TextBox 7"/>
          <p:cNvSpPr txBox="1"/>
          <p:nvPr/>
        </p:nvSpPr>
        <p:spPr>
          <a:xfrm>
            <a:off x="3295250" y="2138718"/>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7607925"/>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a:t>
            </a:r>
          </a:p>
        </p:txBody>
      </p:sp>
      <p:sp>
        <p:nvSpPr>
          <p:cNvPr id="9" name="TextBox 9"/>
          <p:cNvSpPr txBox="1"/>
          <p:nvPr/>
        </p:nvSpPr>
        <p:spPr>
          <a:xfrm>
            <a:off x="3572917" y="8371374"/>
            <a:ext cx="13450257" cy="571225"/>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p:txBody>
      </p:sp>
      <p:sp>
        <p:nvSpPr>
          <p:cNvPr id="10" name="TextBox 10"/>
          <p:cNvSpPr txBox="1"/>
          <p:nvPr/>
        </p:nvSpPr>
        <p:spPr>
          <a:xfrm>
            <a:off x="3572917" y="2787793"/>
            <a:ext cx="12906198" cy="4640878"/>
          </a:xfrm>
          <a:prstGeom prst="rect">
            <a:avLst/>
          </a:prstGeom>
        </p:spPr>
        <p:txBody>
          <a:bodyPr lIns="0" tIns="0" rIns="0" bIns="0" rtlCol="0" anchor="t">
            <a:spAutoFit/>
          </a:bodyPr>
          <a:lstStyle/>
          <a:p>
            <a:pPr marL="709939" lvl="1" indent="-354970" algn="l">
              <a:lnSpc>
                <a:spcPts val="4603"/>
              </a:lnSpc>
              <a:buFont typeface="Arial"/>
              <a:buChar char="•"/>
            </a:pPr>
            <a:r>
              <a:rPr lang="en-US" sz="3288">
                <a:solidFill>
                  <a:srgbClr val="F6F7F6"/>
                </a:solidFill>
                <a:latin typeface="Antic"/>
              </a:rPr>
              <a:t>To preprocess the training dataset and extract relevant features, we employed CD-HIT for sequence clustering and redundancy removal, followed by Pfeature for feature extraction based on amino acid composition which results in 400 distinct features(alternte) - gap of 1</a:t>
            </a:r>
          </a:p>
          <a:p>
            <a:pPr marL="709939" lvl="1" indent="-354970" algn="l">
              <a:lnSpc>
                <a:spcPts val="4603"/>
              </a:lnSpc>
              <a:buFont typeface="Arial"/>
              <a:buChar char="•"/>
            </a:pPr>
            <a:r>
              <a:rPr lang="en-US" sz="3288">
                <a:solidFill>
                  <a:srgbClr val="F6F7F6"/>
                </a:solidFill>
                <a:latin typeface="Antic"/>
              </a:rPr>
              <a:t>the obtained features are then trained with an ensemble model of Random Classifier, extra trees classifier, lgbm, svc, nusvc and the voting method used was soft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67866" y="547714"/>
            <a:ext cx="5795490" cy="930689"/>
          </a:xfrm>
          <a:prstGeom prst="rect">
            <a:avLst/>
          </a:prstGeom>
        </p:spPr>
        <p:txBody>
          <a:bodyPr lIns="0" tIns="0" rIns="0" bIns="0" rtlCol="0" anchor="t">
            <a:spAutoFit/>
          </a:bodyPr>
          <a:lstStyle/>
          <a:p>
            <a:pPr algn="ctr">
              <a:lnSpc>
                <a:spcPts val="7502"/>
              </a:lnSpc>
            </a:pPr>
            <a:r>
              <a:rPr lang="en-US" sz="5358">
                <a:solidFill>
                  <a:srgbClr val="FFFFFF"/>
                </a:solidFill>
                <a:latin typeface="Sifonn"/>
              </a:rPr>
              <a:t>Results:</a:t>
            </a:r>
          </a:p>
        </p:txBody>
      </p:sp>
      <p:sp>
        <p:nvSpPr>
          <p:cNvPr id="3" name="Freeform 3"/>
          <p:cNvSpPr/>
          <p:nvPr/>
        </p:nvSpPr>
        <p:spPr>
          <a:xfrm>
            <a:off x="267866" y="838491"/>
            <a:ext cx="1521668" cy="380417"/>
          </a:xfrm>
          <a:custGeom>
            <a:avLst/>
            <a:gdLst/>
            <a:ahLst/>
            <a:cxnLst/>
            <a:rect l="l" t="t" r="r" b="b"/>
            <a:pathLst>
              <a:path w="1521668" h="380417">
                <a:moveTo>
                  <a:pt x="0" y="0"/>
                </a:moveTo>
                <a:lnTo>
                  <a:pt x="1521668" y="0"/>
                </a:lnTo>
                <a:lnTo>
                  <a:pt x="1521668" y="380418"/>
                </a:lnTo>
                <a:lnTo>
                  <a:pt x="0" y="3804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327804" y="2303626"/>
            <a:ext cx="7339637" cy="5734455"/>
          </a:xfrm>
          <a:custGeom>
            <a:avLst/>
            <a:gdLst/>
            <a:ahLst/>
            <a:cxnLst/>
            <a:rect l="l" t="t" r="r" b="b"/>
            <a:pathLst>
              <a:path w="7339637" h="5734455">
                <a:moveTo>
                  <a:pt x="0" y="0"/>
                </a:moveTo>
                <a:lnTo>
                  <a:pt x="7339637" y="0"/>
                </a:lnTo>
                <a:lnTo>
                  <a:pt x="7339637" y="5734456"/>
                </a:lnTo>
                <a:lnTo>
                  <a:pt x="0" y="5734456"/>
                </a:lnTo>
                <a:lnTo>
                  <a:pt x="0" y="0"/>
                </a:lnTo>
                <a:close/>
              </a:path>
            </a:pathLst>
          </a:custGeom>
          <a:blipFill>
            <a:blip r:embed="rId4"/>
            <a:stretch>
              <a:fillRect/>
            </a:stretch>
          </a:blipFill>
        </p:spPr>
      </p:sp>
      <p:sp>
        <p:nvSpPr>
          <p:cNvPr id="5" name="TextBox 5"/>
          <p:cNvSpPr txBox="1"/>
          <p:nvPr/>
        </p:nvSpPr>
        <p:spPr>
          <a:xfrm>
            <a:off x="2949893" y="2042089"/>
            <a:ext cx="4394002" cy="1535737"/>
          </a:xfrm>
          <a:prstGeom prst="rect">
            <a:avLst/>
          </a:prstGeom>
        </p:spPr>
        <p:txBody>
          <a:bodyPr lIns="0" tIns="0" rIns="0" bIns="0" rtlCol="0" anchor="t">
            <a:spAutoFit/>
          </a:bodyPr>
          <a:lstStyle/>
          <a:p>
            <a:pPr algn="ctr">
              <a:lnSpc>
                <a:spcPts val="6178"/>
              </a:lnSpc>
            </a:pPr>
            <a:r>
              <a:rPr lang="en-US" sz="4412">
                <a:solidFill>
                  <a:srgbClr val="FFFFFF"/>
                </a:solidFill>
                <a:latin typeface="Sifonn"/>
              </a:rPr>
              <a:t>Accuracy: 0.70</a:t>
            </a:r>
          </a:p>
          <a:p>
            <a:pPr algn="ctr">
              <a:lnSpc>
                <a:spcPts val="6178"/>
              </a:lnSpc>
              <a:spcBef>
                <a:spcPct val="0"/>
              </a:spcBef>
            </a:pPr>
            <a:endParaRPr lang="en-US" sz="4412">
              <a:solidFill>
                <a:srgbClr val="FFFFFF"/>
              </a:solidFill>
              <a:latin typeface="Sifonn"/>
            </a:endParaRPr>
          </a:p>
        </p:txBody>
      </p:sp>
      <p:sp>
        <p:nvSpPr>
          <p:cNvPr id="6" name="TextBox 6"/>
          <p:cNvSpPr txBox="1"/>
          <p:nvPr/>
        </p:nvSpPr>
        <p:spPr>
          <a:xfrm>
            <a:off x="935057" y="3258421"/>
            <a:ext cx="8765500" cy="4415641"/>
          </a:xfrm>
          <a:prstGeom prst="rect">
            <a:avLst/>
          </a:prstGeom>
        </p:spPr>
        <p:txBody>
          <a:bodyPr lIns="0" tIns="0" rIns="0" bIns="0" rtlCol="0" anchor="t">
            <a:spAutoFit/>
          </a:bodyPr>
          <a:lstStyle/>
          <a:p>
            <a:pPr algn="ctr">
              <a:lnSpc>
                <a:spcPts val="4418"/>
              </a:lnSpc>
            </a:pPr>
            <a:r>
              <a:rPr lang="en-US" sz="3155">
                <a:solidFill>
                  <a:srgbClr val="FFFFFF"/>
                </a:solidFill>
                <a:latin typeface="Antic"/>
              </a:rPr>
              <a:t>          precision    recall  f1-score   support</a:t>
            </a:r>
          </a:p>
          <a:p>
            <a:pPr algn="ctr">
              <a:lnSpc>
                <a:spcPts val="4418"/>
              </a:lnSpc>
            </a:pPr>
            <a:endParaRPr lang="en-US" sz="3155">
              <a:solidFill>
                <a:srgbClr val="FFFFFF"/>
              </a:solidFill>
              <a:latin typeface="Antic"/>
            </a:endParaRPr>
          </a:p>
          <a:p>
            <a:pPr algn="ctr">
              <a:lnSpc>
                <a:spcPts val="4418"/>
              </a:lnSpc>
            </a:pPr>
            <a:r>
              <a:rPr lang="en-US" sz="3155">
                <a:solidFill>
                  <a:srgbClr val="FFFFFF"/>
                </a:solidFill>
                <a:latin typeface="Antic"/>
              </a:rPr>
              <a:t>     negative     0.70      0.77      0.73      1783</a:t>
            </a:r>
          </a:p>
          <a:p>
            <a:pPr algn="ctr">
              <a:lnSpc>
                <a:spcPts val="4418"/>
              </a:lnSpc>
            </a:pPr>
            <a:r>
              <a:rPr lang="en-US" sz="3155">
                <a:solidFill>
                  <a:srgbClr val="FFFFFF"/>
                </a:solidFill>
                <a:latin typeface="Antic"/>
              </a:rPr>
              <a:t>    positive       0.69      0.61      0.65      1503</a:t>
            </a:r>
          </a:p>
          <a:p>
            <a:pPr algn="ctr">
              <a:lnSpc>
                <a:spcPts val="4418"/>
              </a:lnSpc>
            </a:pPr>
            <a:endParaRPr lang="en-US" sz="3155">
              <a:solidFill>
                <a:srgbClr val="FFFFFF"/>
              </a:solidFill>
              <a:latin typeface="Antic"/>
            </a:endParaRPr>
          </a:p>
          <a:p>
            <a:pPr algn="ctr">
              <a:lnSpc>
                <a:spcPts val="4418"/>
              </a:lnSpc>
            </a:pPr>
            <a:r>
              <a:rPr lang="en-US" sz="3155">
                <a:solidFill>
                  <a:srgbClr val="FFFFFF"/>
                </a:solidFill>
                <a:latin typeface="Antic"/>
              </a:rPr>
              <a:t>    accuracy                           0.70      3286</a:t>
            </a:r>
          </a:p>
          <a:p>
            <a:pPr algn="ctr">
              <a:lnSpc>
                <a:spcPts val="4418"/>
              </a:lnSpc>
            </a:pPr>
            <a:r>
              <a:rPr lang="en-US" sz="3155">
                <a:solidFill>
                  <a:srgbClr val="FFFFFF"/>
                </a:solidFill>
                <a:latin typeface="Antic"/>
              </a:rPr>
              <a:t>   macro avg       0.69     0.69      0.69      3286</a:t>
            </a:r>
          </a:p>
          <a:p>
            <a:pPr algn="ctr">
              <a:lnSpc>
                <a:spcPts val="4418"/>
              </a:lnSpc>
              <a:spcBef>
                <a:spcPct val="0"/>
              </a:spcBef>
            </a:pPr>
            <a:r>
              <a:rPr lang="en-US" sz="3155">
                <a:solidFill>
                  <a:srgbClr val="FFFFFF"/>
                </a:solidFill>
                <a:latin typeface="Antic"/>
              </a:rPr>
              <a:t>weighted avg       0.69      0.70      0.69      3286</a:t>
            </a:r>
          </a:p>
        </p:txBody>
      </p:sp>
      <p:sp>
        <p:nvSpPr>
          <p:cNvPr id="7" name="TextBox 7"/>
          <p:cNvSpPr txBox="1"/>
          <p:nvPr/>
        </p:nvSpPr>
        <p:spPr>
          <a:xfrm>
            <a:off x="8307429" y="8083637"/>
            <a:ext cx="4076938" cy="1314228"/>
          </a:xfrm>
          <a:prstGeom prst="rect">
            <a:avLst/>
          </a:prstGeom>
        </p:spPr>
        <p:txBody>
          <a:bodyPr lIns="0" tIns="0" rIns="0" bIns="0" rtlCol="0" anchor="t">
            <a:spAutoFit/>
          </a:bodyPr>
          <a:lstStyle/>
          <a:p>
            <a:pPr algn="ctr">
              <a:lnSpc>
                <a:spcPts val="5262"/>
              </a:lnSpc>
              <a:spcBef>
                <a:spcPct val="0"/>
              </a:spcBef>
            </a:pPr>
            <a:r>
              <a:rPr lang="en-US" sz="3758">
                <a:solidFill>
                  <a:srgbClr val="FFFFFF"/>
                </a:solidFill>
                <a:latin typeface="Antic"/>
              </a:rPr>
              <a:t>array([[1366,  417],</a:t>
            </a:r>
          </a:p>
          <a:p>
            <a:pPr algn="ctr">
              <a:lnSpc>
                <a:spcPts val="5262"/>
              </a:lnSpc>
              <a:spcBef>
                <a:spcPct val="0"/>
              </a:spcBef>
            </a:pPr>
            <a:r>
              <a:rPr lang="en-US" sz="3758">
                <a:solidFill>
                  <a:srgbClr val="FFFFFF"/>
                </a:solidFill>
                <a:latin typeface="Antic"/>
              </a:rPr>
              <a:t>       [ 585,  918]])</a:t>
            </a:r>
          </a:p>
        </p:txBody>
      </p:sp>
      <p:sp>
        <p:nvSpPr>
          <p:cNvPr id="8" name="TextBox 8"/>
          <p:cNvSpPr txBox="1"/>
          <p:nvPr/>
        </p:nvSpPr>
        <p:spPr>
          <a:xfrm>
            <a:off x="13241947" y="1550903"/>
            <a:ext cx="3427333"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:0.3823098</a:t>
            </a:r>
          </a:p>
        </p:txBody>
      </p:sp>
      <p:sp>
        <p:nvSpPr>
          <p:cNvPr id="9" name="TextBox 9"/>
          <p:cNvSpPr txBox="1"/>
          <p:nvPr/>
        </p:nvSpPr>
        <p:spPr>
          <a:xfrm>
            <a:off x="3705424" y="771816"/>
            <a:ext cx="5795490"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 tope - variable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3028602" y="1961637"/>
            <a:ext cx="4305776" cy="1580822"/>
          </a:xfrm>
          <a:prstGeom prst="rect">
            <a:avLst/>
          </a:prstGeom>
        </p:spPr>
        <p:txBody>
          <a:bodyPr lIns="0" tIns="0" rIns="0" bIns="0" rtlCol="0" anchor="t">
            <a:spAutoFit/>
          </a:bodyPr>
          <a:lstStyle/>
          <a:p>
            <a:pPr algn="ctr">
              <a:lnSpc>
                <a:spcPts val="6318"/>
              </a:lnSpc>
            </a:pPr>
            <a:r>
              <a:rPr lang="en-US" sz="4512">
                <a:solidFill>
                  <a:srgbClr val="FFFFFF"/>
                </a:solidFill>
                <a:latin typeface="Sifonn"/>
              </a:rPr>
              <a:t>Accuracy: 0.77</a:t>
            </a:r>
          </a:p>
          <a:p>
            <a:pPr algn="ctr">
              <a:lnSpc>
                <a:spcPts val="6318"/>
              </a:lnSpc>
              <a:spcBef>
                <a:spcPct val="0"/>
              </a:spcBef>
            </a:pPr>
            <a:endParaRPr lang="en-US" sz="4512">
              <a:solidFill>
                <a:srgbClr val="FFFFFF"/>
              </a:solidFill>
              <a:latin typeface="Sifonn"/>
            </a:endParaRPr>
          </a:p>
        </p:txBody>
      </p:sp>
      <p:sp>
        <p:nvSpPr>
          <p:cNvPr id="3" name="TextBox 3"/>
          <p:cNvSpPr txBox="1"/>
          <p:nvPr/>
        </p:nvSpPr>
        <p:spPr>
          <a:xfrm>
            <a:off x="12821850" y="1703303"/>
            <a:ext cx="3749755"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:0.50040267</a:t>
            </a:r>
          </a:p>
        </p:txBody>
      </p:sp>
      <p:sp>
        <p:nvSpPr>
          <p:cNvPr id="4" name="TextBox 4"/>
          <p:cNvSpPr txBox="1"/>
          <p:nvPr/>
        </p:nvSpPr>
        <p:spPr>
          <a:xfrm>
            <a:off x="864164" y="3102123"/>
            <a:ext cx="11957685" cy="6156177"/>
          </a:xfrm>
          <a:prstGeom prst="rect">
            <a:avLst/>
          </a:prstGeom>
        </p:spPr>
        <p:txBody>
          <a:bodyPr wrap="square" lIns="0" tIns="0" rIns="0" bIns="0" rtlCol="0" anchor="t">
            <a:spAutoFit/>
          </a:bodyPr>
          <a:lstStyle/>
          <a:p>
            <a:pPr algn="ctr">
              <a:lnSpc>
                <a:spcPts val="6133"/>
              </a:lnSpc>
            </a:pPr>
            <a:r>
              <a:rPr lang="en-US" sz="4380" dirty="0">
                <a:solidFill>
                  <a:srgbClr val="FFFFFF"/>
                </a:solidFill>
                <a:latin typeface="Antic"/>
              </a:rPr>
              <a:t>              precision    recall  f1-score   support</a:t>
            </a:r>
          </a:p>
          <a:p>
            <a:pPr algn="ctr">
              <a:lnSpc>
                <a:spcPts val="6133"/>
              </a:lnSpc>
            </a:pPr>
            <a:endParaRPr lang="en-US" sz="4380" dirty="0">
              <a:solidFill>
                <a:srgbClr val="FFFFFF"/>
              </a:solidFill>
              <a:latin typeface="Antic"/>
            </a:endParaRPr>
          </a:p>
          <a:p>
            <a:pPr algn="ctr">
              <a:lnSpc>
                <a:spcPts val="6133"/>
              </a:lnSpc>
            </a:pPr>
            <a:r>
              <a:rPr lang="en-US" sz="4380" dirty="0">
                <a:solidFill>
                  <a:srgbClr val="FFFFFF"/>
                </a:solidFill>
                <a:latin typeface="Antic"/>
              </a:rPr>
              <a:t>    negative       0.80     0.85      0.82     1795</a:t>
            </a:r>
          </a:p>
          <a:p>
            <a:pPr algn="ctr">
              <a:lnSpc>
                <a:spcPts val="6133"/>
              </a:lnSpc>
            </a:pPr>
            <a:r>
              <a:rPr lang="en-US" sz="4380" dirty="0">
                <a:solidFill>
                  <a:srgbClr val="FFFFFF"/>
                </a:solidFill>
                <a:latin typeface="Antic"/>
              </a:rPr>
              <a:t>    positive         0.71     0.64     0.67      1042</a:t>
            </a:r>
          </a:p>
          <a:p>
            <a:pPr algn="ctr">
              <a:lnSpc>
                <a:spcPts val="6133"/>
              </a:lnSpc>
            </a:pPr>
            <a:endParaRPr lang="en-US" sz="4380" dirty="0">
              <a:solidFill>
                <a:srgbClr val="FFFFFF"/>
              </a:solidFill>
              <a:latin typeface="Antic"/>
            </a:endParaRPr>
          </a:p>
          <a:p>
            <a:pPr algn="ctr">
              <a:lnSpc>
                <a:spcPts val="6133"/>
              </a:lnSpc>
            </a:pPr>
            <a:r>
              <a:rPr lang="en-US" sz="4380" dirty="0">
                <a:solidFill>
                  <a:srgbClr val="FFFFFF"/>
                </a:solidFill>
                <a:latin typeface="Antic"/>
              </a:rPr>
              <a:t>     accuracy                                 0.77      2837</a:t>
            </a:r>
          </a:p>
          <a:p>
            <a:pPr algn="ctr">
              <a:lnSpc>
                <a:spcPts val="6133"/>
              </a:lnSpc>
            </a:pPr>
            <a:r>
              <a:rPr lang="en-US" sz="4380" dirty="0">
                <a:solidFill>
                  <a:srgbClr val="FFFFFF"/>
                </a:solidFill>
                <a:latin typeface="Antic"/>
              </a:rPr>
              <a:t>   macro avg       0.76      0.74      0.75      2837</a:t>
            </a:r>
          </a:p>
          <a:p>
            <a:pPr algn="ctr">
              <a:lnSpc>
                <a:spcPts val="6133"/>
              </a:lnSpc>
              <a:spcBef>
                <a:spcPct val="0"/>
              </a:spcBef>
            </a:pPr>
            <a:r>
              <a:rPr lang="en-US" sz="4380" dirty="0">
                <a:solidFill>
                  <a:srgbClr val="FFFFFF"/>
                </a:solidFill>
                <a:latin typeface="Antic"/>
              </a:rPr>
              <a:t>weighted avg      0.77      0.77      0.77      2837</a:t>
            </a:r>
          </a:p>
        </p:txBody>
      </p:sp>
      <p:sp>
        <p:nvSpPr>
          <p:cNvPr id="5" name="TextBox 5"/>
          <p:cNvSpPr txBox="1"/>
          <p:nvPr/>
        </p:nvSpPr>
        <p:spPr>
          <a:xfrm>
            <a:off x="2873813" y="245867"/>
            <a:ext cx="12540374"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with Validation data : LB tope - fixed</a:t>
            </a:r>
          </a:p>
          <a:p>
            <a:pPr algn="ctr">
              <a:lnSpc>
                <a:spcPts val="7279"/>
              </a:lnSpc>
            </a:pPr>
            <a:endParaRPr lang="en-US" sz="5199">
              <a:solidFill>
                <a:srgbClr val="E8C650"/>
              </a:solidFill>
              <a:latin typeface="Canva Sans Bold"/>
            </a:endParaRPr>
          </a:p>
        </p:txBody>
      </p:sp>
      <p:sp>
        <p:nvSpPr>
          <p:cNvPr id="6" name="TextBox 6"/>
          <p:cNvSpPr txBox="1"/>
          <p:nvPr/>
        </p:nvSpPr>
        <p:spPr>
          <a:xfrm>
            <a:off x="13163788" y="6151637"/>
            <a:ext cx="4095512" cy="1314228"/>
          </a:xfrm>
          <a:prstGeom prst="rect">
            <a:avLst/>
          </a:prstGeom>
        </p:spPr>
        <p:txBody>
          <a:bodyPr lIns="0" tIns="0" rIns="0" bIns="0" rtlCol="0" anchor="t">
            <a:spAutoFit/>
          </a:bodyPr>
          <a:lstStyle/>
          <a:p>
            <a:pPr algn="ctr">
              <a:lnSpc>
                <a:spcPts val="5262"/>
              </a:lnSpc>
              <a:spcBef>
                <a:spcPct val="0"/>
              </a:spcBef>
            </a:pPr>
            <a:r>
              <a:rPr lang="en-US" sz="3758">
                <a:solidFill>
                  <a:srgbClr val="F6F7F6"/>
                </a:solidFill>
                <a:latin typeface="Antic"/>
              </a:rPr>
              <a:t>array([[1518,  277],</a:t>
            </a:r>
          </a:p>
          <a:p>
            <a:pPr algn="ctr">
              <a:lnSpc>
                <a:spcPts val="5262"/>
              </a:lnSpc>
              <a:spcBef>
                <a:spcPct val="0"/>
              </a:spcBef>
            </a:pPr>
            <a:r>
              <a:rPr lang="en-US" sz="3758">
                <a:solidFill>
                  <a:srgbClr val="F6F7F6"/>
                </a:solidFill>
                <a:latin typeface="Antic"/>
              </a:rPr>
              <a:t>       [ 371,  671]])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4061162" y="1157727"/>
            <a:ext cx="10950238" cy="9467400"/>
          </a:xfrm>
          <a:prstGeom prst="rect">
            <a:avLst/>
          </a:prstGeom>
        </p:spPr>
        <p:txBody>
          <a:bodyPr wrap="square" lIns="0" tIns="0" rIns="0" bIns="0" rtlCol="0" anchor="t">
            <a:spAutoFit/>
          </a:bodyPr>
          <a:lstStyle/>
          <a:p>
            <a:pPr algn="ctr">
              <a:lnSpc>
                <a:spcPts val="5262"/>
              </a:lnSpc>
              <a:spcBef>
                <a:spcPct val="0"/>
              </a:spcBef>
            </a:pPr>
            <a:r>
              <a:rPr lang="en-US" sz="3758" dirty="0">
                <a:solidFill>
                  <a:srgbClr val="FFFFFF"/>
                </a:solidFill>
                <a:latin typeface="Antic"/>
              </a:rPr>
              <a:t>accuracy: 0.445621</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[102, 82]])</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1       1.00      0.45      0.62       184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0.45       184</a:t>
            </a:r>
          </a:p>
          <a:p>
            <a:pPr algn="ctr">
              <a:lnSpc>
                <a:spcPts val="5262"/>
              </a:lnSpc>
              <a:spcBef>
                <a:spcPct val="0"/>
              </a:spcBef>
            </a:pPr>
            <a:r>
              <a:rPr lang="en-US" sz="3758" dirty="0">
                <a:solidFill>
                  <a:srgbClr val="FFFFFF"/>
                </a:solidFill>
                <a:latin typeface="Antic"/>
              </a:rPr>
              <a:t>   macro avg       0.50      0.22      0.31       184</a:t>
            </a:r>
          </a:p>
          <a:p>
            <a:pPr algn="ctr">
              <a:lnSpc>
                <a:spcPts val="5262"/>
              </a:lnSpc>
              <a:spcBef>
                <a:spcPct val="0"/>
              </a:spcBef>
            </a:pPr>
            <a:r>
              <a:rPr lang="en-US" sz="3758" dirty="0">
                <a:solidFill>
                  <a:srgbClr val="FFFFFF"/>
                </a:solidFill>
                <a:latin typeface="Antic"/>
              </a:rPr>
              <a:t>weighted avg       1.00      0.45      0.62       184</a:t>
            </a:r>
          </a:p>
          <a:p>
            <a:pPr algn="ctr">
              <a:lnSpc>
                <a:spcPts val="5262"/>
              </a:lnSpc>
              <a:spcBef>
                <a:spcPct val="0"/>
              </a:spcBef>
            </a:pPr>
            <a:endParaRPr lang="en-US" sz="3758" dirty="0">
              <a:solidFill>
                <a:srgbClr val="FFFFFF"/>
              </a:solidFill>
              <a:latin typeface="Antic"/>
            </a:endParaRPr>
          </a:p>
        </p:txBody>
      </p:sp>
      <p:sp>
        <p:nvSpPr>
          <p:cNvPr id="3" name="TextBox 3"/>
          <p:cNvSpPr txBox="1"/>
          <p:nvPr/>
        </p:nvSpPr>
        <p:spPr>
          <a:xfrm>
            <a:off x="0" y="141605"/>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1028700" y="914400"/>
            <a:ext cx="10874866" cy="930689"/>
          </a:xfrm>
          <a:prstGeom prst="rect">
            <a:avLst/>
          </a:prstGeom>
        </p:spPr>
        <p:txBody>
          <a:bodyPr lIns="0" tIns="0" rIns="0" bIns="0" rtlCol="0" anchor="t">
            <a:spAutoFit/>
          </a:bodyPr>
          <a:lstStyle/>
          <a:p>
            <a:pPr algn="ctr">
              <a:lnSpc>
                <a:spcPts val="7502"/>
              </a:lnSpc>
            </a:pPr>
            <a:r>
              <a:rPr lang="en-US" sz="5358" u="sng">
                <a:solidFill>
                  <a:srgbClr val="FFFFFF"/>
                </a:solidFill>
                <a:latin typeface="Sifonn"/>
              </a:rPr>
              <a:t>Results: Testing data</a:t>
            </a:r>
          </a:p>
        </p:txBody>
      </p:sp>
      <p:sp>
        <p:nvSpPr>
          <p:cNvPr id="3" name="Freeform 3"/>
          <p:cNvSpPr/>
          <p:nvPr/>
        </p:nvSpPr>
        <p:spPr>
          <a:xfrm>
            <a:off x="716059" y="1246686"/>
            <a:ext cx="1521668" cy="380417"/>
          </a:xfrm>
          <a:custGeom>
            <a:avLst/>
            <a:gdLst/>
            <a:ahLst/>
            <a:cxnLst/>
            <a:rect l="l" t="t" r="r" b="b"/>
            <a:pathLst>
              <a:path w="1521668" h="380417">
                <a:moveTo>
                  <a:pt x="0" y="0"/>
                </a:moveTo>
                <a:lnTo>
                  <a:pt x="1521668" y="0"/>
                </a:lnTo>
                <a:lnTo>
                  <a:pt x="1521668" y="380417"/>
                </a:lnTo>
                <a:lnTo>
                  <a:pt x="0" y="380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577524" y="2445785"/>
            <a:ext cx="7170963" cy="5644962"/>
          </a:xfrm>
          <a:custGeom>
            <a:avLst/>
            <a:gdLst/>
            <a:ahLst/>
            <a:cxnLst/>
            <a:rect l="l" t="t" r="r" b="b"/>
            <a:pathLst>
              <a:path w="7170963" h="5644962">
                <a:moveTo>
                  <a:pt x="0" y="0"/>
                </a:moveTo>
                <a:lnTo>
                  <a:pt x="7170962" y="0"/>
                </a:lnTo>
                <a:lnTo>
                  <a:pt x="7170962" y="5644962"/>
                </a:lnTo>
                <a:lnTo>
                  <a:pt x="0" y="5644962"/>
                </a:lnTo>
                <a:lnTo>
                  <a:pt x="0" y="0"/>
                </a:lnTo>
                <a:close/>
              </a:path>
            </a:pathLst>
          </a:custGeom>
          <a:blipFill>
            <a:blip r:embed="rId4"/>
            <a:stretch>
              <a:fillRect/>
            </a:stretch>
          </a:blipFill>
        </p:spPr>
      </p:sp>
      <p:sp>
        <p:nvSpPr>
          <p:cNvPr id="5" name="TextBox 5"/>
          <p:cNvSpPr txBox="1"/>
          <p:nvPr/>
        </p:nvSpPr>
        <p:spPr>
          <a:xfrm>
            <a:off x="1010165" y="1897381"/>
            <a:ext cx="7857054" cy="721666"/>
          </a:xfrm>
          <a:prstGeom prst="rect">
            <a:avLst/>
          </a:prstGeom>
        </p:spPr>
        <p:txBody>
          <a:bodyPr lIns="0" tIns="0" rIns="0" bIns="0" rtlCol="0" anchor="t">
            <a:spAutoFit/>
          </a:bodyPr>
          <a:lstStyle/>
          <a:p>
            <a:pPr algn="ctr">
              <a:lnSpc>
                <a:spcPts val="5898"/>
              </a:lnSpc>
              <a:spcBef>
                <a:spcPct val="0"/>
              </a:spcBef>
            </a:pPr>
            <a:r>
              <a:rPr lang="en-US" sz="4212" dirty="0">
                <a:solidFill>
                  <a:srgbClr val="FFFFFF"/>
                </a:solidFill>
                <a:latin typeface="Antic Bold"/>
              </a:rPr>
              <a:t>Accuracy: 0.6100785340314137</a:t>
            </a:r>
          </a:p>
        </p:txBody>
      </p:sp>
      <p:sp>
        <p:nvSpPr>
          <p:cNvPr id="6" name="TextBox 6"/>
          <p:cNvSpPr txBox="1"/>
          <p:nvPr/>
        </p:nvSpPr>
        <p:spPr>
          <a:xfrm>
            <a:off x="778652" y="3360319"/>
            <a:ext cx="9432148" cy="4678781"/>
          </a:xfrm>
          <a:prstGeom prst="rect">
            <a:avLst/>
          </a:prstGeom>
        </p:spPr>
        <p:txBody>
          <a:bodyPr wrap="square" lIns="0" tIns="0" rIns="0" bIns="0" rtlCol="0" anchor="t">
            <a:spAutoFit/>
          </a:bodyPr>
          <a:lstStyle/>
          <a:p>
            <a:pPr algn="ctr">
              <a:lnSpc>
                <a:spcPts val="4620"/>
              </a:lnSpc>
              <a:spcBef>
                <a:spcPct val="0"/>
              </a:spcBef>
            </a:pPr>
            <a:r>
              <a:rPr lang="en-US" sz="3300" dirty="0">
                <a:solidFill>
                  <a:srgbClr val="FFFFFF"/>
                </a:solidFill>
                <a:latin typeface="Antic"/>
              </a:rPr>
              <a:t>              precision    recall  f1-score   support</a:t>
            </a:r>
          </a:p>
          <a:p>
            <a:pPr algn="ctr">
              <a:lnSpc>
                <a:spcPts val="4620"/>
              </a:lnSpc>
              <a:spcBef>
                <a:spcPct val="0"/>
              </a:spcBef>
            </a:pPr>
            <a:endParaRPr lang="en-US" sz="3300" dirty="0">
              <a:solidFill>
                <a:srgbClr val="FFFFFF"/>
              </a:solidFill>
              <a:latin typeface="Antic"/>
            </a:endParaRPr>
          </a:p>
          <a:p>
            <a:pPr algn="ctr">
              <a:lnSpc>
                <a:spcPts val="4620"/>
              </a:lnSpc>
              <a:spcBef>
                <a:spcPct val="0"/>
              </a:spcBef>
            </a:pPr>
            <a:r>
              <a:rPr lang="en-US" sz="3300" dirty="0">
                <a:solidFill>
                  <a:srgbClr val="FFFFFF"/>
                </a:solidFill>
                <a:latin typeface="Antic"/>
              </a:rPr>
              <a:t>    negative       0.61      1.00      0.76      4661</a:t>
            </a:r>
          </a:p>
          <a:p>
            <a:pPr algn="ctr">
              <a:lnSpc>
                <a:spcPts val="4620"/>
              </a:lnSpc>
              <a:spcBef>
                <a:spcPct val="0"/>
              </a:spcBef>
            </a:pPr>
            <a:r>
              <a:rPr lang="en-US" sz="3300" dirty="0">
                <a:solidFill>
                  <a:srgbClr val="FFFFFF"/>
                </a:solidFill>
                <a:latin typeface="Antic"/>
              </a:rPr>
              <a:t>   positive       0.00     0.00     0.00   2979</a:t>
            </a:r>
          </a:p>
          <a:p>
            <a:pPr algn="ctr">
              <a:lnSpc>
                <a:spcPts val="4620"/>
              </a:lnSpc>
              <a:spcBef>
                <a:spcPct val="0"/>
              </a:spcBef>
            </a:pPr>
            <a:endParaRPr lang="en-US" sz="3300" dirty="0">
              <a:solidFill>
                <a:srgbClr val="FFFFFF"/>
              </a:solidFill>
              <a:latin typeface="Antic"/>
            </a:endParaRPr>
          </a:p>
          <a:p>
            <a:pPr algn="ctr">
              <a:lnSpc>
                <a:spcPts val="4620"/>
              </a:lnSpc>
              <a:spcBef>
                <a:spcPct val="0"/>
              </a:spcBef>
            </a:pPr>
            <a:r>
              <a:rPr lang="en-US" sz="3300" dirty="0">
                <a:solidFill>
                  <a:srgbClr val="FFFFFF"/>
                </a:solidFill>
                <a:latin typeface="Antic"/>
              </a:rPr>
              <a:t>     accuracy                                0.61      7640</a:t>
            </a:r>
          </a:p>
          <a:p>
            <a:pPr algn="ctr">
              <a:lnSpc>
                <a:spcPts val="4620"/>
              </a:lnSpc>
              <a:spcBef>
                <a:spcPct val="0"/>
              </a:spcBef>
            </a:pPr>
            <a:r>
              <a:rPr lang="en-US" sz="3300" dirty="0">
                <a:solidFill>
                  <a:srgbClr val="FFFFFF"/>
                </a:solidFill>
                <a:latin typeface="Antic"/>
              </a:rPr>
              <a:t>   macro avg       0.31      0.50      0.38      7640</a:t>
            </a:r>
          </a:p>
          <a:p>
            <a:pPr algn="ctr">
              <a:lnSpc>
                <a:spcPts val="4620"/>
              </a:lnSpc>
              <a:spcBef>
                <a:spcPct val="0"/>
              </a:spcBef>
            </a:pPr>
            <a:r>
              <a:rPr lang="en-US" sz="3300" dirty="0">
                <a:solidFill>
                  <a:srgbClr val="FFFFFF"/>
                </a:solidFill>
                <a:latin typeface="Antic"/>
              </a:rPr>
              <a:t>weighted avg      0.37      0.61      0.46      7640</a:t>
            </a:r>
          </a:p>
        </p:txBody>
      </p:sp>
      <p:sp>
        <p:nvSpPr>
          <p:cNvPr id="7" name="TextBox 7"/>
          <p:cNvSpPr txBox="1"/>
          <p:nvPr/>
        </p:nvSpPr>
        <p:spPr>
          <a:xfrm>
            <a:off x="3200400" y="8611235"/>
            <a:ext cx="12182487"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this model is only memorizing the data provided but not learning the features from it </a:t>
            </a:r>
          </a:p>
        </p:txBody>
      </p:sp>
      <p:sp>
        <p:nvSpPr>
          <p:cNvPr id="8" name="TextBox 8"/>
          <p:cNvSpPr txBox="1"/>
          <p:nvPr/>
        </p:nvSpPr>
        <p:spPr>
          <a:xfrm>
            <a:off x="6384434" y="1113362"/>
            <a:ext cx="10874866"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LBtope-vairable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42547" y="2712985"/>
            <a:ext cx="1146104" cy="1146104"/>
          </a:xfrm>
          <a:custGeom>
            <a:avLst/>
            <a:gdLst/>
            <a:ahLst/>
            <a:cxnLst/>
            <a:rect l="l" t="t" r="r" b="b"/>
            <a:pathLst>
              <a:path w="1146104" h="1146104">
                <a:moveTo>
                  <a:pt x="0" y="0"/>
                </a:moveTo>
                <a:lnTo>
                  <a:pt x="1146104" y="0"/>
                </a:lnTo>
                <a:lnTo>
                  <a:pt x="1146104" y="1146105"/>
                </a:lnTo>
                <a:lnTo>
                  <a:pt x="0" y="11461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2547" y="7518838"/>
            <a:ext cx="1146104" cy="1146104"/>
          </a:xfrm>
          <a:custGeom>
            <a:avLst/>
            <a:gdLst/>
            <a:ahLst/>
            <a:cxnLst/>
            <a:rect l="l" t="t" r="r" b="b"/>
            <a:pathLst>
              <a:path w="1146104" h="1146104">
                <a:moveTo>
                  <a:pt x="0" y="0"/>
                </a:moveTo>
                <a:lnTo>
                  <a:pt x="1146104" y="0"/>
                </a:lnTo>
                <a:lnTo>
                  <a:pt x="1146104" y="1146104"/>
                </a:lnTo>
                <a:lnTo>
                  <a:pt x="0" y="1146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91842" y="3001873"/>
            <a:ext cx="647515" cy="609704"/>
          </a:xfrm>
          <a:custGeom>
            <a:avLst/>
            <a:gdLst/>
            <a:ahLst/>
            <a:cxnLst/>
            <a:rect l="l" t="t" r="r" b="b"/>
            <a:pathLst>
              <a:path w="647515" h="609704">
                <a:moveTo>
                  <a:pt x="0" y="0"/>
                </a:moveTo>
                <a:lnTo>
                  <a:pt x="647515" y="0"/>
                </a:lnTo>
                <a:lnTo>
                  <a:pt x="647515" y="609704"/>
                </a:lnTo>
                <a:lnTo>
                  <a:pt x="0" y="609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59914" y="7736205"/>
            <a:ext cx="711369" cy="711369"/>
          </a:xfrm>
          <a:custGeom>
            <a:avLst/>
            <a:gdLst/>
            <a:ahLst/>
            <a:cxnLst/>
            <a:rect l="l" t="t" r="r" b="b"/>
            <a:pathLst>
              <a:path w="711369" h="711369">
                <a:moveTo>
                  <a:pt x="0" y="0"/>
                </a:moveTo>
                <a:lnTo>
                  <a:pt x="711370" y="0"/>
                </a:lnTo>
                <a:lnTo>
                  <a:pt x="711370" y="711369"/>
                </a:lnTo>
                <a:lnTo>
                  <a:pt x="0" y="7113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914400"/>
            <a:ext cx="15985692" cy="930689"/>
          </a:xfrm>
          <a:prstGeom prst="rect">
            <a:avLst/>
          </a:prstGeom>
        </p:spPr>
        <p:txBody>
          <a:bodyPr lIns="0" tIns="0" rIns="0" bIns="0" rtlCol="0" anchor="t">
            <a:spAutoFit/>
          </a:bodyPr>
          <a:lstStyle/>
          <a:p>
            <a:pPr algn="ctr">
              <a:lnSpc>
                <a:spcPts val="7502"/>
              </a:lnSpc>
            </a:pPr>
            <a:r>
              <a:rPr lang="en-US" sz="5358" u="sng">
                <a:solidFill>
                  <a:srgbClr val="F6F7F6"/>
                </a:solidFill>
                <a:latin typeface="Sifonn"/>
              </a:rPr>
              <a:t>METHOD - 10: BERT</a:t>
            </a:r>
          </a:p>
        </p:txBody>
      </p:sp>
      <p:sp>
        <p:nvSpPr>
          <p:cNvPr id="7" name="TextBox 7"/>
          <p:cNvSpPr txBox="1"/>
          <p:nvPr/>
        </p:nvSpPr>
        <p:spPr>
          <a:xfrm>
            <a:off x="3295250" y="2138718"/>
            <a:ext cx="5726296" cy="863155"/>
          </a:xfrm>
          <a:prstGeom prst="rect">
            <a:avLst/>
          </a:prstGeom>
        </p:spPr>
        <p:txBody>
          <a:bodyPr lIns="0" tIns="0" rIns="0" bIns="0" rtlCol="0" anchor="t">
            <a:spAutoFit/>
          </a:bodyPr>
          <a:lstStyle/>
          <a:p>
            <a:pPr algn="ctr">
              <a:lnSpc>
                <a:spcPts val="7024"/>
              </a:lnSpc>
            </a:pPr>
            <a:r>
              <a:rPr lang="en-US" sz="5017" u="sng">
                <a:solidFill>
                  <a:srgbClr val="F6F7F6"/>
                </a:solidFill>
                <a:latin typeface="Sifonn"/>
              </a:rPr>
              <a:t>METHODOLOGY</a:t>
            </a:r>
          </a:p>
        </p:txBody>
      </p:sp>
      <p:sp>
        <p:nvSpPr>
          <p:cNvPr id="8" name="TextBox 8"/>
          <p:cNvSpPr txBox="1"/>
          <p:nvPr/>
        </p:nvSpPr>
        <p:spPr>
          <a:xfrm>
            <a:off x="3572917" y="7607925"/>
            <a:ext cx="6689225" cy="863155"/>
          </a:xfrm>
          <a:prstGeom prst="rect">
            <a:avLst/>
          </a:prstGeom>
        </p:spPr>
        <p:txBody>
          <a:bodyPr lIns="0" tIns="0" rIns="0" bIns="0" rtlCol="0" anchor="t">
            <a:spAutoFit/>
          </a:bodyPr>
          <a:lstStyle/>
          <a:p>
            <a:pPr algn="just">
              <a:lnSpc>
                <a:spcPts val="7024"/>
              </a:lnSpc>
            </a:pPr>
            <a:r>
              <a:rPr lang="en-US" sz="5017" u="sng">
                <a:solidFill>
                  <a:srgbClr val="F6F7F6"/>
                </a:solidFill>
                <a:latin typeface="Sifonn"/>
              </a:rPr>
              <a:t>METRICS</a:t>
            </a:r>
          </a:p>
        </p:txBody>
      </p:sp>
      <p:sp>
        <p:nvSpPr>
          <p:cNvPr id="9" name="TextBox 9"/>
          <p:cNvSpPr txBox="1"/>
          <p:nvPr/>
        </p:nvSpPr>
        <p:spPr>
          <a:xfrm>
            <a:off x="3572917" y="8371374"/>
            <a:ext cx="13450257" cy="1149772"/>
          </a:xfrm>
          <a:prstGeom prst="rect">
            <a:avLst/>
          </a:prstGeom>
        </p:spPr>
        <p:txBody>
          <a:bodyPr lIns="0" tIns="0" rIns="0" bIns="0" rtlCol="0" anchor="t">
            <a:spAutoFit/>
          </a:bodyPr>
          <a:lstStyle/>
          <a:p>
            <a:pPr algn="ctr">
              <a:lnSpc>
                <a:spcPts val="4603"/>
              </a:lnSpc>
            </a:pPr>
            <a:r>
              <a:rPr lang="en-US" sz="3288">
                <a:solidFill>
                  <a:srgbClr val="F6F7F6"/>
                </a:solidFill>
                <a:latin typeface="Antic"/>
              </a:rPr>
              <a:t>Accuracy score, mathews correlation coefficient ,recall, precision, f1score</a:t>
            </a:r>
          </a:p>
          <a:p>
            <a:pPr algn="ctr">
              <a:lnSpc>
                <a:spcPts val="4603"/>
              </a:lnSpc>
            </a:pPr>
            <a:r>
              <a:rPr lang="en-US" sz="3288">
                <a:solidFill>
                  <a:srgbClr val="F6F7F6"/>
                </a:solidFill>
                <a:latin typeface="Antic"/>
              </a:rPr>
              <a:t>ROC CURVE</a:t>
            </a:r>
          </a:p>
        </p:txBody>
      </p:sp>
      <p:sp>
        <p:nvSpPr>
          <p:cNvPr id="10" name="TextBox 10"/>
          <p:cNvSpPr txBox="1"/>
          <p:nvPr/>
        </p:nvSpPr>
        <p:spPr>
          <a:xfrm>
            <a:off x="3572917" y="2806843"/>
            <a:ext cx="12906198" cy="5122842"/>
          </a:xfrm>
          <a:prstGeom prst="rect">
            <a:avLst/>
          </a:prstGeom>
        </p:spPr>
        <p:txBody>
          <a:bodyPr lIns="0" tIns="0" rIns="0" bIns="0" rtlCol="0" anchor="t">
            <a:spAutoFit/>
          </a:bodyPr>
          <a:lstStyle/>
          <a:p>
            <a:pPr marL="645171" lvl="1" indent="-322585" algn="l">
              <a:lnSpc>
                <a:spcPts val="4183"/>
              </a:lnSpc>
              <a:buFont typeface="Arial"/>
              <a:buChar char="•"/>
            </a:pPr>
            <a:r>
              <a:rPr lang="en-US" sz="2988">
                <a:solidFill>
                  <a:srgbClr val="F6F7F6"/>
                </a:solidFill>
                <a:latin typeface="Antic Semi-Bold"/>
              </a:rPr>
              <a:t>Model Selection:</a:t>
            </a:r>
            <a:r>
              <a:rPr lang="en-US" sz="2988">
                <a:solidFill>
                  <a:srgbClr val="F6F7F6"/>
                </a:solidFill>
                <a:latin typeface="Antic"/>
              </a:rPr>
              <a:t> A pre-trained BERT model (</a:t>
            </a:r>
            <a:r>
              <a:rPr lang="en-US" sz="2988">
                <a:solidFill>
                  <a:srgbClr val="F6F7F6"/>
                </a:solidFill>
                <a:latin typeface="Antic Semi-Bold"/>
              </a:rPr>
              <a:t>BertForSequenceClassification</a:t>
            </a:r>
            <a:r>
              <a:rPr lang="en-US" sz="2988">
                <a:solidFill>
                  <a:srgbClr val="F6F7F6"/>
                </a:solidFill>
                <a:latin typeface="Antic"/>
              </a:rPr>
              <a:t>) was chosen for sequence classification tasks.</a:t>
            </a:r>
          </a:p>
          <a:p>
            <a:pPr marL="645171" lvl="1" indent="-322585" algn="l">
              <a:lnSpc>
                <a:spcPts val="4183"/>
              </a:lnSpc>
              <a:buFont typeface="Arial"/>
              <a:buChar char="•"/>
            </a:pPr>
            <a:r>
              <a:rPr lang="en-US" sz="2988">
                <a:solidFill>
                  <a:srgbClr val="F6F7F6"/>
                </a:solidFill>
                <a:latin typeface="Antic Semi-Bold"/>
              </a:rPr>
              <a:t>Training Setup:</a:t>
            </a:r>
            <a:r>
              <a:rPr lang="en-US" sz="2988">
                <a:solidFill>
                  <a:srgbClr val="F6F7F6"/>
                </a:solidFill>
                <a:latin typeface="Antic"/>
              </a:rPr>
              <a:t> The model was fine-tuned on the training data using the cross-entropy loss function and the Adam optimizer.</a:t>
            </a:r>
          </a:p>
          <a:p>
            <a:pPr marL="645171" lvl="1" indent="-322585" algn="l">
              <a:lnSpc>
                <a:spcPts val="4183"/>
              </a:lnSpc>
              <a:buFont typeface="Arial"/>
              <a:buChar char="•"/>
            </a:pPr>
            <a:r>
              <a:rPr lang="en-US" sz="2988">
                <a:solidFill>
                  <a:srgbClr val="F6F7F6"/>
                </a:solidFill>
                <a:latin typeface="Antic Semi-Bold"/>
              </a:rPr>
              <a:t>Training Loop:</a:t>
            </a:r>
            <a:r>
              <a:rPr lang="en-US" sz="2988">
                <a:solidFill>
                  <a:srgbClr val="F6F7F6"/>
                </a:solidFill>
                <a:latin typeface="Antic"/>
              </a:rPr>
              <a:t> During training, the model's parameters were updated in each epoch using backpropagation, and the loss and accuracy were recorded.</a:t>
            </a:r>
          </a:p>
          <a:p>
            <a:pPr marL="645171" lvl="1" indent="-322585" algn="l">
              <a:lnSpc>
                <a:spcPts val="4183"/>
              </a:lnSpc>
              <a:buFont typeface="Arial"/>
              <a:buChar char="•"/>
            </a:pPr>
            <a:r>
              <a:rPr lang="en-US" sz="2988">
                <a:solidFill>
                  <a:srgbClr val="F6F7F6"/>
                </a:solidFill>
                <a:latin typeface="Antic Semi-Bold"/>
              </a:rPr>
              <a:t>Evaluation:</a:t>
            </a:r>
            <a:r>
              <a:rPr lang="en-US" sz="2988">
                <a:solidFill>
                  <a:srgbClr val="F6F7F6"/>
                </a:solidFill>
                <a:latin typeface="Antic"/>
              </a:rPr>
              <a:t> After each epoch, the model's performance was evaluated on the validation set without updating the model parameters.</a:t>
            </a:r>
          </a:p>
          <a:p>
            <a:pPr marL="515634" lvl="1" indent="-257817" algn="l">
              <a:lnSpc>
                <a:spcPts val="3343"/>
              </a:lnSpc>
              <a:buFont typeface="Arial"/>
              <a:buChar char="•"/>
            </a:pPr>
            <a:endParaRPr lang="en-US" sz="2988">
              <a:solidFill>
                <a:srgbClr val="F6F7F6"/>
              </a:solidFill>
              <a:latin typeface="Antic"/>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67866" y="547714"/>
            <a:ext cx="5795490" cy="930689"/>
          </a:xfrm>
          <a:prstGeom prst="rect">
            <a:avLst/>
          </a:prstGeom>
        </p:spPr>
        <p:txBody>
          <a:bodyPr lIns="0" tIns="0" rIns="0" bIns="0" rtlCol="0" anchor="t">
            <a:spAutoFit/>
          </a:bodyPr>
          <a:lstStyle/>
          <a:p>
            <a:pPr algn="ctr">
              <a:lnSpc>
                <a:spcPts val="7502"/>
              </a:lnSpc>
            </a:pPr>
            <a:r>
              <a:rPr lang="en-US" sz="5358">
                <a:solidFill>
                  <a:srgbClr val="FFFFFF"/>
                </a:solidFill>
                <a:latin typeface="Sifonn"/>
              </a:rPr>
              <a:t>Results:</a:t>
            </a:r>
          </a:p>
        </p:txBody>
      </p:sp>
      <p:sp>
        <p:nvSpPr>
          <p:cNvPr id="3" name="Freeform 3"/>
          <p:cNvSpPr/>
          <p:nvPr/>
        </p:nvSpPr>
        <p:spPr>
          <a:xfrm>
            <a:off x="267866" y="838491"/>
            <a:ext cx="1521668" cy="380417"/>
          </a:xfrm>
          <a:custGeom>
            <a:avLst/>
            <a:gdLst/>
            <a:ahLst/>
            <a:cxnLst/>
            <a:rect l="l" t="t" r="r" b="b"/>
            <a:pathLst>
              <a:path w="1521668" h="380417">
                <a:moveTo>
                  <a:pt x="0" y="0"/>
                </a:moveTo>
                <a:lnTo>
                  <a:pt x="1521668" y="0"/>
                </a:lnTo>
                <a:lnTo>
                  <a:pt x="1521668" y="380418"/>
                </a:lnTo>
                <a:lnTo>
                  <a:pt x="0" y="3804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008498" y="2372644"/>
            <a:ext cx="8121916" cy="5635360"/>
          </a:xfrm>
          <a:custGeom>
            <a:avLst/>
            <a:gdLst/>
            <a:ahLst/>
            <a:cxnLst/>
            <a:rect l="l" t="t" r="r" b="b"/>
            <a:pathLst>
              <a:path w="8121916" h="5635360">
                <a:moveTo>
                  <a:pt x="0" y="0"/>
                </a:moveTo>
                <a:lnTo>
                  <a:pt x="8121916" y="0"/>
                </a:lnTo>
                <a:lnTo>
                  <a:pt x="8121916" y="5635360"/>
                </a:lnTo>
                <a:lnTo>
                  <a:pt x="0" y="5635360"/>
                </a:lnTo>
                <a:lnTo>
                  <a:pt x="0" y="0"/>
                </a:lnTo>
                <a:close/>
              </a:path>
            </a:pathLst>
          </a:custGeom>
          <a:blipFill>
            <a:blip r:embed="rId4"/>
            <a:stretch>
              <a:fillRect/>
            </a:stretch>
          </a:blipFill>
        </p:spPr>
      </p:sp>
      <p:sp>
        <p:nvSpPr>
          <p:cNvPr id="5" name="TextBox 5"/>
          <p:cNvSpPr txBox="1"/>
          <p:nvPr/>
        </p:nvSpPr>
        <p:spPr>
          <a:xfrm>
            <a:off x="544809" y="5057775"/>
            <a:ext cx="9246275" cy="2316787"/>
          </a:xfrm>
          <a:prstGeom prst="rect">
            <a:avLst/>
          </a:prstGeom>
        </p:spPr>
        <p:txBody>
          <a:bodyPr lIns="0" tIns="0" rIns="0" bIns="0" rtlCol="0" anchor="t">
            <a:spAutoFit/>
          </a:bodyPr>
          <a:lstStyle/>
          <a:p>
            <a:pPr algn="ctr">
              <a:lnSpc>
                <a:spcPts val="6178"/>
              </a:lnSpc>
            </a:pPr>
            <a:r>
              <a:rPr lang="en-US" sz="4412">
                <a:solidFill>
                  <a:srgbClr val="F6F7F6"/>
                </a:solidFill>
                <a:latin typeface="Antic"/>
              </a:rPr>
              <a:t>Testing :</a:t>
            </a:r>
          </a:p>
          <a:p>
            <a:pPr algn="ctr">
              <a:lnSpc>
                <a:spcPts val="6178"/>
              </a:lnSpc>
            </a:pPr>
            <a:r>
              <a:rPr lang="en-US" sz="4412">
                <a:solidFill>
                  <a:srgbClr val="F6F7F6"/>
                </a:solidFill>
                <a:latin typeface="Antic"/>
              </a:rPr>
              <a:t>Accuracy of last epoch: 0.701178010</a:t>
            </a:r>
          </a:p>
          <a:p>
            <a:pPr algn="ctr">
              <a:lnSpc>
                <a:spcPts val="6178"/>
              </a:lnSpc>
              <a:spcBef>
                <a:spcPct val="0"/>
              </a:spcBef>
            </a:pPr>
            <a:endParaRPr lang="en-US" sz="4412">
              <a:solidFill>
                <a:srgbClr val="F6F7F6"/>
              </a:solidFill>
              <a:latin typeface="Antic"/>
            </a:endParaRPr>
          </a:p>
        </p:txBody>
      </p:sp>
      <p:sp>
        <p:nvSpPr>
          <p:cNvPr id="6" name="TextBox 6"/>
          <p:cNvSpPr txBox="1"/>
          <p:nvPr/>
        </p:nvSpPr>
        <p:spPr>
          <a:xfrm>
            <a:off x="3705424" y="771816"/>
            <a:ext cx="5795490" cy="580390"/>
          </a:xfrm>
          <a:prstGeom prst="rect">
            <a:avLst/>
          </a:prstGeom>
        </p:spPr>
        <p:txBody>
          <a:bodyPr lIns="0" tIns="0" rIns="0" bIns="0" rtlCol="0" anchor="t">
            <a:spAutoFit/>
          </a:bodyPr>
          <a:lstStyle/>
          <a:p>
            <a:pPr algn="ctr">
              <a:lnSpc>
                <a:spcPts val="4759"/>
              </a:lnSpc>
            </a:pPr>
            <a:r>
              <a:rPr lang="en-US" sz="3399">
                <a:solidFill>
                  <a:srgbClr val="FFC966"/>
                </a:solidFill>
                <a:latin typeface="Canva Sans Bold"/>
              </a:rPr>
              <a:t>LB tope - variable</a:t>
            </a:r>
          </a:p>
        </p:txBody>
      </p:sp>
      <p:sp>
        <p:nvSpPr>
          <p:cNvPr id="7" name="TextBox 7"/>
          <p:cNvSpPr txBox="1"/>
          <p:nvPr/>
        </p:nvSpPr>
        <p:spPr>
          <a:xfrm>
            <a:off x="382645" y="6794171"/>
            <a:ext cx="5842873" cy="613410"/>
          </a:xfrm>
          <a:prstGeom prst="rect">
            <a:avLst/>
          </a:prstGeom>
        </p:spPr>
        <p:txBody>
          <a:bodyPr lIns="0" tIns="0" rIns="0" bIns="0" rtlCol="0" anchor="t">
            <a:spAutoFit/>
          </a:bodyPr>
          <a:lstStyle/>
          <a:p>
            <a:pPr algn="ctr">
              <a:lnSpc>
                <a:spcPts val="5039"/>
              </a:lnSpc>
            </a:pPr>
            <a:r>
              <a:rPr lang="en-US" sz="3599">
                <a:solidFill>
                  <a:srgbClr val="F6F7F6"/>
                </a:solidFill>
                <a:latin typeface="Canva Sans"/>
              </a:rPr>
              <a:t>loss of last epoch: 1.02653</a:t>
            </a:r>
          </a:p>
        </p:txBody>
      </p:sp>
      <p:sp>
        <p:nvSpPr>
          <p:cNvPr id="8" name="TextBox 8"/>
          <p:cNvSpPr txBox="1"/>
          <p:nvPr/>
        </p:nvSpPr>
        <p:spPr>
          <a:xfrm>
            <a:off x="544809" y="2286919"/>
            <a:ext cx="8804523" cy="2104106"/>
          </a:xfrm>
          <a:prstGeom prst="rect">
            <a:avLst/>
          </a:prstGeom>
        </p:spPr>
        <p:txBody>
          <a:bodyPr lIns="0" tIns="0" rIns="0" bIns="0" rtlCol="0" anchor="t">
            <a:spAutoFit/>
          </a:bodyPr>
          <a:lstStyle/>
          <a:p>
            <a:pPr algn="ctr">
              <a:lnSpc>
                <a:spcPts val="5605"/>
              </a:lnSpc>
            </a:pPr>
            <a:r>
              <a:rPr lang="en-US" sz="4004">
                <a:solidFill>
                  <a:srgbClr val="F6F7F6"/>
                </a:solidFill>
                <a:latin typeface="Canva Sans"/>
              </a:rPr>
              <a:t>Training:</a:t>
            </a:r>
          </a:p>
          <a:p>
            <a:pPr algn="ctr">
              <a:lnSpc>
                <a:spcPts val="5605"/>
              </a:lnSpc>
            </a:pPr>
            <a:r>
              <a:rPr lang="en-US" sz="4004">
                <a:solidFill>
                  <a:srgbClr val="F6F7F6"/>
                </a:solidFill>
                <a:latin typeface="Canva Sans"/>
              </a:rPr>
              <a:t>Accuracy of last epoch: 0.94059735</a:t>
            </a:r>
          </a:p>
          <a:p>
            <a:pPr algn="ctr">
              <a:lnSpc>
                <a:spcPts val="5605"/>
              </a:lnSpc>
            </a:pPr>
            <a:r>
              <a:rPr lang="en-US" sz="4004">
                <a:solidFill>
                  <a:srgbClr val="F6F7F6"/>
                </a:solidFill>
                <a:latin typeface="Canva Sans"/>
              </a:rPr>
              <a:t>loss of last epoch: 0.159418595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545652" y="364689"/>
            <a:ext cx="9238020" cy="4778811"/>
          </a:xfrm>
          <a:custGeom>
            <a:avLst/>
            <a:gdLst/>
            <a:ahLst/>
            <a:cxnLst/>
            <a:rect l="l" t="t" r="r" b="b"/>
            <a:pathLst>
              <a:path w="9238020" h="4778811">
                <a:moveTo>
                  <a:pt x="0" y="0"/>
                </a:moveTo>
                <a:lnTo>
                  <a:pt x="9238020" y="0"/>
                </a:lnTo>
                <a:lnTo>
                  <a:pt x="9238020" y="4778811"/>
                </a:lnTo>
                <a:lnTo>
                  <a:pt x="0" y="4778811"/>
                </a:lnTo>
                <a:lnTo>
                  <a:pt x="0" y="0"/>
                </a:lnTo>
                <a:close/>
              </a:path>
            </a:pathLst>
          </a:custGeom>
          <a:blipFill>
            <a:blip r:embed="rId2"/>
            <a:stretch>
              <a:fillRect/>
            </a:stretch>
          </a:blipFill>
        </p:spPr>
      </p:sp>
      <p:grpSp>
        <p:nvGrpSpPr>
          <p:cNvPr id="3" name="Group 3"/>
          <p:cNvGrpSpPr/>
          <p:nvPr/>
        </p:nvGrpSpPr>
        <p:grpSpPr>
          <a:xfrm>
            <a:off x="1860233" y="1105852"/>
            <a:ext cx="238125" cy="139065"/>
            <a:chOff x="0" y="0"/>
            <a:chExt cx="317500" cy="185420"/>
          </a:xfrm>
        </p:grpSpPr>
        <p:sp>
          <p:nvSpPr>
            <p:cNvPr id="4" name="Freeform 4"/>
            <p:cNvSpPr/>
            <p:nvPr/>
          </p:nvSpPr>
          <p:spPr>
            <a:xfrm>
              <a:off x="45720" y="50800"/>
              <a:ext cx="219710" cy="88900"/>
            </a:xfrm>
            <a:custGeom>
              <a:avLst/>
              <a:gdLst/>
              <a:ahLst/>
              <a:cxnLst/>
              <a:rect l="l" t="t" r="r" b="b"/>
              <a:pathLst>
                <a:path w="219710" h="88900">
                  <a:moveTo>
                    <a:pt x="30480" y="0"/>
                  </a:moveTo>
                  <a:cubicBezTo>
                    <a:pt x="218440" y="45720"/>
                    <a:pt x="219710" y="53340"/>
                    <a:pt x="219710" y="60960"/>
                  </a:cubicBezTo>
                  <a:cubicBezTo>
                    <a:pt x="218440" y="67310"/>
                    <a:pt x="212090" y="77470"/>
                    <a:pt x="205740" y="81280"/>
                  </a:cubicBezTo>
                  <a:cubicBezTo>
                    <a:pt x="199390" y="83820"/>
                    <a:pt x="181610" y="81280"/>
                    <a:pt x="175260" y="76200"/>
                  </a:cubicBezTo>
                  <a:cubicBezTo>
                    <a:pt x="170180" y="71120"/>
                    <a:pt x="167640" y="60960"/>
                    <a:pt x="168910" y="53340"/>
                  </a:cubicBezTo>
                  <a:cubicBezTo>
                    <a:pt x="170180" y="46990"/>
                    <a:pt x="177800" y="36830"/>
                    <a:pt x="184150" y="35560"/>
                  </a:cubicBezTo>
                  <a:cubicBezTo>
                    <a:pt x="191770" y="33020"/>
                    <a:pt x="208280" y="36830"/>
                    <a:pt x="213360" y="43180"/>
                  </a:cubicBezTo>
                  <a:cubicBezTo>
                    <a:pt x="218440" y="48260"/>
                    <a:pt x="219710" y="59690"/>
                    <a:pt x="218440" y="66040"/>
                  </a:cubicBezTo>
                  <a:cubicBezTo>
                    <a:pt x="215900" y="72390"/>
                    <a:pt x="209550" y="80010"/>
                    <a:pt x="200660" y="82550"/>
                  </a:cubicBezTo>
                  <a:cubicBezTo>
                    <a:pt x="182880" y="88900"/>
                    <a:pt x="140970" y="81280"/>
                    <a:pt x="110490" y="74930"/>
                  </a:cubicBezTo>
                  <a:cubicBezTo>
                    <a:pt x="77470" y="68580"/>
                    <a:pt x="24130" y="60960"/>
                    <a:pt x="10160" y="44450"/>
                  </a:cubicBezTo>
                  <a:cubicBezTo>
                    <a:pt x="2540" y="35560"/>
                    <a:pt x="0" y="19050"/>
                    <a:pt x="5080" y="11430"/>
                  </a:cubicBezTo>
                  <a:cubicBezTo>
                    <a:pt x="7620" y="5080"/>
                    <a:pt x="30480" y="0"/>
                    <a:pt x="30480" y="0"/>
                  </a:cubicBezTo>
                </a:path>
              </a:pathLst>
            </a:custGeom>
            <a:solidFill>
              <a:srgbClr val="FFFFFF"/>
            </a:solidFill>
            <a:ln cap="sq">
              <a:noFill/>
              <a:prstDash val="solid"/>
              <a:miter/>
            </a:ln>
          </p:spPr>
        </p:sp>
      </p:grpSp>
      <p:grpSp>
        <p:nvGrpSpPr>
          <p:cNvPr id="5" name="Group 5"/>
          <p:cNvGrpSpPr/>
          <p:nvPr/>
        </p:nvGrpSpPr>
        <p:grpSpPr>
          <a:xfrm>
            <a:off x="1727835" y="931545"/>
            <a:ext cx="935355" cy="348615"/>
            <a:chOff x="0" y="0"/>
            <a:chExt cx="1247140" cy="464820"/>
          </a:xfrm>
        </p:grpSpPr>
        <p:sp>
          <p:nvSpPr>
            <p:cNvPr id="6" name="Freeform 6"/>
            <p:cNvSpPr/>
            <p:nvPr/>
          </p:nvSpPr>
          <p:spPr>
            <a:xfrm>
              <a:off x="49530" y="48260"/>
              <a:ext cx="1149350" cy="368300"/>
            </a:xfrm>
            <a:custGeom>
              <a:avLst/>
              <a:gdLst/>
              <a:ahLst/>
              <a:cxnLst/>
              <a:rect l="l" t="t" r="r" b="b"/>
              <a:pathLst>
                <a:path w="1149350" h="368300">
                  <a:moveTo>
                    <a:pt x="132080" y="50800"/>
                  </a:moveTo>
                  <a:cubicBezTo>
                    <a:pt x="594360" y="0"/>
                    <a:pt x="631190" y="0"/>
                    <a:pt x="689610" y="2540"/>
                  </a:cubicBezTo>
                  <a:cubicBezTo>
                    <a:pt x="759460" y="7620"/>
                    <a:pt x="849630" y="7620"/>
                    <a:pt x="923290" y="30480"/>
                  </a:cubicBezTo>
                  <a:cubicBezTo>
                    <a:pt x="996950" y="52070"/>
                    <a:pt x="1102360" y="102870"/>
                    <a:pt x="1131570" y="138430"/>
                  </a:cubicBezTo>
                  <a:cubicBezTo>
                    <a:pt x="1145540" y="154940"/>
                    <a:pt x="1144270" y="171450"/>
                    <a:pt x="1145540" y="187960"/>
                  </a:cubicBezTo>
                  <a:cubicBezTo>
                    <a:pt x="1148080" y="204470"/>
                    <a:pt x="1149350" y="220980"/>
                    <a:pt x="1144270" y="240030"/>
                  </a:cubicBezTo>
                  <a:cubicBezTo>
                    <a:pt x="1135380" y="265430"/>
                    <a:pt x="1116330" y="306070"/>
                    <a:pt x="1092200" y="326390"/>
                  </a:cubicBezTo>
                  <a:cubicBezTo>
                    <a:pt x="1068070" y="347980"/>
                    <a:pt x="1024890" y="360680"/>
                    <a:pt x="998220" y="364490"/>
                  </a:cubicBezTo>
                  <a:cubicBezTo>
                    <a:pt x="979170" y="368300"/>
                    <a:pt x="965200" y="367030"/>
                    <a:pt x="947420" y="359410"/>
                  </a:cubicBezTo>
                  <a:cubicBezTo>
                    <a:pt x="922020" y="350520"/>
                    <a:pt x="881380" y="323850"/>
                    <a:pt x="862330" y="303530"/>
                  </a:cubicBezTo>
                  <a:cubicBezTo>
                    <a:pt x="849630" y="289560"/>
                    <a:pt x="843280" y="276860"/>
                    <a:pt x="838200" y="259080"/>
                  </a:cubicBezTo>
                  <a:cubicBezTo>
                    <a:pt x="831850" y="232410"/>
                    <a:pt x="828040" y="187960"/>
                    <a:pt x="838200" y="157480"/>
                  </a:cubicBezTo>
                  <a:cubicBezTo>
                    <a:pt x="847090" y="127000"/>
                    <a:pt x="872490" y="93980"/>
                    <a:pt x="897890" y="76200"/>
                  </a:cubicBezTo>
                  <a:cubicBezTo>
                    <a:pt x="924560" y="58420"/>
                    <a:pt x="969010" y="49530"/>
                    <a:pt x="995680" y="48260"/>
                  </a:cubicBezTo>
                  <a:cubicBezTo>
                    <a:pt x="1014730" y="46990"/>
                    <a:pt x="1028700" y="50800"/>
                    <a:pt x="1046480" y="58420"/>
                  </a:cubicBezTo>
                  <a:cubicBezTo>
                    <a:pt x="1070610" y="71120"/>
                    <a:pt x="1107440" y="96520"/>
                    <a:pt x="1123950" y="123190"/>
                  </a:cubicBezTo>
                  <a:cubicBezTo>
                    <a:pt x="1140460" y="151130"/>
                    <a:pt x="1149350" y="190500"/>
                    <a:pt x="1146810" y="222250"/>
                  </a:cubicBezTo>
                  <a:cubicBezTo>
                    <a:pt x="1143000" y="254000"/>
                    <a:pt x="1126490" y="290830"/>
                    <a:pt x="1104900" y="314960"/>
                  </a:cubicBezTo>
                  <a:cubicBezTo>
                    <a:pt x="1083310" y="337820"/>
                    <a:pt x="1046480" y="358140"/>
                    <a:pt x="1016000" y="363220"/>
                  </a:cubicBezTo>
                  <a:cubicBezTo>
                    <a:pt x="984250" y="368300"/>
                    <a:pt x="943610" y="361950"/>
                    <a:pt x="915670" y="347980"/>
                  </a:cubicBezTo>
                  <a:cubicBezTo>
                    <a:pt x="886460" y="332740"/>
                    <a:pt x="843280" y="276860"/>
                    <a:pt x="844550" y="274320"/>
                  </a:cubicBezTo>
                  <a:cubicBezTo>
                    <a:pt x="847090" y="273050"/>
                    <a:pt x="938530" y="332740"/>
                    <a:pt x="934720" y="342900"/>
                  </a:cubicBezTo>
                  <a:cubicBezTo>
                    <a:pt x="929640" y="355600"/>
                    <a:pt x="822960" y="323850"/>
                    <a:pt x="767080" y="320040"/>
                  </a:cubicBezTo>
                  <a:cubicBezTo>
                    <a:pt x="711200" y="317500"/>
                    <a:pt x="668020" y="317500"/>
                    <a:pt x="599440" y="320040"/>
                  </a:cubicBezTo>
                  <a:cubicBezTo>
                    <a:pt x="492760" y="326390"/>
                    <a:pt x="270510" y="360680"/>
                    <a:pt x="187960" y="363220"/>
                  </a:cubicBezTo>
                  <a:cubicBezTo>
                    <a:pt x="153670" y="363220"/>
                    <a:pt x="135890" y="365760"/>
                    <a:pt x="113030" y="358140"/>
                  </a:cubicBezTo>
                  <a:cubicBezTo>
                    <a:pt x="88900" y="350520"/>
                    <a:pt x="64770" y="339090"/>
                    <a:pt x="48260" y="318770"/>
                  </a:cubicBezTo>
                  <a:cubicBezTo>
                    <a:pt x="26670" y="294640"/>
                    <a:pt x="3810" y="251460"/>
                    <a:pt x="1270" y="215900"/>
                  </a:cubicBezTo>
                  <a:cubicBezTo>
                    <a:pt x="0" y="181610"/>
                    <a:pt x="13970" y="135890"/>
                    <a:pt x="35560" y="107950"/>
                  </a:cubicBezTo>
                  <a:cubicBezTo>
                    <a:pt x="57150" y="81280"/>
                    <a:pt x="132080" y="50800"/>
                    <a:pt x="132080" y="50800"/>
                  </a:cubicBezTo>
                </a:path>
              </a:pathLst>
            </a:custGeom>
            <a:solidFill>
              <a:srgbClr val="FFFFFF"/>
            </a:solidFill>
            <a:ln cap="sq">
              <a:noFill/>
              <a:prstDash val="solid"/>
              <a:miter/>
            </a:ln>
          </p:spPr>
        </p:sp>
      </p:grpSp>
      <p:grpSp>
        <p:nvGrpSpPr>
          <p:cNvPr id="7" name="Group 7"/>
          <p:cNvGrpSpPr/>
          <p:nvPr/>
        </p:nvGrpSpPr>
        <p:grpSpPr>
          <a:xfrm>
            <a:off x="2039302" y="981075"/>
            <a:ext cx="312420" cy="312420"/>
            <a:chOff x="0" y="0"/>
            <a:chExt cx="416560" cy="416560"/>
          </a:xfrm>
        </p:grpSpPr>
        <p:sp>
          <p:nvSpPr>
            <p:cNvPr id="8" name="Freeform 8"/>
            <p:cNvSpPr/>
            <p:nvPr/>
          </p:nvSpPr>
          <p:spPr>
            <a:xfrm>
              <a:off x="49530" y="45720"/>
              <a:ext cx="311150" cy="321310"/>
            </a:xfrm>
            <a:custGeom>
              <a:avLst/>
              <a:gdLst/>
              <a:ahLst/>
              <a:cxnLst/>
              <a:rect l="l" t="t" r="r" b="b"/>
              <a:pathLst>
                <a:path w="311150" h="321310">
                  <a:moveTo>
                    <a:pt x="311150" y="114300"/>
                  </a:moveTo>
                  <a:cubicBezTo>
                    <a:pt x="311150" y="213360"/>
                    <a:pt x="299720" y="240030"/>
                    <a:pt x="284480" y="259080"/>
                  </a:cubicBezTo>
                  <a:cubicBezTo>
                    <a:pt x="269240" y="278130"/>
                    <a:pt x="247650" y="295910"/>
                    <a:pt x="224790" y="306070"/>
                  </a:cubicBezTo>
                  <a:cubicBezTo>
                    <a:pt x="201930" y="316230"/>
                    <a:pt x="173990" y="321310"/>
                    <a:pt x="149860" y="320040"/>
                  </a:cubicBezTo>
                  <a:cubicBezTo>
                    <a:pt x="125730" y="317500"/>
                    <a:pt x="99060" y="309880"/>
                    <a:pt x="77470" y="297180"/>
                  </a:cubicBezTo>
                  <a:cubicBezTo>
                    <a:pt x="55880" y="284480"/>
                    <a:pt x="36830" y="264160"/>
                    <a:pt x="24130" y="243840"/>
                  </a:cubicBezTo>
                  <a:cubicBezTo>
                    <a:pt x="11430" y="222250"/>
                    <a:pt x="2540" y="195580"/>
                    <a:pt x="1270" y="170180"/>
                  </a:cubicBezTo>
                  <a:cubicBezTo>
                    <a:pt x="0" y="146050"/>
                    <a:pt x="5080" y="118110"/>
                    <a:pt x="15240" y="96520"/>
                  </a:cubicBezTo>
                  <a:cubicBezTo>
                    <a:pt x="25400" y="73660"/>
                    <a:pt x="41910" y="50800"/>
                    <a:pt x="62230" y="35560"/>
                  </a:cubicBezTo>
                  <a:cubicBezTo>
                    <a:pt x="81280" y="21590"/>
                    <a:pt x="106680" y="8890"/>
                    <a:pt x="130810" y="5080"/>
                  </a:cubicBezTo>
                  <a:cubicBezTo>
                    <a:pt x="154940" y="0"/>
                    <a:pt x="182880" y="2540"/>
                    <a:pt x="207010" y="10160"/>
                  </a:cubicBezTo>
                  <a:cubicBezTo>
                    <a:pt x="229870" y="16510"/>
                    <a:pt x="271780" y="48260"/>
                    <a:pt x="271780" y="48260"/>
                  </a:cubicBezTo>
                </a:path>
              </a:pathLst>
            </a:custGeom>
            <a:solidFill>
              <a:srgbClr val="FFFFFF"/>
            </a:solidFill>
            <a:ln cap="sq">
              <a:noFill/>
              <a:prstDash val="solid"/>
              <a:miter/>
            </a:ln>
          </p:spPr>
        </p:sp>
      </p:grpSp>
      <p:sp>
        <p:nvSpPr>
          <p:cNvPr id="9" name="Freeform 9"/>
          <p:cNvSpPr/>
          <p:nvPr/>
        </p:nvSpPr>
        <p:spPr>
          <a:xfrm>
            <a:off x="8319360" y="5245011"/>
            <a:ext cx="9529301" cy="4713101"/>
          </a:xfrm>
          <a:custGeom>
            <a:avLst/>
            <a:gdLst/>
            <a:ahLst/>
            <a:cxnLst/>
            <a:rect l="l" t="t" r="r" b="b"/>
            <a:pathLst>
              <a:path w="9529301" h="4713101">
                <a:moveTo>
                  <a:pt x="0" y="0"/>
                </a:moveTo>
                <a:lnTo>
                  <a:pt x="9529301" y="0"/>
                </a:lnTo>
                <a:lnTo>
                  <a:pt x="9529301" y="4713101"/>
                </a:lnTo>
                <a:lnTo>
                  <a:pt x="0" y="4713101"/>
                </a:lnTo>
                <a:lnTo>
                  <a:pt x="0" y="0"/>
                </a:lnTo>
                <a:close/>
              </a:path>
            </a:pathLst>
          </a:custGeom>
          <a:blipFill>
            <a:blip r:embed="rId3"/>
            <a:stretch>
              <a:fillRect/>
            </a:stretch>
          </a:blipFill>
        </p:spPr>
      </p:sp>
      <p:sp>
        <p:nvSpPr>
          <p:cNvPr id="10" name="TextBox 10"/>
          <p:cNvSpPr txBox="1"/>
          <p:nvPr/>
        </p:nvSpPr>
        <p:spPr>
          <a:xfrm>
            <a:off x="1923996" y="962978"/>
            <a:ext cx="681514" cy="257174"/>
          </a:xfrm>
          <a:prstGeom prst="rect">
            <a:avLst/>
          </a:prstGeom>
        </p:spPr>
        <p:txBody>
          <a:bodyPr lIns="0" tIns="0" rIns="0" bIns="0" rtlCol="0" anchor="t">
            <a:spAutoFit/>
          </a:bodyPr>
          <a:lstStyle/>
          <a:p>
            <a:pPr algn="ctr">
              <a:lnSpc>
                <a:spcPts val="2100"/>
              </a:lnSpc>
            </a:pPr>
            <a:r>
              <a:rPr lang="en-US" sz="1500">
                <a:solidFill>
                  <a:srgbClr val="000000"/>
                </a:solidFill>
                <a:latin typeface="Canva Sans"/>
              </a:rPr>
              <a:t>testing </a:t>
            </a:r>
          </a:p>
        </p:txBody>
      </p:sp>
      <p:grpSp>
        <p:nvGrpSpPr>
          <p:cNvPr id="11" name="Group 11"/>
          <p:cNvGrpSpPr/>
          <p:nvPr/>
        </p:nvGrpSpPr>
        <p:grpSpPr>
          <a:xfrm>
            <a:off x="9315994" y="5645817"/>
            <a:ext cx="935355" cy="348615"/>
            <a:chOff x="0" y="0"/>
            <a:chExt cx="1247140" cy="464820"/>
          </a:xfrm>
        </p:grpSpPr>
        <p:sp>
          <p:nvSpPr>
            <p:cNvPr id="12" name="Freeform 12"/>
            <p:cNvSpPr/>
            <p:nvPr/>
          </p:nvSpPr>
          <p:spPr>
            <a:xfrm>
              <a:off x="49530" y="48260"/>
              <a:ext cx="1149350" cy="368300"/>
            </a:xfrm>
            <a:custGeom>
              <a:avLst/>
              <a:gdLst/>
              <a:ahLst/>
              <a:cxnLst/>
              <a:rect l="l" t="t" r="r" b="b"/>
              <a:pathLst>
                <a:path w="1149350" h="368300">
                  <a:moveTo>
                    <a:pt x="132080" y="50800"/>
                  </a:moveTo>
                  <a:cubicBezTo>
                    <a:pt x="594360" y="0"/>
                    <a:pt x="631190" y="0"/>
                    <a:pt x="689610" y="2540"/>
                  </a:cubicBezTo>
                  <a:cubicBezTo>
                    <a:pt x="759460" y="7620"/>
                    <a:pt x="849630" y="7620"/>
                    <a:pt x="923290" y="30480"/>
                  </a:cubicBezTo>
                  <a:cubicBezTo>
                    <a:pt x="996950" y="52070"/>
                    <a:pt x="1102360" y="102870"/>
                    <a:pt x="1131570" y="138430"/>
                  </a:cubicBezTo>
                  <a:cubicBezTo>
                    <a:pt x="1145540" y="154940"/>
                    <a:pt x="1144270" y="171450"/>
                    <a:pt x="1145540" y="187960"/>
                  </a:cubicBezTo>
                  <a:cubicBezTo>
                    <a:pt x="1148080" y="204470"/>
                    <a:pt x="1149350" y="220980"/>
                    <a:pt x="1144270" y="240030"/>
                  </a:cubicBezTo>
                  <a:cubicBezTo>
                    <a:pt x="1135380" y="265430"/>
                    <a:pt x="1116330" y="306070"/>
                    <a:pt x="1092200" y="326390"/>
                  </a:cubicBezTo>
                  <a:cubicBezTo>
                    <a:pt x="1068070" y="347980"/>
                    <a:pt x="1024890" y="360680"/>
                    <a:pt x="998220" y="364490"/>
                  </a:cubicBezTo>
                  <a:cubicBezTo>
                    <a:pt x="979170" y="368300"/>
                    <a:pt x="965200" y="367030"/>
                    <a:pt x="947420" y="359410"/>
                  </a:cubicBezTo>
                  <a:cubicBezTo>
                    <a:pt x="922020" y="350520"/>
                    <a:pt x="881380" y="323850"/>
                    <a:pt x="862330" y="303530"/>
                  </a:cubicBezTo>
                  <a:cubicBezTo>
                    <a:pt x="849630" y="289560"/>
                    <a:pt x="843280" y="276860"/>
                    <a:pt x="838200" y="259080"/>
                  </a:cubicBezTo>
                  <a:cubicBezTo>
                    <a:pt x="831850" y="232410"/>
                    <a:pt x="828040" y="187960"/>
                    <a:pt x="838200" y="157480"/>
                  </a:cubicBezTo>
                  <a:cubicBezTo>
                    <a:pt x="847090" y="127000"/>
                    <a:pt x="872490" y="93980"/>
                    <a:pt x="897890" y="76200"/>
                  </a:cubicBezTo>
                  <a:cubicBezTo>
                    <a:pt x="924560" y="58420"/>
                    <a:pt x="969010" y="49530"/>
                    <a:pt x="995680" y="48260"/>
                  </a:cubicBezTo>
                  <a:cubicBezTo>
                    <a:pt x="1014730" y="46990"/>
                    <a:pt x="1028700" y="50800"/>
                    <a:pt x="1046480" y="58420"/>
                  </a:cubicBezTo>
                  <a:cubicBezTo>
                    <a:pt x="1070610" y="71120"/>
                    <a:pt x="1107440" y="96520"/>
                    <a:pt x="1123950" y="123190"/>
                  </a:cubicBezTo>
                  <a:cubicBezTo>
                    <a:pt x="1140460" y="151130"/>
                    <a:pt x="1149350" y="190500"/>
                    <a:pt x="1146810" y="222250"/>
                  </a:cubicBezTo>
                  <a:cubicBezTo>
                    <a:pt x="1143000" y="254000"/>
                    <a:pt x="1126490" y="290830"/>
                    <a:pt x="1104900" y="314960"/>
                  </a:cubicBezTo>
                  <a:cubicBezTo>
                    <a:pt x="1083310" y="337820"/>
                    <a:pt x="1046480" y="358140"/>
                    <a:pt x="1016000" y="363220"/>
                  </a:cubicBezTo>
                  <a:cubicBezTo>
                    <a:pt x="984250" y="368300"/>
                    <a:pt x="943610" y="361950"/>
                    <a:pt x="915670" y="347980"/>
                  </a:cubicBezTo>
                  <a:cubicBezTo>
                    <a:pt x="886460" y="332740"/>
                    <a:pt x="843280" y="276860"/>
                    <a:pt x="844550" y="274320"/>
                  </a:cubicBezTo>
                  <a:cubicBezTo>
                    <a:pt x="847090" y="273050"/>
                    <a:pt x="938530" y="332740"/>
                    <a:pt x="934720" y="342900"/>
                  </a:cubicBezTo>
                  <a:cubicBezTo>
                    <a:pt x="929640" y="355600"/>
                    <a:pt x="822960" y="323850"/>
                    <a:pt x="767080" y="320040"/>
                  </a:cubicBezTo>
                  <a:cubicBezTo>
                    <a:pt x="711200" y="317500"/>
                    <a:pt x="668020" y="317500"/>
                    <a:pt x="599440" y="320040"/>
                  </a:cubicBezTo>
                  <a:cubicBezTo>
                    <a:pt x="492760" y="326390"/>
                    <a:pt x="270510" y="360680"/>
                    <a:pt x="187960" y="363220"/>
                  </a:cubicBezTo>
                  <a:cubicBezTo>
                    <a:pt x="153670" y="363220"/>
                    <a:pt x="135890" y="365760"/>
                    <a:pt x="113030" y="358140"/>
                  </a:cubicBezTo>
                  <a:cubicBezTo>
                    <a:pt x="88900" y="350520"/>
                    <a:pt x="64770" y="339090"/>
                    <a:pt x="48260" y="318770"/>
                  </a:cubicBezTo>
                  <a:cubicBezTo>
                    <a:pt x="26670" y="294640"/>
                    <a:pt x="3810" y="251460"/>
                    <a:pt x="1270" y="215900"/>
                  </a:cubicBezTo>
                  <a:cubicBezTo>
                    <a:pt x="0" y="181610"/>
                    <a:pt x="13970" y="135890"/>
                    <a:pt x="35560" y="107950"/>
                  </a:cubicBezTo>
                  <a:cubicBezTo>
                    <a:pt x="57150" y="81280"/>
                    <a:pt x="132080" y="50800"/>
                    <a:pt x="132080" y="50800"/>
                  </a:cubicBezTo>
                </a:path>
              </a:pathLst>
            </a:custGeom>
            <a:solidFill>
              <a:srgbClr val="FFFFFF"/>
            </a:solidFill>
            <a:ln cap="sq">
              <a:noFill/>
              <a:prstDash val="solid"/>
              <a:miter/>
            </a:ln>
          </p:spPr>
        </p:sp>
      </p:grpSp>
      <p:sp>
        <p:nvSpPr>
          <p:cNvPr id="13" name="TextBox 13"/>
          <p:cNvSpPr txBox="1"/>
          <p:nvPr/>
        </p:nvSpPr>
        <p:spPr>
          <a:xfrm>
            <a:off x="9442915" y="5677250"/>
            <a:ext cx="681514" cy="257174"/>
          </a:xfrm>
          <a:prstGeom prst="rect">
            <a:avLst/>
          </a:prstGeom>
        </p:spPr>
        <p:txBody>
          <a:bodyPr lIns="0" tIns="0" rIns="0" bIns="0" rtlCol="0" anchor="t">
            <a:spAutoFit/>
          </a:bodyPr>
          <a:lstStyle/>
          <a:p>
            <a:pPr algn="ctr">
              <a:lnSpc>
                <a:spcPts val="2100"/>
              </a:lnSpc>
            </a:pPr>
            <a:r>
              <a:rPr lang="en-US" sz="1500">
                <a:solidFill>
                  <a:srgbClr val="000000"/>
                </a:solidFill>
                <a:latin typeface="Canva Sans"/>
              </a:rPr>
              <a:t>testing </a:t>
            </a:r>
          </a:p>
        </p:txBody>
      </p:sp>
      <p:sp>
        <p:nvSpPr>
          <p:cNvPr id="14" name="TextBox 14"/>
          <p:cNvSpPr txBox="1"/>
          <p:nvPr/>
        </p:nvSpPr>
        <p:spPr>
          <a:xfrm>
            <a:off x="10251349" y="1986302"/>
            <a:ext cx="4360783"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-&gt; epoch vs accuracy</a:t>
            </a:r>
          </a:p>
        </p:txBody>
      </p:sp>
      <p:sp>
        <p:nvSpPr>
          <p:cNvPr id="15" name="TextBox 15"/>
          <p:cNvSpPr txBox="1"/>
          <p:nvPr/>
        </p:nvSpPr>
        <p:spPr>
          <a:xfrm>
            <a:off x="4337896" y="7662841"/>
            <a:ext cx="3295769"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epoch vs loss &lt;-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1125805" y="1496235"/>
            <a:ext cx="8025765" cy="1580822"/>
          </a:xfrm>
          <a:prstGeom prst="rect">
            <a:avLst/>
          </a:prstGeom>
        </p:spPr>
        <p:txBody>
          <a:bodyPr lIns="0" tIns="0" rIns="0" bIns="0" rtlCol="0" anchor="t">
            <a:spAutoFit/>
          </a:bodyPr>
          <a:lstStyle/>
          <a:p>
            <a:pPr algn="ctr">
              <a:lnSpc>
                <a:spcPts val="6318"/>
              </a:lnSpc>
            </a:pPr>
            <a:r>
              <a:rPr lang="en-US" sz="4512">
                <a:solidFill>
                  <a:srgbClr val="FFFFFF"/>
                </a:solidFill>
                <a:latin typeface="Sifonn"/>
              </a:rPr>
              <a:t>Accuracy: 0.9407825167430</a:t>
            </a:r>
          </a:p>
          <a:p>
            <a:pPr algn="ctr">
              <a:lnSpc>
                <a:spcPts val="6318"/>
              </a:lnSpc>
              <a:spcBef>
                <a:spcPct val="0"/>
              </a:spcBef>
            </a:pPr>
            <a:r>
              <a:rPr lang="en-US" sz="4512">
                <a:solidFill>
                  <a:srgbClr val="FFFFFF"/>
                </a:solidFill>
                <a:latin typeface="Sifonn"/>
              </a:rPr>
              <a:t>loss: 0.20065079126088</a:t>
            </a:r>
          </a:p>
        </p:txBody>
      </p:sp>
      <p:sp>
        <p:nvSpPr>
          <p:cNvPr id="3" name="TextBox 3"/>
          <p:cNvSpPr txBox="1"/>
          <p:nvPr/>
        </p:nvSpPr>
        <p:spPr>
          <a:xfrm>
            <a:off x="12780952" y="1703303"/>
            <a:ext cx="3831550" cy="630968"/>
          </a:xfrm>
          <a:prstGeom prst="rect">
            <a:avLst/>
          </a:prstGeom>
        </p:spPr>
        <p:txBody>
          <a:bodyPr lIns="0" tIns="0" rIns="0" bIns="0" rtlCol="0" anchor="t">
            <a:spAutoFit/>
          </a:bodyPr>
          <a:lstStyle/>
          <a:p>
            <a:pPr algn="ctr">
              <a:lnSpc>
                <a:spcPts val="5122"/>
              </a:lnSpc>
              <a:spcBef>
                <a:spcPct val="0"/>
              </a:spcBef>
            </a:pPr>
            <a:r>
              <a:rPr lang="en-US" sz="3658">
                <a:solidFill>
                  <a:srgbClr val="FFFFFF"/>
                </a:solidFill>
                <a:latin typeface="Antic"/>
              </a:rPr>
              <a:t>mcc :0.872104955</a:t>
            </a:r>
          </a:p>
        </p:txBody>
      </p:sp>
      <p:sp>
        <p:nvSpPr>
          <p:cNvPr id="4" name="TextBox 4"/>
          <p:cNvSpPr txBox="1"/>
          <p:nvPr/>
        </p:nvSpPr>
        <p:spPr>
          <a:xfrm>
            <a:off x="803740" y="3102123"/>
            <a:ext cx="11977211" cy="6156177"/>
          </a:xfrm>
          <a:prstGeom prst="rect">
            <a:avLst/>
          </a:prstGeom>
        </p:spPr>
        <p:txBody>
          <a:bodyPr wrap="square" lIns="0" tIns="0" rIns="0" bIns="0" rtlCol="0" anchor="t">
            <a:spAutoFit/>
          </a:bodyPr>
          <a:lstStyle/>
          <a:p>
            <a:pPr algn="ctr">
              <a:lnSpc>
                <a:spcPts val="6133"/>
              </a:lnSpc>
            </a:pPr>
            <a:r>
              <a:rPr lang="en-US" sz="4380" dirty="0">
                <a:solidFill>
                  <a:srgbClr val="FFFFFF"/>
                </a:solidFill>
                <a:latin typeface="Antic"/>
              </a:rPr>
              <a:t>              precision    recall  f1-score   support</a:t>
            </a:r>
          </a:p>
          <a:p>
            <a:pPr algn="ctr">
              <a:lnSpc>
                <a:spcPts val="6133"/>
              </a:lnSpc>
            </a:pPr>
            <a:endParaRPr lang="en-US" sz="4380" dirty="0">
              <a:solidFill>
                <a:srgbClr val="FFFFFF"/>
              </a:solidFill>
              <a:latin typeface="Antic"/>
            </a:endParaRPr>
          </a:p>
          <a:p>
            <a:pPr algn="ctr">
              <a:lnSpc>
                <a:spcPts val="6133"/>
              </a:lnSpc>
            </a:pPr>
            <a:r>
              <a:rPr lang="en-US" sz="4380" dirty="0">
                <a:solidFill>
                  <a:srgbClr val="FFFFFF"/>
                </a:solidFill>
                <a:latin typeface="Antic"/>
              </a:rPr>
              <a:t>    negative       0.93     0.97      0.95     1795</a:t>
            </a:r>
          </a:p>
          <a:p>
            <a:pPr algn="ctr">
              <a:lnSpc>
                <a:spcPts val="6133"/>
              </a:lnSpc>
            </a:pPr>
            <a:r>
              <a:rPr lang="en-US" sz="4380" dirty="0">
                <a:solidFill>
                  <a:srgbClr val="FFFFFF"/>
                </a:solidFill>
                <a:latin typeface="Antic"/>
              </a:rPr>
              <a:t>    positive         0.95     0.88     0.92    1042</a:t>
            </a:r>
          </a:p>
          <a:p>
            <a:pPr algn="ctr">
              <a:lnSpc>
                <a:spcPts val="6133"/>
              </a:lnSpc>
            </a:pPr>
            <a:endParaRPr lang="en-US" sz="4380" dirty="0">
              <a:solidFill>
                <a:srgbClr val="FFFFFF"/>
              </a:solidFill>
              <a:latin typeface="Antic"/>
            </a:endParaRPr>
          </a:p>
          <a:p>
            <a:pPr algn="ctr">
              <a:lnSpc>
                <a:spcPts val="6133"/>
              </a:lnSpc>
            </a:pPr>
            <a:r>
              <a:rPr lang="en-US" sz="4380" dirty="0">
                <a:solidFill>
                  <a:srgbClr val="FFFFFF"/>
                </a:solidFill>
                <a:latin typeface="Antic"/>
              </a:rPr>
              <a:t>     accuracy                                 0.94      2837</a:t>
            </a:r>
          </a:p>
          <a:p>
            <a:pPr algn="ctr">
              <a:lnSpc>
                <a:spcPts val="6133"/>
              </a:lnSpc>
            </a:pPr>
            <a:r>
              <a:rPr lang="en-US" sz="4380" dirty="0">
                <a:solidFill>
                  <a:srgbClr val="FFFFFF"/>
                </a:solidFill>
                <a:latin typeface="Antic"/>
              </a:rPr>
              <a:t>   macro avg       0.94      0.93      0.94      2837</a:t>
            </a:r>
          </a:p>
          <a:p>
            <a:pPr algn="ctr">
              <a:lnSpc>
                <a:spcPts val="6133"/>
              </a:lnSpc>
              <a:spcBef>
                <a:spcPct val="0"/>
              </a:spcBef>
            </a:pPr>
            <a:r>
              <a:rPr lang="en-US" sz="4380" dirty="0">
                <a:solidFill>
                  <a:srgbClr val="FFFFFF"/>
                </a:solidFill>
                <a:latin typeface="Antic"/>
              </a:rPr>
              <a:t>weighted avg      0.94      0.94      0.94      2837</a:t>
            </a:r>
          </a:p>
        </p:txBody>
      </p:sp>
      <p:sp>
        <p:nvSpPr>
          <p:cNvPr id="5" name="TextBox 5"/>
          <p:cNvSpPr txBox="1"/>
          <p:nvPr/>
        </p:nvSpPr>
        <p:spPr>
          <a:xfrm>
            <a:off x="2873813" y="245867"/>
            <a:ext cx="12540374"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with Validation data : LB tope - fixed</a:t>
            </a:r>
          </a:p>
          <a:p>
            <a:pPr algn="ctr">
              <a:lnSpc>
                <a:spcPts val="7279"/>
              </a:lnSpc>
            </a:pPr>
            <a:endParaRPr lang="en-US" sz="5199">
              <a:solidFill>
                <a:srgbClr val="E8C650"/>
              </a:solidFill>
              <a:latin typeface="Canva Sans Bold"/>
            </a:endParaRPr>
          </a:p>
        </p:txBody>
      </p:sp>
      <p:sp>
        <p:nvSpPr>
          <p:cNvPr id="6" name="TextBox 6"/>
          <p:cNvSpPr txBox="1"/>
          <p:nvPr/>
        </p:nvSpPr>
        <p:spPr>
          <a:xfrm>
            <a:off x="13163788" y="6151637"/>
            <a:ext cx="4302229" cy="1314228"/>
          </a:xfrm>
          <a:prstGeom prst="rect">
            <a:avLst/>
          </a:prstGeom>
        </p:spPr>
        <p:txBody>
          <a:bodyPr lIns="0" tIns="0" rIns="0" bIns="0" rtlCol="0" anchor="t">
            <a:spAutoFit/>
          </a:bodyPr>
          <a:lstStyle/>
          <a:p>
            <a:pPr algn="ctr">
              <a:lnSpc>
                <a:spcPts val="5262"/>
              </a:lnSpc>
              <a:spcBef>
                <a:spcPct val="0"/>
              </a:spcBef>
            </a:pPr>
            <a:r>
              <a:rPr lang="en-US" sz="3758">
                <a:solidFill>
                  <a:srgbClr val="F6F7F6"/>
                </a:solidFill>
                <a:latin typeface="Antic"/>
              </a:rPr>
              <a:t>array([[1749, 49],</a:t>
            </a:r>
          </a:p>
          <a:p>
            <a:pPr algn="ctr">
              <a:lnSpc>
                <a:spcPts val="5262"/>
              </a:lnSpc>
              <a:spcBef>
                <a:spcPct val="0"/>
              </a:spcBef>
            </a:pPr>
            <a:r>
              <a:rPr lang="en-US" sz="3758">
                <a:solidFill>
                  <a:srgbClr val="F6F7F6"/>
                </a:solidFill>
                <a:latin typeface="Antic"/>
              </a:rPr>
              <a:t>       [ 122,  920]])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5064621" y="3767677"/>
            <a:ext cx="8158758" cy="1375823"/>
          </a:xfrm>
          <a:prstGeom prst="rect">
            <a:avLst/>
          </a:prstGeom>
        </p:spPr>
        <p:txBody>
          <a:bodyPr lIns="0" tIns="0" rIns="0" bIns="0" rtlCol="0" anchor="t">
            <a:spAutoFit/>
          </a:bodyPr>
          <a:lstStyle/>
          <a:p>
            <a:pPr algn="ctr">
              <a:lnSpc>
                <a:spcPts val="5542"/>
              </a:lnSpc>
              <a:spcBef>
                <a:spcPct val="0"/>
              </a:spcBef>
            </a:pPr>
            <a:r>
              <a:rPr lang="en-US" sz="3958">
                <a:solidFill>
                  <a:srgbClr val="FFFFFF"/>
                </a:solidFill>
                <a:latin typeface="Antic"/>
              </a:rPr>
              <a:t>test loss:1.6281480888525646</a:t>
            </a:r>
          </a:p>
          <a:p>
            <a:pPr algn="ctr">
              <a:lnSpc>
                <a:spcPts val="5542"/>
              </a:lnSpc>
              <a:spcBef>
                <a:spcPct val="0"/>
              </a:spcBef>
            </a:pPr>
            <a:r>
              <a:rPr lang="en-US" sz="3958">
                <a:solidFill>
                  <a:srgbClr val="FFFFFF"/>
                </a:solidFill>
                <a:latin typeface="Antic"/>
              </a:rPr>
              <a:t>test accuracy :0.5597826086956522</a:t>
            </a:r>
          </a:p>
        </p:txBody>
      </p:sp>
      <p:sp>
        <p:nvSpPr>
          <p:cNvPr id="3" name="TextBox 3"/>
          <p:cNvSpPr txBox="1"/>
          <p:nvPr/>
        </p:nvSpPr>
        <p:spPr>
          <a:xfrm>
            <a:off x="561961" y="537527"/>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1028700" y="244986"/>
            <a:ext cx="16230600" cy="9214438"/>
          </a:xfrm>
          <a:custGeom>
            <a:avLst/>
            <a:gdLst/>
            <a:ahLst/>
            <a:cxnLst/>
            <a:rect l="l" t="t" r="r" b="b"/>
            <a:pathLst>
              <a:path w="16230600" h="9214438">
                <a:moveTo>
                  <a:pt x="0" y="0"/>
                </a:moveTo>
                <a:lnTo>
                  <a:pt x="16230600" y="0"/>
                </a:lnTo>
                <a:lnTo>
                  <a:pt x="16230600" y="9214438"/>
                </a:lnTo>
                <a:lnTo>
                  <a:pt x="0" y="9214438"/>
                </a:lnTo>
                <a:lnTo>
                  <a:pt x="0" y="0"/>
                </a:lnTo>
                <a:close/>
              </a:path>
            </a:pathLst>
          </a:custGeom>
          <a:blipFill>
            <a:blip r:embed="rId2"/>
            <a:stretch>
              <a:fillRect/>
            </a:stretch>
          </a:blipFill>
        </p:spPr>
      </p:sp>
      <p:sp>
        <p:nvSpPr>
          <p:cNvPr id="3" name="TextBox 3"/>
          <p:cNvSpPr txBox="1"/>
          <p:nvPr/>
        </p:nvSpPr>
        <p:spPr>
          <a:xfrm>
            <a:off x="273012" y="9392749"/>
            <a:ext cx="7423188" cy="580390"/>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399" dirty="0">
                <a:solidFill>
                  <a:srgbClr val="FFFFFF"/>
                </a:solidFill>
                <a:latin typeface="Canva Sans"/>
              </a:rPr>
              <a:t>shaded region - random tries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Freeform 2"/>
          <p:cNvSpPr/>
          <p:nvPr/>
        </p:nvSpPr>
        <p:spPr>
          <a:xfrm>
            <a:off x="2839875" y="1028700"/>
            <a:ext cx="12608250" cy="7801711"/>
          </a:xfrm>
          <a:custGeom>
            <a:avLst/>
            <a:gdLst/>
            <a:ahLst/>
            <a:cxnLst/>
            <a:rect l="l" t="t" r="r" b="b"/>
            <a:pathLst>
              <a:path w="12608250" h="7801711">
                <a:moveTo>
                  <a:pt x="0" y="0"/>
                </a:moveTo>
                <a:lnTo>
                  <a:pt x="12608250" y="0"/>
                </a:lnTo>
                <a:lnTo>
                  <a:pt x="12608250" y="7801711"/>
                </a:lnTo>
                <a:lnTo>
                  <a:pt x="0" y="7801711"/>
                </a:lnTo>
                <a:lnTo>
                  <a:pt x="0" y="0"/>
                </a:lnTo>
                <a:close/>
              </a:path>
            </a:pathLst>
          </a:custGeom>
          <a:blipFill>
            <a:blip r:embed="rId2"/>
            <a:stretch>
              <a:fillRect/>
            </a:stretch>
          </a:blipFill>
          <a:ln cap="sq">
            <a:noFill/>
            <a:prstDash val="solid"/>
            <a:miter/>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2388331" y="609822"/>
            <a:ext cx="12427407" cy="9315228"/>
          </a:xfrm>
          <a:prstGeom prst="rect">
            <a:avLst/>
          </a:prstGeom>
        </p:spPr>
        <p:txBody>
          <a:bodyPr lIns="0" tIns="0" rIns="0" bIns="0" rtlCol="0" anchor="t">
            <a:spAutoFit/>
          </a:bodyPr>
          <a:lstStyle/>
          <a:p>
            <a:pPr algn="ctr">
              <a:lnSpc>
                <a:spcPts val="5262"/>
              </a:lnSpc>
              <a:spcBef>
                <a:spcPct val="0"/>
              </a:spcBef>
            </a:pPr>
            <a:endParaRPr/>
          </a:p>
          <a:p>
            <a:pPr algn="ctr">
              <a:lnSpc>
                <a:spcPts val="5262"/>
              </a:lnSpc>
              <a:spcBef>
                <a:spcPct val="0"/>
              </a:spcBef>
            </a:pPr>
            <a:endParaRPr/>
          </a:p>
          <a:p>
            <a:pPr algn="ctr">
              <a:lnSpc>
                <a:spcPts val="5262"/>
              </a:lnSpc>
              <a:spcBef>
                <a:spcPct val="0"/>
              </a:spcBef>
            </a:pPr>
            <a:r>
              <a:rPr lang="en-US" sz="3758">
                <a:solidFill>
                  <a:srgbClr val="FFFFFF"/>
                </a:solidFill>
                <a:latin typeface="Antic"/>
              </a:rPr>
              <a:t>Accuracy: 0.07065217391304347</a:t>
            </a:r>
          </a:p>
          <a:p>
            <a:pPr algn="ctr">
              <a:lnSpc>
                <a:spcPts val="5262"/>
              </a:lnSpc>
              <a:spcBef>
                <a:spcPct val="0"/>
              </a:spcBef>
            </a:pPr>
            <a:r>
              <a:rPr lang="en-US" sz="3758">
                <a:solidFill>
                  <a:srgbClr val="FFFFFF"/>
                </a:solidFill>
                <a:latin typeface="Antic"/>
              </a:rPr>
              <a:t>array([[  0,   0],</a:t>
            </a:r>
          </a:p>
          <a:p>
            <a:pPr algn="ctr">
              <a:lnSpc>
                <a:spcPts val="5262"/>
              </a:lnSpc>
              <a:spcBef>
                <a:spcPct val="0"/>
              </a:spcBef>
            </a:pPr>
            <a:r>
              <a:rPr lang="en-US" sz="3758">
                <a:solidFill>
                  <a:srgbClr val="FFFFFF"/>
                </a:solidFill>
                <a:latin typeface="Antic"/>
              </a:rPr>
              <a:t>       [171,  13]])</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precision    recall  f1-score   support</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0       0.00      0.00      0.00         0</a:t>
            </a:r>
          </a:p>
          <a:p>
            <a:pPr algn="ctr">
              <a:lnSpc>
                <a:spcPts val="5262"/>
              </a:lnSpc>
              <a:spcBef>
                <a:spcPct val="0"/>
              </a:spcBef>
            </a:pPr>
            <a:r>
              <a:rPr lang="en-US" sz="3758">
                <a:solidFill>
                  <a:srgbClr val="FFFFFF"/>
                </a:solidFill>
                <a:latin typeface="Antic"/>
              </a:rPr>
              <a:t>           1         1.00      0.07      0.13       184</a:t>
            </a:r>
          </a:p>
          <a:p>
            <a:pPr algn="ctr">
              <a:lnSpc>
                <a:spcPts val="5262"/>
              </a:lnSpc>
              <a:spcBef>
                <a:spcPct val="0"/>
              </a:spcBef>
            </a:pPr>
            <a:endParaRPr lang="en-US" sz="3758">
              <a:solidFill>
                <a:srgbClr val="FFFFFF"/>
              </a:solidFill>
              <a:latin typeface="Antic"/>
            </a:endParaRPr>
          </a:p>
          <a:p>
            <a:pPr algn="ctr">
              <a:lnSpc>
                <a:spcPts val="5262"/>
              </a:lnSpc>
              <a:spcBef>
                <a:spcPct val="0"/>
              </a:spcBef>
            </a:pPr>
            <a:r>
              <a:rPr lang="en-US" sz="3758">
                <a:solidFill>
                  <a:srgbClr val="FFFFFF"/>
                </a:solidFill>
                <a:latin typeface="Antic"/>
              </a:rPr>
              <a:t>    accuracy                               0.07       184</a:t>
            </a:r>
          </a:p>
          <a:p>
            <a:pPr algn="ctr">
              <a:lnSpc>
                <a:spcPts val="5262"/>
              </a:lnSpc>
              <a:spcBef>
                <a:spcPct val="0"/>
              </a:spcBef>
            </a:pPr>
            <a:r>
              <a:rPr lang="en-US" sz="3758">
                <a:solidFill>
                  <a:srgbClr val="FFFFFF"/>
                </a:solidFill>
                <a:latin typeface="Antic"/>
              </a:rPr>
              <a:t>   macro avg    0.50      0.04      0.07       184</a:t>
            </a:r>
          </a:p>
          <a:p>
            <a:pPr algn="ctr">
              <a:lnSpc>
                <a:spcPts val="5262"/>
              </a:lnSpc>
              <a:spcBef>
                <a:spcPct val="0"/>
              </a:spcBef>
            </a:pPr>
            <a:r>
              <a:rPr lang="en-US" sz="3758">
                <a:solidFill>
                  <a:srgbClr val="FFFFFF"/>
                </a:solidFill>
                <a:latin typeface="Antic"/>
              </a:rPr>
              <a:t>weighted avg   1.00      0.07      0.13       184</a:t>
            </a:r>
          </a:p>
        </p:txBody>
      </p:sp>
      <p:sp>
        <p:nvSpPr>
          <p:cNvPr id="3" name="TextBox 3"/>
          <p:cNvSpPr txBox="1"/>
          <p:nvPr/>
        </p:nvSpPr>
        <p:spPr>
          <a:xfrm>
            <a:off x="465716" y="537527"/>
            <a:ext cx="5915144"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using tokenisation</a:t>
            </a:r>
          </a:p>
        </p:txBody>
      </p:sp>
      <p:sp>
        <p:nvSpPr>
          <p:cNvPr id="4" name="TextBox 4"/>
          <p:cNvSpPr txBox="1"/>
          <p:nvPr/>
        </p:nvSpPr>
        <p:spPr>
          <a:xfrm>
            <a:off x="8253979" y="590772"/>
            <a:ext cx="9005321" cy="887095"/>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AAV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93A7"/>
        </a:solidFill>
        <a:effectLst/>
      </p:bgPr>
    </p:bg>
    <p:spTree>
      <p:nvGrpSpPr>
        <p:cNvPr id="1" name=""/>
        <p:cNvGrpSpPr/>
        <p:nvPr/>
      </p:nvGrpSpPr>
      <p:grpSpPr>
        <a:xfrm>
          <a:off x="0" y="0"/>
          <a:ext cx="0" cy="0"/>
          <a:chOff x="0" y="0"/>
          <a:chExt cx="0" cy="0"/>
        </a:xfrm>
      </p:grpSpPr>
      <p:sp>
        <p:nvSpPr>
          <p:cNvPr id="2" name="TextBox 2"/>
          <p:cNvSpPr txBox="1"/>
          <p:nvPr/>
        </p:nvSpPr>
        <p:spPr>
          <a:xfrm>
            <a:off x="1524000" y="647700"/>
            <a:ext cx="13748297" cy="9315228"/>
          </a:xfrm>
          <a:prstGeom prst="rect">
            <a:avLst/>
          </a:prstGeom>
        </p:spPr>
        <p:txBody>
          <a:bodyPr lIns="0" tIns="0" rIns="0" bIns="0" rtlCol="0" anchor="t">
            <a:spAutoFit/>
          </a:bodyPr>
          <a:lstStyle/>
          <a:p>
            <a:pPr algn="ctr">
              <a:lnSpc>
                <a:spcPts val="5262"/>
              </a:lnSpc>
              <a:spcBef>
                <a:spcPct val="0"/>
              </a:spcBef>
            </a:pPr>
            <a:r>
              <a:rPr lang="en-US" sz="3758" dirty="0">
                <a:solidFill>
                  <a:srgbClr val="FFFFFF"/>
                </a:solidFill>
                <a:latin typeface="Antic"/>
              </a:rPr>
              <a:t>Accuracy: 0.2010869</a:t>
            </a:r>
          </a:p>
          <a:p>
            <a:pPr algn="ctr">
              <a:lnSpc>
                <a:spcPts val="5262"/>
              </a:lnSpc>
              <a:spcBef>
                <a:spcPct val="0"/>
              </a:spcBef>
            </a:pPr>
            <a:r>
              <a:rPr lang="en-US" sz="3758" dirty="0" err="1">
                <a:solidFill>
                  <a:srgbClr val="FFFFFF"/>
                </a:solidFill>
                <a:latin typeface="Antic"/>
              </a:rPr>
              <a:t>Conf_matrix</a:t>
            </a:r>
            <a:r>
              <a:rPr lang="en-US" sz="3758" dirty="0">
                <a:solidFill>
                  <a:srgbClr val="FFFFFF"/>
                </a:solidFill>
                <a:latin typeface="Antic"/>
              </a:rPr>
              <a: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array([[  0,   0],</a:t>
            </a:r>
          </a:p>
          <a:p>
            <a:pPr algn="ctr">
              <a:lnSpc>
                <a:spcPts val="5262"/>
              </a:lnSpc>
              <a:spcBef>
                <a:spcPct val="0"/>
              </a:spcBef>
            </a:pPr>
            <a:r>
              <a:rPr lang="en-US" sz="3758" dirty="0">
                <a:solidFill>
                  <a:srgbClr val="FFFFFF"/>
                </a:solidFill>
                <a:latin typeface="Antic"/>
              </a:rPr>
              <a:t>       [174,  37]])</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precision    recall  f1-score   support</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0       0.00      0.00      0.00         0</a:t>
            </a:r>
          </a:p>
          <a:p>
            <a:pPr algn="ctr">
              <a:lnSpc>
                <a:spcPts val="5262"/>
              </a:lnSpc>
              <a:spcBef>
                <a:spcPct val="0"/>
              </a:spcBef>
            </a:pPr>
            <a:r>
              <a:rPr lang="en-US" sz="3758" dirty="0">
                <a:solidFill>
                  <a:srgbClr val="FFFFFF"/>
                </a:solidFill>
                <a:latin typeface="Antic"/>
              </a:rPr>
              <a:t>           1       1.00      0.20      0.33       184</a:t>
            </a:r>
          </a:p>
          <a:p>
            <a:pPr algn="ctr">
              <a:lnSpc>
                <a:spcPts val="5262"/>
              </a:lnSpc>
              <a:spcBef>
                <a:spcPct val="0"/>
              </a:spcBef>
            </a:pPr>
            <a:endParaRPr lang="en-US" sz="3758" dirty="0">
              <a:solidFill>
                <a:srgbClr val="FFFFFF"/>
              </a:solidFill>
              <a:latin typeface="Antic"/>
            </a:endParaRPr>
          </a:p>
          <a:p>
            <a:pPr algn="ctr">
              <a:lnSpc>
                <a:spcPts val="5262"/>
              </a:lnSpc>
              <a:spcBef>
                <a:spcPct val="0"/>
              </a:spcBef>
            </a:pPr>
            <a:r>
              <a:rPr lang="en-US" sz="3758" dirty="0">
                <a:solidFill>
                  <a:srgbClr val="FFFFFF"/>
                </a:solidFill>
                <a:latin typeface="Antic"/>
              </a:rPr>
              <a:t>    accuracy                                0.20       184</a:t>
            </a:r>
          </a:p>
          <a:p>
            <a:pPr algn="ctr">
              <a:lnSpc>
                <a:spcPts val="5262"/>
              </a:lnSpc>
              <a:spcBef>
                <a:spcPct val="0"/>
              </a:spcBef>
            </a:pPr>
            <a:r>
              <a:rPr lang="en-US" sz="3758" dirty="0">
                <a:solidFill>
                  <a:srgbClr val="FFFFFF"/>
                </a:solidFill>
                <a:latin typeface="Antic"/>
              </a:rPr>
              <a:t>   macro avg       0.50      0.10      0.17       184</a:t>
            </a:r>
          </a:p>
          <a:p>
            <a:pPr algn="ctr">
              <a:lnSpc>
                <a:spcPts val="5262"/>
              </a:lnSpc>
              <a:spcBef>
                <a:spcPct val="0"/>
              </a:spcBef>
            </a:pPr>
            <a:r>
              <a:rPr lang="en-US" sz="3758" dirty="0">
                <a:solidFill>
                  <a:srgbClr val="FFFFFF"/>
                </a:solidFill>
                <a:latin typeface="Antic"/>
              </a:rPr>
              <a:t>weighted avg       1.00      0.20      0.33       184</a:t>
            </a:r>
          </a:p>
        </p:txBody>
      </p:sp>
      <p:sp>
        <p:nvSpPr>
          <p:cNvPr id="3" name="TextBox 3"/>
          <p:cNvSpPr txBox="1"/>
          <p:nvPr/>
        </p:nvSpPr>
        <p:spPr>
          <a:xfrm>
            <a:off x="1028700" y="537527"/>
            <a:ext cx="3091934"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using dpc</a:t>
            </a:r>
          </a:p>
        </p:txBody>
      </p:sp>
      <p:sp>
        <p:nvSpPr>
          <p:cNvPr id="4" name="TextBox 4"/>
          <p:cNvSpPr txBox="1"/>
          <p:nvPr/>
        </p:nvSpPr>
        <p:spPr>
          <a:xfrm>
            <a:off x="10016216" y="471487"/>
            <a:ext cx="9005321" cy="1811020"/>
          </a:xfrm>
          <a:prstGeom prst="rect">
            <a:avLst/>
          </a:prstGeom>
        </p:spPr>
        <p:txBody>
          <a:bodyPr lIns="0" tIns="0" rIns="0" bIns="0" rtlCol="0" anchor="t">
            <a:spAutoFit/>
          </a:bodyPr>
          <a:lstStyle/>
          <a:p>
            <a:pPr algn="ctr">
              <a:lnSpc>
                <a:spcPts val="7279"/>
              </a:lnSpc>
            </a:pPr>
            <a:r>
              <a:rPr lang="en-US" sz="5199">
                <a:solidFill>
                  <a:srgbClr val="E8C650"/>
                </a:solidFill>
                <a:latin typeface="Canva Sans Bold"/>
              </a:rPr>
              <a:t>Validation with </a:t>
            </a:r>
          </a:p>
          <a:p>
            <a:pPr algn="ctr">
              <a:lnSpc>
                <a:spcPts val="7279"/>
              </a:lnSpc>
            </a:pPr>
            <a:r>
              <a:rPr lang="en-US" sz="5199">
                <a:solidFill>
                  <a:srgbClr val="E8C650"/>
                </a:solidFill>
                <a:latin typeface="Canva Sans Bold"/>
              </a:rPr>
              <a:t>AAV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3578</Words>
  <Application>Microsoft Office PowerPoint</Application>
  <PresentationFormat>Custom</PresentationFormat>
  <Paragraphs>645</Paragraphs>
  <Slides>65</Slides>
  <Notes>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dc:title>
  <cp:lastModifiedBy>Pasumarthi Sai Jahnavi</cp:lastModifiedBy>
  <cp:revision>5</cp:revision>
  <dcterms:created xsi:type="dcterms:W3CDTF">2006-08-16T00:00:00Z</dcterms:created>
  <dcterms:modified xsi:type="dcterms:W3CDTF">2024-06-10T05:58:06Z</dcterms:modified>
  <dc:identifier>DAGF9mBhEEM</dc:identifier>
</cp:coreProperties>
</file>