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04AE-D215-33A9-E0BC-3A8E32BDB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AE4930-9BC2-DC5B-06D5-864E33FA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917F05-9B80-CF61-6742-F3D8615CFCDF}"/>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A95E1F90-CE19-8037-C44D-339FCD5D20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C254642-F5E9-39C4-71D6-017477A34D91}"/>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120426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1B12-8981-8142-9770-6232980D8A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69990-40D7-12E8-3BE6-723849ED7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F9F99-C2E3-D65D-0467-344B870FE921}"/>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87862BB9-2E52-B53C-2FB7-EDE9EB3043D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662F5F-FEFB-C1A3-EFE0-798FD47A4CCD}"/>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167162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99A11-AE02-33D1-0798-B8A7BBE351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671826-DDD9-C1D8-01B4-4AF230B0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FF34E-97BB-C211-CD35-4DEDD0D1F90D}"/>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026EDE29-8F2D-55E1-D3B3-7A6D1FEA8E3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107B389-6100-6100-5C5E-E1DD87929D8B}"/>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414274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3D28-FEED-403E-95CD-1867135B3F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B2D1F5-AA1A-D2F7-ABF7-59B3D41C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49FA38-430B-36B4-A4BD-1CDF37F735A7}"/>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F12008EC-04D1-ECD1-21D3-F47D0ABF44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E2DBF3-430C-AE64-CC86-A02B92F2BCB2}"/>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301926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D13-7A89-E579-C555-AFA01D7B0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BDF086-22A0-6058-54F2-15E9E5F47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21935-F8C2-1BA6-BCE3-CA031ECC6061}"/>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FD0E3E26-628C-5A10-0611-8A772DF2C4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B7D79F-823F-EE23-F3C8-2C8D4671EDAB}"/>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411436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DA81-5902-3F4D-EE65-1082A9A43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D7340-86F2-A3F7-E15E-40C3FBD2B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0B48E2-32AC-E56F-9CFF-39AD86BD8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2ACD0E-17CD-A72E-6197-62370AD2CA38}"/>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6" name="Footer Placeholder 5">
            <a:extLst>
              <a:ext uri="{FF2B5EF4-FFF2-40B4-BE49-F238E27FC236}">
                <a16:creationId xmlns:a16="http://schemas.microsoft.com/office/drawing/2014/main" id="{282276D1-97EC-CA89-9BD4-50E361F53CE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9BF404-6D45-38AC-C84F-94F2AEE90B8F}"/>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357674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6D95-911D-196D-E284-2AE9393900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87EEF8-3ADD-C5C8-931A-67B233DFE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AAD76-6B52-150F-329A-555ABBD2C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680C5E-7DAC-D05D-AC3F-C09B388FE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2DBF9-3E88-0D3B-9589-0FE30A2F7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BBF2FB-0474-3ABC-CC17-7320C74B8FEF}"/>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8" name="Footer Placeholder 7">
            <a:extLst>
              <a:ext uri="{FF2B5EF4-FFF2-40B4-BE49-F238E27FC236}">
                <a16:creationId xmlns:a16="http://schemas.microsoft.com/office/drawing/2014/main" id="{18F8F99C-903D-D9B9-7C44-E17C2564624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4471C4B-5543-69DB-5895-6C8308242A9D}"/>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324273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93A0-65B3-9AD1-98E5-B00081A27D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C9E61-B251-A376-B268-411393C5F180}"/>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4" name="Footer Placeholder 3">
            <a:extLst>
              <a:ext uri="{FF2B5EF4-FFF2-40B4-BE49-F238E27FC236}">
                <a16:creationId xmlns:a16="http://schemas.microsoft.com/office/drawing/2014/main" id="{1C7B70B3-7B56-7B0B-37CF-FC3AC15C866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797A9AC-72F3-CDF5-65CD-F2D6C1F81065}"/>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220251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D58320-8A6F-0220-1BA8-3F50C7109939}"/>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3" name="Footer Placeholder 2">
            <a:extLst>
              <a:ext uri="{FF2B5EF4-FFF2-40B4-BE49-F238E27FC236}">
                <a16:creationId xmlns:a16="http://schemas.microsoft.com/office/drawing/2014/main" id="{9E59C27A-921C-0C00-1BB2-5AC0686999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818BD5E-0D51-3936-891B-EE2CA10E6C49}"/>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333032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9ABC-A7FB-A7B9-E52A-B2E4F38E3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7356F3-62FC-A01A-E9F7-0D320CA61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55C1D5-2ECC-85BD-57F6-E567431EC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61EBB-CDDF-8EC0-A76A-2CAAB12CB313}"/>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6" name="Footer Placeholder 5">
            <a:extLst>
              <a:ext uri="{FF2B5EF4-FFF2-40B4-BE49-F238E27FC236}">
                <a16:creationId xmlns:a16="http://schemas.microsoft.com/office/drawing/2014/main" id="{44F79F03-9D18-987E-FC45-6FB810B939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152025B-7918-4D1E-3087-C8BA7638196C}"/>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36354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A34C-8BC9-8CCD-DA17-D5DA1C02E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0597D6-60A5-CD6B-A510-A00D365DC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74AB5D-B489-145B-00F5-712899CF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E5243-3718-A91F-D327-DDB0D1953EB8}"/>
              </a:ext>
            </a:extLst>
          </p:cNvPr>
          <p:cNvSpPr>
            <a:spLocks noGrp="1"/>
          </p:cNvSpPr>
          <p:nvPr>
            <p:ph type="dt" sz="half" idx="10"/>
          </p:nvPr>
        </p:nvSpPr>
        <p:spPr/>
        <p:txBody>
          <a:bodyPr/>
          <a:lstStyle/>
          <a:p>
            <a:fld id="{411A9F59-701C-420E-B17F-DD65C0C23801}" type="datetimeFigureOut">
              <a:rPr lang="en-IN" smtClean="0"/>
              <a:t>09-04-2023</a:t>
            </a:fld>
            <a:endParaRPr lang="en-IN" dirty="0"/>
          </a:p>
        </p:txBody>
      </p:sp>
      <p:sp>
        <p:nvSpPr>
          <p:cNvPr id="6" name="Footer Placeholder 5">
            <a:extLst>
              <a:ext uri="{FF2B5EF4-FFF2-40B4-BE49-F238E27FC236}">
                <a16:creationId xmlns:a16="http://schemas.microsoft.com/office/drawing/2014/main" id="{D3CE088C-EB76-2188-6CF1-CE09E7572EB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05CA534-3EDC-05A4-4B64-3696C28B6355}"/>
              </a:ext>
            </a:extLst>
          </p:cNvPr>
          <p:cNvSpPr>
            <a:spLocks noGrp="1"/>
          </p:cNvSpPr>
          <p:nvPr>
            <p:ph type="sldNum" sz="quarter" idx="12"/>
          </p:nvPr>
        </p:nvSpPr>
        <p:spPr/>
        <p:txBody>
          <a:bodyPr/>
          <a:lstStyle/>
          <a:p>
            <a:fld id="{221DD805-9F72-413A-81F4-5883FCCDC80C}" type="slidenum">
              <a:rPr lang="en-IN" smtClean="0"/>
              <a:t>‹#›</a:t>
            </a:fld>
            <a:endParaRPr lang="en-IN" dirty="0"/>
          </a:p>
        </p:txBody>
      </p:sp>
    </p:spTree>
    <p:extLst>
      <p:ext uri="{BB962C8B-B14F-4D97-AF65-F5344CB8AC3E}">
        <p14:creationId xmlns:p14="http://schemas.microsoft.com/office/powerpoint/2010/main" val="262432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D80E42-6BA0-C5B3-A86D-094E20C93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F6D80-57A3-AA2A-7C4F-95F255B1C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4B5EE-4E28-3265-AC01-501B4B636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A9F59-701C-420E-B17F-DD65C0C23801}" type="datetimeFigureOut">
              <a:rPr lang="en-IN" smtClean="0"/>
              <a:t>09-04-2023</a:t>
            </a:fld>
            <a:endParaRPr lang="en-IN" dirty="0"/>
          </a:p>
        </p:txBody>
      </p:sp>
      <p:sp>
        <p:nvSpPr>
          <p:cNvPr id="5" name="Footer Placeholder 4">
            <a:extLst>
              <a:ext uri="{FF2B5EF4-FFF2-40B4-BE49-F238E27FC236}">
                <a16:creationId xmlns:a16="http://schemas.microsoft.com/office/drawing/2014/main" id="{1DDCF1CC-2449-B977-5EAC-8B2749D07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41DBDFD-C7DE-8C0E-34FB-8C1EC5891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DD805-9F72-413A-81F4-5883FCCDC80C}" type="slidenum">
              <a:rPr lang="en-IN" smtClean="0"/>
              <a:t>‹#›</a:t>
            </a:fld>
            <a:endParaRPr lang="en-IN" dirty="0"/>
          </a:p>
        </p:txBody>
      </p:sp>
    </p:spTree>
    <p:extLst>
      <p:ext uri="{BB962C8B-B14F-4D97-AF65-F5344CB8AC3E}">
        <p14:creationId xmlns:p14="http://schemas.microsoft.com/office/powerpoint/2010/main" val="373715369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0C7B-5947-30DD-89D2-9274C82DEEB3}"/>
              </a:ext>
            </a:extLst>
          </p:cNvPr>
          <p:cNvSpPr>
            <a:spLocks noGrp="1"/>
          </p:cNvSpPr>
          <p:nvPr>
            <p:ph type="ctrTitle"/>
          </p:nvPr>
        </p:nvSpPr>
        <p:spPr/>
        <p:txBody>
          <a:bodyPr>
            <a:normAutofit fontScale="90000"/>
          </a:bodyPr>
          <a:lstStyle/>
          <a:p>
            <a:r>
              <a:rPr lang="en-IN" sz="6600" b="1" i="1" dirty="0"/>
              <a:t>Business report of HBFC bank</a:t>
            </a:r>
            <a:br>
              <a:rPr lang="en-IN" dirty="0"/>
            </a:br>
            <a:endParaRPr lang="en-IN" dirty="0"/>
          </a:p>
        </p:txBody>
      </p:sp>
    </p:spTree>
    <p:extLst>
      <p:ext uri="{BB962C8B-B14F-4D97-AF65-F5344CB8AC3E}">
        <p14:creationId xmlns:p14="http://schemas.microsoft.com/office/powerpoint/2010/main" val="375437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3EFDCC-9A89-CF2F-C615-95261801A382}"/>
              </a:ext>
            </a:extLst>
          </p:cNvPr>
          <p:cNvSpPr>
            <a:spLocks noGrp="1"/>
          </p:cNvSpPr>
          <p:nvPr>
            <p:ph type="subTitle" idx="1"/>
          </p:nvPr>
        </p:nvSpPr>
        <p:spPr>
          <a:xfrm>
            <a:off x="729342" y="604157"/>
            <a:ext cx="11059886" cy="5584371"/>
          </a:xfrm>
        </p:spPr>
        <p:txBody>
          <a:bodyPr>
            <a:normAutofit fontScale="92500" lnSpcReduction="20000"/>
          </a:bodyPr>
          <a:lstStyle/>
          <a:p>
            <a:r>
              <a:rPr lang="en-IN" sz="2800" b="1" dirty="0">
                <a:solidFill>
                  <a:schemeClr val="tx1"/>
                </a:solidFill>
                <a:latin typeface="Times New Roman" panose="02020603050405020304" pitchFamily="18" charset="0"/>
                <a:cs typeface="Times New Roman" panose="02020603050405020304" pitchFamily="18" charset="0"/>
              </a:rPr>
              <a:t>Task 5:</a:t>
            </a:r>
          </a:p>
          <a:p>
            <a:r>
              <a:rPr lang="en-IN" sz="2800" b="1" dirty="0">
                <a:solidFill>
                  <a:schemeClr val="tx1"/>
                </a:solidFill>
                <a:latin typeface="Times New Roman" panose="02020603050405020304" pitchFamily="18" charset="0"/>
                <a:cs typeface="Times New Roman" panose="02020603050405020304" pitchFamily="18" charset="0"/>
              </a:rPr>
              <a:t>  T</a:t>
            </a:r>
            <a:r>
              <a:rPr lang="en-US" sz="2800" b="1" dirty="0">
                <a:solidFill>
                  <a:schemeClr val="tx1"/>
                </a:solidFill>
                <a:latin typeface="Times New Roman" panose="02020603050405020304" pitchFamily="18" charset="0"/>
                <a:cs typeface="Times New Roman" panose="02020603050405020304" pitchFamily="18" charset="0"/>
              </a:rPr>
              <a:t>he top 3 areas (ZIP Codes) where the bank’s customers are located</a:t>
            </a:r>
            <a:r>
              <a:rPr lang="en-US" sz="3100" b="1" dirty="0">
                <a:solidFill>
                  <a:schemeClr val="tx1"/>
                </a:solidFill>
                <a:latin typeface="Times New Roman" panose="02020603050405020304" pitchFamily="18" charset="0"/>
                <a:cs typeface="Times New Roman" panose="02020603050405020304" pitchFamily="18" charset="0"/>
              </a:rPr>
              <a:t>.</a:t>
            </a:r>
          </a:p>
          <a:p>
            <a:pPr algn="l"/>
            <a:endParaRPr lang="en-US" sz="3100" b="1" dirty="0">
              <a:solidFill>
                <a:schemeClr val="tx1"/>
              </a:solidFill>
              <a:latin typeface="Times New Roman" panose="02020603050405020304" pitchFamily="18" charset="0"/>
              <a:cs typeface="Times New Roman" panose="02020603050405020304" pitchFamily="18" charset="0"/>
            </a:endParaRPr>
          </a:p>
          <a:p>
            <a:pPr algn="l"/>
            <a:r>
              <a:rPr lang="en-US" sz="2800" b="1" dirty="0">
                <a:solidFill>
                  <a:schemeClr val="tx1"/>
                </a:solidFill>
                <a:latin typeface="Times New Roman" panose="02020603050405020304" pitchFamily="18" charset="0"/>
                <a:cs typeface="Times New Roman" panose="02020603050405020304" pitchFamily="18" charset="0"/>
              </a:rPr>
              <a:t>Approach used:  </a:t>
            </a:r>
          </a:p>
          <a:p>
            <a:pPr algn="l"/>
            <a:r>
              <a:rPr lang="en-US" sz="2800" b="1" dirty="0">
                <a:solidFill>
                  <a:schemeClr val="tx1"/>
                </a:solidFill>
                <a:latin typeface="Times New Roman" panose="02020603050405020304" pitchFamily="18" charset="0"/>
                <a:cs typeface="Times New Roman" panose="02020603050405020304" pitchFamily="18" charset="0"/>
              </a:rPr>
              <a:t>Step 1:</a:t>
            </a:r>
            <a:r>
              <a:rPr lang="en-US" sz="2800" dirty="0">
                <a:solidFill>
                  <a:schemeClr val="tx1"/>
                </a:solidFill>
                <a:latin typeface="Times New Roman" panose="02020603050405020304" pitchFamily="18" charset="0"/>
                <a:cs typeface="Times New Roman" panose="02020603050405020304" pitchFamily="18" charset="0"/>
              </a:rPr>
              <a:t>  Select entire range – insert – pivot table – new worksheet – zip code to rows – id to columns – in value field setting of columns changed sum to count of id.</a:t>
            </a:r>
          </a:p>
          <a:p>
            <a:pPr algn="l"/>
            <a:r>
              <a:rPr lang="en-US" sz="2800" b="1" dirty="0">
                <a:solidFill>
                  <a:schemeClr val="tx1"/>
                </a:solidFill>
                <a:latin typeface="Times New Roman" panose="02020603050405020304" pitchFamily="18" charset="0"/>
                <a:cs typeface="Times New Roman" panose="02020603050405020304" pitchFamily="18" charset="0"/>
              </a:rPr>
              <a:t>Step 2:  </a:t>
            </a:r>
            <a:r>
              <a:rPr lang="en-US" sz="2800" dirty="0">
                <a:solidFill>
                  <a:schemeClr val="tx1"/>
                </a:solidFill>
                <a:latin typeface="Times New Roman" panose="02020603050405020304" pitchFamily="18" charset="0"/>
                <a:cs typeface="Times New Roman" panose="02020603050405020304" pitchFamily="18" charset="0"/>
              </a:rPr>
              <a:t>Right click on count of zip code and sorted to largest to smallest.</a:t>
            </a:r>
          </a:p>
          <a:p>
            <a:pPr algn="l"/>
            <a:r>
              <a:rPr lang="en-US" sz="2800" b="1" dirty="0">
                <a:solidFill>
                  <a:schemeClr val="tx1"/>
                </a:solidFill>
                <a:latin typeface="Times New Roman" panose="02020603050405020304" pitchFamily="18" charset="0"/>
                <a:cs typeface="Times New Roman" panose="02020603050405020304" pitchFamily="18" charset="0"/>
              </a:rPr>
              <a:t>Step 3:  </a:t>
            </a:r>
            <a:r>
              <a:rPr lang="en-US" sz="2800" dirty="0">
                <a:solidFill>
                  <a:schemeClr val="tx1"/>
                </a:solidFill>
                <a:latin typeface="Times New Roman" panose="02020603050405020304" pitchFamily="18" charset="0"/>
                <a:cs typeface="Times New Roman" panose="02020603050405020304" pitchFamily="18" charset="0"/>
              </a:rPr>
              <a:t>Using rank function rank of the count of id is calculated</a:t>
            </a:r>
          </a:p>
          <a:p>
            <a:pPr algn="l"/>
            <a:r>
              <a:rPr lang="en-US" sz="2800" dirty="0">
                <a:solidFill>
                  <a:schemeClr val="tx1"/>
                </a:solidFill>
                <a:latin typeface="Times New Roman" panose="02020603050405020304" pitchFamily="18" charset="0"/>
                <a:cs typeface="Times New Roman" panose="02020603050405020304" pitchFamily="18" charset="0"/>
              </a:rPr>
              <a:t>Formula used:  </a:t>
            </a:r>
            <a:r>
              <a:rPr lang="de-DE" sz="2800" dirty="0">
                <a:solidFill>
                  <a:schemeClr val="tx1"/>
                </a:solidFill>
                <a:latin typeface="Times New Roman" panose="02020603050405020304" pitchFamily="18" charset="0"/>
                <a:cs typeface="Times New Roman" panose="02020603050405020304" pitchFamily="18" charset="0"/>
              </a:rPr>
              <a:t>=RANK(C3,$C$3:$C$469)</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b="1" dirty="0">
                <a:solidFill>
                  <a:schemeClr val="tx1"/>
                </a:solidFill>
                <a:latin typeface="Times New Roman" panose="02020603050405020304" pitchFamily="18" charset="0"/>
                <a:cs typeface="Times New Roman" panose="02020603050405020304" pitchFamily="18" charset="0"/>
              </a:rPr>
              <a:t>Step 4: </a:t>
            </a:r>
            <a:r>
              <a:rPr lang="en-US" sz="2800" dirty="0">
                <a:solidFill>
                  <a:schemeClr val="tx1"/>
                </a:solidFill>
                <a:latin typeface="Times New Roman" panose="02020603050405020304" pitchFamily="18" charset="0"/>
                <a:cs typeface="Times New Roman" panose="02020603050405020304" pitchFamily="18" charset="0"/>
              </a:rPr>
              <a:t>From this the top 3 values are copied and pasted separately.</a:t>
            </a:r>
          </a:p>
          <a:p>
            <a:pPr algn="l"/>
            <a:endParaRPr lang="en-IN" sz="2800" dirty="0">
              <a:solidFill>
                <a:schemeClr val="tx1"/>
              </a:solidFill>
              <a:latin typeface="Times New Roman" panose="02020603050405020304" pitchFamily="18" charset="0"/>
              <a:cs typeface="Times New Roman" panose="02020603050405020304" pitchFamily="18" charset="0"/>
            </a:endParaRPr>
          </a:p>
          <a:p>
            <a:pPr algn="l"/>
            <a:r>
              <a:rPr lang="en-IN" sz="2800" b="1" dirty="0">
                <a:solidFill>
                  <a:schemeClr val="tx1"/>
                </a:solidFill>
                <a:latin typeface="Times New Roman" panose="02020603050405020304" pitchFamily="18" charset="0"/>
                <a:cs typeface="Times New Roman" panose="02020603050405020304" pitchFamily="18" charset="0"/>
              </a:rPr>
              <a:t>Insights used:  </a:t>
            </a:r>
            <a:r>
              <a:rPr lang="en-IN" sz="2800" dirty="0">
                <a:solidFill>
                  <a:schemeClr val="tx1"/>
                </a:solidFill>
                <a:latin typeface="Times New Roman" panose="02020603050405020304" pitchFamily="18" charset="0"/>
                <a:cs typeface="Times New Roman" panose="02020603050405020304" pitchFamily="18" charset="0"/>
              </a:rPr>
              <a:t>The areas(zip codes) 94720, 94305 and 95616 having  the highest customer counts 169, 127 and 116.</a:t>
            </a:r>
          </a:p>
          <a:p>
            <a:pPr algn="l"/>
            <a:endParaRPr lang="en-IN" sz="3100" dirty="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59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B988-38B7-8E83-B5DB-0594C00F2DE9}"/>
              </a:ext>
            </a:extLst>
          </p:cNvPr>
          <p:cNvSpPr>
            <a:spLocks noGrp="1"/>
          </p:cNvSpPr>
          <p:nvPr>
            <p:ph type="ctrTitle"/>
          </p:nvPr>
        </p:nvSpPr>
        <p:spPr>
          <a:xfrm>
            <a:off x="827314" y="349477"/>
            <a:ext cx="9144000" cy="717323"/>
          </a:xfrm>
        </p:spPr>
        <p:txBody>
          <a:bodyPr>
            <a:normAutofit fontScale="90000"/>
          </a:bodyPr>
          <a:lstStyle/>
          <a:p>
            <a:pPr algn="l"/>
            <a:r>
              <a:rPr lang="en-IN" dirty="0"/>
              <a:t>Output:</a:t>
            </a:r>
          </a:p>
        </p:txBody>
      </p:sp>
      <p:sp>
        <p:nvSpPr>
          <p:cNvPr id="3" name="Subtitle 2">
            <a:extLst>
              <a:ext uri="{FF2B5EF4-FFF2-40B4-BE49-F238E27FC236}">
                <a16:creationId xmlns:a16="http://schemas.microsoft.com/office/drawing/2014/main" id="{B635BFEC-D98C-13F0-68C1-457B38A8A0E0}"/>
              </a:ext>
            </a:extLst>
          </p:cNvPr>
          <p:cNvSpPr>
            <a:spLocks noGrp="1"/>
          </p:cNvSpPr>
          <p:nvPr>
            <p:ph type="subTitle" idx="1"/>
          </p:nvPr>
        </p:nvSpPr>
        <p:spPr>
          <a:xfrm>
            <a:off x="533399" y="1197429"/>
            <a:ext cx="11146971" cy="5148942"/>
          </a:xfrm>
        </p:spPr>
        <p:txBody>
          <a:bodyPr/>
          <a:lstStyle/>
          <a:p>
            <a:endParaRPr lang="en-IN" dirty="0"/>
          </a:p>
        </p:txBody>
      </p:sp>
      <p:pic>
        <p:nvPicPr>
          <p:cNvPr id="5" name="Picture 4">
            <a:extLst>
              <a:ext uri="{FF2B5EF4-FFF2-40B4-BE49-F238E27FC236}">
                <a16:creationId xmlns:a16="http://schemas.microsoft.com/office/drawing/2014/main" id="{2FCB213F-9EBA-5BEE-8F2E-AC5375713490}"/>
              </a:ext>
            </a:extLst>
          </p:cNvPr>
          <p:cNvPicPr>
            <a:picLocks noChangeAspect="1"/>
          </p:cNvPicPr>
          <p:nvPr/>
        </p:nvPicPr>
        <p:blipFill>
          <a:blip r:embed="rId2"/>
          <a:stretch>
            <a:fillRect/>
          </a:stretch>
        </p:blipFill>
        <p:spPr>
          <a:xfrm>
            <a:off x="108857" y="1066800"/>
            <a:ext cx="11688918" cy="6134393"/>
          </a:xfrm>
          <a:prstGeom prst="rect">
            <a:avLst/>
          </a:prstGeom>
        </p:spPr>
      </p:pic>
    </p:spTree>
    <p:extLst>
      <p:ext uri="{BB962C8B-B14F-4D97-AF65-F5344CB8AC3E}">
        <p14:creationId xmlns:p14="http://schemas.microsoft.com/office/powerpoint/2010/main" val="193228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24C393-0E3B-05AE-673B-5939366898E8}"/>
              </a:ext>
            </a:extLst>
          </p:cNvPr>
          <p:cNvSpPr>
            <a:spLocks noGrp="1"/>
          </p:cNvSpPr>
          <p:nvPr>
            <p:ph type="subTitle" idx="1"/>
          </p:nvPr>
        </p:nvSpPr>
        <p:spPr>
          <a:xfrm>
            <a:off x="250370" y="163285"/>
            <a:ext cx="10863943" cy="6008914"/>
          </a:xfrm>
        </p:spPr>
        <p:txBody>
          <a:bodyPr>
            <a:normAutofit fontScale="92500" lnSpcReduction="10000"/>
          </a:bodyPr>
          <a:lstStyle/>
          <a:p>
            <a:r>
              <a:rPr lang="en-IN" sz="2800" b="1" dirty="0">
                <a:solidFill>
                  <a:schemeClr val="tx1"/>
                </a:solidFill>
                <a:latin typeface="Times New Roman" panose="02020603050405020304" pitchFamily="18" charset="0"/>
                <a:cs typeface="Times New Roman" panose="02020603050405020304" pitchFamily="18" charset="0"/>
              </a:rPr>
              <a:t>Task 6:  </a:t>
            </a:r>
          </a:p>
          <a:p>
            <a:r>
              <a:rPr lang="en-IN" sz="2800" b="1" dirty="0">
                <a:solidFill>
                  <a:schemeClr val="tx1"/>
                </a:solidFill>
                <a:latin typeface="Times New Roman" panose="02020603050405020304" pitchFamily="18" charset="0"/>
                <a:cs typeface="Times New Roman" panose="02020603050405020304" pitchFamily="18" charset="0"/>
              </a:rPr>
              <a:t>Customers who have fixed deposit, current deposit but not personal deposit</a:t>
            </a:r>
          </a:p>
          <a:p>
            <a:pPr algn="l"/>
            <a:endParaRPr lang="en-IN" sz="3200" dirty="0">
              <a:solidFill>
                <a:schemeClr val="tx1"/>
              </a:solidFill>
              <a:latin typeface="Times New Roman" panose="02020603050405020304" pitchFamily="18" charset="0"/>
              <a:cs typeface="Times New Roman" panose="02020603050405020304" pitchFamily="18" charset="0"/>
            </a:endParaRPr>
          </a:p>
          <a:p>
            <a:pPr algn="l"/>
            <a:r>
              <a:rPr lang="en-IN" sz="2800" b="1" dirty="0">
                <a:solidFill>
                  <a:schemeClr val="tx1"/>
                </a:solidFill>
                <a:latin typeface="Times New Roman" panose="02020603050405020304" pitchFamily="18" charset="0"/>
                <a:cs typeface="Times New Roman" panose="02020603050405020304" pitchFamily="18" charset="0"/>
              </a:rPr>
              <a:t>Approach used:  </a:t>
            </a:r>
            <a:r>
              <a:rPr lang="en-IN" sz="2800" dirty="0">
                <a:solidFill>
                  <a:schemeClr val="tx1"/>
                </a:solidFill>
                <a:latin typeface="Times New Roman" panose="02020603050405020304" pitchFamily="18" charset="0"/>
                <a:cs typeface="Times New Roman" panose="02020603050405020304" pitchFamily="18" charset="0"/>
              </a:rPr>
              <a:t>Using pivot table. Personal deposit, current deposit and fixed deposit are added in the filter field. Id is placed in values and changed it to count. Keeping the personal deposit to no and fixed deposit, current deposit to yes.</a:t>
            </a:r>
          </a:p>
          <a:p>
            <a:pPr algn="l"/>
            <a:r>
              <a:rPr lang="en-IN" sz="2800" dirty="0">
                <a:solidFill>
                  <a:schemeClr val="tx1"/>
                </a:solidFill>
                <a:latin typeface="Times New Roman" panose="02020603050405020304" pitchFamily="18" charset="0"/>
                <a:cs typeface="Times New Roman" panose="02020603050405020304" pitchFamily="18" charset="0"/>
              </a:rPr>
              <a:t> </a:t>
            </a:r>
          </a:p>
          <a:p>
            <a:pPr algn="l"/>
            <a:r>
              <a:rPr lang="en-IN" sz="2800" b="1" dirty="0">
                <a:solidFill>
                  <a:schemeClr val="tx1"/>
                </a:solidFill>
                <a:latin typeface="Times New Roman" panose="02020603050405020304" pitchFamily="18" charset="0"/>
                <a:cs typeface="Times New Roman" panose="02020603050405020304" pitchFamily="18" charset="0"/>
              </a:rPr>
              <a:t>Insights:</a:t>
            </a:r>
            <a:r>
              <a:rPr lang="en-IN" sz="2800" dirty="0">
                <a:solidFill>
                  <a:schemeClr val="tx1"/>
                </a:solidFill>
                <a:latin typeface="Times New Roman" panose="02020603050405020304" pitchFamily="18" charset="0"/>
                <a:cs typeface="Times New Roman" panose="02020603050405020304" pitchFamily="18" charset="0"/>
              </a:rPr>
              <a:t> This shows the count of customers who have availed for fixed deposit and current deposit but not personal deposit. Only 147 customers have availed for this. This shows that the bank has to increase the campaign in order to make the customers avail for the loans based on their requirement and need.</a:t>
            </a:r>
          </a:p>
          <a:p>
            <a:pPr algn="l"/>
            <a:endParaRPr lang="en-IN" sz="2800" dirty="0">
              <a:solidFill>
                <a:schemeClr val="tx1"/>
              </a:solidFill>
              <a:latin typeface="Times New Roman" panose="02020603050405020304" pitchFamily="18" charset="0"/>
              <a:cs typeface="Times New Roman" panose="02020603050405020304" pitchFamily="18" charset="0"/>
            </a:endParaRPr>
          </a:p>
          <a:p>
            <a:pPr algn="l"/>
            <a:r>
              <a:rPr lang="en-IN" sz="2800" b="1" dirty="0">
                <a:solidFill>
                  <a:schemeClr val="tx1"/>
                </a:solidFill>
                <a:latin typeface="Times New Roman" panose="02020603050405020304" pitchFamily="18" charset="0"/>
                <a:cs typeface="Times New Roman" panose="02020603050405020304" pitchFamily="18" charset="0"/>
              </a:rPr>
              <a:t>Output: </a:t>
            </a:r>
          </a:p>
          <a:p>
            <a:pPr algn="l"/>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23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546-360C-CFEB-DF15-49E34EEEC739}"/>
              </a:ext>
            </a:extLst>
          </p:cNvPr>
          <p:cNvSpPr>
            <a:spLocks noGrp="1"/>
          </p:cNvSpPr>
          <p:nvPr>
            <p:ph type="title"/>
          </p:nvPr>
        </p:nvSpPr>
        <p:spPr>
          <a:xfrm>
            <a:off x="838200" y="365125"/>
            <a:ext cx="10515600" cy="766989"/>
          </a:xfrm>
        </p:spPr>
        <p:txBody>
          <a:bodyPr>
            <a:normAutofit fontScale="90000"/>
          </a:bodyPr>
          <a:lstStyle/>
          <a:p>
            <a:r>
              <a:rPr lang="en-IN" dirty="0"/>
              <a:t>Output:</a:t>
            </a:r>
            <a:br>
              <a:rPr lang="en-IN" dirty="0"/>
            </a:br>
            <a:endParaRPr lang="en-IN" dirty="0"/>
          </a:p>
        </p:txBody>
      </p:sp>
      <p:pic>
        <p:nvPicPr>
          <p:cNvPr id="5" name="Content Placeholder 4">
            <a:extLst>
              <a:ext uri="{FF2B5EF4-FFF2-40B4-BE49-F238E27FC236}">
                <a16:creationId xmlns:a16="http://schemas.microsoft.com/office/drawing/2014/main" id="{E8CE0219-9637-5894-A34B-FCF9494C1C3C}"/>
              </a:ext>
            </a:extLst>
          </p:cNvPr>
          <p:cNvPicPr>
            <a:picLocks noGrp="1" noChangeAspect="1"/>
          </p:cNvPicPr>
          <p:nvPr>
            <p:ph idx="1"/>
          </p:nvPr>
        </p:nvPicPr>
        <p:blipFill>
          <a:blip r:embed="rId2"/>
          <a:stretch>
            <a:fillRect/>
          </a:stretch>
        </p:blipFill>
        <p:spPr>
          <a:xfrm>
            <a:off x="923714" y="827088"/>
            <a:ext cx="10539834" cy="5665787"/>
          </a:xfrm>
        </p:spPr>
      </p:pic>
    </p:spTree>
    <p:extLst>
      <p:ext uri="{BB962C8B-B14F-4D97-AF65-F5344CB8AC3E}">
        <p14:creationId xmlns:p14="http://schemas.microsoft.com/office/powerpoint/2010/main" val="284421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AF95B1-4CD5-80DE-141E-0D25F370BB7C}"/>
              </a:ext>
            </a:extLst>
          </p:cNvPr>
          <p:cNvSpPr>
            <a:spLocks noGrp="1"/>
          </p:cNvSpPr>
          <p:nvPr>
            <p:ph type="subTitle" idx="1"/>
          </p:nvPr>
        </p:nvSpPr>
        <p:spPr>
          <a:xfrm>
            <a:off x="446314" y="185057"/>
            <a:ext cx="10744200" cy="5725885"/>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Task 7:  </a:t>
            </a:r>
          </a:p>
          <a:p>
            <a:r>
              <a:rPr lang="en-US" b="1" dirty="0">
                <a:solidFill>
                  <a:schemeClr val="tx1"/>
                </a:solidFill>
                <a:latin typeface="Times New Roman" panose="02020603050405020304" pitchFamily="18" charset="0"/>
                <a:cs typeface="Times New Roman" panose="02020603050405020304" pitchFamily="18" charset="0"/>
              </a:rPr>
              <a:t>The median income of the customers who have availed personal loans and compare it with the median income of those customers who have not availed personal loans.</a:t>
            </a:r>
          </a:p>
          <a:p>
            <a:pPr algn="l"/>
            <a:endParaRPr lang="en-US" dirty="0">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Approach used:  </a:t>
            </a:r>
            <a:r>
              <a:rPr lang="en-US" dirty="0">
                <a:solidFill>
                  <a:schemeClr val="tx1"/>
                </a:solidFill>
                <a:latin typeface="Times New Roman" panose="02020603050405020304" pitchFamily="18" charset="0"/>
                <a:cs typeface="Times New Roman" panose="02020603050405020304" pitchFamily="18" charset="0"/>
              </a:rPr>
              <a:t>Using filter, filter the personal loan column and select yes. Now the personal loan field and income of the customers are copied and pasted in a new worksheet. Then the median of the sorted customer income is found. Same is repeated, after filtering the personal loan column to no.</a:t>
            </a:r>
          </a:p>
          <a:p>
            <a:pPr algn="l"/>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Insights:  </a:t>
            </a:r>
            <a:r>
              <a:rPr lang="en-US" dirty="0">
                <a:solidFill>
                  <a:schemeClr val="tx1"/>
                </a:solidFill>
                <a:latin typeface="Times New Roman" panose="02020603050405020304" pitchFamily="18" charset="0"/>
                <a:cs typeface="Times New Roman" panose="02020603050405020304" pitchFamily="18" charset="0"/>
              </a:rPr>
              <a:t>From the median of the income of customers who have availed for personal loans with the ones who haven’t it shows that the customers who have availed for the loans tend to </a:t>
            </a:r>
            <a:r>
              <a:rPr lang="en-US" b="1" dirty="0">
                <a:solidFill>
                  <a:schemeClr val="tx1"/>
                </a:solidFill>
                <a:latin typeface="Times New Roman" panose="02020603050405020304" pitchFamily="18" charset="0"/>
                <a:cs typeface="Times New Roman" panose="02020603050405020304" pitchFamily="18" charset="0"/>
              </a:rPr>
              <a:t>earn</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2.5 times </a:t>
            </a:r>
            <a:r>
              <a:rPr lang="en-US" dirty="0">
                <a:solidFill>
                  <a:schemeClr val="tx1"/>
                </a:solidFill>
                <a:latin typeface="Times New Roman" panose="02020603050405020304" pitchFamily="18" charset="0"/>
                <a:cs typeface="Times New Roman" panose="02020603050405020304" pitchFamily="18" charset="0"/>
              </a:rPr>
              <a:t>more than the others. So this can be used in the campaign to let the people know which helps for the betterment of the bank.</a:t>
            </a:r>
            <a:r>
              <a:rPr lang="en-US" sz="2800"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3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5D8A-A804-071F-564C-48F899D9A925}"/>
              </a:ext>
            </a:extLst>
          </p:cNvPr>
          <p:cNvSpPr>
            <a:spLocks noGrp="1"/>
          </p:cNvSpPr>
          <p:nvPr>
            <p:ph type="ctrTitle"/>
          </p:nvPr>
        </p:nvSpPr>
        <p:spPr>
          <a:xfrm>
            <a:off x="696686" y="87086"/>
            <a:ext cx="9144000" cy="1393371"/>
          </a:xfrm>
        </p:spPr>
        <p:txBody>
          <a:bodyPr>
            <a:normAutofit fontScale="90000"/>
          </a:bodyPr>
          <a:lstStyle/>
          <a:p>
            <a:pPr algn="l"/>
            <a:r>
              <a:rPr lang="en-IN" sz="4900" b="1" dirty="0">
                <a:solidFill>
                  <a:srgbClr val="FF0000"/>
                </a:solidFill>
              </a:rPr>
              <a:t>Output</a:t>
            </a:r>
            <a:r>
              <a:rPr lang="en-IN" sz="4800" dirty="0"/>
              <a:t>:</a:t>
            </a:r>
            <a:br>
              <a:rPr lang="en-IN" sz="4800" dirty="0"/>
            </a:br>
            <a:endParaRPr lang="en-IN" sz="4800" dirty="0"/>
          </a:p>
        </p:txBody>
      </p:sp>
      <p:sp>
        <p:nvSpPr>
          <p:cNvPr id="3" name="Subtitle 2">
            <a:extLst>
              <a:ext uri="{FF2B5EF4-FFF2-40B4-BE49-F238E27FC236}">
                <a16:creationId xmlns:a16="http://schemas.microsoft.com/office/drawing/2014/main" id="{EE85B753-501B-F5AD-8000-2ADEBDA3D276}"/>
              </a:ext>
            </a:extLst>
          </p:cNvPr>
          <p:cNvSpPr>
            <a:spLocks noGrp="1"/>
          </p:cNvSpPr>
          <p:nvPr>
            <p:ph type="subTitle" idx="1"/>
          </p:nvPr>
        </p:nvSpPr>
        <p:spPr>
          <a:xfrm>
            <a:off x="696685" y="1208314"/>
            <a:ext cx="10537371" cy="4811486"/>
          </a:xfrm>
        </p:spPr>
        <p:txBody>
          <a:bodyPr/>
          <a:lstStyle/>
          <a:p>
            <a:endParaRPr lang="en-IN" dirty="0"/>
          </a:p>
        </p:txBody>
      </p:sp>
      <p:pic>
        <p:nvPicPr>
          <p:cNvPr id="5" name="Picture 4">
            <a:extLst>
              <a:ext uri="{FF2B5EF4-FFF2-40B4-BE49-F238E27FC236}">
                <a16:creationId xmlns:a16="http://schemas.microsoft.com/office/drawing/2014/main" id="{DCEF23BB-6C7C-471A-3FB2-E62AEA8441F5}"/>
              </a:ext>
            </a:extLst>
          </p:cNvPr>
          <p:cNvPicPr>
            <a:picLocks noChangeAspect="1"/>
          </p:cNvPicPr>
          <p:nvPr/>
        </p:nvPicPr>
        <p:blipFill>
          <a:blip r:embed="rId2"/>
          <a:stretch>
            <a:fillRect/>
          </a:stretch>
        </p:blipFill>
        <p:spPr>
          <a:xfrm>
            <a:off x="348343" y="838200"/>
            <a:ext cx="11495314" cy="6005103"/>
          </a:xfrm>
          <a:prstGeom prst="rect">
            <a:avLst/>
          </a:prstGeom>
        </p:spPr>
      </p:pic>
    </p:spTree>
    <p:extLst>
      <p:ext uri="{BB962C8B-B14F-4D97-AF65-F5344CB8AC3E}">
        <p14:creationId xmlns:p14="http://schemas.microsoft.com/office/powerpoint/2010/main" val="227019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09BDD3-8E70-D787-9166-897892661AB7}"/>
              </a:ext>
            </a:extLst>
          </p:cNvPr>
          <p:cNvSpPr>
            <a:spLocks noGrp="1"/>
          </p:cNvSpPr>
          <p:nvPr>
            <p:ph type="body" idx="1"/>
          </p:nvPr>
        </p:nvSpPr>
        <p:spPr>
          <a:xfrm>
            <a:off x="500743" y="370115"/>
            <a:ext cx="11070771" cy="6085114"/>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Task 8: </a:t>
            </a:r>
          </a:p>
          <a:p>
            <a:pPr algn="ctr"/>
            <a:r>
              <a:rPr lang="en-IN" b="1" dirty="0">
                <a:solidFill>
                  <a:schemeClr val="tx1"/>
                </a:solidFill>
                <a:latin typeface="Times New Roman" panose="02020603050405020304" pitchFamily="18" charset="0"/>
                <a:cs typeface="Times New Roman" panose="02020603050405020304" pitchFamily="18" charset="0"/>
              </a:rPr>
              <a:t>4 separate Pivot Tables for Education vs Personal Loan, TD Account Vs Personal Loan, Online vs Personal Loan, Income_Category vs Personal Loan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Approach used:  </a:t>
            </a:r>
            <a:r>
              <a:rPr lang="en-IN" dirty="0">
                <a:solidFill>
                  <a:schemeClr val="tx1"/>
                </a:solidFill>
                <a:latin typeface="Times New Roman" panose="02020603050405020304" pitchFamily="18" charset="0"/>
                <a:cs typeface="Times New Roman" panose="02020603050405020304" pitchFamily="18" charset="0"/>
              </a:rPr>
              <a:t>Create pivot table – personal loan for every pivot table is added in both values and columns. Value is changed to percentage in the value field. And the remaining variable is added in the row field. Similarly four pivot tables are created.</a:t>
            </a:r>
          </a:p>
          <a:p>
            <a:pPr algn="l"/>
            <a:endParaRPr lang="en-IN"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Insights:</a:t>
            </a:r>
            <a:r>
              <a:rPr lang="en-IN" dirty="0">
                <a:solidFill>
                  <a:schemeClr val="tx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 Education vs personal loan, from the percentage of customers, the customers who are graduated, professionals and undergraduate do not avail much for personal loan when compared the ones who are uneducated.</a:t>
            </a:r>
          </a:p>
          <a:p>
            <a:pPr marL="342900" indent="-342900" algn="l">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 TD Account vs Personal Account, the combination of customers who are not availed for both the loans are very high whereas the combination of customers are availed for both is very low.</a:t>
            </a:r>
          </a:p>
        </p:txBody>
      </p:sp>
    </p:spTree>
    <p:extLst>
      <p:ext uri="{BB962C8B-B14F-4D97-AF65-F5344CB8AC3E}">
        <p14:creationId xmlns:p14="http://schemas.microsoft.com/office/powerpoint/2010/main" val="362713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EF99-27B7-B925-DEF4-29D516F3AEB4}"/>
              </a:ext>
            </a:extLst>
          </p:cNvPr>
          <p:cNvSpPr>
            <a:spLocks noGrp="1"/>
          </p:cNvSpPr>
          <p:nvPr>
            <p:ph type="title"/>
          </p:nvPr>
        </p:nvSpPr>
        <p:spPr>
          <a:xfrm>
            <a:off x="831850" y="217714"/>
            <a:ext cx="10515600" cy="550637"/>
          </a:xfrm>
        </p:spPr>
        <p:txBody>
          <a:bodyPr>
            <a:noAutofit/>
          </a:bodyPr>
          <a:lstStyle/>
          <a:p>
            <a:r>
              <a:rPr lang="en-IN" sz="4800" b="1" dirty="0">
                <a:solidFill>
                  <a:srgbClr val="FF0000"/>
                </a:solidFill>
              </a:rPr>
              <a:t>Output:</a:t>
            </a:r>
          </a:p>
        </p:txBody>
      </p:sp>
      <p:sp>
        <p:nvSpPr>
          <p:cNvPr id="3" name="Text Placeholder 2">
            <a:extLst>
              <a:ext uri="{FF2B5EF4-FFF2-40B4-BE49-F238E27FC236}">
                <a16:creationId xmlns:a16="http://schemas.microsoft.com/office/drawing/2014/main" id="{236D2381-5CBC-E01C-90F4-33BE1D9F4D6A}"/>
              </a:ext>
            </a:extLst>
          </p:cNvPr>
          <p:cNvSpPr>
            <a:spLocks noGrp="1"/>
          </p:cNvSpPr>
          <p:nvPr>
            <p:ph type="body" idx="1"/>
          </p:nvPr>
        </p:nvSpPr>
        <p:spPr>
          <a:xfrm>
            <a:off x="587829" y="768351"/>
            <a:ext cx="11049000" cy="5784849"/>
          </a:xfrm>
        </p:spPr>
        <p:txBody>
          <a:bodyPr/>
          <a:lstStyle/>
          <a:p>
            <a:endParaRPr lang="en-IN" dirty="0"/>
          </a:p>
        </p:txBody>
      </p:sp>
      <p:pic>
        <p:nvPicPr>
          <p:cNvPr id="5" name="Picture 4">
            <a:extLst>
              <a:ext uri="{FF2B5EF4-FFF2-40B4-BE49-F238E27FC236}">
                <a16:creationId xmlns:a16="http://schemas.microsoft.com/office/drawing/2014/main" id="{5E8FD1FB-518C-10D0-F28B-FB5798AC7349}"/>
              </a:ext>
            </a:extLst>
          </p:cNvPr>
          <p:cNvPicPr>
            <a:picLocks noChangeAspect="1"/>
          </p:cNvPicPr>
          <p:nvPr/>
        </p:nvPicPr>
        <p:blipFill>
          <a:blip r:embed="rId2"/>
          <a:stretch>
            <a:fillRect/>
          </a:stretch>
        </p:blipFill>
        <p:spPr>
          <a:xfrm>
            <a:off x="831850" y="875785"/>
            <a:ext cx="4676321" cy="2693504"/>
          </a:xfrm>
          <a:prstGeom prst="rect">
            <a:avLst/>
          </a:prstGeom>
        </p:spPr>
      </p:pic>
      <p:pic>
        <p:nvPicPr>
          <p:cNvPr id="7" name="Picture 6">
            <a:extLst>
              <a:ext uri="{FF2B5EF4-FFF2-40B4-BE49-F238E27FC236}">
                <a16:creationId xmlns:a16="http://schemas.microsoft.com/office/drawing/2014/main" id="{59E83408-BCFF-E925-1EF6-59279BC44EFB}"/>
              </a:ext>
            </a:extLst>
          </p:cNvPr>
          <p:cNvPicPr>
            <a:picLocks noChangeAspect="1"/>
          </p:cNvPicPr>
          <p:nvPr/>
        </p:nvPicPr>
        <p:blipFill>
          <a:blip r:embed="rId3"/>
          <a:stretch>
            <a:fillRect/>
          </a:stretch>
        </p:blipFill>
        <p:spPr>
          <a:xfrm>
            <a:off x="5879528" y="875785"/>
            <a:ext cx="5263252" cy="2693504"/>
          </a:xfrm>
          <a:prstGeom prst="rect">
            <a:avLst/>
          </a:prstGeom>
        </p:spPr>
      </p:pic>
      <p:pic>
        <p:nvPicPr>
          <p:cNvPr id="9" name="Picture 8">
            <a:extLst>
              <a:ext uri="{FF2B5EF4-FFF2-40B4-BE49-F238E27FC236}">
                <a16:creationId xmlns:a16="http://schemas.microsoft.com/office/drawing/2014/main" id="{68FC44FE-B6BE-2BCA-A251-2C194E521BF6}"/>
              </a:ext>
            </a:extLst>
          </p:cNvPr>
          <p:cNvPicPr>
            <a:picLocks noChangeAspect="1"/>
          </p:cNvPicPr>
          <p:nvPr/>
        </p:nvPicPr>
        <p:blipFill>
          <a:blip r:embed="rId4"/>
          <a:stretch>
            <a:fillRect/>
          </a:stretch>
        </p:blipFill>
        <p:spPr>
          <a:xfrm>
            <a:off x="831849" y="3899308"/>
            <a:ext cx="4788319" cy="2272892"/>
          </a:xfrm>
          <a:prstGeom prst="rect">
            <a:avLst/>
          </a:prstGeom>
        </p:spPr>
      </p:pic>
      <p:pic>
        <p:nvPicPr>
          <p:cNvPr id="11" name="Picture 10">
            <a:extLst>
              <a:ext uri="{FF2B5EF4-FFF2-40B4-BE49-F238E27FC236}">
                <a16:creationId xmlns:a16="http://schemas.microsoft.com/office/drawing/2014/main" id="{EFDD3881-B5CC-2290-FA52-C1FD4489904F}"/>
              </a:ext>
            </a:extLst>
          </p:cNvPr>
          <p:cNvPicPr>
            <a:picLocks noChangeAspect="1"/>
          </p:cNvPicPr>
          <p:nvPr/>
        </p:nvPicPr>
        <p:blipFill>
          <a:blip r:embed="rId5"/>
          <a:stretch>
            <a:fillRect/>
          </a:stretch>
        </p:blipFill>
        <p:spPr>
          <a:xfrm>
            <a:off x="5898162" y="3876191"/>
            <a:ext cx="4998438" cy="2617567"/>
          </a:xfrm>
          <a:prstGeom prst="rect">
            <a:avLst/>
          </a:prstGeom>
        </p:spPr>
      </p:pic>
    </p:spTree>
    <p:extLst>
      <p:ext uri="{BB962C8B-B14F-4D97-AF65-F5344CB8AC3E}">
        <p14:creationId xmlns:p14="http://schemas.microsoft.com/office/powerpoint/2010/main" val="380501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C9E3-495C-D127-CB68-E4D402AE484B}"/>
              </a:ext>
            </a:extLst>
          </p:cNvPr>
          <p:cNvSpPr>
            <a:spLocks noGrp="1"/>
          </p:cNvSpPr>
          <p:nvPr>
            <p:ph type="title"/>
          </p:nvPr>
        </p:nvSpPr>
        <p:spPr>
          <a:xfrm>
            <a:off x="457200" y="50571"/>
            <a:ext cx="10515600" cy="451304"/>
          </a:xfrm>
        </p:spPr>
        <p:txBody>
          <a:bodyPr>
            <a:noAutofit/>
          </a:bodyPr>
          <a:lstStyle/>
          <a:p>
            <a:r>
              <a:rPr lang="en-IN" sz="3200" b="1" dirty="0">
                <a:latin typeface="Times New Roman" panose="02020603050405020304" pitchFamily="18" charset="0"/>
                <a:cs typeface="Times New Roman" panose="02020603050405020304" pitchFamily="18" charset="0"/>
              </a:rPr>
              <a:t>Task 9: </a:t>
            </a:r>
          </a:p>
        </p:txBody>
      </p:sp>
      <p:sp>
        <p:nvSpPr>
          <p:cNvPr id="5" name="Content Placeholder 4">
            <a:extLst>
              <a:ext uri="{FF2B5EF4-FFF2-40B4-BE49-F238E27FC236}">
                <a16:creationId xmlns:a16="http://schemas.microsoft.com/office/drawing/2014/main" id="{7690BE53-7D2E-DE68-BF92-2DF5F516E87B}"/>
              </a:ext>
            </a:extLst>
          </p:cNvPr>
          <p:cNvSpPr>
            <a:spLocks noGrp="1"/>
          </p:cNvSpPr>
          <p:nvPr>
            <p:ph idx="1"/>
          </p:nvPr>
        </p:nvSpPr>
        <p:spPr>
          <a:xfrm>
            <a:off x="381000" y="674914"/>
            <a:ext cx="11212286" cy="5508172"/>
          </a:xfrm>
        </p:spPr>
        <p:txBody>
          <a:bodyPr>
            <a:noAutofit/>
          </a:bodyPr>
          <a:lstStyle/>
          <a:p>
            <a:pPr>
              <a:spcAft>
                <a:spcPts val="15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Based on the pivot tables provided, there are a few observations:</a:t>
            </a:r>
          </a:p>
          <a:p>
            <a:pPr marL="342900" lvl="0" indent="-342900">
              <a:buSzPts val="1000"/>
              <a:buFont typeface="Symbol" panose="05050102010706020507" pitchFamily="18" charset="2"/>
              <a:buChar char=""/>
              <a:tabLst>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In the "Education vs Personal Loan" pivot table, the percentage of personal loan uptake is the highest among customers who are Undergraduates (41.92%) and lowest among those who are Graduates (28.06%). As one might expect that customers with higher levels of education might have higher incomes and be more likely to take out personal loans. This could be anomaly.</a:t>
            </a:r>
          </a:p>
          <a:p>
            <a:pPr marL="342900" lvl="0" indent="-342900">
              <a:buSzPts val="1000"/>
              <a:buFont typeface="Symbol" panose="05050102010706020507" pitchFamily="18" charset="2"/>
              <a:buChar char=""/>
              <a:tabLst>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In the "TD Account vs Personal Loan" pivot table, the majority of customers (93.96%) do not have a personal loan, while only a small percentage (6.04%) do. This is not necessarily anomalous, as it is common for a relatively small percentage of customers to take out loans in any given period.</a:t>
            </a:r>
          </a:p>
          <a:p>
            <a:pPr marL="342900" lvl="0" indent="-342900">
              <a:buSzPts val="1000"/>
              <a:buFont typeface="Symbol" panose="05050102010706020507" pitchFamily="18" charset="2"/>
              <a:buChar char=""/>
              <a:tabLst>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In the "Online vs Personal Loan" pivot table, a higher percentage of customers who use online banking (59.68%) have taken out a personal loan compared to those who do not use online banking (40.32%). </a:t>
            </a:r>
          </a:p>
          <a:p>
            <a:pPr marL="342900" lvl="0" indent="-342900">
              <a:buSzPts val="1000"/>
              <a:buFont typeface="Symbol" panose="05050102010706020507" pitchFamily="18" charset="2"/>
              <a:buChar char=""/>
              <a:tabLst>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In the "Income Category vs Personal Loan" pivot table, the percentage of personal loan uptake is highest among customers with incomes in the 51-100 range (37.46%) and lowest among those with incomes over 100 (24.24%). </a:t>
            </a:r>
            <a:r>
              <a:rPr lang="en-IN" sz="2100" dirty="0">
                <a:latin typeface="Times New Roman" panose="02020603050405020304" pitchFamily="18" charset="0"/>
                <a:ea typeface="Times New Roman" panose="02020603050405020304" pitchFamily="18" charset="0"/>
                <a:cs typeface="Times New Roman" panose="02020603050405020304" pitchFamily="18" charset="0"/>
              </a:rPr>
              <a:t>O</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ne might expect that customers with higher incomes might be more likely to take out personal loans. This could also be an anomaly.</a:t>
            </a:r>
          </a:p>
          <a:p>
            <a:pPr algn="l">
              <a:spcBef>
                <a:spcPts val="1500"/>
              </a:spcBef>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Overall, it appears that the "Education" and "Online Banking Usage" categorical variables may be the most important for further study in analysing which customers are most likely to take personal loans. </a:t>
            </a:r>
          </a:p>
        </p:txBody>
      </p:sp>
    </p:spTree>
    <p:extLst>
      <p:ext uri="{BB962C8B-B14F-4D97-AF65-F5344CB8AC3E}">
        <p14:creationId xmlns:p14="http://schemas.microsoft.com/office/powerpoint/2010/main" val="350733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22C9-442A-F1F5-E8CB-8E61152F94F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Task 10:</a:t>
            </a:r>
          </a:p>
        </p:txBody>
      </p:sp>
      <p:sp>
        <p:nvSpPr>
          <p:cNvPr id="3" name="Content Placeholder 2">
            <a:extLst>
              <a:ext uri="{FF2B5EF4-FFF2-40B4-BE49-F238E27FC236}">
                <a16:creationId xmlns:a16="http://schemas.microsoft.com/office/drawing/2014/main" id="{EA82FA48-9925-A39C-5F78-0F1D5528CCAB}"/>
              </a:ext>
            </a:extLst>
          </p:cNvPr>
          <p:cNvSpPr>
            <a:spLocks noGrp="1"/>
          </p:cNvSpPr>
          <p:nvPr>
            <p:ph idx="1"/>
          </p:nvPr>
        </p:nvSpPr>
        <p:spPr/>
        <p:txBody>
          <a:bodyPr/>
          <a:lstStyle/>
          <a:p>
            <a:pPr>
              <a:lnSpc>
                <a:spcPct val="107000"/>
              </a:lnSpc>
              <a:spcAft>
                <a:spcPts val="5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save money in the marketing campaign, the HBFC bank should find the customers who are most likely to take a personal loan offer. They can use data and analytics to figure out which customers are more likely to accept the offer based on things like income, credit history, and past purchases. Then, they can focus their outreach efforts only on those customers, which will save them money. They can also create different messages for different customer groups to make the offers more appealing.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922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2F9C-6BBC-103C-9E6E-416C4A2D6A5C}"/>
              </a:ext>
            </a:extLst>
          </p:cNvPr>
          <p:cNvSpPr>
            <a:spLocks noGrp="1"/>
          </p:cNvSpPr>
          <p:nvPr>
            <p:ph type="title"/>
          </p:nvPr>
        </p:nvSpPr>
        <p:spPr>
          <a:xfrm>
            <a:off x="837162" y="684776"/>
            <a:ext cx="9603275" cy="1211213"/>
          </a:xfrm>
        </p:spPr>
        <p:txBody>
          <a:bodyPr>
            <a:noAutofit/>
          </a:bodyPr>
          <a:lstStyle/>
          <a:p>
            <a:pPr algn="ctr"/>
            <a:r>
              <a:rPr lang="en-IN" sz="2800" b="1" dirty="0">
                <a:latin typeface="Times New Roman" panose="02020603050405020304" pitchFamily="18" charset="0"/>
                <a:cs typeface="Times New Roman" panose="02020603050405020304" pitchFamily="18" charset="0"/>
              </a:rPr>
              <a:t>Task1</a:t>
            </a:r>
            <a:br>
              <a:rPr lang="en-IN"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Bank’s customers who have availed Personal Loans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85E69A-B27F-508C-7AE7-6B673F186E22}"/>
              </a:ext>
            </a:extLst>
          </p:cNvPr>
          <p:cNvSpPr>
            <a:spLocks noGrp="1"/>
          </p:cNvSpPr>
          <p:nvPr>
            <p:ph idx="1"/>
          </p:nvPr>
        </p:nvSpPr>
        <p:spPr>
          <a:xfrm>
            <a:off x="913774" y="1975208"/>
            <a:ext cx="10364452" cy="3424107"/>
          </a:xfrm>
        </p:spPr>
        <p:txBody>
          <a:bodyPr>
            <a:noAutofit/>
          </a:bodyPr>
          <a:lstStyle/>
          <a:p>
            <a:r>
              <a:rPr lang="en-IN" sz="2400" b="1" dirty="0">
                <a:solidFill>
                  <a:schemeClr val="tx1"/>
                </a:solidFill>
                <a:latin typeface="Times New Roman" panose="02020603050405020304" pitchFamily="18" charset="0"/>
                <a:cs typeface="Times New Roman" panose="02020603050405020304" pitchFamily="18" charset="0"/>
              </a:rPr>
              <a:t>Approach used</a:t>
            </a:r>
            <a:r>
              <a:rPr lang="en-IN" sz="2400" dirty="0">
                <a:solidFill>
                  <a:schemeClr val="tx1"/>
                </a:solidFill>
                <a:latin typeface="Times New Roman" panose="02020603050405020304" pitchFamily="18" charset="0"/>
                <a:cs typeface="Times New Roman" panose="02020603050405020304" pitchFamily="18" charset="0"/>
              </a:rPr>
              <a:t>:  I have used pivot table to aggregate customers who have availed personal loan. </a:t>
            </a:r>
          </a:p>
          <a:p>
            <a:r>
              <a:rPr lang="en-IN" sz="2400" b="1" dirty="0">
                <a:solidFill>
                  <a:schemeClr val="tx1"/>
                </a:solidFill>
                <a:latin typeface="Times New Roman" panose="02020603050405020304" pitchFamily="18" charset="0"/>
                <a:cs typeface="Times New Roman" panose="02020603050405020304" pitchFamily="18" charset="0"/>
              </a:rPr>
              <a:t>Step 1:  </a:t>
            </a:r>
            <a:r>
              <a:rPr lang="en-IN" sz="2400" dirty="0">
                <a:solidFill>
                  <a:schemeClr val="tx1"/>
                </a:solidFill>
                <a:latin typeface="Times New Roman" panose="02020603050405020304" pitchFamily="18" charset="0"/>
                <a:cs typeface="Times New Roman" panose="02020603050405020304" pitchFamily="18" charset="0"/>
              </a:rPr>
              <a:t>Select entire table range. Click the insert ribbon. Click pivot table. Click new location. </a:t>
            </a:r>
          </a:p>
          <a:p>
            <a:r>
              <a:rPr lang="en-IN" sz="2400" b="1" dirty="0">
                <a:solidFill>
                  <a:schemeClr val="tx1"/>
                </a:solidFill>
                <a:latin typeface="Times New Roman" panose="02020603050405020304" pitchFamily="18" charset="0"/>
                <a:cs typeface="Times New Roman" panose="02020603050405020304" pitchFamily="18" charset="0"/>
              </a:rPr>
              <a:t>Step 2: </a:t>
            </a:r>
            <a:r>
              <a:rPr lang="en-IN" sz="2400" dirty="0">
                <a:solidFill>
                  <a:schemeClr val="tx1"/>
                </a:solidFill>
                <a:latin typeface="Times New Roman" panose="02020603050405020304" pitchFamily="18" charset="0"/>
                <a:cs typeface="Times New Roman" panose="02020603050405020304" pitchFamily="18" charset="0"/>
              </a:rPr>
              <a:t> Add personal loan field to rows in pivot table field. Add ID to values. Click value field setting and change it to count.</a:t>
            </a:r>
            <a:endParaRPr lang="en-IN" sz="2400" b="1" dirty="0">
              <a:solidFill>
                <a:schemeClr val="tx1"/>
              </a:solidFill>
              <a:latin typeface="Times New Roman" panose="02020603050405020304" pitchFamily="18" charset="0"/>
              <a:cs typeface="Times New Roman" panose="02020603050405020304" pitchFamily="18" charset="0"/>
            </a:endParaRPr>
          </a:p>
          <a:p>
            <a:r>
              <a:rPr lang="en-IN" sz="2400" b="1" dirty="0">
                <a:solidFill>
                  <a:schemeClr val="tx1"/>
                </a:solidFill>
                <a:latin typeface="Times New Roman" panose="02020603050405020304" pitchFamily="18" charset="0"/>
                <a:cs typeface="Times New Roman" panose="02020603050405020304" pitchFamily="18" charset="0"/>
              </a:rPr>
              <a:t>Inference:  </a:t>
            </a:r>
            <a:r>
              <a:rPr lang="en-IN" sz="2400" dirty="0">
                <a:solidFill>
                  <a:schemeClr val="tx1"/>
                </a:solidFill>
                <a:latin typeface="Times New Roman" panose="02020603050405020304" pitchFamily="18" charset="0"/>
                <a:cs typeface="Times New Roman" panose="02020603050405020304" pitchFamily="18" charset="0"/>
              </a:rPr>
              <a:t>10% of the customers only availed personal loan from the bank.</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r>
              <a:rPr lang="en-IN" sz="2400" b="1" dirty="0">
                <a:solidFill>
                  <a:schemeClr val="tx1"/>
                </a:solidFill>
                <a:latin typeface="Times New Roman" panose="02020603050405020304" pitchFamily="18" charset="0"/>
                <a:cs typeface="Times New Roman" panose="02020603050405020304" pitchFamily="18" charset="0"/>
              </a:rPr>
              <a:t>Output:  </a:t>
            </a:r>
          </a:p>
        </p:txBody>
      </p:sp>
    </p:spTree>
    <p:extLst>
      <p:ext uri="{BB962C8B-B14F-4D97-AF65-F5344CB8AC3E}">
        <p14:creationId xmlns:p14="http://schemas.microsoft.com/office/powerpoint/2010/main" val="177116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6B8C-24BD-4916-F025-4A3A1C4B2B78}"/>
              </a:ext>
            </a:extLst>
          </p:cNvPr>
          <p:cNvSpPr>
            <a:spLocks noGrp="1"/>
          </p:cNvSpPr>
          <p:nvPr>
            <p:ph type="title"/>
          </p:nvPr>
        </p:nvSpPr>
        <p:spPr>
          <a:xfrm>
            <a:off x="635908" y="936852"/>
            <a:ext cx="10515600" cy="2852737"/>
          </a:xfrm>
        </p:spPr>
        <p:txBody>
          <a:bodyPr/>
          <a:lstStyle/>
          <a:p>
            <a:pPr algn="ctr"/>
            <a:r>
              <a:rPr lang="en-IN" b="1" i="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129775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5E401B-D6EC-D8DE-D255-D8D91B7F01E1}"/>
              </a:ext>
            </a:extLst>
          </p:cNvPr>
          <p:cNvPicPr>
            <a:picLocks noChangeAspect="1"/>
          </p:cNvPicPr>
          <p:nvPr/>
        </p:nvPicPr>
        <p:blipFill>
          <a:blip r:embed="rId2"/>
          <a:stretch>
            <a:fillRect/>
          </a:stretch>
        </p:blipFill>
        <p:spPr>
          <a:xfrm>
            <a:off x="94941" y="769711"/>
            <a:ext cx="12002117" cy="5664491"/>
          </a:xfrm>
          <a:prstGeom prst="rect">
            <a:avLst/>
          </a:prstGeom>
        </p:spPr>
      </p:pic>
    </p:spTree>
    <p:extLst>
      <p:ext uri="{BB962C8B-B14F-4D97-AF65-F5344CB8AC3E}">
        <p14:creationId xmlns:p14="http://schemas.microsoft.com/office/powerpoint/2010/main" val="336743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0032-E558-9F1E-21BA-85A1AB81E6D0}"/>
              </a:ext>
            </a:extLst>
          </p:cNvPr>
          <p:cNvSpPr>
            <a:spLocks noGrp="1"/>
          </p:cNvSpPr>
          <p:nvPr>
            <p:ph type="title"/>
          </p:nvPr>
        </p:nvSpPr>
        <p:spPr>
          <a:xfrm>
            <a:off x="750490" y="268711"/>
            <a:ext cx="10364451" cy="1596177"/>
          </a:xfrm>
        </p:spPr>
        <p:txBody>
          <a:bodyPr>
            <a:noAutofit/>
          </a:bodyPr>
          <a:lstStyle/>
          <a:p>
            <a:pPr algn="ctr"/>
            <a:r>
              <a:rPr lang="en-IN" sz="2400" b="1" dirty="0">
                <a:latin typeface="Times New Roman" panose="02020603050405020304" pitchFamily="18" charset="0"/>
                <a:cs typeface="Times New Roman" panose="02020603050405020304" pitchFamily="18" charset="0"/>
              </a:rPr>
              <a:t>Task 2:</a:t>
            </a: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 table with min, max, median &amp; average for all numeric variables (age, experience,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income, family members, CCAvg, Mortgage).</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A2C213-F0BA-18B6-2DD2-722B42186C13}"/>
              </a:ext>
            </a:extLst>
          </p:cNvPr>
          <p:cNvSpPr>
            <a:spLocks noGrp="1"/>
          </p:cNvSpPr>
          <p:nvPr>
            <p:ph idx="1"/>
          </p:nvPr>
        </p:nvSpPr>
        <p:spPr>
          <a:xfrm>
            <a:off x="913774" y="2247350"/>
            <a:ext cx="10364452" cy="3424107"/>
          </a:xfrm>
        </p:spPr>
        <p:txBody>
          <a:bodyPr>
            <a:noAutofit/>
          </a:bodyPr>
          <a:lstStyle/>
          <a:p>
            <a:r>
              <a:rPr lang="en-IN" sz="2500" b="1" dirty="0">
                <a:latin typeface="Times New Roman" panose="02020603050405020304" pitchFamily="18" charset="0"/>
                <a:cs typeface="Times New Roman" panose="02020603050405020304" pitchFamily="18" charset="0"/>
              </a:rPr>
              <a:t>Approach used: </a:t>
            </a:r>
            <a:r>
              <a:rPr lang="en-IN" sz="2500" dirty="0">
                <a:latin typeface="Times New Roman" panose="02020603050405020304" pitchFamily="18" charset="0"/>
                <a:cs typeface="Times New Roman" panose="02020603050405020304" pitchFamily="18" charset="0"/>
              </a:rPr>
              <a:t>I have created a table with max, min, median and average in column. And numeric variables in rows and used the formula =MAX(Bank_Personal_Loan_Modelling!B:B) to find the maximum values, =MIN(Bank_Personal_Loan_Modelling!B:B) to find minimum values, =MEDIAN(Bank_Personal_Loan_Modelling!B:B) to find median and =AVERAGE(Bank_Personal_Loan_Modelling!B:B) to find average value for the age variable. Similarly I filled for all the other variables </a:t>
            </a:r>
          </a:p>
          <a:p>
            <a:r>
              <a:rPr lang="en-IN" sz="2500" b="1" dirty="0">
                <a:latin typeface="Times New Roman" panose="02020603050405020304" pitchFamily="18" charset="0"/>
                <a:cs typeface="Times New Roman" panose="02020603050405020304" pitchFamily="18" charset="0"/>
              </a:rPr>
              <a:t>Insights:  </a:t>
            </a:r>
            <a:r>
              <a:rPr lang="en-IN" sz="2500" dirty="0">
                <a:latin typeface="Times New Roman" panose="02020603050405020304" pitchFamily="18" charset="0"/>
                <a:cs typeface="Times New Roman" panose="02020603050405020304" pitchFamily="18" charset="0"/>
              </a:rPr>
              <a:t>From the pivot table we can clearly see, as the age increase, the experience, income, CCAvg and mortgage gradually and simultaneously gets increased.</a:t>
            </a:r>
          </a:p>
        </p:txBody>
      </p:sp>
    </p:spTree>
    <p:extLst>
      <p:ext uri="{BB962C8B-B14F-4D97-AF65-F5344CB8AC3E}">
        <p14:creationId xmlns:p14="http://schemas.microsoft.com/office/powerpoint/2010/main" val="403290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515BC7-F573-BCF0-9D81-1620739D440E}"/>
              </a:ext>
            </a:extLst>
          </p:cNvPr>
          <p:cNvSpPr>
            <a:spLocks noGrp="1"/>
          </p:cNvSpPr>
          <p:nvPr>
            <p:ph type="ctrTitle"/>
          </p:nvPr>
        </p:nvSpPr>
        <p:spPr>
          <a:xfrm>
            <a:off x="533400" y="354303"/>
            <a:ext cx="9144000" cy="641123"/>
          </a:xfrm>
        </p:spPr>
        <p:txBody>
          <a:bodyPr>
            <a:normAutofit fontScale="90000"/>
          </a:bodyPr>
          <a:lstStyle/>
          <a:p>
            <a:pPr algn="l"/>
            <a:r>
              <a:rPr lang="en-IN" sz="3600" dirty="0"/>
              <a:t>Output</a:t>
            </a:r>
            <a:r>
              <a:rPr lang="en-IN" dirty="0"/>
              <a:t>:</a:t>
            </a:r>
          </a:p>
        </p:txBody>
      </p:sp>
      <p:sp>
        <p:nvSpPr>
          <p:cNvPr id="4" name="Subtitle 3">
            <a:extLst>
              <a:ext uri="{FF2B5EF4-FFF2-40B4-BE49-F238E27FC236}">
                <a16:creationId xmlns:a16="http://schemas.microsoft.com/office/drawing/2014/main" id="{7E697A6D-80D2-D638-C02E-0B9B45D4AF3A}"/>
              </a:ext>
            </a:extLst>
          </p:cNvPr>
          <p:cNvSpPr>
            <a:spLocks noGrp="1"/>
          </p:cNvSpPr>
          <p:nvPr>
            <p:ph type="subTitle" idx="1"/>
          </p:nvPr>
        </p:nvSpPr>
        <p:spPr>
          <a:xfrm>
            <a:off x="827314" y="1763485"/>
            <a:ext cx="10537371" cy="5094515"/>
          </a:xfrm>
        </p:spPr>
        <p:txBody>
          <a:bodyPr/>
          <a:lstStyle/>
          <a:p>
            <a:endParaRPr lang="en-IN" dirty="0"/>
          </a:p>
        </p:txBody>
      </p:sp>
      <p:pic>
        <p:nvPicPr>
          <p:cNvPr id="6" name="Picture 5">
            <a:extLst>
              <a:ext uri="{FF2B5EF4-FFF2-40B4-BE49-F238E27FC236}">
                <a16:creationId xmlns:a16="http://schemas.microsoft.com/office/drawing/2014/main" id="{9662B16E-0190-6D2B-CFEC-6DF5E1CDEFA1}"/>
              </a:ext>
            </a:extLst>
          </p:cNvPr>
          <p:cNvPicPr>
            <a:picLocks noChangeAspect="1"/>
          </p:cNvPicPr>
          <p:nvPr/>
        </p:nvPicPr>
        <p:blipFill>
          <a:blip r:embed="rId2"/>
          <a:stretch>
            <a:fillRect/>
          </a:stretch>
        </p:blipFill>
        <p:spPr>
          <a:xfrm>
            <a:off x="347505" y="995426"/>
            <a:ext cx="11496988" cy="6015377"/>
          </a:xfrm>
          <a:prstGeom prst="rect">
            <a:avLst/>
          </a:prstGeom>
        </p:spPr>
      </p:pic>
      <p:pic>
        <p:nvPicPr>
          <p:cNvPr id="8" name="Picture 7">
            <a:extLst>
              <a:ext uri="{FF2B5EF4-FFF2-40B4-BE49-F238E27FC236}">
                <a16:creationId xmlns:a16="http://schemas.microsoft.com/office/drawing/2014/main" id="{302C0E36-1A05-6485-5570-71B81F9D1A32}"/>
              </a:ext>
            </a:extLst>
          </p:cNvPr>
          <p:cNvPicPr>
            <a:picLocks noChangeAspect="1"/>
          </p:cNvPicPr>
          <p:nvPr/>
        </p:nvPicPr>
        <p:blipFill>
          <a:blip r:embed="rId2"/>
          <a:stretch>
            <a:fillRect/>
          </a:stretch>
        </p:blipFill>
        <p:spPr>
          <a:xfrm>
            <a:off x="9212" y="244311"/>
            <a:ext cx="12173576" cy="6369377"/>
          </a:xfrm>
          <a:prstGeom prst="rect">
            <a:avLst/>
          </a:prstGeom>
        </p:spPr>
      </p:pic>
    </p:spTree>
    <p:extLst>
      <p:ext uri="{BB962C8B-B14F-4D97-AF65-F5344CB8AC3E}">
        <p14:creationId xmlns:p14="http://schemas.microsoft.com/office/powerpoint/2010/main" val="344785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86A0-DD2C-6FD1-305B-10A4063CCCED}"/>
              </a:ext>
            </a:extLst>
          </p:cNvPr>
          <p:cNvSpPr>
            <a:spLocks noGrp="1"/>
          </p:cNvSpPr>
          <p:nvPr>
            <p:ph type="title"/>
          </p:nvPr>
        </p:nvSpPr>
        <p:spPr>
          <a:xfrm>
            <a:off x="565432" y="178673"/>
            <a:ext cx="10364451" cy="1596177"/>
          </a:xfrm>
        </p:spPr>
        <p:txBody>
          <a:bodyPr>
            <a:normAutofit/>
          </a:bodyPr>
          <a:lstStyle/>
          <a:p>
            <a:pPr algn="ctr"/>
            <a:r>
              <a:rPr lang="en-IN" sz="2800" b="1" dirty="0">
                <a:latin typeface="Times New Roman" panose="02020603050405020304" pitchFamily="18" charset="0"/>
                <a:cs typeface="Times New Roman" panose="02020603050405020304" pitchFamily="18" charset="0"/>
              </a:rPr>
              <a:t>Task 3: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To create a </a:t>
            </a:r>
            <a:r>
              <a:rPr lang="en-US" sz="2800" b="1" dirty="0">
                <a:latin typeface="Times New Roman" panose="02020603050405020304" pitchFamily="18" charset="0"/>
                <a:cs typeface="Times New Roman" panose="02020603050405020304" pitchFamily="18" charset="0"/>
              </a:rPr>
              <a:t>new categorical variable for Experience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246BB-8D0A-D740-4CFA-48987210A37B}"/>
              </a:ext>
            </a:extLst>
          </p:cNvPr>
          <p:cNvSpPr>
            <a:spLocks noGrp="1"/>
          </p:cNvSpPr>
          <p:nvPr>
            <p:ph idx="1"/>
          </p:nvPr>
        </p:nvSpPr>
        <p:spPr>
          <a:xfrm>
            <a:off x="772261" y="1521394"/>
            <a:ext cx="10364452" cy="3424107"/>
          </a:xfrm>
        </p:spPr>
        <p:txBody>
          <a:bodyPr>
            <a:noAutofit/>
          </a:bodyPr>
          <a:lstStyle/>
          <a:p>
            <a:r>
              <a:rPr lang="en-IN" sz="2400" b="1" dirty="0">
                <a:latin typeface="Times New Roman" panose="02020603050405020304" pitchFamily="18" charset="0"/>
                <a:cs typeface="Times New Roman" panose="02020603050405020304" pitchFamily="18" charset="0"/>
              </a:rPr>
              <a:t>Approach used: </a:t>
            </a:r>
          </a:p>
          <a:p>
            <a:r>
              <a:rPr lang="en-IN" sz="2400" b="1" dirty="0">
                <a:latin typeface="Times New Roman" panose="02020603050405020304" pitchFamily="18" charset="0"/>
                <a:cs typeface="Times New Roman" panose="02020603050405020304" pitchFamily="18" charset="0"/>
              </a:rPr>
              <a:t>Step 1:  </a:t>
            </a:r>
            <a:r>
              <a:rPr lang="en-IN" sz="2400" dirty="0">
                <a:latin typeface="Times New Roman" panose="02020603050405020304" pitchFamily="18" charset="0"/>
                <a:cs typeface="Times New Roman" panose="02020603050405020304" pitchFamily="18" charset="0"/>
              </a:rPr>
              <a:t>The experience field is added to a new worksheet and used nested if function to create experience range</a:t>
            </a:r>
          </a:p>
          <a:p>
            <a:r>
              <a:rPr lang="en-IN" sz="2400" dirty="0">
                <a:latin typeface="Times New Roman" panose="02020603050405020304" pitchFamily="18" charset="0"/>
                <a:cs typeface="Times New Roman" panose="02020603050405020304" pitchFamily="18" charset="0"/>
              </a:rPr>
              <a:t>Formula used: </a:t>
            </a:r>
            <a:r>
              <a:rPr lang="en-US" sz="2400" dirty="0">
                <a:latin typeface="Times New Roman" panose="02020603050405020304" pitchFamily="18" charset="0"/>
                <a:cs typeface="Times New Roman" panose="02020603050405020304" pitchFamily="18" charset="0"/>
              </a:rPr>
              <a:t>=IF(A2&lt;=10,"0-10 </a:t>
            </a:r>
            <a:r>
              <a:rPr lang="en-US" sz="2400" dirty="0" err="1">
                <a:latin typeface="Times New Roman" panose="02020603050405020304" pitchFamily="18" charset="0"/>
                <a:cs typeface="Times New Roman" panose="02020603050405020304" pitchFamily="18" charset="0"/>
              </a:rPr>
              <a:t>years",IF</a:t>
            </a:r>
            <a:r>
              <a:rPr lang="en-US" sz="2400" dirty="0">
                <a:latin typeface="Times New Roman" panose="02020603050405020304" pitchFamily="18" charset="0"/>
                <a:cs typeface="Times New Roman" panose="02020603050405020304" pitchFamily="18" charset="0"/>
              </a:rPr>
              <a:t>(A2&lt;=20,"11-20 years", IF(A2&lt;=30,"21-30 years","30+ years")))</a:t>
            </a:r>
          </a:p>
          <a:p>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A bar chart is plotted using pivot table, where experience range is added to rows and values then it is changed to count in the values. </a:t>
            </a:r>
          </a:p>
          <a:p>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Insert – pivot chart – bar chart</a:t>
            </a:r>
          </a:p>
          <a:p>
            <a:r>
              <a:rPr lang="en-US" sz="2400" b="1" dirty="0">
                <a:latin typeface="Times New Roman" panose="02020603050405020304" pitchFamily="18" charset="0"/>
                <a:cs typeface="Times New Roman" panose="02020603050405020304" pitchFamily="18" charset="0"/>
              </a:rPr>
              <a:t>Insights:  </a:t>
            </a:r>
            <a:r>
              <a:rPr lang="en-US" sz="2400" dirty="0">
                <a:latin typeface="Times New Roman" panose="02020603050405020304" pitchFamily="18" charset="0"/>
                <a:cs typeface="Times New Roman" panose="02020603050405020304" pitchFamily="18" charset="0"/>
              </a:rPr>
              <a:t>From this it is clear that, customers in the experience range 21-30 were slightly higher than customers in 11-20 and 0-10 experience range. Where customers with 30+ years of experience is comparatively low.</a:t>
            </a:r>
          </a:p>
        </p:txBody>
      </p:sp>
      <p:sp>
        <p:nvSpPr>
          <p:cNvPr id="5" name="TextBox 4">
            <a:extLst>
              <a:ext uri="{FF2B5EF4-FFF2-40B4-BE49-F238E27FC236}">
                <a16:creationId xmlns:a16="http://schemas.microsoft.com/office/drawing/2014/main" id="{22CF1D1B-8E78-0B14-63CA-A211CE35402C}"/>
              </a:ext>
            </a:extLst>
          </p:cNvPr>
          <p:cNvSpPr txBox="1"/>
          <p:nvPr/>
        </p:nvSpPr>
        <p:spPr>
          <a:xfrm>
            <a:off x="3048000" y="3233448"/>
            <a:ext cx="6096000" cy="369332"/>
          </a:xfrm>
          <a:prstGeom prst="rect">
            <a:avLst/>
          </a:prstGeom>
          <a:noFill/>
        </p:spPr>
        <p:txBody>
          <a:bodyPr wrap="square">
            <a:spAutoFit/>
          </a:bodyPr>
          <a:lstStyle/>
          <a:p>
            <a:r>
              <a:rPr lang="en-US" dirty="0"/>
              <a:t>:</a:t>
            </a:r>
            <a:endParaRPr lang="en-IN" dirty="0"/>
          </a:p>
        </p:txBody>
      </p:sp>
    </p:spTree>
    <p:extLst>
      <p:ext uri="{BB962C8B-B14F-4D97-AF65-F5344CB8AC3E}">
        <p14:creationId xmlns:p14="http://schemas.microsoft.com/office/powerpoint/2010/main" val="220278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4BA3-EC4B-B049-C8C7-CDC624E5F10E}"/>
              </a:ext>
            </a:extLst>
          </p:cNvPr>
          <p:cNvSpPr>
            <a:spLocks noGrp="1"/>
          </p:cNvSpPr>
          <p:nvPr>
            <p:ph type="ctrTitle"/>
          </p:nvPr>
        </p:nvSpPr>
        <p:spPr>
          <a:xfrm>
            <a:off x="228898" y="373532"/>
            <a:ext cx="9144000" cy="368980"/>
          </a:xfrm>
        </p:spPr>
        <p:txBody>
          <a:bodyPr>
            <a:normAutofit fontScale="90000"/>
          </a:bodyPr>
          <a:lstStyle/>
          <a:p>
            <a:pPr algn="l"/>
            <a:r>
              <a:rPr lang="en-IN" sz="4400" b="1" dirty="0">
                <a:solidFill>
                  <a:srgbClr val="FF0000"/>
                </a:solidFill>
              </a:rPr>
              <a:t>Output</a:t>
            </a:r>
            <a:r>
              <a:rPr lang="en-IN" sz="4900" b="1" dirty="0">
                <a:solidFill>
                  <a:srgbClr val="FF0000"/>
                </a:solidFill>
              </a:rPr>
              <a:t>:</a:t>
            </a:r>
            <a:endParaRPr lang="en-IN" b="1" dirty="0">
              <a:solidFill>
                <a:srgbClr val="FF0000"/>
              </a:solidFill>
            </a:endParaRPr>
          </a:p>
        </p:txBody>
      </p:sp>
      <p:sp>
        <p:nvSpPr>
          <p:cNvPr id="3" name="Subtitle 2">
            <a:extLst>
              <a:ext uri="{FF2B5EF4-FFF2-40B4-BE49-F238E27FC236}">
                <a16:creationId xmlns:a16="http://schemas.microsoft.com/office/drawing/2014/main" id="{5F4864DB-56BC-3D8E-2D60-50356697F3AE}"/>
              </a:ext>
            </a:extLst>
          </p:cNvPr>
          <p:cNvSpPr>
            <a:spLocks noGrp="1"/>
          </p:cNvSpPr>
          <p:nvPr>
            <p:ph type="subTitle" idx="1"/>
          </p:nvPr>
        </p:nvSpPr>
        <p:spPr>
          <a:xfrm>
            <a:off x="664029" y="1164771"/>
            <a:ext cx="10972800" cy="5452609"/>
          </a:xfrm>
        </p:spPr>
        <p:txBody>
          <a:bodyPr/>
          <a:lstStyle/>
          <a:p>
            <a:endParaRPr lang="en-IN"/>
          </a:p>
        </p:txBody>
      </p:sp>
      <p:pic>
        <p:nvPicPr>
          <p:cNvPr id="5" name="Picture 4">
            <a:extLst>
              <a:ext uri="{FF2B5EF4-FFF2-40B4-BE49-F238E27FC236}">
                <a16:creationId xmlns:a16="http://schemas.microsoft.com/office/drawing/2014/main" id="{1911D3B5-A137-7169-EE13-B87C7454DE82}"/>
              </a:ext>
            </a:extLst>
          </p:cNvPr>
          <p:cNvPicPr>
            <a:picLocks noChangeAspect="1"/>
          </p:cNvPicPr>
          <p:nvPr/>
        </p:nvPicPr>
        <p:blipFill>
          <a:blip r:embed="rId2"/>
          <a:stretch>
            <a:fillRect/>
          </a:stretch>
        </p:blipFill>
        <p:spPr>
          <a:xfrm>
            <a:off x="228898" y="689232"/>
            <a:ext cx="11734204" cy="6168768"/>
          </a:xfrm>
          <a:prstGeom prst="rect">
            <a:avLst/>
          </a:prstGeom>
        </p:spPr>
      </p:pic>
    </p:spTree>
    <p:extLst>
      <p:ext uri="{BB962C8B-B14F-4D97-AF65-F5344CB8AC3E}">
        <p14:creationId xmlns:p14="http://schemas.microsoft.com/office/powerpoint/2010/main" val="418143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6E9-D2CE-E304-F9AD-6FDE20AB6C8F}"/>
              </a:ext>
            </a:extLst>
          </p:cNvPr>
          <p:cNvSpPr>
            <a:spLocks noGrp="1"/>
          </p:cNvSpPr>
          <p:nvPr>
            <p:ph type="ctrTitle"/>
          </p:nvPr>
        </p:nvSpPr>
        <p:spPr>
          <a:xfrm>
            <a:off x="1230086" y="447449"/>
            <a:ext cx="9144000" cy="1000351"/>
          </a:xfrm>
        </p:spPr>
        <p:txBody>
          <a:bodyPr>
            <a:normAutofit/>
          </a:bodyPr>
          <a:lstStyle/>
          <a:p>
            <a:r>
              <a:rPr lang="en-US" dirty="0"/>
              <a:t>.</a:t>
            </a:r>
            <a:endParaRPr lang="en-IN" dirty="0"/>
          </a:p>
        </p:txBody>
      </p:sp>
      <p:sp>
        <p:nvSpPr>
          <p:cNvPr id="3" name="Subtitle 2">
            <a:extLst>
              <a:ext uri="{FF2B5EF4-FFF2-40B4-BE49-F238E27FC236}">
                <a16:creationId xmlns:a16="http://schemas.microsoft.com/office/drawing/2014/main" id="{E5A264C9-1FA1-9808-1BF7-D2DDE211A696}"/>
              </a:ext>
            </a:extLst>
          </p:cNvPr>
          <p:cNvSpPr>
            <a:spLocks noGrp="1"/>
          </p:cNvSpPr>
          <p:nvPr>
            <p:ph type="subTitle" idx="1"/>
          </p:nvPr>
        </p:nvSpPr>
        <p:spPr>
          <a:xfrm>
            <a:off x="1143000" y="316821"/>
            <a:ext cx="9525000" cy="5768293"/>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Task 4: </a:t>
            </a:r>
            <a:r>
              <a:rPr lang="en-US" sz="2800" b="1" dirty="0">
                <a:solidFill>
                  <a:schemeClr val="tx1"/>
                </a:solidFill>
                <a:latin typeface="Times New Roman" panose="02020603050405020304" pitchFamily="18" charset="0"/>
                <a:cs typeface="Times New Roman" panose="02020603050405020304" pitchFamily="18" charset="0"/>
              </a:rPr>
              <a:t> </a:t>
            </a:r>
          </a:p>
          <a:p>
            <a:r>
              <a:rPr lang="en-US" sz="2800" b="1" dirty="0">
                <a:solidFill>
                  <a:schemeClr val="tx1"/>
                </a:solidFill>
                <a:latin typeface="Times New Roman" panose="02020603050405020304" pitchFamily="18" charset="0"/>
                <a:cs typeface="Times New Roman" panose="02020603050405020304" pitchFamily="18" charset="0"/>
              </a:rPr>
              <a:t> A scatter plot of the Age and the Experience variable</a:t>
            </a:r>
          </a:p>
          <a:p>
            <a:pPr algn="l"/>
            <a:endParaRPr lang="en-US" sz="2400" b="1" dirty="0">
              <a:solidFill>
                <a:schemeClr val="tx1"/>
              </a:solidFill>
            </a:endParaRPr>
          </a:p>
          <a:p>
            <a:pPr algn="l"/>
            <a:r>
              <a:rPr lang="en-US" b="1" dirty="0">
                <a:solidFill>
                  <a:schemeClr val="tx1"/>
                </a:solidFill>
                <a:latin typeface="Times New Roman" panose="02020603050405020304" pitchFamily="18" charset="0"/>
                <a:cs typeface="Times New Roman" panose="02020603050405020304" pitchFamily="18" charset="0"/>
              </a:rPr>
              <a:t>Approach used:  </a:t>
            </a:r>
            <a:r>
              <a:rPr lang="en-US" dirty="0">
                <a:solidFill>
                  <a:schemeClr val="tx1"/>
                </a:solidFill>
                <a:latin typeface="Times New Roman" panose="02020603050405020304" pitchFamily="18" charset="0"/>
                <a:cs typeface="Times New Roman" panose="02020603050405020304" pitchFamily="18" charset="0"/>
              </a:rPr>
              <a:t>Age and experience  columns are copied and pasted in a new worksheet. The two columns are selected – insert – scatter chart. A scatter chart is created.</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Insights:  </a:t>
            </a:r>
            <a:r>
              <a:rPr lang="en-US" dirty="0">
                <a:solidFill>
                  <a:schemeClr val="tx1"/>
                </a:solidFill>
                <a:latin typeface="Times New Roman" panose="02020603050405020304" pitchFamily="18" charset="0"/>
                <a:cs typeface="Times New Roman" panose="02020603050405020304" pitchFamily="18" charset="0"/>
              </a:rPr>
              <a:t>A scatter plot is used to show the relationship between the variables. From this chart we can clearly see age increase, experience also increase simultaneously. Age and experience are </a:t>
            </a:r>
            <a:r>
              <a:rPr lang="en-US" b="1" dirty="0">
                <a:solidFill>
                  <a:schemeClr val="tx1"/>
                </a:solidFill>
                <a:latin typeface="Times New Roman" panose="02020603050405020304" pitchFamily="18" charset="0"/>
                <a:cs typeface="Times New Roman" panose="02020603050405020304" pitchFamily="18" charset="0"/>
              </a:rPr>
              <a:t>positively correlated.</a:t>
            </a:r>
          </a:p>
          <a:p>
            <a:pPr algn="l"/>
            <a:endParaRPr lang="en-IN" b="1"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Output:</a:t>
            </a:r>
          </a:p>
          <a:p>
            <a:pPr algn="l"/>
            <a:endParaRPr lang="en-US" dirty="0"/>
          </a:p>
        </p:txBody>
      </p:sp>
    </p:spTree>
    <p:extLst>
      <p:ext uri="{BB962C8B-B14F-4D97-AF65-F5344CB8AC3E}">
        <p14:creationId xmlns:p14="http://schemas.microsoft.com/office/powerpoint/2010/main" val="155517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13FCD3-D2C1-61BF-00AB-31CC89A9543C}"/>
              </a:ext>
            </a:extLst>
          </p:cNvPr>
          <p:cNvPicPr>
            <a:picLocks noChangeAspect="1"/>
          </p:cNvPicPr>
          <p:nvPr/>
        </p:nvPicPr>
        <p:blipFill>
          <a:blip r:embed="rId2"/>
          <a:stretch>
            <a:fillRect/>
          </a:stretch>
        </p:blipFill>
        <p:spPr>
          <a:xfrm>
            <a:off x="44139" y="244311"/>
            <a:ext cx="12103722" cy="6369377"/>
          </a:xfrm>
          <a:prstGeom prst="rect">
            <a:avLst/>
          </a:prstGeom>
        </p:spPr>
      </p:pic>
    </p:spTree>
    <p:extLst>
      <p:ext uri="{BB962C8B-B14F-4D97-AF65-F5344CB8AC3E}">
        <p14:creationId xmlns:p14="http://schemas.microsoft.com/office/powerpoint/2010/main" val="1054145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1499</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Times New Roman</vt:lpstr>
      <vt:lpstr>Office Theme</vt:lpstr>
      <vt:lpstr>Business report of HBFC bank </vt:lpstr>
      <vt:lpstr>Task1 Bank’s customers who have availed Personal Loans</vt:lpstr>
      <vt:lpstr>PowerPoint Presentation</vt:lpstr>
      <vt:lpstr>Task 2:   A table with min, max, median &amp; average for all numeric variables (age, experience, income, family members, CCAvg, Mortgage).</vt:lpstr>
      <vt:lpstr>Output:</vt:lpstr>
      <vt:lpstr>Task 3:  To create a new categorical variable for Experience</vt:lpstr>
      <vt:lpstr>Output:</vt:lpstr>
      <vt:lpstr>.</vt:lpstr>
      <vt:lpstr>PowerPoint Presentation</vt:lpstr>
      <vt:lpstr>PowerPoint Presentation</vt:lpstr>
      <vt:lpstr>Output:</vt:lpstr>
      <vt:lpstr>PowerPoint Presentation</vt:lpstr>
      <vt:lpstr>Output: </vt:lpstr>
      <vt:lpstr>PowerPoint Presentation</vt:lpstr>
      <vt:lpstr>Output: </vt:lpstr>
      <vt:lpstr>PowerPoint Presentation</vt:lpstr>
      <vt:lpstr>Output:</vt:lpstr>
      <vt:lpstr>Task 9: </vt:lpstr>
      <vt:lpstr>Task 10:</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 of HBFC bank</dc:title>
  <dc:creator>Jahnavi Venkatesh</dc:creator>
  <cp:lastModifiedBy>Jahnavi Venkatesh</cp:lastModifiedBy>
  <cp:revision>2</cp:revision>
  <dcterms:created xsi:type="dcterms:W3CDTF">2023-04-08T19:18:08Z</dcterms:created>
  <dcterms:modified xsi:type="dcterms:W3CDTF">2023-04-09T04:05:18Z</dcterms:modified>
</cp:coreProperties>
</file>