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14"/>
  </p:notesMasterIdLst>
  <p:handoutMasterIdLst>
    <p:handoutMasterId r:id="rId15"/>
  </p:handoutMasterIdLst>
  <p:sldIdLst>
    <p:sldId id="256" r:id="rId2"/>
    <p:sldId id="273" r:id="rId3"/>
    <p:sldId id="257" r:id="rId4"/>
    <p:sldId id="276" r:id="rId5"/>
    <p:sldId id="280" r:id="rId6"/>
    <p:sldId id="281" r:id="rId7"/>
    <p:sldId id="282" r:id="rId8"/>
    <p:sldId id="275" r:id="rId9"/>
    <p:sldId id="277" r:id="rId10"/>
    <p:sldId id="279" r:id="rId11"/>
    <p:sldId id="278" r:id="rId12"/>
    <p:sldId id="27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660"/>
  </p:normalViewPr>
  <p:slideViewPr>
    <p:cSldViewPr snapToGrid="0">
      <p:cViewPr varScale="1">
        <p:scale>
          <a:sx n="92" d="100"/>
          <a:sy n="92" d="100"/>
        </p:scale>
        <p:origin x="101" y="86"/>
      </p:cViewPr>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t>14-08-2023</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t>‹#›</a:t>
            </a:fld>
            <a:endParaRPr lang="en-IN"/>
          </a:p>
        </p:txBody>
      </p:sp>
    </p:spTree>
    <p:extLst>
      <p:ext uri="{BB962C8B-B14F-4D97-AF65-F5344CB8AC3E}">
        <p14:creationId xmlns:p14="http://schemas.microsoft.com/office/powerpoint/2010/main" val="3256529248"/>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t>14-08-2023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t>‹#›</a:t>
            </a:fld>
            <a:endParaRPr lang="en-IN"/>
          </a:p>
        </p:txBody>
      </p:sp>
    </p:spTree>
    <p:extLst>
      <p:ext uri="{BB962C8B-B14F-4D97-AF65-F5344CB8AC3E}">
        <p14:creationId xmlns:p14="http://schemas.microsoft.com/office/powerpoint/2010/main" val="168595950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959A3652-50D4-4FDF-8386-41D9AF369814}"/>
              </a:ext>
            </a:extLst>
          </p:cNvPr>
          <p:cNvSpPr txBox="1">
            <a:spLocks/>
          </p:cNvSpPr>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a:extLst>
              <a:ext uri="{FF2B5EF4-FFF2-40B4-BE49-F238E27FC236}">
                <a16:creationId xmlns:a16="http://schemas.microsoft.com/office/drawing/2014/main" id="{B31DCAD4-E344-44EC-AB07-C9E97F2AF1A1}"/>
              </a:ext>
            </a:extLst>
          </p:cNvPr>
          <p:cNvSpPr txBox="1">
            <a:spLocks/>
          </p:cNvSpPr>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2F22E408-EF1D-4BD0-98E0-8FC4C9B3A82C}"/>
              </a:ext>
            </a:extLst>
          </p:cNvPr>
          <p:cNvSpPr txBox="1">
            <a:spLocks/>
          </p:cNvSpPr>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E7651D7E-4AFA-4EAA-B423-DDD0ED684DAE}"/>
              </a:ext>
            </a:extLst>
          </p:cNvPr>
          <p:cNvSpPr txBox="1">
            <a:spLocks/>
          </p:cNvSpPr>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C25449CC-CB33-491F-903E-B38334CA8A09}"/>
              </a:ext>
            </a:extLst>
          </p:cNvPr>
          <p:cNvSpPr txBox="1">
            <a:spLocks/>
          </p:cNvSpPr>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973203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a:extLst>
              <a:ext uri="{FF2B5EF4-FFF2-40B4-BE49-F238E27FC236}">
                <a16:creationId xmlns:a16="http://schemas.microsoft.com/office/drawing/2014/main" id="{BB998037-E035-4CAB-833F-75CAE5A73D0B}"/>
              </a:ext>
            </a:extLst>
          </p:cNvPr>
          <p:cNvSpPr txBox="1">
            <a:spLocks/>
          </p:cNvSpPr>
          <p:nvPr userDrawn="1"/>
        </p:nvSpPr>
        <p:spPr>
          <a:xfrm>
            <a:off x="777239" y="6642828"/>
            <a:ext cx="5654039" cy="215172"/>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 (Data Science)</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BC5DB233-EECA-4CB3-99D6-5066ABF08F18}"/>
              </a:ext>
            </a:extLst>
          </p:cNvPr>
          <p:cNvSpPr txBox="1">
            <a:spLocks/>
          </p:cNvSpPr>
          <p:nvPr userDrawn="1"/>
        </p:nvSpPr>
        <p:spPr>
          <a:xfrm>
            <a:off x="6431278" y="6641866"/>
            <a:ext cx="5322917" cy="216133"/>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CB262772-2230-41D2-9B79-2AECA3A31396}"/>
              </a:ext>
            </a:extLst>
          </p:cNvPr>
          <p:cNvSpPr txBox="1">
            <a:spLocks/>
          </p:cNvSpPr>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1B44364A-DBDE-4F64-9D13-B56BF0C232A3}"/>
              </a:ext>
            </a:extLst>
          </p:cNvPr>
          <p:cNvSpPr txBox="1">
            <a:spLocks/>
          </p:cNvSpPr>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Detection on Counterfeit Products using Blockchain</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72D5020-7DF7-495B-96CC-4064365630D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a:extLst>
              <a:ext uri="{FF2B5EF4-FFF2-40B4-BE49-F238E27FC236}">
                <a16:creationId xmlns:a16="http://schemas.microsoft.com/office/drawing/2014/main" id="{1D25D96C-1396-47B4-9E8C-C053C7555307}"/>
              </a:ext>
            </a:extLst>
          </p:cNvPr>
          <p:cNvSpPr txBox="1">
            <a:spLocks/>
          </p:cNvSpPr>
          <p:nvPr userDrawn="1"/>
        </p:nvSpPr>
        <p:spPr>
          <a:xfrm>
            <a:off x="0" y="6642828"/>
            <a:ext cx="777239" cy="21517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A - 04</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55978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14516546"/>
      </p:ext>
    </p:extLst>
  </p:cSld>
  <p:clrMap bg1="lt1" tx1="dk1" bg2="lt2" tx2="dk2" accent1="accent1" accent2="accent2" accent3="accent3" accent4="accent4" accent5="accent5" accent6="accent6" hlink="hlink" folHlink="folHlink"/>
  <p:sldLayoutIdLst>
    <p:sldLayoutId id="2147483651" r:id="rId1"/>
    <p:sldLayoutId id="2147483652"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a:spLocks/>
          </p:cNvSpPr>
          <p:nvPr/>
        </p:nvSpPr>
        <p:spPr>
          <a:xfrm>
            <a:off x="6095991"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Teja Sri G</a:t>
            </a:r>
          </a:p>
          <a:p>
            <a:pPr>
              <a:spcBef>
                <a:spcPts val="300"/>
              </a:spcBef>
            </a:pPr>
            <a:r>
              <a:rPr lang="en-US" sz="1200" b="0" dirty="0"/>
              <a:t>Roll No. 204G1A3258</a:t>
            </a:r>
          </a:p>
        </p:txBody>
      </p:sp>
      <p:sp>
        <p:nvSpPr>
          <p:cNvPr id="6" name="Subtitle 11"/>
          <p:cNvSpPr txBox="1">
            <a:spLocks/>
          </p:cNvSpPr>
          <p:nvPr/>
        </p:nvSpPr>
        <p:spPr>
          <a:xfrm>
            <a:off x="3759654" y="2475580"/>
            <a:ext cx="4672674" cy="89804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1400" b="0" i="1" dirty="0"/>
              <a:t>Under the guidance of</a:t>
            </a:r>
          </a:p>
          <a:p>
            <a:pPr>
              <a:spcBef>
                <a:spcPts val="200"/>
              </a:spcBef>
            </a:pPr>
            <a:r>
              <a:rPr lang="en-US" sz="2400" b="0" dirty="0">
                <a:effectLst>
                  <a:outerShdw blurRad="38100" dist="38100" dir="2700000" algn="tl">
                    <a:srgbClr val="000000">
                      <a:alpha val="43137"/>
                    </a:srgbClr>
                  </a:outerShdw>
                </a:effectLst>
              </a:rPr>
              <a:t>Dr. P. Chitralingappa </a:t>
            </a:r>
            <a:r>
              <a:rPr lang="en-US" sz="2400" b="0" baseline="-25000" dirty="0">
                <a:effectLst>
                  <a:outerShdw blurRad="38100" dist="38100" dir="2700000" algn="tl">
                    <a:srgbClr val="000000">
                      <a:alpha val="43137"/>
                    </a:srgbClr>
                  </a:outerShdw>
                </a:effectLst>
              </a:rPr>
              <a:t>M. Tech., Ph .D</a:t>
            </a:r>
            <a:endParaRPr lang="en-IN" sz="2400" b="0" baseline="-25000" dirty="0">
              <a:effectLst>
                <a:outerShdw blurRad="38100" dist="38100" dir="2700000" algn="tl">
                  <a:srgbClr val="000000">
                    <a:alpha val="43137"/>
                  </a:srgbClr>
                </a:outerShdw>
              </a:effectLst>
            </a:endParaRPr>
          </a:p>
          <a:p>
            <a:pPr>
              <a:spcBef>
                <a:spcPts val="200"/>
              </a:spcBef>
            </a:pPr>
            <a:r>
              <a:rPr lang="en-IN" sz="1400" b="0" dirty="0"/>
              <a:t>Associate Professor</a:t>
            </a:r>
          </a:p>
        </p:txBody>
      </p:sp>
      <p:sp>
        <p:nvSpPr>
          <p:cNvPr id="7" name="Subtitle 11"/>
          <p:cNvSpPr txBox="1">
            <a:spLocks/>
          </p:cNvSpPr>
          <p:nvPr/>
        </p:nvSpPr>
        <p:spPr>
          <a:xfrm>
            <a:off x="1514475" y="516253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(Data Science)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p>
          <a:p>
            <a:pPr>
              <a:spcAft>
                <a:spcPts val="100"/>
              </a:spcAft>
            </a:pPr>
            <a:r>
              <a:rPr lang="en-US" sz="2500" dirty="0">
                <a:solidFill>
                  <a:schemeClr val="accent1">
                    <a:lumMod val="50000"/>
                  </a:schemeClr>
                </a:solidFill>
              </a:rPr>
              <a:t>2023 - 2024</a:t>
            </a:r>
            <a:endParaRPr lang="en-US" sz="2500" b="0" dirty="0"/>
          </a:p>
          <a:p>
            <a:endParaRPr lang="en-IN" b="0" dirty="0"/>
          </a:p>
        </p:txBody>
      </p:sp>
      <p:sp>
        <p:nvSpPr>
          <p:cNvPr id="12" name="Subtitle 11">
            <a:extLst>
              <a:ext uri="{FF2B5EF4-FFF2-40B4-BE49-F238E27FC236}">
                <a16:creationId xmlns:a16="http://schemas.microsoft.com/office/drawing/2014/main" id="{76632DCF-444C-4AB9-A9A9-24B78326A786}"/>
              </a:ext>
            </a:extLst>
          </p:cNvPr>
          <p:cNvSpPr txBox="1">
            <a:spLocks/>
          </p:cNvSpPr>
          <p:nvPr/>
        </p:nvSpPr>
        <p:spPr>
          <a:xfrm>
            <a:off x="3574384"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Pravallika U</a:t>
            </a:r>
          </a:p>
          <a:p>
            <a:pPr>
              <a:spcBef>
                <a:spcPts val="300"/>
              </a:spcBef>
            </a:pPr>
            <a:r>
              <a:rPr lang="en-US" sz="1200" b="0" dirty="0"/>
              <a:t>Roll No. 204G1A3240</a:t>
            </a:r>
          </a:p>
        </p:txBody>
      </p:sp>
      <p:sp>
        <p:nvSpPr>
          <p:cNvPr id="13" name="Subtitle 11">
            <a:extLst>
              <a:ext uri="{FF2B5EF4-FFF2-40B4-BE49-F238E27FC236}">
                <a16:creationId xmlns:a16="http://schemas.microsoft.com/office/drawing/2014/main" id="{F3C3CADE-4DE0-4FED-8446-912E92DB0292}"/>
              </a:ext>
            </a:extLst>
          </p:cNvPr>
          <p:cNvSpPr txBox="1">
            <a:spLocks/>
          </p:cNvSpPr>
          <p:nvPr/>
        </p:nvSpPr>
        <p:spPr>
          <a:xfrm>
            <a:off x="8617598"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Jahnavi S</a:t>
            </a:r>
          </a:p>
          <a:p>
            <a:pPr>
              <a:spcBef>
                <a:spcPts val="300"/>
              </a:spcBef>
            </a:pPr>
            <a:r>
              <a:rPr lang="en-US" sz="1200" b="0" dirty="0"/>
              <a:t>Roll No. 204G1A3218</a:t>
            </a:r>
          </a:p>
        </p:txBody>
      </p:sp>
      <p:sp>
        <p:nvSpPr>
          <p:cNvPr id="14" name="Subtitle 11">
            <a:extLst>
              <a:ext uri="{FF2B5EF4-FFF2-40B4-BE49-F238E27FC236}">
                <a16:creationId xmlns:a16="http://schemas.microsoft.com/office/drawing/2014/main" id="{7DD300AE-D81E-4AC8-BC57-566B57D6C660}"/>
              </a:ext>
            </a:extLst>
          </p:cNvPr>
          <p:cNvSpPr txBox="1">
            <a:spLocks/>
          </p:cNvSpPr>
          <p:nvPr/>
        </p:nvSpPr>
        <p:spPr>
          <a:xfrm>
            <a:off x="1191460" y="1782999"/>
            <a:ext cx="2382924" cy="584535"/>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3800" b="0" dirty="0">
                <a:effectLst>
                  <a:outerShdw blurRad="38100" dist="38100" dir="2700000" algn="tl">
                    <a:srgbClr val="000000">
                      <a:alpha val="43137"/>
                    </a:srgbClr>
                  </a:outerShdw>
                </a:effectLst>
              </a:rPr>
              <a:t>Prashanth Reddy M</a:t>
            </a:r>
          </a:p>
          <a:p>
            <a:pPr>
              <a:spcBef>
                <a:spcPts val="300"/>
              </a:spcBef>
            </a:pPr>
            <a:r>
              <a:rPr lang="en-US" sz="2000" b="0" dirty="0"/>
              <a:t>Roll No. 204G1A3239</a:t>
            </a:r>
          </a:p>
        </p:txBody>
      </p:sp>
      <p:sp>
        <p:nvSpPr>
          <p:cNvPr id="17" name="Rectangle: Rounded Corners 16">
            <a:extLst>
              <a:ext uri="{FF2B5EF4-FFF2-40B4-BE49-F238E27FC236}">
                <a16:creationId xmlns:a16="http://schemas.microsoft.com/office/drawing/2014/main" id="{F2213882-6464-4A96-96D5-EA4F95F404DE}"/>
              </a:ext>
            </a:extLst>
          </p:cNvPr>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2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Counterfiet</a:t>
            </a: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Products Detection Using Blockchain</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6C50F0CE-B0FB-48DA-AD7D-E96A1D3BC2A8}"/>
              </a:ext>
            </a:extLst>
          </p:cNvPr>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a:extLst>
              <a:ext uri="{FF2B5EF4-FFF2-40B4-BE49-F238E27FC236}">
                <a16:creationId xmlns:a16="http://schemas.microsoft.com/office/drawing/2014/main" id="{894CA60F-9532-4FDC-90D1-528E33CD3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4154" y="3477046"/>
            <a:ext cx="1843673" cy="1685487"/>
          </a:xfrm>
          <a:prstGeom prst="rect">
            <a:avLst/>
          </a:prstGeom>
        </p:spPr>
      </p:pic>
    </p:spTree>
    <p:extLst>
      <p:ext uri="{BB962C8B-B14F-4D97-AF65-F5344CB8AC3E}">
        <p14:creationId xmlns:p14="http://schemas.microsoft.com/office/powerpoint/2010/main" val="3655500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3C8ED-E8F7-40CD-8D41-BF01C7A7853D}"/>
              </a:ext>
            </a:extLst>
          </p:cNvPr>
          <p:cNvSpPr>
            <a:spLocks noGrp="1"/>
          </p:cNvSpPr>
          <p:nvPr>
            <p:ph type="title"/>
          </p:nvPr>
        </p:nvSpPr>
        <p:spPr/>
        <p:txBody>
          <a:bodyPr/>
          <a:lstStyle/>
          <a:p>
            <a:r>
              <a:rPr lang="en-IN" sz="4400" b="0" strike="noStrike" spc="-1" dirty="0">
                <a:solidFill>
                  <a:srgbClr val="FFFFFF"/>
                </a:solidFill>
                <a:latin typeface="Times New Roman"/>
              </a:rPr>
              <a:t>Git Hub Dashboards of each student</a:t>
            </a:r>
            <a:endParaRPr lang="en-IN" dirty="0"/>
          </a:p>
        </p:txBody>
      </p:sp>
      <p:pic>
        <p:nvPicPr>
          <p:cNvPr id="3" name="Content Placeholder 2">
            <a:extLst>
              <a:ext uri="{FF2B5EF4-FFF2-40B4-BE49-F238E27FC236}">
                <a16:creationId xmlns:a16="http://schemas.microsoft.com/office/drawing/2014/main" id="{F6578A73-D112-6861-9A96-EA4E8ED0AE2C}"/>
              </a:ext>
            </a:extLst>
          </p:cNvPr>
          <p:cNvPicPr>
            <a:picLocks noGrp="1"/>
          </p:cNvPicPr>
          <p:nvPr>
            <p:ph idx="1"/>
          </p:nvPr>
        </p:nvPicPr>
        <p:blipFill>
          <a:blip r:embed="rId2"/>
          <a:stretch/>
        </p:blipFill>
        <p:spPr>
          <a:xfrm>
            <a:off x="1140884" y="1107038"/>
            <a:ext cx="9592732" cy="4128180"/>
          </a:xfrm>
          <a:prstGeom prst="rect">
            <a:avLst/>
          </a:prstGeom>
          <a:ln w="0">
            <a:noFill/>
          </a:ln>
        </p:spPr>
      </p:pic>
      <p:sp>
        <p:nvSpPr>
          <p:cNvPr id="4" name="Content Placeholder 2">
            <a:extLst>
              <a:ext uri="{FF2B5EF4-FFF2-40B4-BE49-F238E27FC236}">
                <a16:creationId xmlns:a16="http://schemas.microsoft.com/office/drawing/2014/main" id="{D0230333-6268-988A-D03E-098BB3A2845B}"/>
              </a:ext>
            </a:extLst>
          </p:cNvPr>
          <p:cNvSpPr txBox="1">
            <a:spLocks/>
          </p:cNvSpPr>
          <p:nvPr/>
        </p:nvSpPr>
        <p:spPr>
          <a:xfrm>
            <a:off x="199505" y="5497285"/>
            <a:ext cx="11779135" cy="994953"/>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q"/>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r>
              <a:rPr lang="en-US" dirty="0"/>
              <a:t>Repository Name Like: CSD 2023 – 24 Batch: A – XX</a:t>
            </a:r>
          </a:p>
          <a:p>
            <a:pPr marL="457200" indent="-457200"/>
            <a:r>
              <a:rPr lang="en-US" dirty="0"/>
              <a:t>Under that project data upload literature survey papers, and son on..</a:t>
            </a:r>
          </a:p>
        </p:txBody>
      </p:sp>
      <p:pic>
        <p:nvPicPr>
          <p:cNvPr id="11" name="Picture 10">
            <a:extLst>
              <a:ext uri="{FF2B5EF4-FFF2-40B4-BE49-F238E27FC236}">
                <a16:creationId xmlns:a16="http://schemas.microsoft.com/office/drawing/2014/main" id="{ED6BAEDE-FCD2-94AF-9AF2-3A99591A5E3E}"/>
              </a:ext>
            </a:extLst>
          </p:cNvPr>
          <p:cNvPicPr>
            <a:picLocks noChangeAspect="1"/>
          </p:cNvPicPr>
          <p:nvPr/>
        </p:nvPicPr>
        <p:blipFill rotWithShape="1">
          <a:blip r:embed="rId3"/>
          <a:srcRect l="1625" t="24605" r="78751" b="18256"/>
          <a:stretch/>
        </p:blipFill>
        <p:spPr>
          <a:xfrm>
            <a:off x="2198915" y="4125685"/>
            <a:ext cx="468086" cy="195943"/>
          </a:xfrm>
          <a:prstGeom prst="rect">
            <a:avLst/>
          </a:prstGeom>
        </p:spPr>
      </p:pic>
      <p:pic>
        <p:nvPicPr>
          <p:cNvPr id="12" name="Picture 11">
            <a:extLst>
              <a:ext uri="{FF2B5EF4-FFF2-40B4-BE49-F238E27FC236}">
                <a16:creationId xmlns:a16="http://schemas.microsoft.com/office/drawing/2014/main" id="{2C470F4D-121C-AD0E-B441-3D4678B99933}"/>
              </a:ext>
            </a:extLst>
          </p:cNvPr>
          <p:cNvPicPr>
            <a:picLocks noChangeAspect="1"/>
          </p:cNvPicPr>
          <p:nvPr/>
        </p:nvPicPr>
        <p:blipFill rotWithShape="1">
          <a:blip r:embed="rId3"/>
          <a:srcRect l="1625" t="24605" r="78751" b="18256"/>
          <a:stretch/>
        </p:blipFill>
        <p:spPr>
          <a:xfrm>
            <a:off x="2057401" y="2166256"/>
            <a:ext cx="468086" cy="217716"/>
          </a:xfrm>
          <a:prstGeom prst="rect">
            <a:avLst/>
          </a:prstGeom>
        </p:spPr>
      </p:pic>
      <p:pic>
        <p:nvPicPr>
          <p:cNvPr id="13" name="Picture 12">
            <a:extLst>
              <a:ext uri="{FF2B5EF4-FFF2-40B4-BE49-F238E27FC236}">
                <a16:creationId xmlns:a16="http://schemas.microsoft.com/office/drawing/2014/main" id="{BB1E50EC-577C-CC91-939F-2DB8FC4054A7}"/>
              </a:ext>
            </a:extLst>
          </p:cNvPr>
          <p:cNvPicPr>
            <a:picLocks noChangeAspect="1"/>
          </p:cNvPicPr>
          <p:nvPr/>
        </p:nvPicPr>
        <p:blipFill rotWithShape="1">
          <a:blip r:embed="rId3"/>
          <a:srcRect l="1625" t="24605" r="78751" b="18256"/>
          <a:stretch/>
        </p:blipFill>
        <p:spPr>
          <a:xfrm>
            <a:off x="2302331" y="1654925"/>
            <a:ext cx="468086" cy="195943"/>
          </a:xfrm>
          <a:prstGeom prst="rect">
            <a:avLst/>
          </a:prstGeom>
        </p:spPr>
      </p:pic>
    </p:spTree>
    <p:extLst>
      <p:ext uri="{BB962C8B-B14F-4D97-AF65-F5344CB8AC3E}">
        <p14:creationId xmlns:p14="http://schemas.microsoft.com/office/powerpoint/2010/main" val="3279406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920484"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Any Queries?</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3513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2496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92D7B-CF16-46D8-8243-8661747A4014}"/>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rmAutofit fontScale="85000" lnSpcReduction="20000"/>
          </a:bodyPr>
          <a:lstStyle/>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Abstract</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Problem statement</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Objectives of Project</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Literature survey for first objective</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Literature survey for second objective</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Proposed Work -(Methods to be followed for proposed system)</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References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GitHub Link</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Queries</a:t>
            </a:r>
            <a:endParaRPr lang="en-IN" dirty="0"/>
          </a:p>
        </p:txBody>
      </p:sp>
    </p:spTree>
    <p:extLst>
      <p:ext uri="{BB962C8B-B14F-4D97-AF65-F5344CB8AC3E}">
        <p14:creationId xmlns:p14="http://schemas.microsoft.com/office/powerpoint/2010/main" val="532094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IN" dirty="0"/>
          </a:p>
        </p:txBody>
      </p:sp>
      <p:sp>
        <p:nvSpPr>
          <p:cNvPr id="6" name="Content Placeholder 2">
            <a:extLst>
              <a:ext uri="{FF2B5EF4-FFF2-40B4-BE49-F238E27FC236}">
                <a16:creationId xmlns:a16="http://schemas.microsoft.com/office/drawing/2014/main" id="{8D3944A0-0FCB-46FB-9E73-72A37CA2B00B}"/>
              </a:ext>
            </a:extLst>
          </p:cNvPr>
          <p:cNvSpPr>
            <a:spLocks noGrp="1"/>
          </p:cNvSpPr>
          <p:nvPr>
            <p:ph idx="1"/>
          </p:nvPr>
        </p:nvSpPr>
        <p:spPr>
          <a:xfrm>
            <a:off x="199505" y="1097279"/>
            <a:ext cx="11779135" cy="5394960"/>
          </a:xfrm>
        </p:spPr>
        <p:txBody>
          <a:bodyPr>
            <a:noAutofit/>
          </a:bodyPr>
          <a:lstStyle/>
          <a:p>
            <a:pPr marL="0" indent="0">
              <a:buNone/>
            </a:pPr>
            <a:r>
              <a:rPr lang="en-GB" sz="2400" dirty="0"/>
              <a:t>One of the biggest challenges today’s retail market is the counterfeiting of products. Counterfeiting of products are just low-quality copies of some genuine brand. Many different methods have been adopted from time to time to combat the counterfeiting of the products such as artificial intelligence, machine learning and QR code-base system. But these methods have their disadvantages such as QR code can copy from a genuine product to a counterfeit product, artificial intelligence and machine learning need high computational power to do operations. The proposed system improve the detection of counterfeit products with the help of blockchain technology. It will collect the unique code from the customer by scanning the QR code given on the product then the system will check for the code in the database i.e., Ethereum. If the code matches, it will give a receipt of the products to the customers, otherwise it will notify the customer that the product is not legit. The blockchain helps to store the supply chain of products as a blockchain-based system makes a decentralized system and one of the main advantages of blockchain is that if the data is recorded in the system then nobody can change it makes our data more secure and protected from third parties.</a:t>
            </a:r>
            <a:endParaRPr lang="en-US" sz="2400" dirty="0"/>
          </a:p>
        </p:txBody>
      </p:sp>
    </p:spTree>
    <p:extLst>
      <p:ext uri="{BB962C8B-B14F-4D97-AF65-F5344CB8AC3E}">
        <p14:creationId xmlns:p14="http://schemas.microsoft.com/office/powerpoint/2010/main" val="1751120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232F6-FBCB-466E-BBD9-82200D06C6BD}"/>
              </a:ext>
            </a:extLst>
          </p:cNvPr>
          <p:cNvSpPr>
            <a:spLocks noGrp="1"/>
          </p:cNvSpPr>
          <p:nvPr>
            <p:ph type="title"/>
          </p:nvPr>
        </p:nvSpPr>
        <p:spPr/>
        <p:txBody>
          <a:bodyPr/>
          <a:lstStyle/>
          <a:p>
            <a:r>
              <a:rPr lang="en-US" dirty="0"/>
              <a:t>Introduction</a:t>
            </a:r>
            <a:endParaRPr lang="en-IN" dirty="0"/>
          </a:p>
        </p:txBody>
      </p:sp>
      <p:sp>
        <p:nvSpPr>
          <p:cNvPr id="6" name="Content Placeholder 2">
            <a:extLst>
              <a:ext uri="{FF2B5EF4-FFF2-40B4-BE49-F238E27FC236}">
                <a16:creationId xmlns:a16="http://schemas.microsoft.com/office/drawing/2014/main" id="{7AC86CD8-CB6D-4B54-951B-2D0FC1B8710A}"/>
              </a:ext>
            </a:extLst>
          </p:cNvPr>
          <p:cNvSpPr>
            <a:spLocks noGrp="1"/>
          </p:cNvSpPr>
          <p:nvPr>
            <p:ph idx="1"/>
          </p:nvPr>
        </p:nvSpPr>
        <p:spPr>
          <a:xfrm>
            <a:off x="199505" y="1097279"/>
            <a:ext cx="11779135" cy="5394960"/>
          </a:xfrm>
        </p:spPr>
        <p:txBody>
          <a:bodyPr>
            <a:normAutofit/>
          </a:bodyPr>
          <a:lstStyle/>
          <a:p>
            <a:pPr marL="457200" indent="-457200">
              <a:buFont typeface="Wingdings" panose="05000000000000000000" pitchFamily="2" charset="2"/>
              <a:buChar char="Ø"/>
            </a:pPr>
            <a:r>
              <a:rPr lang="en-GB" sz="2400" dirty="0"/>
              <a:t>The global development of a product or technology always comes with risk factors such as counterfeiting and duplication, which can affect the company's name, company revenue, and customer health.</a:t>
            </a:r>
            <a:endParaRPr lang="en-US" sz="2400" dirty="0"/>
          </a:p>
          <a:p>
            <a:pPr marL="457200" indent="-457200">
              <a:buFont typeface="Wingdings" panose="05000000000000000000" pitchFamily="2" charset="2"/>
              <a:buChar char="Ø"/>
            </a:pPr>
            <a:r>
              <a:rPr lang="en-GB" sz="2400" dirty="0"/>
              <a:t>Blockchain is an arrangement of recording information that makes it troublesome or hard to change, hack, or cheat the framework. </a:t>
            </a:r>
            <a:endParaRPr lang="en-US" sz="2400" dirty="0"/>
          </a:p>
          <a:p>
            <a:pPr marL="457200" indent="-457200">
              <a:buFont typeface="Wingdings" panose="05000000000000000000" pitchFamily="2" charset="2"/>
              <a:buChar char="Ø"/>
            </a:pPr>
            <a:r>
              <a:rPr lang="en-GB" sz="2400" dirty="0"/>
              <a:t>A blockchain is essentially a computerized record of transactions that is duplicated and distributed across the entire network of PC systems on the blockchain.</a:t>
            </a:r>
            <a:endParaRPr lang="en-US" sz="2400" dirty="0"/>
          </a:p>
          <a:p>
            <a:pPr marL="457200" indent="-457200">
              <a:buFont typeface="Wingdings" panose="05000000000000000000" pitchFamily="2" charset="2"/>
              <a:buChar char="Ø"/>
            </a:pPr>
            <a:r>
              <a:rPr lang="en-GB" sz="2400" dirty="0"/>
              <a:t>Once the product is stored on the network hash code is generated of that product and it is possible to maintain all transaction records of the product and its current owner as a chain will be created for that product transactions.</a:t>
            </a:r>
            <a:endParaRPr lang="en-US" sz="2400" dirty="0"/>
          </a:p>
          <a:p>
            <a:pPr marL="457200" indent="-457200">
              <a:buFont typeface="Wingdings" panose="05000000000000000000" pitchFamily="2" charset="2"/>
              <a:buChar char="Ø"/>
            </a:pPr>
            <a:r>
              <a:rPr lang="en-GB" sz="2400" dirty="0"/>
              <a:t>In the proposed system we are assigning a generated QR code to a particular product and the end customer can scan that QR code to get all information about that product</a:t>
            </a:r>
            <a:r>
              <a:rPr lang="en-GB" dirty="0"/>
              <a:t>.</a:t>
            </a:r>
          </a:p>
          <a:p>
            <a:pPr marL="0" indent="0">
              <a:buNone/>
            </a:pPr>
            <a:endParaRPr lang="en-US" dirty="0"/>
          </a:p>
          <a:p>
            <a:pPr marL="457200" indent="-457200">
              <a:buFont typeface="Wingdings" panose="05000000000000000000" pitchFamily="2" charset="2"/>
              <a:buChar char="Ø"/>
            </a:pPr>
            <a:endParaRPr lang="en-US" dirty="0"/>
          </a:p>
          <a:p>
            <a:pPr marL="457200" indent="-457200">
              <a:buFont typeface="Wingdings" panose="05000000000000000000" pitchFamily="2" charset="2"/>
              <a:buChar char="Ø"/>
            </a:pPr>
            <a:endParaRPr lang="en-US" dirty="0"/>
          </a:p>
        </p:txBody>
      </p:sp>
    </p:spTree>
    <p:extLst>
      <p:ext uri="{BB962C8B-B14F-4D97-AF65-F5344CB8AC3E}">
        <p14:creationId xmlns:p14="http://schemas.microsoft.com/office/powerpoint/2010/main" val="316781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B893A-0BC4-BF62-B56C-46F97142CCB2}"/>
              </a:ext>
            </a:extLst>
          </p:cNvPr>
          <p:cNvSpPr>
            <a:spLocks noGrp="1"/>
          </p:cNvSpPr>
          <p:nvPr>
            <p:ph type="title"/>
          </p:nvPr>
        </p:nvSpPr>
        <p:spPr/>
        <p:txBody>
          <a:bodyPr/>
          <a:lstStyle/>
          <a:p>
            <a:r>
              <a:rPr lang="en-GB" dirty="0"/>
              <a:t>Problem Statement</a:t>
            </a:r>
            <a:endParaRPr lang="en-IN" dirty="0"/>
          </a:p>
        </p:txBody>
      </p:sp>
      <p:sp>
        <p:nvSpPr>
          <p:cNvPr id="3" name="Content Placeholder 2">
            <a:extLst>
              <a:ext uri="{FF2B5EF4-FFF2-40B4-BE49-F238E27FC236}">
                <a16:creationId xmlns:a16="http://schemas.microsoft.com/office/drawing/2014/main" id="{D2D002B1-A8A6-1A6A-CBAD-723F2E39D4E0}"/>
              </a:ext>
            </a:extLst>
          </p:cNvPr>
          <p:cNvSpPr>
            <a:spLocks noGrp="1"/>
          </p:cNvSpPr>
          <p:nvPr>
            <p:ph idx="1"/>
          </p:nvPr>
        </p:nvSpPr>
        <p:spPr/>
        <p:txBody>
          <a:bodyPr>
            <a:normAutofit/>
          </a:bodyPr>
          <a:lstStyle/>
          <a:p>
            <a:r>
              <a:rPr lang="en-GB" sz="2400" dirty="0">
                <a:highlight>
                  <a:srgbClr val="FFFF00"/>
                </a:highlight>
              </a:rPr>
              <a:t>The worldwide improvement of an item or innovation consistently accompanies hazard factors, for example, forging and duplication.</a:t>
            </a:r>
          </a:p>
          <a:p>
            <a:r>
              <a:rPr lang="en-GB" sz="2400" dirty="0">
                <a:highlight>
                  <a:srgbClr val="FFFF00"/>
                </a:highlight>
              </a:rPr>
              <a:t>Counterfeit goods pose a significant threat to industries and consumers, leading to economic losses, brand reputation damage and safety risks.</a:t>
            </a:r>
          </a:p>
          <a:p>
            <a:r>
              <a:rPr lang="en-GB" sz="2400" dirty="0">
                <a:highlight>
                  <a:srgbClr val="FFFF00"/>
                </a:highlight>
              </a:rPr>
              <a:t>India and different countries are battling such Counterfeit items. In the proposed framework, the framework produces QR codes utilizing Blockchain innovation.</a:t>
            </a:r>
          </a:p>
          <a:p>
            <a:r>
              <a:rPr lang="en-GB" sz="2400" dirty="0">
                <a:highlight>
                  <a:srgbClr val="FFFF00"/>
                </a:highlight>
              </a:rPr>
              <a:t>This innovation stores exchange records in blocks. These squares and secure and difficult to access and change the data from it. By utilizing a QR code we can recognize the counterfeit item.</a:t>
            </a:r>
          </a:p>
        </p:txBody>
      </p:sp>
    </p:spTree>
    <p:extLst>
      <p:ext uri="{BB962C8B-B14F-4D97-AF65-F5344CB8AC3E}">
        <p14:creationId xmlns:p14="http://schemas.microsoft.com/office/powerpoint/2010/main" val="1449027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185EE-34C5-644A-891E-C3444F6D5FAC}"/>
              </a:ext>
            </a:extLst>
          </p:cNvPr>
          <p:cNvSpPr>
            <a:spLocks noGrp="1"/>
          </p:cNvSpPr>
          <p:nvPr>
            <p:ph type="title"/>
          </p:nvPr>
        </p:nvSpPr>
        <p:spPr/>
        <p:txBody>
          <a:bodyPr/>
          <a:lstStyle/>
          <a:p>
            <a:r>
              <a:rPr lang="en-GB" dirty="0"/>
              <a:t>Objective</a:t>
            </a:r>
            <a:endParaRPr lang="en-IN" dirty="0"/>
          </a:p>
        </p:txBody>
      </p:sp>
      <p:sp>
        <p:nvSpPr>
          <p:cNvPr id="3" name="Content Placeholder 2">
            <a:extLst>
              <a:ext uri="{FF2B5EF4-FFF2-40B4-BE49-F238E27FC236}">
                <a16:creationId xmlns:a16="http://schemas.microsoft.com/office/drawing/2014/main" id="{36381E2E-5524-6768-9744-4C98498C123A}"/>
              </a:ext>
            </a:extLst>
          </p:cNvPr>
          <p:cNvSpPr>
            <a:spLocks noGrp="1"/>
          </p:cNvSpPr>
          <p:nvPr>
            <p:ph idx="1"/>
          </p:nvPr>
        </p:nvSpPr>
        <p:spPr>
          <a:xfrm>
            <a:off x="791936" y="1097279"/>
            <a:ext cx="11186704" cy="5394960"/>
          </a:xfrm>
        </p:spPr>
        <p:txBody>
          <a:bodyPr/>
          <a:lstStyle/>
          <a:p>
            <a:pPr marL="0" indent="0">
              <a:lnSpc>
                <a:spcPct val="150000"/>
              </a:lnSpc>
              <a:buNone/>
            </a:pPr>
            <a:r>
              <a:rPr lang="en-GB" dirty="0">
                <a:highlight>
                  <a:srgbClr val="FFFF00"/>
                </a:highlight>
              </a:rPr>
              <a:t>To implement the Counterfeit product detection by using </a:t>
            </a:r>
            <a:r>
              <a:rPr lang="en-GB" dirty="0" err="1">
                <a:highlight>
                  <a:srgbClr val="FFFF00"/>
                </a:highlight>
              </a:rPr>
              <a:t>ethereum</a:t>
            </a:r>
            <a:r>
              <a:rPr lang="en-GB" dirty="0">
                <a:highlight>
                  <a:srgbClr val="FFFF00"/>
                </a:highlight>
              </a:rPr>
              <a:t>.</a:t>
            </a:r>
            <a:endParaRPr lang="en-IN" dirty="0">
              <a:highlight>
                <a:srgbClr val="FFFF00"/>
              </a:highlight>
            </a:endParaRPr>
          </a:p>
          <a:p>
            <a:pPr marL="0" indent="0">
              <a:lnSpc>
                <a:spcPct val="150000"/>
              </a:lnSpc>
              <a:buNone/>
            </a:pPr>
            <a:endParaRPr lang="en-GB" dirty="0">
              <a:highlight>
                <a:srgbClr val="FFFF00"/>
              </a:highlight>
            </a:endParaRPr>
          </a:p>
          <a:p>
            <a:pPr marL="0" indent="0">
              <a:lnSpc>
                <a:spcPct val="150000"/>
              </a:lnSpc>
              <a:buNone/>
            </a:pPr>
            <a:endParaRPr lang="en-GB" dirty="0">
              <a:highlight>
                <a:srgbClr val="FFFF00"/>
              </a:highlight>
            </a:endParaRPr>
          </a:p>
          <a:p>
            <a:pPr marL="0" indent="0">
              <a:lnSpc>
                <a:spcPct val="150000"/>
              </a:lnSpc>
              <a:buNone/>
            </a:pPr>
            <a:endParaRPr lang="en-IN" dirty="0">
              <a:highlight>
                <a:srgbClr val="FFFF00"/>
              </a:highlight>
            </a:endParaRPr>
          </a:p>
        </p:txBody>
      </p:sp>
    </p:spTree>
    <p:extLst>
      <p:ext uri="{BB962C8B-B14F-4D97-AF65-F5344CB8AC3E}">
        <p14:creationId xmlns:p14="http://schemas.microsoft.com/office/powerpoint/2010/main" val="3259268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D7FF8-BE50-F8E7-4590-AACA270945DF}"/>
              </a:ext>
            </a:extLst>
          </p:cNvPr>
          <p:cNvSpPr>
            <a:spLocks noGrp="1"/>
          </p:cNvSpPr>
          <p:nvPr>
            <p:ph type="title"/>
          </p:nvPr>
        </p:nvSpPr>
        <p:spPr/>
        <p:txBody>
          <a:bodyPr/>
          <a:lstStyle/>
          <a:p>
            <a:r>
              <a:rPr lang="en-GB" dirty="0"/>
              <a:t>Literature Survey</a:t>
            </a:r>
            <a:endParaRPr lang="en-IN" dirty="0"/>
          </a:p>
        </p:txBody>
      </p:sp>
      <p:sp>
        <p:nvSpPr>
          <p:cNvPr id="3" name="Content Placeholder 2">
            <a:extLst>
              <a:ext uri="{FF2B5EF4-FFF2-40B4-BE49-F238E27FC236}">
                <a16:creationId xmlns:a16="http://schemas.microsoft.com/office/drawing/2014/main" id="{DDA100F5-44C8-0483-BAE0-0A0E6BBEB951}"/>
              </a:ext>
            </a:extLst>
          </p:cNvPr>
          <p:cNvSpPr>
            <a:spLocks noGrp="1"/>
          </p:cNvSpPr>
          <p:nvPr>
            <p:ph idx="1"/>
          </p:nvPr>
        </p:nvSpPr>
        <p:spPr/>
        <p:txBody>
          <a:bodyPr>
            <a:normAutofit lnSpcReduction="10000"/>
          </a:bodyPr>
          <a:lstStyle/>
          <a:p>
            <a:r>
              <a:rPr lang="en-GB" dirty="0"/>
              <a:t>A Survey of Counterfeit Product Detection by Prabhu Shankar, R. </a:t>
            </a:r>
            <a:r>
              <a:rPr lang="en-GB" dirty="0" err="1"/>
              <a:t>Jayavadivel</a:t>
            </a:r>
            <a:r>
              <a:rPr lang="en-GB" dirty="0"/>
              <a:t>. Counterfeit products are growing exponentially with the enormous amount of online and black-market. This is one of the active research areas to b This paper discusses various techniques for identifying counterfeit products.[1]</a:t>
            </a:r>
          </a:p>
          <a:p>
            <a:r>
              <a:rPr lang="en-GB" dirty="0"/>
              <a:t> Smart Tags for Brand protection and anti-counterfeiting in the wine industry by steven, Marko. This paper describes a brand protection and anticounterfeiting solution for the wine industry based on smart tags and Cloud enabled technologies. The main idea behind smart tags is to utilize quick response codes and functional links supported by the Cloud system and two-way communication between the winemaker and end-user. [2]</a:t>
            </a:r>
          </a:p>
          <a:p>
            <a:r>
              <a:rPr lang="en-GB" dirty="0"/>
              <a:t>A Blockchain-based Supply Chain Quality Management Framework by Si Chen, Rui Shi. In this paper, we propose a blockchain-based framework. This framework will provide a theoretical basis for intelligent quality management of the supply chain based on blockchain technology.[3]</a:t>
            </a:r>
            <a:endParaRPr lang="en-IN" dirty="0"/>
          </a:p>
        </p:txBody>
      </p:sp>
    </p:spTree>
    <p:extLst>
      <p:ext uri="{BB962C8B-B14F-4D97-AF65-F5344CB8AC3E}">
        <p14:creationId xmlns:p14="http://schemas.microsoft.com/office/powerpoint/2010/main" val="941117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3C8ED-E8F7-40CD-8D41-BF01C7A7853D}"/>
              </a:ext>
            </a:extLst>
          </p:cNvPr>
          <p:cNvSpPr>
            <a:spLocks noGrp="1"/>
          </p:cNvSpPr>
          <p:nvPr>
            <p:ph type="title"/>
          </p:nvPr>
        </p:nvSpPr>
        <p:spPr/>
        <p:txBody>
          <a:bodyPr/>
          <a:lstStyle/>
          <a:p>
            <a:r>
              <a:rPr lang="en-US" dirty="0"/>
              <a:t>Proposed System</a:t>
            </a:r>
            <a:endParaRPr lang="en-IN" dirty="0"/>
          </a:p>
        </p:txBody>
      </p:sp>
      <p:sp>
        <p:nvSpPr>
          <p:cNvPr id="7" name="Content Placeholder 2">
            <a:extLst>
              <a:ext uri="{FF2B5EF4-FFF2-40B4-BE49-F238E27FC236}">
                <a16:creationId xmlns:a16="http://schemas.microsoft.com/office/drawing/2014/main" id="{2798DA22-7CB2-43B1-8B38-789CEC28484F}"/>
              </a:ext>
            </a:extLst>
          </p:cNvPr>
          <p:cNvSpPr>
            <a:spLocks noGrp="1"/>
          </p:cNvSpPr>
          <p:nvPr>
            <p:ph idx="1"/>
          </p:nvPr>
        </p:nvSpPr>
        <p:spPr>
          <a:xfrm>
            <a:off x="199505" y="1097279"/>
            <a:ext cx="11779135" cy="5394960"/>
          </a:xfrm>
        </p:spPr>
        <p:txBody>
          <a:bodyPr>
            <a:normAutofit/>
          </a:bodyPr>
          <a:lstStyle/>
          <a:p>
            <a:r>
              <a:rPr lang="en-US" dirty="0"/>
              <a:t>To protect brand value and duplication threats by developing fake product detection system using blockchain technology.</a:t>
            </a:r>
          </a:p>
          <a:p>
            <a:r>
              <a:rPr lang="en-US" dirty="0"/>
              <a:t>To secure and authenticate the product details which helps in identification and traceability of the specific product throughout the supply chain.</a:t>
            </a:r>
          </a:p>
          <a:p>
            <a:r>
              <a:rPr lang="en-US" dirty="0"/>
              <a:t>All product details are secured and stored in QR code or product ID which helps in identification which is stored in tamper proof blocks of blockchain for further security.</a:t>
            </a:r>
          </a:p>
          <a:p>
            <a:r>
              <a:rPr lang="en-US" dirty="0"/>
              <a:t>Manufacturer can add product details and system generates QR code which can be used by retailers and distributors for tracing and even by consumers to ensure purchasing of original products.</a:t>
            </a:r>
          </a:p>
          <a:p>
            <a:pPr marL="457200" indent="-457200">
              <a:buFont typeface="Wingdings" panose="05000000000000000000" pitchFamily="2" charset="2"/>
              <a:buChar char="Ø"/>
            </a:pPr>
            <a:endParaRPr lang="en-US" dirty="0"/>
          </a:p>
        </p:txBody>
      </p:sp>
    </p:spTree>
    <p:extLst>
      <p:ext uri="{BB962C8B-B14F-4D97-AF65-F5344CB8AC3E}">
        <p14:creationId xmlns:p14="http://schemas.microsoft.com/office/powerpoint/2010/main" val="3465084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71C01-5208-489A-A3A6-AF3CB24A4AB4}"/>
              </a:ext>
            </a:extLst>
          </p:cNvPr>
          <p:cNvSpPr>
            <a:spLocks noGrp="1"/>
          </p:cNvSpPr>
          <p:nvPr>
            <p:ph type="title"/>
          </p:nvPr>
        </p:nvSpPr>
        <p:spPr/>
        <p:txBody>
          <a:bodyPr/>
          <a:lstStyle/>
          <a:p>
            <a:r>
              <a:rPr lang="en-IN" dirty="0"/>
              <a:t>Reference</a:t>
            </a:r>
          </a:p>
        </p:txBody>
      </p:sp>
      <p:sp>
        <p:nvSpPr>
          <p:cNvPr id="3" name="Content Placeholder 2">
            <a:extLst>
              <a:ext uri="{FF2B5EF4-FFF2-40B4-BE49-F238E27FC236}">
                <a16:creationId xmlns:a16="http://schemas.microsoft.com/office/drawing/2014/main" id="{2C39AA8B-A301-49BF-9DA8-22F614053810}"/>
              </a:ext>
            </a:extLst>
          </p:cNvPr>
          <p:cNvSpPr>
            <a:spLocks noGrp="1"/>
          </p:cNvSpPr>
          <p:nvPr>
            <p:ph idx="1"/>
          </p:nvPr>
        </p:nvSpPr>
        <p:spPr/>
        <p:txBody>
          <a:bodyPr/>
          <a:lstStyle/>
          <a:p>
            <a:pPr marL="577850" indent="-577850">
              <a:buNone/>
            </a:pPr>
            <a:r>
              <a:rPr lang="en-IN" dirty="0"/>
              <a:t>[1].Si Chen, Rui Shi, Ren, Jiaqi Yan, </a:t>
            </a:r>
            <a:r>
              <a:rPr lang="en-IN" dirty="0" err="1"/>
              <a:t>Yani</a:t>
            </a:r>
            <a:r>
              <a:rPr lang="en-IN" dirty="0"/>
              <a:t> Shi, “A Blockchain-based Supply Chain Quality Management Framework”, 14th, IEEE International Conference on e-Business Engineering, 2017. </a:t>
            </a:r>
          </a:p>
          <a:p>
            <a:pPr marL="577850" indent="-577850">
              <a:buNone/>
            </a:pPr>
            <a:endParaRPr lang="en-IN" dirty="0"/>
          </a:p>
          <a:p>
            <a:pPr marL="577850" indent="-577850">
              <a:buNone/>
            </a:pPr>
            <a:r>
              <a:rPr lang="en-IN" dirty="0"/>
              <a:t>[2].Blockchain Based Fake Product Identification in Supply Chain www.irjet.net: Ajay </a:t>
            </a:r>
            <a:r>
              <a:rPr lang="en-IN" dirty="0" err="1"/>
              <a:t>Funde</a:t>
            </a:r>
            <a:r>
              <a:rPr lang="en-IN" dirty="0"/>
              <a:t>, Pranjal Nahar, Ashwini </a:t>
            </a:r>
            <a:r>
              <a:rPr lang="en-IN" dirty="0" err="1"/>
              <a:t>Khilari</a:t>
            </a:r>
            <a:r>
              <a:rPr lang="en-IN" dirty="0"/>
              <a:t>. </a:t>
            </a:r>
          </a:p>
          <a:p>
            <a:pPr marL="577850" indent="-577850">
              <a:buNone/>
            </a:pPr>
            <a:endParaRPr lang="en-IN" dirty="0"/>
          </a:p>
          <a:p>
            <a:pPr marL="577850" indent="-577850">
              <a:buNone/>
            </a:pPr>
            <a:r>
              <a:rPr lang="en-IN" dirty="0"/>
              <a:t>[3].Fake News Detection In Social Media using Blockchain: - Shovon Paul, Jubair Joy, Shaila Sarkar. [4] A Blockchain-Based Application System for Product Anti-Counterfeiting (IEEE Access): Jinhua Ma, Xin Chen, hung-Min Sun.</a:t>
            </a:r>
            <a:endParaRPr lang="en-US" dirty="0"/>
          </a:p>
        </p:txBody>
      </p:sp>
    </p:spTree>
    <p:extLst>
      <p:ext uri="{BB962C8B-B14F-4D97-AF65-F5344CB8AC3E}">
        <p14:creationId xmlns:p14="http://schemas.microsoft.com/office/powerpoint/2010/main" val="788754969"/>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1091</TotalTime>
  <Words>1054</Words>
  <Application>Microsoft Office PowerPoint</Application>
  <PresentationFormat>Widescreen</PresentationFormat>
  <Paragraphs>65</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Courier New</vt:lpstr>
      <vt:lpstr>Times New Roman</vt:lpstr>
      <vt:lpstr>Wingdings</vt:lpstr>
      <vt:lpstr>Custom Design</vt:lpstr>
      <vt:lpstr>PowerPoint Presentation</vt:lpstr>
      <vt:lpstr>Contents</vt:lpstr>
      <vt:lpstr>Abstract</vt:lpstr>
      <vt:lpstr>Introduction</vt:lpstr>
      <vt:lpstr>Problem Statement</vt:lpstr>
      <vt:lpstr>Objective</vt:lpstr>
      <vt:lpstr>Literature Survey</vt:lpstr>
      <vt:lpstr>Proposed System</vt:lpstr>
      <vt:lpstr>Reference</vt:lpstr>
      <vt:lpstr>Git Hub Dashboards of each student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Pravallika reddy Ullikanti</cp:lastModifiedBy>
  <cp:revision>122</cp:revision>
  <dcterms:created xsi:type="dcterms:W3CDTF">2019-06-11T05:35:51Z</dcterms:created>
  <dcterms:modified xsi:type="dcterms:W3CDTF">2023-08-14T11:58:45Z</dcterms:modified>
</cp:coreProperties>
</file>