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915" r:id="rId1"/>
  </p:sldMasterIdLst>
  <p:notesMasterIdLst>
    <p:notesMasterId r:id="rId69"/>
  </p:notesMasterIdLst>
  <p:handoutMasterIdLst>
    <p:handoutMasterId r:id="rId70"/>
  </p:handoutMasterIdLst>
  <p:sldIdLst>
    <p:sldId id="1241" r:id="rId2"/>
    <p:sldId id="1242" r:id="rId3"/>
    <p:sldId id="1243" r:id="rId4"/>
    <p:sldId id="1244" r:id="rId5"/>
    <p:sldId id="1245" r:id="rId6"/>
    <p:sldId id="1246" r:id="rId7"/>
    <p:sldId id="1247" r:id="rId8"/>
    <p:sldId id="1248" r:id="rId9"/>
    <p:sldId id="1249" r:id="rId10"/>
    <p:sldId id="1250" r:id="rId11"/>
    <p:sldId id="1251" r:id="rId12"/>
    <p:sldId id="1252" r:id="rId13"/>
    <p:sldId id="1253" r:id="rId14"/>
    <p:sldId id="1254" r:id="rId15"/>
    <p:sldId id="1255" r:id="rId16"/>
    <p:sldId id="1256" r:id="rId17"/>
    <p:sldId id="1257" r:id="rId18"/>
    <p:sldId id="1258" r:id="rId19"/>
    <p:sldId id="1211" r:id="rId20"/>
    <p:sldId id="1212" r:id="rId21"/>
    <p:sldId id="1213" r:id="rId22"/>
    <p:sldId id="1214" r:id="rId23"/>
    <p:sldId id="1216" r:id="rId24"/>
    <p:sldId id="1217" r:id="rId25"/>
    <p:sldId id="1218" r:id="rId26"/>
    <p:sldId id="1219" r:id="rId27"/>
    <p:sldId id="1220" r:id="rId28"/>
    <p:sldId id="1221" r:id="rId29"/>
    <p:sldId id="1222" r:id="rId30"/>
    <p:sldId id="1206" r:id="rId31"/>
    <p:sldId id="1184" r:id="rId32"/>
    <p:sldId id="1185" r:id="rId33"/>
    <p:sldId id="1186" r:id="rId34"/>
    <p:sldId id="1187" r:id="rId35"/>
    <p:sldId id="1188" r:id="rId36"/>
    <p:sldId id="1189" r:id="rId37"/>
    <p:sldId id="1190" r:id="rId38"/>
    <p:sldId id="1191" r:id="rId39"/>
    <p:sldId id="1192" r:id="rId40"/>
    <p:sldId id="1193" r:id="rId41"/>
    <p:sldId id="1194" r:id="rId42"/>
    <p:sldId id="1195" r:id="rId43"/>
    <p:sldId id="1196" r:id="rId44"/>
    <p:sldId id="1197" r:id="rId45"/>
    <p:sldId id="1198" r:id="rId46"/>
    <p:sldId id="1199" r:id="rId47"/>
    <p:sldId id="1200" r:id="rId48"/>
    <p:sldId id="1201" r:id="rId49"/>
    <p:sldId id="1202" r:id="rId50"/>
    <p:sldId id="1203" r:id="rId51"/>
    <p:sldId id="1204" r:id="rId52"/>
    <p:sldId id="1205" r:id="rId53"/>
    <p:sldId id="1259" r:id="rId54"/>
    <p:sldId id="1260" r:id="rId55"/>
    <p:sldId id="1261" r:id="rId56"/>
    <p:sldId id="1262" r:id="rId57"/>
    <p:sldId id="1263" r:id="rId58"/>
    <p:sldId id="1264" r:id="rId59"/>
    <p:sldId id="1265" r:id="rId60"/>
    <p:sldId id="1266" r:id="rId61"/>
    <p:sldId id="1267" r:id="rId62"/>
    <p:sldId id="1268" r:id="rId63"/>
    <p:sldId id="1269" r:id="rId64"/>
    <p:sldId id="1270" r:id="rId65"/>
    <p:sldId id="1271" r:id="rId66"/>
    <p:sldId id="1272" r:id="rId67"/>
    <p:sldId id="1273" r:id="rId68"/>
  </p:sldIdLst>
  <p:sldSz cx="6858000" cy="9144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5pPr>
    <a:lvl6pPr marL="2286000" algn="l" defTabSz="914400" rtl="0" eaLnBrk="1" latinLnBrk="0" hangingPunct="1">
      <a:defRPr kern="1200">
        <a:solidFill>
          <a:schemeClr val="tx1"/>
        </a:solidFill>
        <a:latin typeface="Garamond" pitchFamily="18" charset="0"/>
        <a:ea typeface="+mn-ea"/>
        <a:cs typeface="Arial" pitchFamily="34" charset="0"/>
      </a:defRPr>
    </a:lvl6pPr>
    <a:lvl7pPr marL="2743200" algn="l" defTabSz="914400" rtl="0" eaLnBrk="1" latinLnBrk="0" hangingPunct="1">
      <a:defRPr kern="1200">
        <a:solidFill>
          <a:schemeClr val="tx1"/>
        </a:solidFill>
        <a:latin typeface="Garamond" pitchFamily="18" charset="0"/>
        <a:ea typeface="+mn-ea"/>
        <a:cs typeface="Arial" pitchFamily="34" charset="0"/>
      </a:defRPr>
    </a:lvl7pPr>
    <a:lvl8pPr marL="3200400" algn="l" defTabSz="914400" rtl="0" eaLnBrk="1" latinLnBrk="0" hangingPunct="1">
      <a:defRPr kern="1200">
        <a:solidFill>
          <a:schemeClr val="tx1"/>
        </a:solidFill>
        <a:latin typeface="Garamond" pitchFamily="18" charset="0"/>
        <a:ea typeface="+mn-ea"/>
        <a:cs typeface="Arial" pitchFamily="34" charset="0"/>
      </a:defRPr>
    </a:lvl8pPr>
    <a:lvl9pPr marL="3657600" algn="l" defTabSz="914400" rtl="0" eaLnBrk="1" latinLnBrk="0" hangingPunct="1">
      <a:defRPr kern="1200">
        <a:solidFill>
          <a:schemeClr val="tx1"/>
        </a:solidFill>
        <a:latin typeface="Garamond"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11D"/>
    <a:srgbClr val="FFFF00"/>
    <a:srgbClr val="0036A2"/>
    <a:srgbClr val="002B82"/>
    <a:srgbClr val="FF9900"/>
    <a:srgbClr val="00FFFF"/>
    <a:srgbClr val="A40000"/>
    <a:srgbClr val="C2D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1" autoAdjust="0"/>
    <p:restoredTop sz="97640" autoAdjust="0"/>
  </p:normalViewPr>
  <p:slideViewPr>
    <p:cSldViewPr>
      <p:cViewPr>
        <p:scale>
          <a:sx n="50" d="100"/>
          <a:sy n="50" d="100"/>
        </p:scale>
        <p:origin x="-2178" y="-300"/>
      </p:cViewPr>
      <p:guideLst>
        <p:guide orient="horz" pos="2880"/>
        <p:guide pos="2160"/>
      </p:guideLst>
    </p:cSldViewPr>
  </p:slideViewPr>
  <p:notesTextViewPr>
    <p:cViewPr>
      <p:scale>
        <a:sx n="100" d="100"/>
        <a:sy n="100" d="100"/>
      </p:scale>
      <p:origin x="0" y="0"/>
    </p:cViewPr>
  </p:notesTextViewPr>
  <p:sorterViewPr>
    <p:cViewPr>
      <p:scale>
        <a:sx n="66" d="100"/>
        <a:sy n="66" d="100"/>
      </p:scale>
      <p:origin x="0" y="6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893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528" tIns="46265" rIns="92528" bIns="46265" numCol="1" anchor="t" anchorCtr="0" compatLnSpc="1">
            <a:prstTxWarp prst="textNoShape">
              <a:avLst/>
            </a:prstTxWarp>
          </a:bodyPr>
          <a:lstStyle>
            <a:lvl1pPr defTabSz="925241" eaLnBrk="1" hangingPunct="1">
              <a:defRPr sz="1200">
                <a:latin typeface="Arial" pitchFamily="34" charset="0"/>
                <a:cs typeface="Arial" pitchFamily="34" charset="0"/>
              </a:defRPr>
            </a:lvl1pPr>
          </a:lstStyle>
          <a:p>
            <a:pPr>
              <a:defRPr/>
            </a:pPr>
            <a:endParaRPr lang="en-US"/>
          </a:p>
        </p:txBody>
      </p:sp>
      <p:sp>
        <p:nvSpPr>
          <p:cNvPr id="508931"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528" tIns="46265" rIns="92528" bIns="46265" numCol="1" anchor="t" anchorCtr="0" compatLnSpc="1">
            <a:prstTxWarp prst="textNoShape">
              <a:avLst/>
            </a:prstTxWarp>
          </a:bodyPr>
          <a:lstStyle>
            <a:lvl1pPr algn="r" defTabSz="925241" eaLnBrk="1" hangingPunct="1">
              <a:defRPr sz="1200">
                <a:latin typeface="Arial" pitchFamily="34" charset="0"/>
                <a:cs typeface="Arial" pitchFamily="34" charset="0"/>
              </a:defRPr>
            </a:lvl1pPr>
          </a:lstStyle>
          <a:p>
            <a:pPr>
              <a:defRPr/>
            </a:pPr>
            <a:endParaRPr lang="en-US"/>
          </a:p>
        </p:txBody>
      </p:sp>
      <p:sp>
        <p:nvSpPr>
          <p:cNvPr id="508932"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528" tIns="46265" rIns="92528" bIns="46265" numCol="1" anchor="b" anchorCtr="0" compatLnSpc="1">
            <a:prstTxWarp prst="textNoShape">
              <a:avLst/>
            </a:prstTxWarp>
          </a:bodyPr>
          <a:lstStyle>
            <a:lvl1pPr defTabSz="925241" eaLnBrk="1" hangingPunct="1">
              <a:defRPr sz="1200">
                <a:latin typeface="Arial" pitchFamily="34" charset="0"/>
                <a:cs typeface="Arial" pitchFamily="34" charset="0"/>
              </a:defRPr>
            </a:lvl1pPr>
          </a:lstStyle>
          <a:p>
            <a:pPr>
              <a:defRPr/>
            </a:pPr>
            <a:endParaRPr lang="en-US"/>
          </a:p>
        </p:txBody>
      </p:sp>
      <p:sp>
        <p:nvSpPr>
          <p:cNvPr id="508933"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528" tIns="46265" rIns="92528" bIns="46265" numCol="1" anchor="b" anchorCtr="0" compatLnSpc="1">
            <a:prstTxWarp prst="textNoShape">
              <a:avLst/>
            </a:prstTxWarp>
          </a:bodyPr>
          <a:lstStyle>
            <a:lvl1pPr algn="r" defTabSz="923925" eaLnBrk="1" hangingPunct="1">
              <a:defRPr sz="1200">
                <a:latin typeface="Arial" pitchFamily="34" charset="0"/>
              </a:defRPr>
            </a:lvl1pPr>
          </a:lstStyle>
          <a:p>
            <a:pPr>
              <a:defRPr/>
            </a:pPr>
            <a:fld id="{08BFC298-410E-4CB8-8074-EC446D3F849E}" type="slidenum">
              <a:rPr lang="en-US" altLang="en-US"/>
              <a:pPr>
                <a:defRPr/>
              </a:pPr>
              <a:t>‹#›</a:t>
            </a:fld>
            <a:endParaRPr lang="en-US" altLang="en-US"/>
          </a:p>
        </p:txBody>
      </p:sp>
    </p:spTree>
    <p:extLst>
      <p:ext uri="{BB962C8B-B14F-4D97-AF65-F5344CB8AC3E}">
        <p14:creationId xmlns:p14="http://schemas.microsoft.com/office/powerpoint/2010/main" val="8040196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0945" tIns="45473" rIns="90945" bIns="45473" rtlCol="0"/>
          <a:lstStyle>
            <a:lvl1pPr algn="l" eaLnBrk="1" hangingPunct="1">
              <a:defRPr sz="120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63550"/>
          </a:xfrm>
          <a:prstGeom prst="rect">
            <a:avLst/>
          </a:prstGeom>
        </p:spPr>
        <p:txBody>
          <a:bodyPr vert="horz" lIns="90945" tIns="45473" rIns="90945" bIns="45473" rtlCol="0"/>
          <a:lstStyle>
            <a:lvl1pPr algn="r" eaLnBrk="1" hangingPunct="1">
              <a:defRPr sz="1200">
                <a:cs typeface="Arial" pitchFamily="34" charset="0"/>
              </a:defRPr>
            </a:lvl1pPr>
          </a:lstStyle>
          <a:p>
            <a:pPr>
              <a:defRPr/>
            </a:pPr>
            <a:fld id="{501A6D03-CBEE-4E7D-B997-E2E7DE1365E7}" type="datetimeFigureOut">
              <a:rPr lang="en-US"/>
              <a:pPr>
                <a:defRPr/>
              </a:pPr>
              <a:t>9/25/2014</a:t>
            </a:fld>
            <a:endParaRPr lang="en-US" dirty="0"/>
          </a:p>
        </p:txBody>
      </p:sp>
      <p:sp>
        <p:nvSpPr>
          <p:cNvPr id="4" name="Slide Image Placeholder 3"/>
          <p:cNvSpPr>
            <a:spLocks noGrp="1" noRot="1" noChangeAspect="1"/>
          </p:cNvSpPr>
          <p:nvPr>
            <p:ph type="sldImg" idx="2"/>
          </p:nvPr>
        </p:nvSpPr>
        <p:spPr>
          <a:xfrm>
            <a:off x="2122488" y="698500"/>
            <a:ext cx="2613025" cy="3486150"/>
          </a:xfrm>
          <a:prstGeom prst="rect">
            <a:avLst/>
          </a:prstGeom>
          <a:noFill/>
          <a:ln w="12700">
            <a:solidFill>
              <a:prstClr val="black"/>
            </a:solidFill>
          </a:ln>
        </p:spPr>
        <p:txBody>
          <a:bodyPr vert="horz" lIns="90945" tIns="45473" rIns="90945" bIns="45473" rtlCol="0" anchor="ctr"/>
          <a:lstStyle/>
          <a:p>
            <a:pPr lvl="0"/>
            <a:endParaRPr lang="en-US" noProof="0" dirty="0" smtClean="0"/>
          </a:p>
        </p:txBody>
      </p:sp>
      <p:sp>
        <p:nvSpPr>
          <p:cNvPr id="5" name="Notes Placeholder 4"/>
          <p:cNvSpPr>
            <a:spLocks noGrp="1"/>
          </p:cNvSpPr>
          <p:nvPr>
            <p:ph type="body" sz="quarter" idx="3"/>
          </p:nvPr>
        </p:nvSpPr>
        <p:spPr>
          <a:xfrm>
            <a:off x="685800" y="4416425"/>
            <a:ext cx="5486400" cy="4181475"/>
          </a:xfrm>
          <a:prstGeom prst="rect">
            <a:avLst/>
          </a:prstGeom>
        </p:spPr>
        <p:txBody>
          <a:bodyPr vert="horz" lIns="90945" tIns="45473" rIns="90945" bIns="4547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1263"/>
            <a:ext cx="2971800" cy="463550"/>
          </a:xfrm>
          <a:prstGeom prst="rect">
            <a:avLst/>
          </a:prstGeom>
        </p:spPr>
        <p:txBody>
          <a:bodyPr vert="horz" lIns="90945" tIns="45473" rIns="90945" bIns="45473" rtlCol="0" anchor="b"/>
          <a:lstStyle>
            <a:lvl1pPr algn="l" eaLnBrk="1" hangingPunct="1">
              <a:defRPr sz="120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831263"/>
            <a:ext cx="2971800" cy="463550"/>
          </a:xfrm>
          <a:prstGeom prst="rect">
            <a:avLst/>
          </a:prstGeom>
        </p:spPr>
        <p:txBody>
          <a:bodyPr vert="horz" wrap="square" lIns="90945" tIns="45473" rIns="90945" bIns="45473" numCol="1" anchor="b" anchorCtr="0" compatLnSpc="1">
            <a:prstTxWarp prst="textNoShape">
              <a:avLst/>
            </a:prstTxWarp>
          </a:bodyPr>
          <a:lstStyle>
            <a:lvl1pPr algn="r" eaLnBrk="1" hangingPunct="1">
              <a:defRPr sz="1200"/>
            </a:lvl1pPr>
          </a:lstStyle>
          <a:p>
            <a:pPr>
              <a:defRPr/>
            </a:pPr>
            <a:fld id="{2ABA7E34-9A0A-4990-8D55-CDD6F4354AEF}" type="slidenum">
              <a:rPr lang="en-US" altLang="en-US"/>
              <a:pPr>
                <a:defRPr/>
              </a:pPr>
              <a:t>‹#›</a:t>
            </a:fld>
            <a:endParaRPr lang="en-US" altLang="en-US"/>
          </a:p>
        </p:txBody>
      </p:sp>
    </p:spTree>
    <p:extLst>
      <p:ext uri="{BB962C8B-B14F-4D97-AF65-F5344CB8AC3E}">
        <p14:creationId xmlns:p14="http://schemas.microsoft.com/office/powerpoint/2010/main" val="41169166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4963FF-C6CF-4F65-AC3A-E9C2C302ABE4}" type="slidenum">
              <a:rPr lang="en-US" altLang="en-US"/>
              <a:pPr>
                <a:defRPr/>
              </a:pPr>
              <a:t>‹#›</a:t>
            </a:fld>
            <a:endParaRPr lang="en-US" altLang="en-US"/>
          </a:p>
        </p:txBody>
      </p:sp>
    </p:spTree>
    <p:extLst>
      <p:ext uri="{BB962C8B-B14F-4D97-AF65-F5344CB8AC3E}">
        <p14:creationId xmlns:p14="http://schemas.microsoft.com/office/powerpoint/2010/main" val="423665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5994A8-E098-4E5D-9533-ACD903F26B15}" type="slidenum">
              <a:rPr lang="en-US" altLang="en-US"/>
              <a:pPr>
                <a:defRPr/>
              </a:pPr>
              <a:t>‹#›</a:t>
            </a:fld>
            <a:endParaRPr lang="en-US" altLang="en-US"/>
          </a:p>
        </p:txBody>
      </p:sp>
    </p:spTree>
    <p:extLst>
      <p:ext uri="{BB962C8B-B14F-4D97-AF65-F5344CB8AC3E}">
        <p14:creationId xmlns:p14="http://schemas.microsoft.com/office/powerpoint/2010/main" val="247503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7"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C93B96-F884-46F7-B8B0-7FDA129AC5A7}" type="slidenum">
              <a:rPr lang="en-US" altLang="en-US"/>
              <a:pPr>
                <a:defRPr/>
              </a:pPr>
              <a:t>‹#›</a:t>
            </a:fld>
            <a:endParaRPr lang="en-US" altLang="en-US"/>
          </a:p>
        </p:txBody>
      </p:sp>
    </p:spTree>
    <p:extLst>
      <p:ext uri="{BB962C8B-B14F-4D97-AF65-F5344CB8AC3E}">
        <p14:creationId xmlns:p14="http://schemas.microsoft.com/office/powerpoint/2010/main" val="32618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F6AC00-5961-464F-90B7-BD99A251E3CA}" type="slidenum">
              <a:rPr lang="en-US" altLang="en-US"/>
              <a:pPr>
                <a:defRPr/>
              </a:pPr>
              <a:t>‹#›</a:t>
            </a:fld>
            <a:endParaRPr lang="en-US" altLang="en-US"/>
          </a:p>
        </p:txBody>
      </p:sp>
    </p:spTree>
    <p:extLst>
      <p:ext uri="{BB962C8B-B14F-4D97-AF65-F5344CB8AC3E}">
        <p14:creationId xmlns:p14="http://schemas.microsoft.com/office/powerpoint/2010/main" val="284393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62A530-E059-4378-AEBE-A2E08D412145}" type="slidenum">
              <a:rPr lang="en-US" altLang="en-US"/>
              <a:pPr>
                <a:defRPr/>
              </a:pPr>
              <a:t>‹#›</a:t>
            </a:fld>
            <a:endParaRPr lang="en-US" altLang="en-US"/>
          </a:p>
        </p:txBody>
      </p:sp>
    </p:spTree>
    <p:extLst>
      <p:ext uri="{BB962C8B-B14F-4D97-AF65-F5344CB8AC3E}">
        <p14:creationId xmlns:p14="http://schemas.microsoft.com/office/powerpoint/2010/main" val="22962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7"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2"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871F0D-F1F3-4488-A295-4AFE5DB817BE}" type="slidenum">
              <a:rPr lang="en-US" altLang="en-US"/>
              <a:pPr>
                <a:defRPr/>
              </a:pPr>
              <a:t>‹#›</a:t>
            </a:fld>
            <a:endParaRPr lang="en-US" altLang="en-US"/>
          </a:p>
        </p:txBody>
      </p:sp>
    </p:spTree>
    <p:extLst>
      <p:ext uri="{BB962C8B-B14F-4D97-AF65-F5344CB8AC3E}">
        <p14:creationId xmlns:p14="http://schemas.microsoft.com/office/powerpoint/2010/main" val="55189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F5A5AE-7382-4F21-B7BA-4D10F2CFEF0C}" type="slidenum">
              <a:rPr lang="en-US" altLang="en-US"/>
              <a:pPr>
                <a:defRPr/>
              </a:pPr>
              <a:t>‹#›</a:t>
            </a:fld>
            <a:endParaRPr lang="en-US" altLang="en-US"/>
          </a:p>
        </p:txBody>
      </p:sp>
    </p:spTree>
    <p:extLst>
      <p:ext uri="{BB962C8B-B14F-4D97-AF65-F5344CB8AC3E}">
        <p14:creationId xmlns:p14="http://schemas.microsoft.com/office/powerpoint/2010/main" val="312690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AE470CA-D820-4D91-BE0D-4BFA7D7D8475}" type="slidenum">
              <a:rPr lang="en-US" altLang="en-US"/>
              <a:pPr>
                <a:defRPr/>
              </a:pPr>
              <a:t>‹#›</a:t>
            </a:fld>
            <a:endParaRPr lang="en-US" altLang="en-US"/>
          </a:p>
        </p:txBody>
      </p:sp>
    </p:spTree>
    <p:extLst>
      <p:ext uri="{BB962C8B-B14F-4D97-AF65-F5344CB8AC3E}">
        <p14:creationId xmlns:p14="http://schemas.microsoft.com/office/powerpoint/2010/main" val="375983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463095F-D8DE-4D7C-A7A2-4782EE58F5E1}" type="slidenum">
              <a:rPr lang="en-US" altLang="en-US"/>
              <a:pPr>
                <a:defRPr/>
              </a:pPr>
              <a:t>‹#›</a:t>
            </a:fld>
            <a:endParaRPr lang="en-US" altLang="en-US"/>
          </a:p>
        </p:txBody>
      </p:sp>
    </p:spTree>
    <p:extLst>
      <p:ext uri="{BB962C8B-B14F-4D97-AF65-F5344CB8AC3E}">
        <p14:creationId xmlns:p14="http://schemas.microsoft.com/office/powerpoint/2010/main" val="232021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8D185E-420C-479F-968D-053FF2E5B543}" type="slidenum">
              <a:rPr lang="en-US" altLang="en-US"/>
              <a:pPr>
                <a:defRPr/>
              </a:pPr>
              <a:t>‹#›</a:t>
            </a:fld>
            <a:endParaRPr lang="en-US" altLang="en-US"/>
          </a:p>
        </p:txBody>
      </p:sp>
    </p:spTree>
    <p:extLst>
      <p:ext uri="{BB962C8B-B14F-4D97-AF65-F5344CB8AC3E}">
        <p14:creationId xmlns:p14="http://schemas.microsoft.com/office/powerpoint/2010/main" val="202436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A32A7B-9111-4D81-812A-0F9BC7D069D6}" type="slidenum">
              <a:rPr lang="en-US" altLang="en-US"/>
              <a:pPr>
                <a:defRPr/>
              </a:pPr>
              <a:t>‹#›</a:t>
            </a:fld>
            <a:endParaRPr lang="en-US" altLang="en-US"/>
          </a:p>
        </p:txBody>
      </p:sp>
    </p:spTree>
    <p:extLst>
      <p:ext uri="{BB962C8B-B14F-4D97-AF65-F5344CB8AC3E}">
        <p14:creationId xmlns:p14="http://schemas.microsoft.com/office/powerpoint/2010/main" val="61491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366713"/>
            <a:ext cx="6172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342900" y="2133600"/>
            <a:ext cx="6172200" cy="603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B676647-ED00-4A16-84EF-73EF9F5367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916" r:id="rId1"/>
    <p:sldLayoutId id="2147485917" r:id="rId2"/>
    <p:sldLayoutId id="2147485918" r:id="rId3"/>
    <p:sldLayoutId id="2147485919" r:id="rId4"/>
    <p:sldLayoutId id="2147485920" r:id="rId5"/>
    <p:sldLayoutId id="2147485921" r:id="rId6"/>
    <p:sldLayoutId id="2147485922" r:id="rId7"/>
    <p:sldLayoutId id="2147485923" r:id="rId8"/>
    <p:sldLayoutId id="2147485924" r:id="rId9"/>
    <p:sldLayoutId id="2147485925" r:id="rId10"/>
    <p:sldLayoutId id="214748592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msdn.microsoft.com/en-us/magazine/cc302121.aspx"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Box 1"/>
          <p:cNvSpPr txBox="1">
            <a:spLocks noChangeArrowheads="1"/>
          </p:cNvSpPr>
          <p:nvPr/>
        </p:nvSpPr>
        <p:spPr bwMode="auto">
          <a:xfrm>
            <a:off x="381000" y="3505200"/>
            <a:ext cx="617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lnSpc>
                <a:spcPct val="80000"/>
              </a:lnSpc>
              <a:spcBef>
                <a:spcPts val="600"/>
              </a:spcBef>
              <a:buClr>
                <a:srgbClr val="FFFF00"/>
              </a:buClr>
              <a:buSzPct val="80000"/>
              <a:buFont typeface="Wingdings" pitchFamily="2" charset="2"/>
              <a:buNone/>
            </a:pPr>
            <a:r>
              <a:rPr lang="en-US" altLang="en-US" sz="4300">
                <a:solidFill>
                  <a:srgbClr val="0036A2"/>
                </a:solidFill>
                <a:latin typeface="Candara" pitchFamily="34" charset="0"/>
              </a:rPr>
              <a:t>3.0 Introduction to C# Language Basics</a:t>
            </a:r>
            <a:endParaRPr lang="en-US" altLang="en-US" sz="2400">
              <a:solidFill>
                <a:srgbClr val="0036A2"/>
              </a:solidFill>
              <a:latin typeface="Candara" pitchFamily="34" charset="0"/>
            </a:endParaRPr>
          </a:p>
          <a:p>
            <a:pPr algn="ctr" eaLnBrk="1" hangingPunct="1">
              <a:lnSpc>
                <a:spcPct val="80000"/>
              </a:lnSpc>
              <a:spcBef>
                <a:spcPts val="600"/>
              </a:spcBef>
              <a:buClr>
                <a:srgbClr val="FFFF00"/>
              </a:buClr>
              <a:buSzPct val="80000"/>
              <a:buFontTx/>
              <a:buNone/>
            </a:pPr>
            <a:r>
              <a:rPr lang="en-US" altLang="en-US" sz="2400">
                <a:solidFill>
                  <a:srgbClr val="0036A2"/>
                </a:solidFill>
                <a:latin typeface="Candara" pitchFamily="34" charset="0"/>
              </a:rPr>
              <a:t>(Text Book Chapter 02)</a:t>
            </a:r>
          </a:p>
          <a:p>
            <a:pPr algn="ctr" eaLnBrk="1" hangingPunct="1">
              <a:lnSpc>
                <a:spcPct val="80000"/>
              </a:lnSpc>
              <a:spcBef>
                <a:spcPts val="600"/>
              </a:spcBef>
              <a:buClr>
                <a:srgbClr val="FFFF00"/>
              </a:buClr>
              <a:buSzPct val="80000"/>
              <a:buFont typeface="Wingdings" pitchFamily="2" charset="2"/>
              <a:buNone/>
            </a:pPr>
            <a:endParaRPr lang="en-US" altLang="en-US" sz="4300">
              <a:solidFill>
                <a:srgbClr val="0036A2"/>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046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F09ED765-1CB1-4553-B470-DA3DD8F351C4}" type="slidenum">
              <a:rPr lang="en-US" altLang="en-US" sz="800">
                <a:latin typeface="Arial" pitchFamily="34" charset="0"/>
              </a:rPr>
              <a:pPr algn="r" eaLnBrk="1" hangingPunct="1">
                <a:spcBef>
                  <a:spcPct val="0"/>
                </a:spcBef>
                <a:buFontTx/>
                <a:buNone/>
              </a:pPr>
              <a:t>10</a:t>
            </a:fld>
            <a:endParaRPr lang="en-US" altLang="en-US" sz="800">
              <a:latin typeface="Arial" pitchFamily="34" charset="0"/>
            </a:endParaRPr>
          </a:p>
        </p:txBody>
      </p:sp>
      <p:sp>
        <p:nvSpPr>
          <p:cNvPr id="4"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sz="1550" dirty="0">
                <a:latin typeface="Candara" pitchFamily="34" charset="0"/>
                <a:cs typeface="Arial" charset="0"/>
              </a:rPr>
              <a:t>**Every .NET language use the same variable data types. For example C# </a:t>
            </a:r>
            <a:r>
              <a:rPr lang="en-US" sz="1550" dirty="0" err="1">
                <a:latin typeface="Candara" pitchFamily="34" charset="0"/>
                <a:cs typeface="Arial" charset="0"/>
              </a:rPr>
              <a:t>int</a:t>
            </a: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is the same as VB Integer. Though they have a different type name, </a:t>
            </a:r>
          </a:p>
          <a:p>
            <a:pPr marL="361950" indent="-361950" defTabSz="966788" eaLnBrk="1" hangingPunct="1">
              <a:defRPr/>
            </a:pPr>
            <a:r>
              <a:rPr lang="en-US" sz="1550" dirty="0">
                <a:latin typeface="Candara" pitchFamily="34" charset="0"/>
                <a:cs typeface="Arial" charset="0"/>
              </a:rPr>
              <a:t>internally they are converted to the same .NET type under the CLR. CLR</a:t>
            </a:r>
          </a:p>
          <a:p>
            <a:pPr marL="361950" indent="-361950" defTabSz="966788" eaLnBrk="1" hangingPunct="1">
              <a:defRPr/>
            </a:pPr>
            <a:r>
              <a:rPr lang="en-US" sz="1550" dirty="0">
                <a:latin typeface="Candara" pitchFamily="34" charset="0"/>
                <a:cs typeface="Arial" charset="0"/>
              </a:rPr>
              <a:t>does not make any distinction.</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b="1" dirty="0">
                <a:latin typeface="Candara" pitchFamily="34" charset="0"/>
                <a:cs typeface="Arial" charset="0"/>
              </a:rPr>
              <a:t>3.3 Assignment and Initializes</a:t>
            </a:r>
          </a:p>
          <a:p>
            <a:pPr marL="361950" indent="-361950" defTabSz="966788" eaLnBrk="1" hangingPunct="1">
              <a:defRPr/>
            </a:pPr>
            <a:r>
              <a:rPr lang="en-US" sz="1550" dirty="0">
                <a:latin typeface="Candara" pitchFamily="34" charset="0"/>
                <a:cs typeface="Arial" charset="0"/>
              </a:rPr>
              <a:t>The C# compiler checks assigning values to C# variables very well. Compiler</a:t>
            </a:r>
          </a:p>
          <a:p>
            <a:pPr marL="361950" indent="-361950" defTabSz="966788" eaLnBrk="1" hangingPunct="1">
              <a:defRPr/>
            </a:pPr>
            <a:r>
              <a:rPr lang="en-US" sz="1550" dirty="0">
                <a:latin typeface="Candara" pitchFamily="34" charset="0"/>
                <a:cs typeface="Arial" charset="0"/>
              </a:rPr>
              <a:t>issues warnings errors appropriately. This makes the development much</a:t>
            </a:r>
          </a:p>
          <a:p>
            <a:pPr marL="361950" indent="-361950" defTabSz="966788" eaLnBrk="1" hangingPunct="1">
              <a:defRPr/>
            </a:pPr>
            <a:r>
              <a:rPr lang="en-US" sz="1550" dirty="0">
                <a:latin typeface="Candara" pitchFamily="34" charset="0"/>
                <a:cs typeface="Arial" charset="0"/>
              </a:rPr>
              <a:t>easier and quick. Above all, it pushes error free software well.</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Here are some typical example….</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//Define a variable un-initialized and unused.</a:t>
            </a:r>
          </a:p>
          <a:p>
            <a:pPr marL="361950" indent="-361950" defTabSz="966788" eaLnBrk="1" hangingPunct="1">
              <a:defRPr/>
            </a:pPr>
            <a:r>
              <a:rPr lang="en-US" sz="1550" b="1" dirty="0" err="1">
                <a:latin typeface="Candara" pitchFamily="34" charset="0"/>
                <a:cs typeface="Arial" charset="0"/>
              </a:rPr>
              <a:t>int</a:t>
            </a:r>
            <a:r>
              <a:rPr lang="en-US" sz="1550" b="1" dirty="0">
                <a:latin typeface="Candara" pitchFamily="34" charset="0"/>
                <a:cs typeface="Arial" charset="0"/>
              </a:rPr>
              <a:t> </a:t>
            </a:r>
            <a:r>
              <a:rPr lang="en-US" sz="1550" b="1" dirty="0" err="1">
                <a:latin typeface="Candara" pitchFamily="34" charset="0"/>
                <a:cs typeface="Arial" charset="0"/>
              </a:rPr>
              <a:t>anInteger</a:t>
            </a:r>
            <a:r>
              <a:rPr lang="en-US" sz="1400" b="1" dirty="0">
                <a:latin typeface="Candara" pitchFamily="34" charset="0"/>
                <a:cs typeface="Arial" charset="0"/>
              </a:rPr>
              <a:t>;          </a:t>
            </a:r>
            <a:r>
              <a:rPr lang="en-US" sz="1400" dirty="0">
                <a:latin typeface="Candara" pitchFamily="34" charset="0"/>
                <a:cs typeface="Arial" charset="0"/>
              </a:rPr>
              <a:t>//Warning : The variable ‘</a:t>
            </a:r>
            <a:r>
              <a:rPr lang="en-US" sz="1400" dirty="0" err="1">
                <a:latin typeface="Candara" pitchFamily="34" charset="0"/>
                <a:cs typeface="Arial" charset="0"/>
              </a:rPr>
              <a:t>anInteger</a:t>
            </a:r>
            <a:r>
              <a:rPr lang="en-US" sz="1400" dirty="0">
                <a:latin typeface="Candara" pitchFamily="34" charset="0"/>
                <a:cs typeface="Arial" charset="0"/>
              </a:rPr>
              <a:t> ' is declared but never used	 </a:t>
            </a:r>
          </a:p>
          <a:p>
            <a:pPr marL="361950" indent="-361950" defTabSz="966788" eaLnBrk="1" hangingPunct="1">
              <a:defRPr/>
            </a:pPr>
            <a:r>
              <a:rPr lang="en-US" sz="1550" dirty="0">
                <a:latin typeface="Candara" pitchFamily="34" charset="0"/>
                <a:cs typeface="Arial" charset="0"/>
              </a:rPr>
              <a:t>//Trying to use a un-initialized variable</a:t>
            </a:r>
          </a:p>
          <a:p>
            <a:pPr marL="361950" indent="-361950" defTabSz="966788" eaLnBrk="1" hangingPunct="1">
              <a:defRPr/>
            </a:pPr>
            <a:r>
              <a:rPr lang="en-US" sz="1550" b="1" dirty="0" err="1">
                <a:latin typeface="Candara" pitchFamily="34" charset="0"/>
                <a:cs typeface="Arial" charset="0"/>
              </a:rPr>
              <a:t>int</a:t>
            </a:r>
            <a:r>
              <a:rPr lang="en-US" sz="1550" b="1" dirty="0">
                <a:latin typeface="Candara" pitchFamily="34" charset="0"/>
                <a:cs typeface="Arial" charset="0"/>
              </a:rPr>
              <a:t> </a:t>
            </a:r>
            <a:r>
              <a:rPr lang="en-US" sz="1550" b="1" dirty="0" err="1">
                <a:latin typeface="Candara" pitchFamily="34" charset="0"/>
                <a:cs typeface="Arial" charset="0"/>
              </a:rPr>
              <a:t>anInteger</a:t>
            </a:r>
            <a:r>
              <a:rPr lang="en-US" sz="1550" b="1" dirty="0">
                <a:latin typeface="Candara" pitchFamily="34" charset="0"/>
                <a:cs typeface="Arial" charset="0"/>
              </a:rPr>
              <a:t>;</a:t>
            </a:r>
          </a:p>
          <a:p>
            <a:pPr marL="361950" indent="-361950" defTabSz="966788" eaLnBrk="1" hangingPunct="1">
              <a:defRPr/>
            </a:pPr>
            <a:r>
              <a:rPr lang="en-US" sz="1550" b="1" dirty="0" err="1">
                <a:latin typeface="Candara" pitchFamily="34" charset="0"/>
                <a:cs typeface="Arial" charset="0"/>
              </a:rPr>
              <a:t>anInteger</a:t>
            </a:r>
            <a:r>
              <a:rPr lang="en-US" sz="1550" b="1" dirty="0">
                <a:latin typeface="Candara" pitchFamily="34" charset="0"/>
                <a:cs typeface="Arial" charset="0"/>
              </a:rPr>
              <a:t> = </a:t>
            </a:r>
            <a:r>
              <a:rPr lang="en-US" sz="1550" b="1" dirty="0" err="1">
                <a:latin typeface="Candara" pitchFamily="34" charset="0"/>
                <a:cs typeface="Arial" charset="0"/>
              </a:rPr>
              <a:t>anInteger</a:t>
            </a:r>
            <a:r>
              <a:rPr lang="en-US" sz="1550" b="1" dirty="0">
                <a:latin typeface="Candara" pitchFamily="34" charset="0"/>
                <a:cs typeface="Arial" charset="0"/>
              </a:rPr>
              <a:t> + 1</a:t>
            </a:r>
            <a:r>
              <a:rPr lang="en-US" sz="1400" b="1" dirty="0">
                <a:latin typeface="Candara" pitchFamily="34" charset="0"/>
                <a:cs typeface="Arial" charset="0"/>
              </a:rPr>
              <a:t>;   </a:t>
            </a:r>
            <a:r>
              <a:rPr lang="en-US" sz="1400" dirty="0">
                <a:latin typeface="Candara" pitchFamily="34" charset="0"/>
                <a:cs typeface="Arial" charset="0"/>
              </a:rPr>
              <a:t>//Error :  Use of unassigned local variable ‘</a:t>
            </a:r>
            <a:r>
              <a:rPr lang="en-US" sz="1400" dirty="0" err="1">
                <a:latin typeface="Candara" pitchFamily="34" charset="0"/>
                <a:cs typeface="Arial" charset="0"/>
              </a:rPr>
              <a:t>anInteger</a:t>
            </a:r>
            <a:r>
              <a:rPr lang="en-US" sz="1400" dirty="0">
                <a:latin typeface="Candara" pitchFamily="34" charset="0"/>
                <a:cs typeface="Arial" charset="0"/>
              </a:rPr>
              <a:t>'</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//Define a variable initialized and unused.</a:t>
            </a:r>
          </a:p>
          <a:p>
            <a:pPr marL="361950" indent="-361950" defTabSz="966788" eaLnBrk="1" hangingPunct="1">
              <a:defRPr/>
            </a:pPr>
            <a:r>
              <a:rPr lang="en-US" sz="1550" b="1" dirty="0" err="1">
                <a:latin typeface="Candara" pitchFamily="34" charset="0"/>
                <a:cs typeface="Arial" charset="0"/>
              </a:rPr>
              <a:t>int</a:t>
            </a:r>
            <a:r>
              <a:rPr lang="en-US" sz="1550" b="1" dirty="0">
                <a:latin typeface="Candara" pitchFamily="34" charset="0"/>
                <a:cs typeface="Arial" charset="0"/>
              </a:rPr>
              <a:t> </a:t>
            </a:r>
            <a:r>
              <a:rPr lang="en-US" sz="1550" b="1" dirty="0" err="1">
                <a:latin typeface="Candara" pitchFamily="34" charset="0"/>
                <a:cs typeface="Arial" charset="0"/>
              </a:rPr>
              <a:t>anInteger</a:t>
            </a:r>
            <a:r>
              <a:rPr lang="en-US" sz="1550" b="1" dirty="0">
                <a:latin typeface="Candara" pitchFamily="34" charset="0"/>
                <a:cs typeface="Arial" charset="0"/>
              </a:rPr>
              <a:t> = 10;     </a:t>
            </a:r>
            <a:r>
              <a:rPr lang="en-US" sz="1400" dirty="0">
                <a:latin typeface="Candara" pitchFamily="34" charset="0"/>
                <a:cs typeface="Arial" charset="0"/>
              </a:rPr>
              <a:t>//Warning : The variable ' </a:t>
            </a:r>
            <a:r>
              <a:rPr lang="en-US" sz="1400" dirty="0" err="1">
                <a:latin typeface="Candara" pitchFamily="34" charset="0"/>
                <a:cs typeface="Arial" charset="0"/>
              </a:rPr>
              <a:t>anInteger</a:t>
            </a:r>
            <a:r>
              <a:rPr lang="en-US" sz="1400" dirty="0">
                <a:latin typeface="Candara" pitchFamily="34" charset="0"/>
                <a:cs typeface="Arial" charset="0"/>
              </a:rPr>
              <a:t> ' is assigned but  its </a:t>
            </a:r>
          </a:p>
          <a:p>
            <a:pPr marL="361950" indent="-361950" defTabSz="966788" eaLnBrk="1" hangingPunct="1">
              <a:defRPr/>
            </a:pPr>
            <a:r>
              <a:rPr lang="en-US" sz="1400" dirty="0">
                <a:latin typeface="Candara" pitchFamily="34" charset="0"/>
                <a:cs typeface="Arial" charset="0"/>
              </a:rPr>
              <a:t>		                    //value is never used</a:t>
            </a:r>
          </a:p>
          <a:p>
            <a:pPr marL="361950" indent="-361950" defTabSz="966788" eaLnBrk="1" hangingPunct="1">
              <a:defRPr/>
            </a:pPr>
            <a:r>
              <a:rPr lang="en-US" sz="1550" dirty="0">
                <a:latin typeface="Candara" pitchFamily="34" charset="0"/>
                <a:cs typeface="Arial" charset="0"/>
              </a:rPr>
              <a:t> </a:t>
            </a:r>
          </a:p>
          <a:p>
            <a:pPr marL="361950" indent="-361950" defTabSz="966788" eaLnBrk="1" hangingPunct="1">
              <a:defRPr/>
            </a:pPr>
            <a:r>
              <a:rPr lang="en-US" sz="1550" dirty="0">
                <a:latin typeface="Candara" pitchFamily="34" charset="0"/>
                <a:cs typeface="Arial" charset="0"/>
              </a:rPr>
              <a:t>//Define a byte variable, initialized with over sized value</a:t>
            </a:r>
          </a:p>
          <a:p>
            <a:pPr marL="361950" indent="-361950" defTabSz="966788" eaLnBrk="1" hangingPunct="1">
              <a:defRPr/>
            </a:pPr>
            <a:r>
              <a:rPr lang="en-US" sz="1550" b="1" dirty="0">
                <a:latin typeface="Candara" pitchFamily="34" charset="0"/>
                <a:cs typeface="Arial" charset="0"/>
              </a:rPr>
              <a:t>byte </a:t>
            </a:r>
            <a:r>
              <a:rPr lang="en-US" sz="1550" b="1" dirty="0" err="1">
                <a:latin typeface="Candara" pitchFamily="34" charset="0"/>
                <a:cs typeface="Arial" charset="0"/>
              </a:rPr>
              <a:t>aByte</a:t>
            </a:r>
            <a:r>
              <a:rPr lang="en-US" sz="1550" b="1" dirty="0">
                <a:latin typeface="Candara" pitchFamily="34" charset="0"/>
                <a:cs typeface="Arial" charset="0"/>
              </a:rPr>
              <a:t> = 500;       </a:t>
            </a:r>
            <a:r>
              <a:rPr lang="en-US" sz="1400" dirty="0">
                <a:latin typeface="Candara" pitchFamily="34" charset="0"/>
                <a:cs typeface="Arial" charset="0"/>
              </a:rPr>
              <a:t>//Error : Constant value '500' cannot be converted  to a 'byte‘</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Data Type Mismatches are strictly caught.</a:t>
            </a:r>
          </a:p>
          <a:p>
            <a:pPr marL="361950" indent="-361950" defTabSz="966788" eaLnBrk="1" hangingPunct="1">
              <a:defRPr/>
            </a:pPr>
            <a:r>
              <a:rPr lang="en-US" sz="1550" b="1" dirty="0" err="1">
                <a:latin typeface="Candara" pitchFamily="34" charset="0"/>
                <a:cs typeface="Arial" charset="0"/>
              </a:rPr>
              <a:t>int</a:t>
            </a:r>
            <a:r>
              <a:rPr lang="en-US" sz="1550" b="1" dirty="0">
                <a:latin typeface="Candara" pitchFamily="34" charset="0"/>
                <a:cs typeface="Arial" charset="0"/>
              </a:rPr>
              <a:t> </a:t>
            </a:r>
            <a:r>
              <a:rPr lang="en-US" sz="1550" b="1" dirty="0" err="1">
                <a:latin typeface="Candara" pitchFamily="34" charset="0"/>
                <a:cs typeface="Arial" charset="0"/>
              </a:rPr>
              <a:t>myInt</a:t>
            </a:r>
            <a:r>
              <a:rPr lang="en-US" sz="1550" b="1" dirty="0">
                <a:latin typeface="Candara" pitchFamily="34" charset="0"/>
                <a:cs typeface="Arial" charset="0"/>
              </a:rPr>
              <a:t> = 27.9</a:t>
            </a:r>
            <a:r>
              <a:rPr lang="en-US" sz="1400" b="1" dirty="0">
                <a:latin typeface="Candara" pitchFamily="34" charset="0"/>
                <a:cs typeface="Arial" charset="0"/>
              </a:rPr>
              <a:t>;          </a:t>
            </a:r>
            <a:r>
              <a:rPr lang="en-US" sz="1400" dirty="0">
                <a:latin typeface="Candara" pitchFamily="34" charset="0"/>
                <a:cs typeface="Arial" charset="0"/>
              </a:rPr>
              <a:t>//Error : Cannot implicitly convert type 'double' to '</a:t>
            </a:r>
            <a:r>
              <a:rPr lang="en-US" sz="1400" dirty="0" err="1">
                <a:latin typeface="Candara" pitchFamily="34" charset="0"/>
                <a:cs typeface="Arial" charset="0"/>
              </a:rPr>
              <a:t>int</a:t>
            </a:r>
            <a:r>
              <a:rPr lang="en-US" sz="1400" dirty="0">
                <a:latin typeface="Candara" pitchFamily="34" charset="0"/>
                <a:cs typeface="Arial" charset="0"/>
              </a:rPr>
              <a:t>'. An 	                    //explicit conversion exists (are you missing a cast?) </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This is because, by default all floating point constant literals are type double</a:t>
            </a:r>
          </a:p>
          <a:p>
            <a:pPr marL="361950" indent="-361950" defTabSz="966788" eaLnBrk="1" hangingPunct="1">
              <a:defRPr/>
            </a:pPr>
            <a:r>
              <a:rPr lang="en-US" sz="1550" dirty="0">
                <a:latin typeface="Candara" pitchFamily="34" charset="0"/>
                <a:cs typeface="Arial" charset="0"/>
              </a:rPr>
              <a:t>(64 bit). The error occurs above because the statement tries to put a 64-bit</a:t>
            </a:r>
          </a:p>
          <a:p>
            <a:pPr marL="361950" indent="-361950" defTabSz="966788" eaLnBrk="1" hangingPunct="1">
              <a:defRPr/>
            </a:pPr>
            <a:r>
              <a:rPr lang="en-US" sz="1550" dirty="0">
                <a:latin typeface="Candara" pitchFamily="34" charset="0"/>
                <a:cs typeface="Arial" charset="0"/>
              </a:rPr>
              <a:t>word into a 32-bit word (</a:t>
            </a:r>
            <a:r>
              <a:rPr lang="en-US" sz="1550" dirty="0" err="1">
                <a:latin typeface="Candara" pitchFamily="34" charset="0"/>
                <a:cs typeface="Arial" charset="0"/>
              </a:rPr>
              <a:t>int</a:t>
            </a:r>
            <a:r>
              <a:rPr lang="en-US" sz="1550" dirty="0">
                <a:latin typeface="Candara" pitchFamily="34" charset="0"/>
                <a:cs typeface="Arial" charset="0"/>
              </a:rPr>
              <a:t> is 32 bit).</a:t>
            </a:r>
          </a:p>
          <a:p>
            <a:pPr marL="361950" indent="-361950" defTabSz="966788" eaLnBrk="1" hangingPunct="1">
              <a:defRPr/>
            </a:pPr>
            <a:endParaRPr lang="en-US" sz="1550" dirty="0">
              <a:latin typeface="Candara" pitchFamily="34" charset="0"/>
              <a:cs typeface="Arial" charset="0"/>
            </a:endParaRPr>
          </a:p>
        </p:txBody>
      </p:sp>
      <p:grpSp>
        <p:nvGrpSpPr>
          <p:cNvPr id="190469"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0470"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149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7E25D298-3B56-4AB1-95D8-B7883E043CB5}" type="slidenum">
              <a:rPr lang="en-US" altLang="en-US" sz="800">
                <a:latin typeface="Arial" pitchFamily="34" charset="0"/>
              </a:rPr>
              <a:pPr algn="r" eaLnBrk="1" hangingPunct="1">
                <a:spcBef>
                  <a:spcPct val="0"/>
                </a:spcBef>
                <a:buFontTx/>
                <a:buNone/>
              </a:pPr>
              <a:t>11</a:t>
            </a:fld>
            <a:endParaRPr lang="en-US" altLang="en-US" sz="800">
              <a:latin typeface="Arial" pitchFamily="34" charset="0"/>
            </a:endParaRPr>
          </a:p>
        </p:txBody>
      </p:sp>
      <p:sp>
        <p:nvSpPr>
          <p:cNvPr id="4"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b="1" dirty="0">
                <a:latin typeface="Candara" pitchFamily="34" charset="0"/>
                <a:cs typeface="Arial" charset="0"/>
              </a:rPr>
              <a:t>3.4 Type Casting and Using Suffixes</a:t>
            </a:r>
          </a:p>
          <a:p>
            <a:pPr marL="361950" indent="-361950" defTabSz="966788" eaLnBrk="1" hangingPunct="1">
              <a:defRPr/>
            </a:pPr>
            <a:r>
              <a:rPr lang="en-US" sz="1550" dirty="0">
                <a:latin typeface="Candara" pitchFamily="34" charset="0"/>
                <a:cs typeface="Arial" charset="0"/>
              </a:rPr>
              <a:t>C# allows type casting. For example we know that the example below</a:t>
            </a:r>
          </a:p>
          <a:p>
            <a:pPr marL="361950" indent="-361950" defTabSz="966788" eaLnBrk="1" hangingPunct="1">
              <a:defRPr/>
            </a:pPr>
            <a:r>
              <a:rPr lang="en-US" sz="1550" dirty="0">
                <a:latin typeface="Candara" pitchFamily="34" charset="0"/>
                <a:cs typeface="Arial" charset="0"/>
              </a:rPr>
              <a:t>generates an error.</a:t>
            </a:r>
          </a:p>
          <a:p>
            <a:pPr marL="361950" indent="-361950" defTabSz="966788" eaLnBrk="1" hangingPunct="1">
              <a:defRPr/>
            </a:pPr>
            <a:r>
              <a:rPr lang="en-US" sz="1550" b="1" dirty="0" err="1">
                <a:latin typeface="Candara" pitchFamily="34" charset="0"/>
                <a:cs typeface="Arial" charset="0"/>
              </a:rPr>
              <a:t>int</a:t>
            </a:r>
            <a:r>
              <a:rPr lang="en-US" sz="1550" b="1" dirty="0">
                <a:latin typeface="Candara" pitchFamily="34" charset="0"/>
                <a:cs typeface="Arial" charset="0"/>
              </a:rPr>
              <a:t> </a:t>
            </a:r>
            <a:r>
              <a:rPr lang="en-US" sz="1550" b="1" dirty="0" err="1">
                <a:latin typeface="Candara" pitchFamily="34" charset="0"/>
                <a:cs typeface="Arial" charset="0"/>
              </a:rPr>
              <a:t>myInt</a:t>
            </a:r>
            <a:r>
              <a:rPr lang="en-US" sz="1550" b="1" dirty="0">
                <a:latin typeface="Candara" pitchFamily="34" charset="0"/>
                <a:cs typeface="Arial" charset="0"/>
              </a:rPr>
              <a:t> = 27.9;</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One way to get rid of this error is to cast the double value to the type on</a:t>
            </a:r>
          </a:p>
          <a:p>
            <a:pPr marL="361950" indent="-361950" defTabSz="966788" eaLnBrk="1" hangingPunct="1">
              <a:defRPr/>
            </a:pPr>
            <a:r>
              <a:rPr lang="en-US" sz="1550" dirty="0">
                <a:latin typeface="Candara" pitchFamily="34" charset="0"/>
                <a:cs typeface="Arial" charset="0"/>
              </a:rPr>
              <a:t>the left hand side.</a:t>
            </a:r>
          </a:p>
          <a:p>
            <a:pPr marL="361950" indent="-361950" defTabSz="966788" eaLnBrk="1" hangingPunct="1">
              <a:defRPr/>
            </a:pPr>
            <a:r>
              <a:rPr lang="en-US" sz="1550" b="1" dirty="0" err="1">
                <a:latin typeface="Candara" pitchFamily="34" charset="0"/>
                <a:cs typeface="Arial" charset="0"/>
              </a:rPr>
              <a:t>int</a:t>
            </a:r>
            <a:r>
              <a:rPr lang="en-US" sz="1550" b="1" dirty="0">
                <a:latin typeface="Candara" pitchFamily="34" charset="0"/>
                <a:cs typeface="Arial" charset="0"/>
              </a:rPr>
              <a:t> </a:t>
            </a:r>
            <a:r>
              <a:rPr lang="en-US" sz="1550" b="1" dirty="0" err="1">
                <a:latin typeface="Candara" pitchFamily="34" charset="0"/>
                <a:cs typeface="Arial" charset="0"/>
              </a:rPr>
              <a:t>myInt</a:t>
            </a:r>
            <a:r>
              <a:rPr lang="en-US" sz="1550" b="1" dirty="0">
                <a:latin typeface="Candara" pitchFamily="34" charset="0"/>
                <a:cs typeface="Arial" charset="0"/>
              </a:rPr>
              <a:t> = (</a:t>
            </a:r>
            <a:r>
              <a:rPr lang="en-US" sz="1550" b="1" dirty="0" err="1">
                <a:latin typeface="Candara" pitchFamily="34" charset="0"/>
                <a:cs typeface="Arial" charset="0"/>
              </a:rPr>
              <a:t>int</a:t>
            </a:r>
            <a:r>
              <a:rPr lang="en-US" sz="1550" b="1" dirty="0">
                <a:latin typeface="Candara" pitchFamily="34" charset="0"/>
                <a:cs typeface="Arial" charset="0"/>
              </a:rPr>
              <a:t>)27.9;</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However, you cannot expect the </a:t>
            </a:r>
            <a:r>
              <a:rPr lang="en-US" sz="1550" dirty="0" err="1">
                <a:latin typeface="Candara" pitchFamily="34" charset="0"/>
                <a:cs typeface="Arial" charset="0"/>
              </a:rPr>
              <a:t>myInt</a:t>
            </a:r>
            <a:r>
              <a:rPr lang="en-US" sz="1550" dirty="0">
                <a:latin typeface="Candara" pitchFamily="34" charset="0"/>
                <a:cs typeface="Arial" charset="0"/>
              </a:rPr>
              <a:t> to have the value 27.9. Since it is an</a:t>
            </a:r>
          </a:p>
          <a:p>
            <a:pPr marL="361950" indent="-361950" defTabSz="966788" eaLnBrk="1" hangingPunct="1">
              <a:defRPr/>
            </a:pPr>
            <a:r>
              <a:rPr lang="en-US" sz="1550" dirty="0" err="1">
                <a:latin typeface="Candara" pitchFamily="34" charset="0"/>
                <a:cs typeface="Arial" charset="0"/>
              </a:rPr>
              <a:t>int</a:t>
            </a:r>
            <a:r>
              <a:rPr lang="en-US" sz="1550" dirty="0">
                <a:latin typeface="Candara" pitchFamily="34" charset="0"/>
                <a:cs typeface="Arial" charset="0"/>
              </a:rPr>
              <a:t> type (a discrete type), the value </a:t>
            </a:r>
            <a:r>
              <a:rPr lang="en-US" sz="1550" dirty="0" err="1">
                <a:latin typeface="Candara" pitchFamily="34" charset="0"/>
                <a:cs typeface="Arial" charset="0"/>
              </a:rPr>
              <a:t>myInt</a:t>
            </a:r>
            <a:r>
              <a:rPr lang="en-US" sz="1550" dirty="0">
                <a:latin typeface="Candara" pitchFamily="34" charset="0"/>
                <a:cs typeface="Arial" charset="0"/>
              </a:rPr>
              <a:t> holds will be 27.</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600" b="1" dirty="0">
                <a:latin typeface="Candara" pitchFamily="34" charset="0"/>
                <a:cs typeface="Arial" charset="0"/>
              </a:rPr>
              <a:t>3.4.1 Using a Suffix</a:t>
            </a:r>
          </a:p>
          <a:p>
            <a:pPr marL="361950" indent="-361950" defTabSz="966788" eaLnBrk="1" hangingPunct="1">
              <a:defRPr/>
            </a:pPr>
            <a:r>
              <a:rPr lang="en-US" sz="1550" dirty="0">
                <a:latin typeface="Candara" pitchFamily="34" charset="0"/>
                <a:cs typeface="Arial" charset="0"/>
              </a:rPr>
              <a:t>C# Define following suffixes (M, D, F, L   or   m, d, f, l) – Case does not</a:t>
            </a:r>
          </a:p>
          <a:p>
            <a:pPr marL="361950" indent="-361950" defTabSz="966788" eaLnBrk="1" hangingPunct="1">
              <a:defRPr/>
            </a:pPr>
            <a:r>
              <a:rPr lang="en-US" sz="1550" dirty="0">
                <a:latin typeface="Candara" pitchFamily="34" charset="0"/>
                <a:cs typeface="Arial" charset="0"/>
              </a:rPr>
              <a:t>matter.</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Suffixes are used to convert constant literals of one type to another.</a:t>
            </a:r>
          </a:p>
          <a:p>
            <a:pPr marL="361950" indent="-361950" defTabSz="966788" eaLnBrk="1" hangingPunct="1">
              <a:defRPr/>
            </a:pPr>
            <a:r>
              <a:rPr lang="en-US" sz="1550" dirty="0">
                <a:latin typeface="Candara" pitchFamily="34" charset="0"/>
                <a:cs typeface="Arial" charset="0"/>
              </a:rPr>
              <a:t>float </a:t>
            </a:r>
            <a:r>
              <a:rPr lang="en-US" sz="1550" dirty="0" err="1">
                <a:latin typeface="Candara" pitchFamily="34" charset="0"/>
                <a:cs typeface="Arial" charset="0"/>
              </a:rPr>
              <a:t>myFloat</a:t>
            </a:r>
            <a:r>
              <a:rPr lang="en-US" sz="1550" dirty="0">
                <a:latin typeface="Candara" pitchFamily="34" charset="0"/>
                <a:cs typeface="Arial" charset="0"/>
              </a:rPr>
              <a:t> = 27.9;    	//Error : Cannot implicitly convert type 'double' to</a:t>
            </a:r>
          </a:p>
          <a:p>
            <a:pPr marL="361950" indent="-361950" defTabSz="966788" eaLnBrk="1" hangingPunct="1">
              <a:defRPr/>
            </a:pPr>
            <a:r>
              <a:rPr lang="en-US" sz="1550" dirty="0">
                <a:latin typeface="Candara" pitchFamily="34" charset="0"/>
                <a:cs typeface="Arial" charset="0"/>
              </a:rPr>
              <a:t> 		                     	//‘float'. An explicit conversion exists (are you</a:t>
            </a:r>
          </a:p>
          <a:p>
            <a:pPr marL="361950" indent="-361950" defTabSz="966788" eaLnBrk="1" hangingPunct="1">
              <a:defRPr/>
            </a:pPr>
            <a:r>
              <a:rPr lang="en-US" sz="1550" dirty="0">
                <a:latin typeface="Candara" pitchFamily="34" charset="0"/>
                <a:cs typeface="Arial" charset="0"/>
              </a:rPr>
              <a:t> 			//missing a cast?) </a:t>
            </a:r>
          </a:p>
          <a:p>
            <a:pPr marL="361950" indent="-361950" defTabSz="966788" eaLnBrk="1" hangingPunct="1">
              <a:defRPr/>
            </a:pPr>
            <a:r>
              <a:rPr lang="en-US" sz="1550" dirty="0">
                <a:latin typeface="Candara" pitchFamily="34" charset="0"/>
                <a:cs typeface="Arial" charset="0"/>
              </a:rPr>
              <a:t>Solution…..</a:t>
            </a:r>
          </a:p>
          <a:p>
            <a:pPr marL="361950" indent="-361950" defTabSz="966788" eaLnBrk="1" hangingPunct="1">
              <a:defRPr/>
            </a:pPr>
            <a:r>
              <a:rPr lang="en-US" sz="1550" b="1" dirty="0">
                <a:latin typeface="Candara" pitchFamily="34" charset="0"/>
                <a:cs typeface="Arial" charset="0"/>
              </a:rPr>
              <a:t>float </a:t>
            </a:r>
            <a:r>
              <a:rPr lang="en-US" sz="1550" b="1" dirty="0" err="1">
                <a:latin typeface="Candara" pitchFamily="34" charset="0"/>
                <a:cs typeface="Arial" charset="0"/>
              </a:rPr>
              <a:t>myFloat</a:t>
            </a:r>
            <a:r>
              <a:rPr lang="en-US" sz="1550" b="1" dirty="0">
                <a:latin typeface="Candara" pitchFamily="34" charset="0"/>
                <a:cs typeface="Arial" charset="0"/>
              </a:rPr>
              <a:t> = 27.9f;  	</a:t>
            </a:r>
            <a:r>
              <a:rPr lang="en-US" sz="1550" dirty="0">
                <a:latin typeface="Candara" pitchFamily="34" charset="0"/>
                <a:cs typeface="Arial" charset="0"/>
              </a:rPr>
              <a:t>//Note : Now the right side 27.9 is also in 32-bit </a:t>
            </a:r>
          </a:p>
          <a:p>
            <a:pPr marL="361950" indent="-361950" defTabSz="966788" eaLnBrk="1" hangingPunct="1">
              <a:defRPr/>
            </a:pPr>
            <a:r>
              <a:rPr lang="en-US" sz="1550" dirty="0">
                <a:latin typeface="Candara" pitchFamily="34" charset="0"/>
                <a:cs typeface="Arial" charset="0"/>
              </a:rPr>
              <a:t>			//word  having the value 27.9f.</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decimal </a:t>
            </a:r>
            <a:r>
              <a:rPr lang="en-US" sz="1550" dirty="0" err="1">
                <a:latin typeface="Candara" pitchFamily="34" charset="0"/>
                <a:cs typeface="Arial" charset="0"/>
              </a:rPr>
              <a:t>myDecimal</a:t>
            </a:r>
            <a:r>
              <a:rPr lang="en-US" sz="1550" dirty="0">
                <a:latin typeface="Candara" pitchFamily="34" charset="0"/>
                <a:cs typeface="Arial" charset="0"/>
              </a:rPr>
              <a:t> = 27.9M;   //Note : decimal is  a C# primitive type defined</a:t>
            </a:r>
          </a:p>
          <a:p>
            <a:pPr marL="361950" indent="-361950" defTabSz="966788" eaLnBrk="1" hangingPunct="1">
              <a:defRPr/>
            </a:pPr>
            <a:r>
              <a:rPr lang="en-US" sz="1550" dirty="0">
                <a:latin typeface="Candara" pitchFamily="34" charset="0"/>
                <a:cs typeface="Arial" charset="0"/>
              </a:rPr>
              <a:t>			             //specially for financial calculations. decimal is</a:t>
            </a:r>
          </a:p>
          <a:p>
            <a:pPr marL="361950" indent="-361950" defTabSz="966788" eaLnBrk="1" hangingPunct="1">
              <a:defRPr/>
            </a:pPr>
            <a:r>
              <a:rPr lang="en-US" sz="1550" dirty="0">
                <a:latin typeface="Candara" pitchFamily="34" charset="0"/>
                <a:cs typeface="Arial" charset="0"/>
              </a:rPr>
              <a:t> 			             //a 128-bit word.</a:t>
            </a:r>
          </a:p>
          <a:p>
            <a:pPr marL="361950" indent="-361950" defTabSz="966788" eaLnBrk="1" hangingPunct="1">
              <a:defRPr/>
            </a:pPr>
            <a:endParaRPr lang="en-US" sz="1550" dirty="0">
              <a:latin typeface="Candara" pitchFamily="34" charset="0"/>
              <a:cs typeface="Arial" charset="0"/>
            </a:endParaRPr>
          </a:p>
        </p:txBody>
      </p:sp>
      <p:grpSp>
        <p:nvGrpSpPr>
          <p:cNvPr id="191493"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1494"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251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EDC34FD-FBD4-47C1-B7D1-879C7A01D985}" type="slidenum">
              <a:rPr lang="en-US" altLang="en-US" sz="800">
                <a:latin typeface="Arial" pitchFamily="34" charset="0"/>
              </a:rPr>
              <a:pPr algn="r" eaLnBrk="1" hangingPunct="1">
                <a:spcBef>
                  <a:spcPct val="0"/>
                </a:spcBef>
                <a:buFontTx/>
                <a:buNone/>
              </a:pPr>
              <a:t>12</a:t>
            </a:fld>
            <a:endParaRPr lang="en-US" altLang="en-US" sz="800">
              <a:latin typeface="Arial" pitchFamily="34" charset="0"/>
            </a:endParaRPr>
          </a:p>
        </p:txBody>
      </p:sp>
      <p:sp>
        <p:nvSpPr>
          <p:cNvPr id="4" name="Rectangle 7"/>
          <p:cNvSpPr txBox="1">
            <a:spLocks noChangeArrowheads="1"/>
          </p:cNvSpPr>
          <p:nvPr/>
        </p:nvSpPr>
        <p:spPr>
          <a:xfrm>
            <a:off x="228600" y="762000"/>
            <a:ext cx="3581400" cy="4495800"/>
          </a:xfrm>
          <a:prstGeom prst="rect">
            <a:avLst/>
          </a:prstGeom>
        </p:spPr>
        <p:txBody>
          <a:bodyPr/>
          <a:lstStyle/>
          <a:p>
            <a:pPr marL="361950" indent="-361950" defTabSz="966788" eaLnBrk="1" hangingPunct="1">
              <a:defRPr/>
            </a:pPr>
            <a:r>
              <a:rPr lang="en-US" b="1" dirty="0">
                <a:latin typeface="Candara" pitchFamily="34" charset="0"/>
                <a:cs typeface="Arial" charset="0"/>
              </a:rPr>
              <a:t>3.5 Strings and Escape Characters</a:t>
            </a:r>
          </a:p>
          <a:p>
            <a:pPr marL="361950" indent="-361950" defTabSz="966788" eaLnBrk="1" hangingPunct="1">
              <a:defRPr/>
            </a:pPr>
            <a:r>
              <a:rPr lang="en-US" sz="1550" dirty="0">
                <a:latin typeface="Candara" pitchFamily="34" charset="0"/>
                <a:cs typeface="Arial" charset="0"/>
              </a:rPr>
              <a:t>A C# string represents a string of</a:t>
            </a:r>
          </a:p>
          <a:p>
            <a:pPr marL="361950" indent="-361950" defTabSz="966788" eaLnBrk="1" hangingPunct="1">
              <a:defRPr/>
            </a:pPr>
            <a:r>
              <a:rPr lang="en-US" sz="1550" dirty="0">
                <a:latin typeface="Candara" pitchFamily="34" charset="0"/>
                <a:cs typeface="Arial" charset="0"/>
              </a:rPr>
              <a:t>Unicode characters. string is an alias </a:t>
            </a:r>
          </a:p>
          <a:p>
            <a:pPr marL="361950" indent="-361950" defTabSz="966788" eaLnBrk="1" hangingPunct="1">
              <a:defRPr/>
            </a:pPr>
            <a:r>
              <a:rPr lang="en-US" sz="1550" dirty="0">
                <a:latin typeface="Candara" pitchFamily="34" charset="0"/>
                <a:cs typeface="Arial" charset="0"/>
              </a:rPr>
              <a:t>for </a:t>
            </a:r>
            <a:r>
              <a:rPr lang="en-US" sz="1550" b="1" dirty="0" err="1">
                <a:latin typeface="Candara" pitchFamily="34" charset="0"/>
                <a:cs typeface="Arial" charset="0"/>
              </a:rPr>
              <a:t>System.String</a:t>
            </a:r>
            <a:r>
              <a:rPr lang="en-US" sz="1550" dirty="0">
                <a:latin typeface="Candara" pitchFamily="34" charset="0"/>
                <a:cs typeface="Arial" charset="0"/>
              </a:rPr>
              <a:t> in the .NET</a:t>
            </a:r>
          </a:p>
          <a:p>
            <a:pPr marL="361950" indent="-361950" defTabSz="966788" eaLnBrk="1" hangingPunct="1">
              <a:defRPr/>
            </a:pPr>
            <a:r>
              <a:rPr lang="en-US" sz="1550" dirty="0">
                <a:latin typeface="Candara" pitchFamily="34" charset="0"/>
                <a:cs typeface="Arial" charset="0"/>
              </a:rPr>
              <a:t>Framework. We will talk about the </a:t>
            </a:r>
          </a:p>
          <a:p>
            <a:pPr marL="361950" indent="-361950" defTabSz="966788" eaLnBrk="1" hangingPunct="1">
              <a:defRPr/>
            </a:pPr>
            <a:r>
              <a:rPr lang="en-US" sz="1550" dirty="0">
                <a:latin typeface="Candara" pitchFamily="34" charset="0"/>
                <a:cs typeface="Arial" charset="0"/>
              </a:rPr>
              <a:t>string class in detail later. But for now, </a:t>
            </a:r>
          </a:p>
          <a:p>
            <a:pPr marL="361950" indent="-361950" defTabSz="966788" eaLnBrk="1" hangingPunct="1">
              <a:defRPr/>
            </a:pPr>
            <a:r>
              <a:rPr lang="en-US" sz="1550" dirty="0">
                <a:latin typeface="Candara" pitchFamily="34" charset="0"/>
                <a:cs typeface="Arial" charset="0"/>
              </a:rPr>
              <a:t>we shall see some of the Escape </a:t>
            </a:r>
          </a:p>
          <a:p>
            <a:pPr marL="361950" indent="-361950" defTabSz="966788" eaLnBrk="1" hangingPunct="1">
              <a:defRPr/>
            </a:pPr>
            <a:r>
              <a:rPr lang="en-US" sz="1550" dirty="0">
                <a:latin typeface="Candara" pitchFamily="34" charset="0"/>
                <a:cs typeface="Arial" charset="0"/>
              </a:rPr>
              <a:t>Characters that plays an important </a:t>
            </a:r>
          </a:p>
          <a:p>
            <a:pPr marL="361950" indent="-361950" defTabSz="966788" eaLnBrk="1" hangingPunct="1">
              <a:defRPr/>
            </a:pPr>
            <a:r>
              <a:rPr lang="en-US" sz="1550" dirty="0">
                <a:latin typeface="Candara" pitchFamily="34" charset="0"/>
                <a:cs typeface="Arial" charset="0"/>
              </a:rPr>
              <a:t>role with string objects.</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When declaring a string variable, </a:t>
            </a:r>
          </a:p>
          <a:p>
            <a:pPr marL="361950" indent="-361950" defTabSz="966788" eaLnBrk="1" hangingPunct="1">
              <a:defRPr/>
            </a:pPr>
            <a:r>
              <a:rPr lang="en-US" sz="1550" dirty="0">
                <a:latin typeface="Candara" pitchFamily="34" charset="0"/>
                <a:cs typeface="Arial" charset="0"/>
              </a:rPr>
              <a:t>certain  characters can't, for various</a:t>
            </a:r>
          </a:p>
          <a:p>
            <a:pPr marL="361950" indent="-361950" defTabSz="966788" eaLnBrk="1" hangingPunct="1">
              <a:defRPr/>
            </a:pPr>
            <a:r>
              <a:rPr lang="en-US" sz="1550" dirty="0">
                <a:latin typeface="Candara" pitchFamily="34" charset="0"/>
                <a:cs typeface="Arial" charset="0"/>
              </a:rPr>
              <a:t>reasons, be included in the usual way.</a:t>
            </a:r>
          </a:p>
          <a:p>
            <a:pPr marL="361950" indent="-361950" defTabSz="966788" eaLnBrk="1" hangingPunct="1">
              <a:defRPr/>
            </a:pPr>
            <a:r>
              <a:rPr lang="en-US" sz="1550" dirty="0">
                <a:latin typeface="Candara" pitchFamily="34" charset="0"/>
                <a:cs typeface="Arial" charset="0"/>
              </a:rPr>
              <a:t>C# supports two different solutions</a:t>
            </a:r>
          </a:p>
          <a:p>
            <a:pPr marL="361950" indent="-361950" defTabSz="966788" eaLnBrk="1" hangingPunct="1">
              <a:defRPr/>
            </a:pPr>
            <a:r>
              <a:rPr lang="en-US" sz="1550" dirty="0">
                <a:latin typeface="Candara" pitchFamily="34" charset="0"/>
                <a:cs typeface="Arial" charset="0"/>
              </a:rPr>
              <a:t>to this problem.  The first approach is</a:t>
            </a:r>
          </a:p>
          <a:p>
            <a:pPr marL="361950" indent="-361950" defTabSz="966788" eaLnBrk="1" hangingPunct="1">
              <a:defRPr/>
            </a:pPr>
            <a:r>
              <a:rPr lang="en-US" sz="1550" dirty="0">
                <a:latin typeface="Candara" pitchFamily="34" charset="0"/>
                <a:cs typeface="Arial" charset="0"/>
              </a:rPr>
              <a:t>to use </a:t>
            </a:r>
            <a:r>
              <a:rPr lang="en-US" sz="1550" b="1" dirty="0">
                <a:latin typeface="Candara" pitchFamily="34" charset="0"/>
                <a:cs typeface="Arial" charset="0"/>
              </a:rPr>
              <a:t>'escape sequences'. </a:t>
            </a:r>
            <a:r>
              <a:rPr lang="en-US" sz="1550" dirty="0">
                <a:latin typeface="Candara" pitchFamily="34" charset="0"/>
                <a:cs typeface="Arial" charset="0"/>
              </a:rPr>
              <a:t>For</a:t>
            </a:r>
          </a:p>
          <a:p>
            <a:pPr marL="361950" indent="-361950" defTabSz="966788" eaLnBrk="1" hangingPunct="1">
              <a:defRPr/>
            </a:pPr>
            <a:r>
              <a:rPr lang="en-US" sz="1550" dirty="0">
                <a:latin typeface="Candara" pitchFamily="34" charset="0"/>
                <a:cs typeface="Arial" charset="0"/>
              </a:rPr>
              <a:t>example, suppose that we want to </a:t>
            </a:r>
          </a:p>
          <a:p>
            <a:pPr marL="361950" indent="-361950" defTabSz="966788" eaLnBrk="1" hangingPunct="1">
              <a:defRPr/>
            </a:pPr>
            <a:r>
              <a:rPr lang="en-US" sz="1550" dirty="0">
                <a:latin typeface="Candara" pitchFamily="34" charset="0"/>
                <a:cs typeface="Arial" charset="0"/>
              </a:rPr>
              <a:t>set variable a to the value: </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"Hello World</a:t>
            </a:r>
          </a:p>
          <a:p>
            <a:pPr marL="361950" indent="-361950" defTabSz="966788" eaLnBrk="1" hangingPunct="1">
              <a:defRPr/>
            </a:pPr>
            <a:r>
              <a:rPr lang="en-US" sz="1550" dirty="0">
                <a:latin typeface="Courier New" pitchFamily="49" charset="0"/>
                <a:cs typeface="Courier New" pitchFamily="49" charset="0"/>
              </a:rPr>
              <a:t>How are you”</a:t>
            </a:r>
          </a:p>
        </p:txBody>
      </p:sp>
      <p:graphicFrame>
        <p:nvGraphicFramePr>
          <p:cNvPr id="6" name="Group 199"/>
          <p:cNvGraphicFramePr>
            <a:graphicFrameLocks noGrp="1"/>
          </p:cNvGraphicFramePr>
          <p:nvPr/>
        </p:nvGraphicFramePr>
        <p:xfrm>
          <a:off x="3459163" y="1112838"/>
          <a:ext cx="3276600" cy="3870344"/>
        </p:xfrm>
        <a:graphic>
          <a:graphicData uri="http://schemas.openxmlformats.org/drawingml/2006/table">
            <a:tbl>
              <a:tblPr/>
              <a:tblGrid>
                <a:gridCol w="2362200"/>
                <a:gridCol w="914400"/>
              </a:tblGrid>
              <a:tr h="396194">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Verdana" pitchFamily="34" charset="0"/>
                          <a:cs typeface="Arial" pitchFamily="34" charset="0"/>
                        </a:rPr>
                        <a:t>Character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Verdana" pitchFamily="34" charset="0"/>
                          <a:cs typeface="Arial" pitchFamily="34" charset="0"/>
                        </a:rPr>
                        <a:t>Escape Sequence</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Alert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Backspace</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\b</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Form feed</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\f</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New Line</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\n</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Carriage Return</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Horizontal Tab</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\t</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Vertical Tab</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\v</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194">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 unicode character specified by its number e.g. \u200</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\u</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194">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 unicode character specified by its hexidecimal code e.g. \xc8</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\x</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9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null</a:t>
                      </a:r>
                      <a:endParaRPr kumimoji="0" lang="en-US" sz="10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\0 (zero)</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7"/>
          <p:cNvSpPr txBox="1">
            <a:spLocks noChangeArrowheads="1"/>
          </p:cNvSpPr>
          <p:nvPr/>
        </p:nvSpPr>
        <p:spPr>
          <a:xfrm>
            <a:off x="228600" y="5638800"/>
            <a:ext cx="6492875" cy="2895600"/>
          </a:xfrm>
          <a:prstGeom prst="rect">
            <a:avLst/>
          </a:prstGeom>
        </p:spPr>
        <p:txBody>
          <a:bodyPr/>
          <a:lstStyle/>
          <a:p>
            <a:pPr marL="361950" indent="-361950" defTabSz="966788" eaLnBrk="1" hangingPunct="1">
              <a:defRPr/>
            </a:pPr>
            <a:r>
              <a:rPr lang="en-US" sz="1550" dirty="0">
                <a:latin typeface="Candara" pitchFamily="34" charset="0"/>
                <a:cs typeface="Arial" charset="0"/>
              </a:rPr>
              <a:t>We could declare this using the following command, which contains escape</a:t>
            </a:r>
          </a:p>
          <a:p>
            <a:pPr marL="361950" indent="-361950" defTabSz="966788" eaLnBrk="1" hangingPunct="1">
              <a:defRPr/>
            </a:pPr>
            <a:r>
              <a:rPr lang="en-US" sz="1550" dirty="0">
                <a:latin typeface="Candara" pitchFamily="34" charset="0"/>
                <a:cs typeface="Arial" charset="0"/>
              </a:rPr>
              <a:t>sequences for the quotation marks and the line break. </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string a = "\"Hello World\</a:t>
            </a:r>
            <a:r>
              <a:rPr lang="en-US" sz="1550" dirty="0" err="1">
                <a:latin typeface="Courier New" pitchFamily="49" charset="0"/>
                <a:cs typeface="Courier New" pitchFamily="49" charset="0"/>
              </a:rPr>
              <a:t>nHow</a:t>
            </a:r>
            <a:r>
              <a:rPr lang="en-US" sz="1550" dirty="0">
                <a:latin typeface="Courier New" pitchFamily="49" charset="0"/>
                <a:cs typeface="Courier New" pitchFamily="49" charset="0"/>
              </a:rPr>
              <a:t> are you\"";</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The table given in Figure 2.3 shows a list of the escape sequences for the</a:t>
            </a:r>
          </a:p>
          <a:p>
            <a:pPr marL="361950" indent="-361950" defTabSz="966788" eaLnBrk="1" hangingPunct="1">
              <a:defRPr/>
            </a:pPr>
            <a:r>
              <a:rPr lang="en-US" sz="1550" dirty="0">
                <a:latin typeface="Candara" pitchFamily="34" charset="0"/>
                <a:cs typeface="Arial" charset="0"/>
              </a:rPr>
              <a:t>characters that can be escaped in this way:</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Using some of the escape characters shown in the table is pretty common </a:t>
            </a:r>
          </a:p>
          <a:p>
            <a:pPr marL="361950" indent="-361950" defTabSz="966788" eaLnBrk="1" hangingPunct="1">
              <a:defRPr/>
            </a:pPr>
            <a:r>
              <a:rPr lang="en-US" sz="1550" dirty="0">
                <a:latin typeface="Candara" pitchFamily="34" charset="0"/>
                <a:cs typeface="Arial" charset="0"/>
              </a:rPr>
              <a:t>in some eras while in development. For example if you want to define a file</a:t>
            </a:r>
          </a:p>
          <a:p>
            <a:pPr marL="361950" indent="-361950" defTabSz="966788" eaLnBrk="1" hangingPunct="1">
              <a:defRPr/>
            </a:pPr>
            <a:r>
              <a:rPr lang="en-US" sz="1550" dirty="0">
                <a:latin typeface="Candara" pitchFamily="34" charset="0"/>
                <a:cs typeface="Arial" charset="0"/>
              </a:rPr>
              <a:t>path string</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string </a:t>
            </a:r>
            <a:r>
              <a:rPr lang="en-US" sz="1550" dirty="0" err="1">
                <a:latin typeface="Courier New" pitchFamily="49" charset="0"/>
                <a:cs typeface="Courier New" pitchFamily="49" charset="0"/>
              </a:rPr>
              <a:t>filePath</a:t>
            </a:r>
            <a:r>
              <a:rPr lang="en-US" sz="1550" dirty="0">
                <a:latin typeface="Courier New" pitchFamily="49" charset="0"/>
                <a:cs typeface="Courier New" pitchFamily="49" charset="0"/>
              </a:rPr>
              <a:t> = “C:\examples\test.cs”;</a:t>
            </a:r>
            <a:r>
              <a:rPr lang="en-US" sz="1550" dirty="0">
                <a:latin typeface="Candara" pitchFamily="34" charset="0"/>
                <a:cs typeface="Arial" charset="0"/>
              </a:rPr>
              <a:t>	//Error</a:t>
            </a:r>
          </a:p>
        </p:txBody>
      </p:sp>
      <p:sp>
        <p:nvSpPr>
          <p:cNvPr id="8" name="Rectangle 4"/>
          <p:cNvSpPr>
            <a:spLocks noChangeArrowheads="1"/>
          </p:cNvSpPr>
          <p:nvPr/>
        </p:nvSpPr>
        <p:spPr bwMode="auto">
          <a:xfrm>
            <a:off x="3581400" y="4984750"/>
            <a:ext cx="29718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3.3 C# Escape Sequences</a:t>
            </a:r>
          </a:p>
        </p:txBody>
      </p:sp>
      <p:grpSp>
        <p:nvGrpSpPr>
          <p:cNvPr id="192566"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2567"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353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E1D564D-5DFA-49E1-9606-A86171825FE0}" type="slidenum">
              <a:rPr lang="en-US" altLang="en-US" sz="800">
                <a:latin typeface="Arial" pitchFamily="34" charset="0"/>
              </a:rPr>
              <a:pPr algn="r" eaLnBrk="1" hangingPunct="1">
                <a:spcBef>
                  <a:spcPct val="0"/>
                </a:spcBef>
                <a:buFontTx/>
                <a:buNone/>
              </a:pPr>
              <a:t>13</a:t>
            </a:fld>
            <a:endParaRPr lang="en-US" altLang="en-US" sz="800">
              <a:latin typeface="Arial" pitchFamily="34" charset="0"/>
            </a:endParaRPr>
          </a:p>
        </p:txBody>
      </p:sp>
      <p:sp>
        <p:nvSpPr>
          <p:cNvPr id="4" name="Rectangle 7"/>
          <p:cNvSpPr txBox="1">
            <a:spLocks noChangeArrowheads="1"/>
          </p:cNvSpPr>
          <p:nvPr/>
        </p:nvSpPr>
        <p:spPr>
          <a:xfrm>
            <a:off x="228600" y="762000"/>
            <a:ext cx="6477000" cy="2667000"/>
          </a:xfrm>
          <a:prstGeom prst="rect">
            <a:avLst/>
          </a:prstGeom>
        </p:spPr>
        <p:txBody>
          <a:bodyPr/>
          <a:lstStyle/>
          <a:p>
            <a:pPr marL="361950" indent="-361950" defTabSz="966788" eaLnBrk="1" hangingPunct="1">
              <a:defRPr/>
            </a:pPr>
            <a:r>
              <a:rPr lang="en-US" sz="1550" dirty="0">
                <a:latin typeface="Candara" pitchFamily="34" charset="0"/>
                <a:cs typeface="Arial" charset="0"/>
              </a:rPr>
              <a:t>will produce an error. This is because with the ‘\’ (backslash) character, you</a:t>
            </a:r>
          </a:p>
          <a:p>
            <a:pPr marL="361950" indent="-361950" defTabSz="966788" eaLnBrk="1" hangingPunct="1">
              <a:defRPr/>
            </a:pPr>
            <a:r>
              <a:rPr lang="en-US" sz="1550" dirty="0">
                <a:latin typeface="Candara" pitchFamily="34" charset="0"/>
                <a:cs typeface="Arial" charset="0"/>
              </a:rPr>
              <a:t>MUST define any of the defined escapes. There is no \e as such. In order to</a:t>
            </a:r>
          </a:p>
          <a:p>
            <a:pPr marL="361950" indent="-361950" defTabSz="966788" eaLnBrk="1" hangingPunct="1">
              <a:defRPr/>
            </a:pPr>
            <a:r>
              <a:rPr lang="en-US" sz="1550" dirty="0">
                <a:latin typeface="Candara" pitchFamily="34" charset="0"/>
                <a:cs typeface="Arial" charset="0"/>
              </a:rPr>
              <a:t>get the actual result you must define ‘\\’ instead of ‘\’</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string </a:t>
            </a:r>
            <a:r>
              <a:rPr lang="en-US" sz="1550" dirty="0" err="1">
                <a:latin typeface="Courier New" pitchFamily="49" charset="0"/>
                <a:cs typeface="Courier New" pitchFamily="49" charset="0"/>
              </a:rPr>
              <a:t>filePath</a:t>
            </a:r>
            <a:r>
              <a:rPr lang="en-US" sz="1550" dirty="0">
                <a:latin typeface="Courier New" pitchFamily="49" charset="0"/>
                <a:cs typeface="Courier New" pitchFamily="49" charset="0"/>
              </a:rPr>
              <a:t> = “C:\\examples\\</a:t>
            </a:r>
            <a:r>
              <a:rPr lang="en-US" sz="1550" dirty="0" err="1">
                <a:latin typeface="Courier New" pitchFamily="49" charset="0"/>
                <a:cs typeface="Courier New" pitchFamily="49" charset="0"/>
              </a:rPr>
              <a:t>test.cs</a:t>
            </a:r>
            <a:r>
              <a:rPr lang="en-US" sz="1550" dirty="0">
                <a:latin typeface="Courier New" pitchFamily="49" charset="0"/>
                <a:cs typeface="Courier New" pitchFamily="49" charset="0"/>
              </a:rPr>
              <a:t>”;   </a:t>
            </a:r>
            <a:r>
              <a:rPr lang="en-US" sz="1550" dirty="0">
                <a:latin typeface="Candara" pitchFamily="34" charset="0"/>
                <a:cs typeface="Arial" charset="0"/>
              </a:rPr>
              <a:t>//No error.</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However, you can still use the  ‘\’ by turning off the C# escaping by</a:t>
            </a:r>
          </a:p>
          <a:p>
            <a:pPr marL="361950" indent="-361950" defTabSz="966788" eaLnBrk="1" hangingPunct="1">
              <a:defRPr/>
            </a:pPr>
            <a:r>
              <a:rPr lang="en-US" sz="1550" dirty="0">
                <a:latin typeface="Candara" pitchFamily="34" charset="0"/>
                <a:cs typeface="Arial" charset="0"/>
              </a:rPr>
              <a:t>preceding a string with a @ symbol. Using the @ preceding a string makes</a:t>
            </a:r>
          </a:p>
          <a:p>
            <a:pPr marL="361950" indent="-361950" defTabSz="966788" eaLnBrk="1" hangingPunct="1">
              <a:defRPr/>
            </a:pPr>
            <a:r>
              <a:rPr lang="en-US" sz="1550" dirty="0">
                <a:latin typeface="Candara" pitchFamily="34" charset="0"/>
                <a:cs typeface="Arial" charset="0"/>
              </a:rPr>
              <a:t>a string a verbatim string. So we can write the above statement as a</a:t>
            </a:r>
          </a:p>
          <a:p>
            <a:pPr marL="361950" indent="-361950" defTabSz="966788" eaLnBrk="1" hangingPunct="1">
              <a:defRPr/>
            </a:pPr>
            <a:r>
              <a:rPr lang="en-US" sz="1550" dirty="0">
                <a:latin typeface="Candara" pitchFamily="34" charset="0"/>
                <a:cs typeface="Arial" charset="0"/>
              </a:rPr>
              <a:t>verbatim string like this.</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string </a:t>
            </a:r>
            <a:r>
              <a:rPr lang="en-US" sz="1550" dirty="0" err="1">
                <a:latin typeface="Courier New" pitchFamily="49" charset="0"/>
                <a:cs typeface="Courier New" pitchFamily="49" charset="0"/>
              </a:rPr>
              <a:t>filePath</a:t>
            </a:r>
            <a:r>
              <a:rPr lang="en-US" sz="1550" dirty="0">
                <a:latin typeface="Courier New" pitchFamily="49" charset="0"/>
                <a:cs typeface="Courier New" pitchFamily="49" charset="0"/>
              </a:rPr>
              <a:t> = @“C:\examples\test.cs”;</a:t>
            </a:r>
            <a:r>
              <a:rPr lang="en-US" sz="1550" dirty="0">
                <a:latin typeface="Candara" pitchFamily="34" charset="0"/>
                <a:cs typeface="Arial" charset="0"/>
              </a:rPr>
              <a:t>	       //No error</a:t>
            </a:r>
          </a:p>
        </p:txBody>
      </p:sp>
      <p:grpSp>
        <p:nvGrpSpPr>
          <p:cNvPr id="193541"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3542"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456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5437B50-8202-4869-890D-ED7008E4110D}" type="slidenum">
              <a:rPr lang="en-US" altLang="en-US" sz="800">
                <a:latin typeface="Arial" pitchFamily="34" charset="0"/>
              </a:rPr>
              <a:pPr algn="r" eaLnBrk="1" hangingPunct="1">
                <a:spcBef>
                  <a:spcPct val="0"/>
                </a:spcBef>
                <a:buFontTx/>
                <a:buNone/>
              </a:pPr>
              <a:t>14</a:t>
            </a:fld>
            <a:endParaRPr lang="en-US" altLang="en-US" sz="800">
              <a:latin typeface="Arial" pitchFamily="34" charset="0"/>
            </a:endParaRPr>
          </a:p>
        </p:txBody>
      </p:sp>
      <p:sp>
        <p:nvSpPr>
          <p:cNvPr id="4" name="Rectangle 7"/>
          <p:cNvSpPr txBox="1">
            <a:spLocks noChangeArrowheads="1"/>
          </p:cNvSpPr>
          <p:nvPr/>
        </p:nvSpPr>
        <p:spPr>
          <a:xfrm>
            <a:off x="228600" y="762000"/>
            <a:ext cx="6492875" cy="7772400"/>
          </a:xfrm>
          <a:prstGeom prst="rect">
            <a:avLst/>
          </a:prstGeom>
        </p:spPr>
        <p:txBody>
          <a:bodyPr/>
          <a:lstStyle/>
          <a:p>
            <a:pPr defTabSz="966788" eaLnBrk="1" hangingPunct="1">
              <a:defRPr/>
            </a:pPr>
            <a:r>
              <a:rPr lang="en-US" b="1" dirty="0">
                <a:latin typeface="Candara" pitchFamily="34" charset="0"/>
                <a:cs typeface="Courier New" pitchFamily="49" charset="0"/>
              </a:rPr>
              <a:t>3.6 A Quick Look at C# Arrays</a:t>
            </a:r>
          </a:p>
          <a:p>
            <a:pPr defTabSz="966788" eaLnBrk="1" hangingPunct="1">
              <a:defRPr/>
            </a:pPr>
            <a:r>
              <a:rPr lang="en-US" sz="1550" dirty="0">
                <a:latin typeface="Candara" pitchFamily="34" charset="0"/>
                <a:cs typeface="Arial" charset="0"/>
              </a:rPr>
              <a:t> Basic information of an array…</a:t>
            </a:r>
          </a:p>
          <a:p>
            <a:pPr defTabSz="966788" eaLnBrk="1" hangingPunct="1">
              <a:buFont typeface="Wingdings" pitchFamily="2" charset="2"/>
              <a:buChar char="§"/>
              <a:defRPr/>
            </a:pPr>
            <a:r>
              <a:rPr lang="en-US" sz="1550" dirty="0">
                <a:latin typeface="Candara" pitchFamily="34" charset="0"/>
                <a:cs typeface="Arial" charset="0"/>
              </a:rPr>
              <a:t> An Array is a collection of contiguous memory location of the same type.</a:t>
            </a:r>
          </a:p>
          <a:p>
            <a:pPr defTabSz="966788" eaLnBrk="1" hangingPunct="1">
              <a:defRPr/>
            </a:pPr>
            <a:r>
              <a:rPr lang="en-US" sz="1550" dirty="0">
                <a:latin typeface="Candara" pitchFamily="34" charset="0"/>
                <a:cs typeface="Arial" charset="0"/>
              </a:rPr>
              <a:t>   It is in other words a data structure.</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An array is referenced by a common name. (i.e. all elements of an array </a:t>
            </a:r>
          </a:p>
          <a:p>
            <a:pPr defTabSz="966788" eaLnBrk="1" hangingPunct="1">
              <a:defRPr/>
            </a:pPr>
            <a:r>
              <a:rPr lang="en-US" sz="1550" dirty="0">
                <a:latin typeface="Candara" pitchFamily="34" charset="0"/>
                <a:cs typeface="Arial" charset="0"/>
              </a:rPr>
              <a:t>   have the same name)</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The name of the array is a constant value representing the address of the</a:t>
            </a:r>
          </a:p>
          <a:p>
            <a:pPr defTabSz="966788" eaLnBrk="1" hangingPunct="1">
              <a:defRPr/>
            </a:pPr>
            <a:r>
              <a:rPr lang="en-US" sz="1550" dirty="0">
                <a:latin typeface="Candara" pitchFamily="34" charset="0"/>
                <a:cs typeface="Arial" charset="0"/>
              </a:rPr>
              <a:t>    first element in the array.</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A specific element of an array is accessed by a position number, and more</a:t>
            </a:r>
          </a:p>
          <a:p>
            <a:pPr defTabSz="966788" eaLnBrk="1" hangingPunct="1">
              <a:defRPr/>
            </a:pPr>
            <a:r>
              <a:rPr lang="en-US" sz="1550" dirty="0">
                <a:latin typeface="Candara" pitchFamily="34" charset="0"/>
                <a:cs typeface="Arial" charset="0"/>
              </a:rPr>
              <a:t>   formally called a subscript.</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An array can have one or many dimensions.</a:t>
            </a:r>
          </a:p>
          <a:p>
            <a:pPr defTabSz="966788" eaLnBrk="1" hangingPunct="1">
              <a:buFont typeface="Wingdings" pitchFamily="2" charset="2"/>
              <a:buChar char="§"/>
              <a:defRPr/>
            </a:pPr>
            <a:endParaRPr lang="en-US" sz="1550" dirty="0">
              <a:latin typeface="Candara" pitchFamily="34" charset="0"/>
              <a:cs typeface="Arial" charset="0"/>
            </a:endParaRPr>
          </a:p>
          <a:p>
            <a:pPr defTabSz="966788" eaLnBrk="1" hangingPunct="1">
              <a:buFont typeface="Wingdings" pitchFamily="2" charset="2"/>
              <a:buChar char="§"/>
              <a:defRPr/>
            </a:pPr>
            <a:endParaRPr lang="en-US" sz="1550" dirty="0">
              <a:latin typeface="Candara" pitchFamily="34" charset="0"/>
              <a:cs typeface="Arial" charset="0"/>
            </a:endParaRPr>
          </a:p>
          <a:p>
            <a:pPr defTabSz="966788" eaLnBrk="1" hangingPunct="1">
              <a:buFont typeface="Wingdings" pitchFamily="2" charset="2"/>
              <a:buChar char="§"/>
              <a:defRPr/>
            </a:pPr>
            <a:endParaRPr lang="en-US" sz="1550" dirty="0">
              <a:latin typeface="Candara" pitchFamily="34" charset="0"/>
              <a:cs typeface="Arial" charset="0"/>
            </a:endParaRPr>
          </a:p>
          <a:p>
            <a:pPr defTabSz="966788" eaLnBrk="1" hangingPunct="1">
              <a:buFont typeface="Wingdings" pitchFamily="2" charset="2"/>
              <a:buChar char="§"/>
              <a:defRPr/>
            </a:pPr>
            <a:endParaRPr lang="en-US" sz="1550" dirty="0">
              <a:latin typeface="Candara" pitchFamily="34" charset="0"/>
              <a:cs typeface="Arial" charset="0"/>
            </a:endParaRPr>
          </a:p>
          <a:p>
            <a:pPr defTabSz="966788" eaLnBrk="1" hangingPunct="1">
              <a:buFont typeface="Wingdings" pitchFamily="2" charset="2"/>
              <a:buChar char="§"/>
              <a:defRPr/>
            </a:pPr>
            <a:endParaRPr lang="en-US" sz="1550" dirty="0">
              <a:latin typeface="Candara" pitchFamily="34" charset="0"/>
              <a:cs typeface="Arial" charset="0"/>
            </a:endParaRPr>
          </a:p>
          <a:p>
            <a:pPr defTabSz="966788" eaLnBrk="1" hangingPunct="1">
              <a:defRPr/>
            </a:pPr>
            <a:endParaRPr lang="en-US" sz="800" dirty="0">
              <a:latin typeface="Candara" pitchFamily="34" charset="0"/>
              <a:cs typeface="Arial" charset="0"/>
            </a:endParaRPr>
          </a:p>
          <a:p>
            <a:pPr defTabSz="966788" eaLnBrk="1" hangingPunct="1">
              <a:defRPr/>
            </a:pPr>
            <a:endParaRPr lang="en-US" sz="1550" dirty="0">
              <a:latin typeface="Candara" pitchFamily="34" charset="0"/>
              <a:cs typeface="Arial" charset="0"/>
            </a:endParaRPr>
          </a:p>
          <a:p>
            <a:pPr defTabSz="966788" eaLnBrk="1" hangingPunct="1">
              <a:defRPr/>
            </a:pPr>
            <a:endParaRPr lang="en-US" sz="1000" dirty="0">
              <a:latin typeface="Candara" pitchFamily="34" charset="0"/>
              <a:cs typeface="Arial" charset="0"/>
            </a:endParaRPr>
          </a:p>
          <a:p>
            <a:pPr defTabSz="966788" eaLnBrk="1" hangingPunct="1">
              <a:defRPr/>
            </a:pPr>
            <a:r>
              <a:rPr lang="en-US" sz="1550" dirty="0">
                <a:latin typeface="Candara" pitchFamily="34" charset="0"/>
                <a:cs typeface="Arial" charset="0"/>
              </a:rPr>
              <a:t>General form while defining a C# array is as follows…</a:t>
            </a:r>
          </a:p>
          <a:p>
            <a:pPr defTabSz="966788" eaLnBrk="1" hangingPunct="1">
              <a:defRPr/>
            </a:pPr>
            <a:endParaRPr lang="en-US" sz="800" dirty="0">
              <a:latin typeface="Candara" pitchFamily="34" charset="0"/>
              <a:cs typeface="Arial" charset="0"/>
            </a:endParaRPr>
          </a:p>
          <a:p>
            <a:pPr defTabSz="966788" eaLnBrk="1" hangingPunct="1">
              <a:defRPr/>
            </a:pPr>
            <a:r>
              <a:rPr lang="en-US" sz="1550" dirty="0">
                <a:latin typeface="Candara" pitchFamily="34" charset="0"/>
                <a:cs typeface="Arial" charset="0"/>
              </a:rPr>
              <a:t>&lt;</a:t>
            </a:r>
            <a:r>
              <a:rPr lang="en-US" sz="1550" dirty="0" err="1">
                <a:latin typeface="Candara" pitchFamily="34" charset="0"/>
                <a:cs typeface="Arial" charset="0"/>
              </a:rPr>
              <a:t>base_data_type</a:t>
            </a:r>
            <a:r>
              <a:rPr lang="en-US" sz="1550" dirty="0">
                <a:latin typeface="Candara" pitchFamily="34" charset="0"/>
                <a:cs typeface="Arial" charset="0"/>
              </a:rPr>
              <a:t>&gt; [] &lt;</a:t>
            </a:r>
            <a:r>
              <a:rPr lang="en-US" sz="1550" dirty="0" err="1">
                <a:latin typeface="Candara" pitchFamily="34" charset="0"/>
                <a:cs typeface="Arial" charset="0"/>
              </a:rPr>
              <a:t>Array_Name</a:t>
            </a:r>
            <a:r>
              <a:rPr lang="en-US" sz="1550" dirty="0">
                <a:latin typeface="Candara" pitchFamily="34" charset="0"/>
                <a:cs typeface="Arial" charset="0"/>
              </a:rPr>
              <a:t>&gt;;	//Single Dimensional Arrays</a:t>
            </a:r>
          </a:p>
          <a:p>
            <a:pPr defTabSz="966788" eaLnBrk="1" hangingPunct="1">
              <a:defRPr/>
            </a:pPr>
            <a:r>
              <a:rPr lang="en-US" sz="1550" dirty="0">
                <a:latin typeface="Candara" pitchFamily="34" charset="0"/>
                <a:cs typeface="Arial" charset="0"/>
              </a:rPr>
              <a:t>&lt;</a:t>
            </a:r>
            <a:r>
              <a:rPr lang="en-US" sz="1550" dirty="0" err="1">
                <a:latin typeface="Candara" pitchFamily="34" charset="0"/>
                <a:cs typeface="Arial" charset="0"/>
              </a:rPr>
              <a:t>base_data_type</a:t>
            </a:r>
            <a:r>
              <a:rPr lang="en-US" sz="1550" dirty="0">
                <a:latin typeface="Candara" pitchFamily="34" charset="0"/>
                <a:cs typeface="Arial" charset="0"/>
              </a:rPr>
              <a:t>&gt; [ , ] &lt;</a:t>
            </a:r>
            <a:r>
              <a:rPr lang="en-US" sz="1550" dirty="0" err="1">
                <a:latin typeface="Candara" pitchFamily="34" charset="0"/>
                <a:cs typeface="Arial" charset="0"/>
              </a:rPr>
              <a:t>Array_Name</a:t>
            </a:r>
            <a:r>
              <a:rPr lang="en-US" sz="1550" dirty="0">
                <a:latin typeface="Candara" pitchFamily="34" charset="0"/>
                <a:cs typeface="Arial" charset="0"/>
              </a:rPr>
              <a:t>&gt;;	//2 Dimensional Array</a:t>
            </a:r>
          </a:p>
          <a:p>
            <a:pPr defTabSz="966788" eaLnBrk="1" hangingPunct="1">
              <a:defRPr/>
            </a:pPr>
            <a:endParaRPr lang="en-US" sz="800" dirty="0">
              <a:latin typeface="Candara" pitchFamily="34" charset="0"/>
              <a:cs typeface="Arial" charset="0"/>
            </a:endParaRPr>
          </a:p>
          <a:p>
            <a:pPr defTabSz="966788" eaLnBrk="1" hangingPunct="1">
              <a:defRPr/>
            </a:pPr>
            <a:r>
              <a:rPr lang="en-US" sz="1550" dirty="0">
                <a:latin typeface="Candara" pitchFamily="34" charset="0"/>
                <a:cs typeface="Arial" charset="0"/>
              </a:rPr>
              <a:t>Here are some examples of single dimensional arrays….</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An integer array with 5 elements, each element initialized to specific </a:t>
            </a:r>
            <a:r>
              <a:rPr lang="en-US" sz="1400" dirty="0">
                <a:latin typeface="Candara" pitchFamily="34" charset="0"/>
                <a:cs typeface="Arial" charset="0"/>
              </a:rPr>
              <a:t>values</a:t>
            </a:r>
          </a:p>
          <a:p>
            <a:pPr defTabSz="966788" eaLnBrk="1"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 </a:t>
            </a:r>
            <a:r>
              <a:rPr lang="en-US" sz="1550" dirty="0" err="1">
                <a:latin typeface="Courier New" pitchFamily="49" charset="0"/>
                <a:cs typeface="Courier New" pitchFamily="49" charset="0"/>
              </a:rPr>
              <a:t>anIntArray</a:t>
            </a:r>
            <a:r>
              <a:rPr lang="en-US" sz="1550" dirty="0">
                <a:latin typeface="Courier New" pitchFamily="49" charset="0"/>
                <a:cs typeface="Courier New" pitchFamily="49" charset="0"/>
              </a:rPr>
              <a:t> = new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[]{5, 2, 8,  9,  6};</a:t>
            </a:r>
            <a:r>
              <a:rPr lang="en-US" sz="1550" dirty="0">
                <a:latin typeface="Candara" pitchFamily="34" charset="0"/>
                <a:cs typeface="Arial" charset="0"/>
              </a:rPr>
              <a:t>   </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An array of strings with 2 elements</a:t>
            </a:r>
          </a:p>
          <a:p>
            <a:pPr defTabSz="966788" eaLnBrk="1" hangingPunct="1">
              <a:defRPr/>
            </a:pPr>
            <a:r>
              <a:rPr lang="en-US" sz="1550" dirty="0" err="1">
                <a:latin typeface="Courier New" pitchFamily="49" charset="0"/>
                <a:cs typeface="Courier New" pitchFamily="49" charset="0"/>
              </a:rPr>
              <a:t>string [] names = {"John", "Jacob"};</a:t>
            </a:r>
          </a:p>
          <a:p>
            <a:pPr defTabSz="966788" eaLnBrk="1" hangingPunct="1">
              <a:defRPr/>
            </a:pPr>
            <a:endParaRPr lang="en-US" sz="800" dirty="0">
              <a:latin typeface="Candara" pitchFamily="34" charset="0"/>
              <a:cs typeface="Arial" charset="0"/>
            </a:endParaRPr>
          </a:p>
          <a:p>
            <a:pPr defTabSz="966788" eaLnBrk="1" hangingPunct="1">
              <a:buFont typeface="Wingdings" pitchFamily="2" charset="2"/>
              <a:buChar char="§"/>
              <a:defRPr/>
            </a:pPr>
            <a:r>
              <a:rPr lang="en-US" sz="1550" dirty="0">
                <a:latin typeface="Candara" pitchFamily="34" charset="0"/>
                <a:cs typeface="Arial" charset="0"/>
              </a:rPr>
              <a:t> Declare a Single Dimensional Array of 5 int.</a:t>
            </a:r>
          </a:p>
          <a:p>
            <a:pPr defTabSz="966788" eaLnBrk="1"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 </a:t>
            </a:r>
            <a:r>
              <a:rPr lang="en-US" sz="1550" dirty="0" err="1">
                <a:latin typeface="Courier New" pitchFamily="49" charset="0"/>
                <a:cs typeface="Courier New" pitchFamily="49" charset="0"/>
              </a:rPr>
              <a:t>anIntArray</a:t>
            </a:r>
            <a:r>
              <a:rPr lang="en-US" sz="1550" dirty="0">
                <a:latin typeface="Courier New" pitchFamily="49" charset="0"/>
                <a:cs typeface="Courier New" pitchFamily="49" charset="0"/>
              </a:rPr>
              <a:t> = new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[5];</a:t>
            </a:r>
          </a:p>
          <a:p>
            <a:pPr defTabSz="966788" eaLnBrk="1" hangingPunct="1">
              <a:defRPr/>
            </a:pPr>
            <a:endParaRPr lang="en-US" sz="1550" dirty="0">
              <a:latin typeface="Candara" pitchFamily="34" charset="0"/>
              <a:cs typeface="Arial" charset="0"/>
            </a:endParaRPr>
          </a:p>
        </p:txBody>
      </p:sp>
      <p:pic>
        <p:nvPicPr>
          <p:cNvPr id="203782" name="Picture 10" descr="9array"/>
          <p:cNvPicPr>
            <a:picLocks noChangeAspect="1" noChangeArrowheads="1"/>
          </p:cNvPicPr>
          <p:nvPr/>
        </p:nvPicPr>
        <p:blipFill>
          <a:blip r:embed="rId2"/>
          <a:srcRect/>
          <a:stretch>
            <a:fillRect/>
          </a:stretch>
        </p:blipFill>
        <p:spPr bwMode="auto">
          <a:xfrm>
            <a:off x="838200" y="3962400"/>
            <a:ext cx="5249863" cy="1295400"/>
          </a:xfrm>
          <a:prstGeom prst="rect">
            <a:avLst/>
          </a:prstGeom>
          <a:solidFill>
            <a:schemeClr val="accent1">
              <a:lumMod val="20000"/>
              <a:lumOff val="80000"/>
            </a:schemeClr>
          </a:solidFill>
          <a:ln w="9525">
            <a:solidFill>
              <a:schemeClr val="tx1"/>
            </a:solidFill>
            <a:miter lim="800000"/>
            <a:headEnd/>
            <a:tailEnd/>
          </a:ln>
        </p:spPr>
      </p:pic>
      <p:sp>
        <p:nvSpPr>
          <p:cNvPr id="10" name="Rectangle 4"/>
          <p:cNvSpPr>
            <a:spLocks noChangeArrowheads="1"/>
          </p:cNvSpPr>
          <p:nvPr/>
        </p:nvSpPr>
        <p:spPr bwMode="auto">
          <a:xfrm>
            <a:off x="2514600" y="5257800"/>
            <a:ext cx="19050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3.4 C# Array</a:t>
            </a:r>
          </a:p>
        </p:txBody>
      </p:sp>
      <p:grpSp>
        <p:nvGrpSpPr>
          <p:cNvPr id="194567"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4568"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558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2AB42E4-6B82-4186-9383-7C346FE67310}" type="slidenum">
              <a:rPr lang="en-US" altLang="en-US" sz="800">
                <a:latin typeface="Arial" pitchFamily="34" charset="0"/>
              </a:rPr>
              <a:pPr algn="r" eaLnBrk="1" hangingPunct="1">
                <a:spcBef>
                  <a:spcPct val="0"/>
                </a:spcBef>
                <a:buFontTx/>
                <a:buNone/>
              </a:pPr>
              <a:t>15</a:t>
            </a:fld>
            <a:endParaRPr lang="en-US" altLang="en-US" sz="800">
              <a:latin typeface="Arial" pitchFamily="34" charset="0"/>
            </a:endParaRPr>
          </a:p>
        </p:txBody>
      </p:sp>
      <p:sp>
        <p:nvSpPr>
          <p:cNvPr id="4" name="Rectangle 7"/>
          <p:cNvSpPr txBox="1">
            <a:spLocks noChangeArrowheads="1"/>
          </p:cNvSpPr>
          <p:nvPr/>
        </p:nvSpPr>
        <p:spPr>
          <a:xfrm>
            <a:off x="228600" y="762000"/>
            <a:ext cx="6492875" cy="7543800"/>
          </a:xfrm>
          <a:prstGeom prst="rect">
            <a:avLst/>
          </a:prstGeom>
        </p:spPr>
        <p:txBody>
          <a:bodyPr/>
          <a:lstStyle/>
          <a:p>
            <a:pPr defTabSz="966788" eaLnBrk="1" hangingPunct="1">
              <a:defRPr/>
            </a:pPr>
            <a:r>
              <a:rPr lang="en-US" sz="1550" dirty="0">
                <a:latin typeface="Candara" pitchFamily="34" charset="0"/>
                <a:cs typeface="Courier New" pitchFamily="49" charset="0"/>
              </a:rPr>
              <a:t>Here are some 2-Dimensional arrays</a:t>
            </a:r>
          </a:p>
          <a:p>
            <a:pPr defTabSz="966788" eaLnBrk="1" hangingPunct="1">
              <a:buFont typeface="Wingdings" pitchFamily="2" charset="2"/>
              <a:buChar char="§"/>
              <a:defRPr/>
            </a:pPr>
            <a:r>
              <a:rPr lang="en-US" sz="1550" dirty="0">
                <a:latin typeface="Candara" pitchFamily="34" charset="0"/>
                <a:cs typeface="Courier New" pitchFamily="49" charset="0"/>
              </a:rPr>
              <a:t> Declare a two dimensional array</a:t>
            </a:r>
          </a:p>
          <a:p>
            <a:pPr defTabSz="966788" eaLnBrk="1"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multiDimensionalArray1 = new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[2, 3];</a:t>
            </a:r>
          </a:p>
          <a:p>
            <a:pPr defTabSz="966788" eaLnBrk="1" hangingPunct="1">
              <a:defRPr/>
            </a:pPr>
            <a:endParaRPr lang="en-US" sz="155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Declare and set array element values</a:t>
            </a:r>
          </a:p>
          <a:p>
            <a:pPr defTabSz="966788" eaLnBrk="1" hangingPunct="1">
              <a:defRPr/>
            </a:pPr>
            <a:r>
              <a:rPr lang="en-US" sz="1350" dirty="0" err="1">
                <a:latin typeface="Courier New" pitchFamily="49" charset="0"/>
                <a:cs typeface="Courier New" pitchFamily="49" charset="0"/>
              </a:rPr>
              <a:t>int</a:t>
            </a:r>
            <a:r>
              <a:rPr lang="en-US" sz="1350" dirty="0">
                <a:latin typeface="Courier New" pitchFamily="49" charset="0"/>
                <a:cs typeface="Courier New" pitchFamily="49" charset="0"/>
              </a:rPr>
              <a:t>[,] multiDimensionalArray2 = { { 1, 2, 3 }, { 4, 5, 6 } };</a:t>
            </a:r>
          </a:p>
          <a:p>
            <a:pPr defTabSz="966788" eaLnBrk="1" hangingPunct="1">
              <a:defRPr/>
            </a:pPr>
            <a:endParaRPr lang="en-US" sz="155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Declare a jagged array</a:t>
            </a:r>
          </a:p>
          <a:p>
            <a:pPr defTabSz="966788" eaLnBrk="1"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jaggedArray</a:t>
            </a:r>
            <a:r>
              <a:rPr lang="en-US" sz="1550" dirty="0">
                <a:latin typeface="Courier New" pitchFamily="49" charset="0"/>
                <a:cs typeface="Courier New" pitchFamily="49" charset="0"/>
              </a:rPr>
              <a:t> = new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[6][];</a:t>
            </a:r>
          </a:p>
          <a:p>
            <a:pPr defTabSz="966788" eaLnBrk="1" hangingPunct="1">
              <a:defRPr/>
            </a:pPr>
            <a:endParaRPr lang="en-US" sz="155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Set the values of the first array in the jagged array structure</a:t>
            </a:r>
          </a:p>
          <a:p>
            <a:pPr defTabSz="966788" eaLnBrk="1" hangingPunct="1">
              <a:defRPr/>
            </a:pPr>
            <a:r>
              <a:rPr lang="en-US" sz="1550" dirty="0" err="1">
                <a:latin typeface="Courier New" pitchFamily="49" charset="0"/>
                <a:cs typeface="Courier New" pitchFamily="49" charset="0"/>
              </a:rPr>
              <a:t>jaggedArray</a:t>
            </a:r>
            <a:r>
              <a:rPr lang="en-US" sz="1550" dirty="0">
                <a:latin typeface="Courier New" pitchFamily="49" charset="0"/>
                <a:cs typeface="Courier New" pitchFamily="49" charset="0"/>
              </a:rPr>
              <a:t>[0] = new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[4] { 1, 2, 3, 4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In C#, arrays are actually objects, and not just addressable regions of contiguous memory as in C and C++. Array is the abstract base type of all array types.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600" b="1" dirty="0">
                <a:latin typeface="Candara" pitchFamily="34" charset="0"/>
                <a:cs typeface="Courier New" pitchFamily="49" charset="0"/>
              </a:rPr>
              <a:t>3.6.1 Accessing Array Elements</a:t>
            </a:r>
          </a:p>
          <a:p>
            <a:pPr defTabSz="966788" eaLnBrk="1" hangingPunct="1">
              <a:defRPr/>
            </a:pPr>
            <a:r>
              <a:rPr lang="en-US" sz="1550" dirty="0">
                <a:latin typeface="Candara" pitchFamily="34" charset="0"/>
                <a:cs typeface="Courier New" pitchFamily="49" charset="0"/>
              </a:rPr>
              <a:t>Elements in an array  in always indexed from 0. So the first element is the 0th element and the last element is the (n-1)</a:t>
            </a:r>
            <a:r>
              <a:rPr lang="en-US" sz="1550" dirty="0" err="1">
                <a:latin typeface="Candara" pitchFamily="34" charset="0"/>
                <a:cs typeface="Courier New" pitchFamily="49" charset="0"/>
              </a:rPr>
              <a:t>th</a:t>
            </a:r>
            <a:r>
              <a:rPr lang="en-US" sz="1550" dirty="0">
                <a:latin typeface="Candara" pitchFamily="34" charset="0"/>
                <a:cs typeface="Courier New" pitchFamily="49" charset="0"/>
              </a:rPr>
              <a:t> element where n is the</a:t>
            </a:r>
          </a:p>
          <a:p>
            <a:pPr defTabSz="966788" eaLnBrk="1" hangingPunct="1">
              <a:defRPr/>
            </a:pPr>
            <a:r>
              <a:rPr lang="en-US" sz="1550" dirty="0">
                <a:latin typeface="Candara" pitchFamily="34" charset="0"/>
                <a:cs typeface="Courier New" pitchFamily="49" charset="0"/>
              </a:rPr>
              <a:t>length of the array.</a:t>
            </a:r>
          </a:p>
          <a:p>
            <a:pPr defTabSz="966788" eaLnBrk="1" hangingPunct="1">
              <a:defRPr/>
            </a:pPr>
            <a:r>
              <a:rPr lang="en-US" sz="1300" dirty="0" err="1">
                <a:latin typeface="Courier New" pitchFamily="49" charset="0"/>
                <a:cs typeface="Courier New" pitchFamily="49" charset="0"/>
              </a:rPr>
              <a:t>int</a:t>
            </a:r>
            <a:r>
              <a:rPr lang="en-US" sz="1300" dirty="0">
                <a:latin typeface="Courier New" pitchFamily="49" charset="0"/>
                <a:cs typeface="Courier New" pitchFamily="49" charset="0"/>
              </a:rPr>
              <a:t> [] </a:t>
            </a:r>
            <a:r>
              <a:rPr lang="en-US" sz="1300" dirty="0" err="1">
                <a:latin typeface="Courier New" pitchFamily="49" charset="0"/>
                <a:cs typeface="Courier New" pitchFamily="49" charset="0"/>
              </a:rPr>
              <a:t>anIntArray</a:t>
            </a:r>
            <a:r>
              <a:rPr lang="en-US" sz="1300" dirty="0">
                <a:latin typeface="Courier New" pitchFamily="49" charset="0"/>
                <a:cs typeface="Courier New" pitchFamily="49" charset="0"/>
              </a:rPr>
              <a:t> = new </a:t>
            </a:r>
            <a:r>
              <a:rPr lang="en-US" sz="1300" dirty="0" err="1">
                <a:latin typeface="Courier New" pitchFamily="49" charset="0"/>
                <a:cs typeface="Courier New" pitchFamily="49" charset="0"/>
              </a:rPr>
              <a:t>int</a:t>
            </a:r>
            <a:r>
              <a:rPr lang="en-US" sz="1300" dirty="0">
                <a:latin typeface="Courier New" pitchFamily="49" charset="0"/>
                <a:cs typeface="Courier New" pitchFamily="49" charset="0"/>
              </a:rPr>
              <a:t>[]{5, 2, 8,  9,  6};</a:t>
            </a:r>
          </a:p>
          <a:p>
            <a:pPr defTabSz="966788" eaLnBrk="1" hangingPunct="1">
              <a:defRPr/>
            </a:pPr>
            <a:r>
              <a:rPr lang="en-US" sz="1300" dirty="0" err="1">
                <a:latin typeface="Courier New" pitchFamily="49" charset="0"/>
                <a:cs typeface="Courier New" pitchFamily="49" charset="0"/>
              </a:rPr>
              <a:t>System.Console.WriteLine</a:t>
            </a:r>
            <a:r>
              <a:rPr lang="en-US" sz="1300" dirty="0">
                <a:latin typeface="Courier New" pitchFamily="49" charset="0"/>
                <a:cs typeface="Courier New" pitchFamily="49" charset="0"/>
              </a:rPr>
              <a:t>("The array 0 </a:t>
            </a:r>
            <a:r>
              <a:rPr lang="en-US" sz="1300" dirty="0" err="1">
                <a:latin typeface="Courier New" pitchFamily="49" charset="0"/>
                <a:cs typeface="Courier New" pitchFamily="49" charset="0"/>
              </a:rPr>
              <a:t>th</a:t>
            </a:r>
            <a:r>
              <a:rPr lang="en-US" sz="1300" dirty="0">
                <a:latin typeface="Courier New" pitchFamily="49" charset="0"/>
                <a:cs typeface="Courier New" pitchFamily="49" charset="0"/>
              </a:rPr>
              <a:t> element is :” +</a:t>
            </a:r>
          </a:p>
          <a:p>
            <a:pPr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anIntArray</a:t>
            </a:r>
            <a:r>
              <a:rPr lang="en-US" sz="1300" dirty="0">
                <a:latin typeface="Courier New" pitchFamily="49" charset="0"/>
                <a:cs typeface="Courier New" pitchFamily="49" charset="0"/>
              </a:rPr>
              <a:t>[0]);</a:t>
            </a:r>
          </a:p>
          <a:p>
            <a:pPr defTabSz="966788" eaLnBrk="1" hangingPunct="1">
              <a:defRPr/>
            </a:pPr>
            <a:endParaRPr lang="en-US" sz="155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Using index in a multidimensional array</a:t>
            </a:r>
          </a:p>
          <a:p>
            <a:pPr defTabSz="966788" eaLnBrk="1" hangingPunct="1">
              <a:defRPr/>
            </a:pPr>
            <a:r>
              <a:rPr lang="en-US" sz="1300" dirty="0" err="1">
                <a:latin typeface="Courier New" pitchFamily="49" charset="0"/>
                <a:cs typeface="Courier New" pitchFamily="49" charset="0"/>
              </a:rPr>
              <a:t>int</a:t>
            </a:r>
            <a:r>
              <a:rPr lang="en-US" sz="1300" dirty="0">
                <a:latin typeface="Courier New" pitchFamily="49" charset="0"/>
                <a:cs typeface="Courier New" pitchFamily="49" charset="0"/>
              </a:rPr>
              <a:t>[,] multiDimensionalArray2 = { { 1, 2, 3 }, { 4, 5, 6 } };</a:t>
            </a:r>
          </a:p>
          <a:p>
            <a:pPr defTabSz="966788" eaLnBrk="1" hangingPunct="1">
              <a:defRPr/>
            </a:pPr>
            <a:r>
              <a:rPr lang="en-US" sz="1300" dirty="0" err="1">
                <a:latin typeface="Courier New" pitchFamily="49" charset="0"/>
                <a:cs typeface="Courier New" pitchFamily="49" charset="0"/>
              </a:rPr>
              <a:t>System.Console.WriteLine</a:t>
            </a:r>
            <a:r>
              <a:rPr lang="en-US" sz="1300" dirty="0">
                <a:latin typeface="Courier New" pitchFamily="49" charset="0"/>
                <a:cs typeface="Courier New" pitchFamily="49" charset="0"/>
              </a:rPr>
              <a:t>("The [0, 2] element : “ +</a:t>
            </a:r>
          </a:p>
          <a:p>
            <a:pPr defTabSz="966788" eaLnBrk="1" hangingPunct="1">
              <a:defRPr/>
            </a:pPr>
            <a:r>
              <a:rPr lang="en-US" sz="1300" dirty="0">
                <a:latin typeface="Courier New" pitchFamily="49" charset="0"/>
                <a:cs typeface="Courier New" pitchFamily="49" charset="0"/>
              </a:rPr>
              <a:t>                              multiDimensionalArray2[0, 2]);</a:t>
            </a:r>
          </a:p>
          <a:p>
            <a:pPr defTabSz="966788" eaLnBrk="1" hangingPunct="1">
              <a:defRPr/>
            </a:pPr>
            <a:endParaRPr lang="en-US" sz="1550" dirty="0">
              <a:latin typeface="Candara" pitchFamily="34" charset="0"/>
              <a:cs typeface="Arial" charset="0"/>
            </a:endParaRPr>
          </a:p>
        </p:txBody>
      </p:sp>
      <p:grpSp>
        <p:nvGrpSpPr>
          <p:cNvPr id="195589"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5590"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661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83C1B5A-C971-497D-8E99-C67BAB20966D}" type="slidenum">
              <a:rPr lang="en-US" altLang="en-US" sz="800">
                <a:latin typeface="Arial" pitchFamily="34" charset="0"/>
              </a:rPr>
              <a:pPr algn="r" eaLnBrk="1" hangingPunct="1">
                <a:spcBef>
                  <a:spcPct val="0"/>
                </a:spcBef>
                <a:buFontTx/>
                <a:buNone/>
              </a:pPr>
              <a:t>16</a:t>
            </a:fld>
            <a:endParaRPr lang="en-US" altLang="en-US" sz="800">
              <a:latin typeface="Arial" pitchFamily="34" charset="0"/>
            </a:endParaRPr>
          </a:p>
        </p:txBody>
      </p:sp>
      <p:sp>
        <p:nvSpPr>
          <p:cNvPr id="4" name="Rectangle 7"/>
          <p:cNvSpPr txBox="1">
            <a:spLocks noChangeArrowheads="1"/>
          </p:cNvSpPr>
          <p:nvPr/>
        </p:nvSpPr>
        <p:spPr>
          <a:xfrm>
            <a:off x="228600" y="762000"/>
            <a:ext cx="6492875" cy="7543800"/>
          </a:xfrm>
          <a:prstGeom prst="rect">
            <a:avLst/>
          </a:prstGeom>
        </p:spPr>
        <p:txBody>
          <a:bodyPr/>
          <a:lstStyle/>
          <a:p>
            <a:pPr defTabSz="966788" eaLnBrk="1" hangingPunct="1">
              <a:defRPr/>
            </a:pPr>
            <a:r>
              <a:rPr lang="en-US" sz="1600" b="1" dirty="0">
                <a:latin typeface="Candara" pitchFamily="34" charset="0"/>
                <a:cs typeface="Courier New" pitchFamily="49" charset="0"/>
              </a:rPr>
              <a:t>3.6.2 Arrays are Objects</a:t>
            </a:r>
            <a:r>
              <a:rPr lang="en-US" sz="1550" dirty="0">
                <a:latin typeface="Candara" pitchFamily="34" charset="0"/>
                <a:cs typeface="Courier New" pitchFamily="49" charset="0"/>
              </a:rPr>
              <a:t>.</a:t>
            </a:r>
          </a:p>
          <a:p>
            <a:pPr defTabSz="966788" eaLnBrk="1" hangingPunct="1">
              <a:defRPr/>
            </a:pPr>
            <a:r>
              <a:rPr lang="en-US" sz="1550" dirty="0">
                <a:latin typeface="Candara" pitchFamily="34" charset="0"/>
                <a:cs typeface="Courier New" pitchFamily="49" charset="0"/>
              </a:rPr>
              <a:t>C# Arrays behave like objects. There are several handy attributes and methods that you can use, that are automatically</a:t>
            </a:r>
          </a:p>
          <a:p>
            <a:pPr defTabSz="966788" eaLnBrk="1" hangingPunct="1">
              <a:defRPr/>
            </a:pPr>
            <a:r>
              <a:rPr lang="en-US" sz="1550" dirty="0">
                <a:latin typeface="Candara" pitchFamily="34" charset="0"/>
                <a:cs typeface="Courier New" pitchFamily="49" charset="0"/>
              </a:rPr>
              <a:t>available for you soon after you create an array.</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3.6.2.1 The </a:t>
            </a:r>
            <a:r>
              <a:rPr lang="en-US" sz="1550" dirty="0">
                <a:latin typeface="Candara" pitchFamily="34" charset="0"/>
                <a:cs typeface="Courier New" pitchFamily="49" charset="0"/>
              </a:rPr>
              <a:t>L</a:t>
            </a:r>
            <a:r>
              <a:rPr lang="en-US" sz="1400" dirty="0">
                <a:latin typeface="Courier New" pitchFamily="49" charset="0"/>
                <a:cs typeface="Courier New" pitchFamily="49" charset="0"/>
              </a:rPr>
              <a:t>ength</a:t>
            </a:r>
            <a:r>
              <a:rPr lang="en-US" sz="1550" b="1" dirty="0">
                <a:latin typeface="Candara" pitchFamily="34" charset="0"/>
                <a:cs typeface="Courier New" pitchFamily="49" charset="0"/>
              </a:rPr>
              <a:t> attribute</a:t>
            </a:r>
          </a:p>
          <a:p>
            <a:pPr defTabSz="966788" eaLnBrk="1" hangingPunct="1">
              <a:defRPr/>
            </a:pPr>
            <a:r>
              <a:rPr lang="en-US" sz="1550" dirty="0">
                <a:latin typeface="Candara" pitchFamily="34" charset="0"/>
                <a:cs typeface="Courier New" pitchFamily="49" charset="0"/>
              </a:rPr>
              <a:t>The length attribute gives the number of elements in the array.</a:t>
            </a:r>
          </a:p>
          <a:p>
            <a:pPr defTabSz="966788" eaLnBrk="1" hangingPunct="1">
              <a:defRPr/>
            </a:pPr>
            <a:r>
              <a:rPr lang="en-US" sz="1550" dirty="0">
                <a:latin typeface="Candara" pitchFamily="34" charset="0"/>
                <a:cs typeface="Courier New" pitchFamily="49" charset="0"/>
              </a:rPr>
              <a:t>Example :</a:t>
            </a: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anArray</a:t>
            </a:r>
            <a:r>
              <a:rPr lang="en-US" sz="1400" dirty="0">
                <a:latin typeface="Courier New" pitchFamily="49" charset="0"/>
                <a:cs typeface="Courier New" pitchFamily="49" charset="0"/>
              </a:rPr>
              <a:t> = new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 5, 4, 3, 7, 8, 10, -9, 0, 81 };</a:t>
            </a: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("Length : " + </a:t>
            </a:r>
            <a:r>
              <a:rPr lang="en-US" sz="1400" dirty="0" err="1">
                <a:latin typeface="Courier New" pitchFamily="49" charset="0"/>
                <a:cs typeface="Courier New" pitchFamily="49" charset="0"/>
              </a:rPr>
              <a:t>anArray.Length</a:t>
            </a:r>
            <a:r>
              <a:rPr lang="en-US" sz="1400" dirty="0">
                <a:latin typeface="Courier New" pitchFamily="49" charset="0"/>
                <a:cs typeface="Courier New" pitchFamily="49" charset="0"/>
              </a:rPr>
              <a:t>);</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above statement will produce the result</a:t>
            </a:r>
          </a:p>
          <a:p>
            <a:pPr defTabSz="966788" eaLnBrk="1" hangingPunct="1">
              <a:defRPr/>
            </a:pPr>
            <a:r>
              <a:rPr lang="en-US" sz="1550" dirty="0">
                <a:latin typeface="Candara" pitchFamily="34" charset="0"/>
                <a:cs typeface="Courier New" pitchFamily="49" charset="0"/>
              </a:rPr>
              <a:t>	Length : 9</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3.62.2 </a:t>
            </a:r>
            <a:r>
              <a:rPr lang="en-US" sz="1400" b="1" dirty="0" err="1">
                <a:latin typeface="Courier New" pitchFamily="49" charset="0"/>
                <a:cs typeface="Courier New" pitchFamily="49" charset="0"/>
              </a:rPr>
              <a:t>GetUpperBound</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GetLowerBound</a:t>
            </a:r>
            <a:r>
              <a:rPr lang="en-US" sz="1400" b="1" dirty="0">
                <a:latin typeface="Courier New" pitchFamily="49" charset="0"/>
                <a:cs typeface="Courier New" pitchFamily="49" charset="0"/>
              </a:rPr>
              <a:t>() </a:t>
            </a:r>
            <a:r>
              <a:rPr lang="en-US" sz="1550" b="1" dirty="0">
                <a:latin typeface="Candara" pitchFamily="34" charset="0"/>
                <a:cs typeface="Courier New" pitchFamily="49" charset="0"/>
              </a:rPr>
              <a:t>methods.</a:t>
            </a:r>
          </a:p>
          <a:p>
            <a:pPr defTabSz="966788" eaLnBrk="1" hangingPunct="1">
              <a:defRPr/>
            </a:pPr>
            <a:r>
              <a:rPr lang="en-US" sz="1550" dirty="0">
                <a:latin typeface="Candara" pitchFamily="34" charset="0"/>
                <a:cs typeface="Courier New" pitchFamily="49" charset="0"/>
              </a:rPr>
              <a:t>Methods </a:t>
            </a:r>
            <a:r>
              <a:rPr lang="en-US" sz="1550" dirty="0" err="1">
                <a:latin typeface="Candara" pitchFamily="34" charset="0"/>
                <a:cs typeface="Courier New" pitchFamily="49" charset="0"/>
              </a:rPr>
              <a:t>GetUpperBound</a:t>
            </a:r>
            <a:r>
              <a:rPr lang="en-US" sz="1550" dirty="0">
                <a:latin typeface="Candara" pitchFamily="34" charset="0"/>
                <a:cs typeface="Courier New" pitchFamily="49" charset="0"/>
              </a:rPr>
              <a:t>() and </a:t>
            </a:r>
            <a:r>
              <a:rPr lang="en-US" sz="1550" dirty="0" err="1">
                <a:latin typeface="Candara" pitchFamily="34" charset="0"/>
                <a:cs typeface="Courier New" pitchFamily="49" charset="0"/>
              </a:rPr>
              <a:t>GetLowerBound</a:t>
            </a:r>
            <a:r>
              <a:rPr lang="en-US" sz="1550" dirty="0">
                <a:latin typeface="Candara" pitchFamily="34" charset="0"/>
                <a:cs typeface="Courier New" pitchFamily="49" charset="0"/>
              </a:rPr>
              <a:t>() gives the highest and the lowest indexes of the array. Take a look at this example and the result. The </a:t>
            </a:r>
            <a:r>
              <a:rPr lang="en-US" sz="1550" dirty="0" err="1">
                <a:latin typeface="Candara" pitchFamily="34" charset="0"/>
                <a:cs typeface="Courier New" pitchFamily="49" charset="0"/>
              </a:rPr>
              <a:t>GetUpperBound</a:t>
            </a:r>
            <a:r>
              <a:rPr lang="en-US" sz="1550" dirty="0">
                <a:latin typeface="Candara" pitchFamily="34" charset="0"/>
                <a:cs typeface="Courier New" pitchFamily="49" charset="0"/>
              </a:rPr>
              <a:t>() returns the highest index number in the array, while the </a:t>
            </a:r>
            <a:r>
              <a:rPr lang="en-US" sz="1550" dirty="0" err="1">
                <a:latin typeface="Candara" pitchFamily="34" charset="0"/>
                <a:cs typeface="Courier New" pitchFamily="49" charset="0"/>
              </a:rPr>
              <a:t>GetLowerBound</a:t>
            </a:r>
            <a:r>
              <a:rPr lang="en-US" sz="1550" dirty="0">
                <a:latin typeface="Candara" pitchFamily="34" charset="0"/>
                <a:cs typeface="Courier New" pitchFamily="49" charset="0"/>
              </a:rPr>
              <a:t>() returns the lowest index number in the array.</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Example: Using the same array shown above</a:t>
            </a: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anArray</a:t>
            </a:r>
            <a:r>
              <a:rPr lang="en-US" sz="1400" dirty="0">
                <a:latin typeface="Courier New" pitchFamily="49" charset="0"/>
                <a:cs typeface="Courier New" pitchFamily="49" charset="0"/>
              </a:rPr>
              <a:t> Upper Bound: " + </a:t>
            </a:r>
            <a:r>
              <a:rPr lang="en-US" sz="1400" dirty="0" err="1">
                <a:latin typeface="Courier New" pitchFamily="49" charset="0"/>
                <a:cs typeface="Courier New" pitchFamily="49" charset="0"/>
              </a:rPr>
              <a:t>anArray.GetUpperBound</a:t>
            </a:r>
            <a:r>
              <a:rPr lang="en-US" sz="1400" dirty="0">
                <a:latin typeface="Courier New" pitchFamily="49" charset="0"/>
                <a:cs typeface="Courier New" pitchFamily="49" charset="0"/>
              </a:rPr>
              <a:t>(0));</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above statement will produce  the result </a:t>
            </a:r>
          </a:p>
          <a:p>
            <a:pPr defTabSz="966788" eaLnBrk="1" hangingPunct="1">
              <a:defRPr/>
            </a:pPr>
            <a:r>
              <a:rPr lang="en-US" sz="1400" dirty="0" err="1">
                <a:latin typeface="Courier New" pitchFamily="49" charset="0"/>
                <a:cs typeface="Courier New" pitchFamily="49" charset="0"/>
              </a:rPr>
              <a:t>anArray</a:t>
            </a:r>
            <a:r>
              <a:rPr lang="en-US" sz="1400" dirty="0">
                <a:latin typeface="Courier New" pitchFamily="49" charset="0"/>
                <a:cs typeface="Courier New" pitchFamily="49" charset="0"/>
              </a:rPr>
              <a:t> Upper Bound: 8</a:t>
            </a:r>
          </a:p>
          <a:p>
            <a:pPr defTabSz="966788" eaLnBrk="1" hangingPunct="1">
              <a:defRPr/>
            </a:pPr>
            <a:endParaRPr lang="en-US" sz="1400" dirty="0">
              <a:latin typeface="Courier New" pitchFamily="49" charset="0"/>
              <a:cs typeface="Courier New" pitchFamily="49" charset="0"/>
            </a:endParaRP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anArray</a:t>
            </a:r>
            <a:r>
              <a:rPr lang="en-US" sz="1400" dirty="0">
                <a:latin typeface="Courier New" pitchFamily="49" charset="0"/>
                <a:cs typeface="Courier New" pitchFamily="49" charset="0"/>
              </a:rPr>
              <a:t> Lower Bound: " + </a:t>
            </a:r>
            <a:r>
              <a:rPr lang="en-US" sz="1400" dirty="0" err="1">
                <a:latin typeface="Courier New" pitchFamily="49" charset="0"/>
                <a:cs typeface="Courier New" pitchFamily="49" charset="0"/>
              </a:rPr>
              <a:t>anArray.GetLowerBound</a:t>
            </a:r>
            <a:r>
              <a:rPr lang="en-US" sz="1400" dirty="0">
                <a:latin typeface="Courier New" pitchFamily="49" charset="0"/>
                <a:cs typeface="Courier New" pitchFamily="49" charset="0"/>
              </a:rPr>
              <a:t>(0));</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above statement will produce  the result </a:t>
            </a:r>
          </a:p>
          <a:p>
            <a:pPr defTabSz="966788" eaLnBrk="1" hangingPunct="1">
              <a:defRPr/>
            </a:pPr>
            <a:r>
              <a:rPr lang="en-US" sz="1400" dirty="0" err="1">
                <a:latin typeface="Courier New" pitchFamily="49" charset="0"/>
                <a:cs typeface="Courier New" pitchFamily="49" charset="0"/>
              </a:rPr>
              <a:t>anArray</a:t>
            </a:r>
            <a:r>
              <a:rPr lang="en-US" sz="1400" dirty="0">
                <a:latin typeface="Courier New" pitchFamily="49" charset="0"/>
                <a:cs typeface="Courier New" pitchFamily="49" charset="0"/>
              </a:rPr>
              <a:t> Upper Bound: 0</a:t>
            </a:r>
            <a:endParaRPr lang="en-US" sz="1550" dirty="0">
              <a:latin typeface="Candara" pitchFamily="34" charset="0"/>
              <a:cs typeface="Arial" charset="0"/>
            </a:endParaRPr>
          </a:p>
        </p:txBody>
      </p:sp>
      <p:grpSp>
        <p:nvGrpSpPr>
          <p:cNvPr id="196613"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6614"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763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5488DEF-66D7-4492-82F2-06B97CB14A3B}" type="slidenum">
              <a:rPr lang="en-US" altLang="en-US" sz="800">
                <a:latin typeface="Arial" pitchFamily="34" charset="0"/>
              </a:rPr>
              <a:pPr algn="r" eaLnBrk="1" hangingPunct="1">
                <a:spcBef>
                  <a:spcPct val="0"/>
                </a:spcBef>
                <a:buFontTx/>
                <a:buNone/>
              </a:pPr>
              <a:t>17</a:t>
            </a:fld>
            <a:endParaRPr lang="en-US" altLang="en-US" sz="800">
              <a:latin typeface="Arial" pitchFamily="34" charset="0"/>
            </a:endParaRPr>
          </a:p>
        </p:txBody>
      </p:sp>
      <p:sp>
        <p:nvSpPr>
          <p:cNvPr id="4" name="Rectangle 7"/>
          <p:cNvSpPr txBox="1">
            <a:spLocks noChangeArrowheads="1"/>
          </p:cNvSpPr>
          <p:nvPr/>
        </p:nvSpPr>
        <p:spPr>
          <a:xfrm>
            <a:off x="228600" y="762000"/>
            <a:ext cx="6492875" cy="7543800"/>
          </a:xfrm>
          <a:prstGeom prst="rect">
            <a:avLst/>
          </a:prstGeom>
        </p:spPr>
        <p:txBody>
          <a:bodyPr/>
          <a:lstStyle/>
          <a:p>
            <a:pPr defTabSz="966788" eaLnBrk="1" hangingPunct="1">
              <a:defRPr/>
            </a:pPr>
            <a:r>
              <a:rPr lang="en-US" sz="1550" dirty="0">
                <a:latin typeface="Candara" pitchFamily="34" charset="0"/>
                <a:cs typeface="Courier New" pitchFamily="49" charset="0"/>
              </a:rPr>
              <a:t>Example:</a:t>
            </a: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a2DIntArray = {{3, 4}, {11, 6}, {5, 4} , {2, 0}  };</a:t>
            </a: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("Upper Bound 1st D: " + </a:t>
            </a:r>
          </a:p>
          <a:p>
            <a:pPr defTabSz="966788" eaLnBrk="1" hangingPunct="1">
              <a:defRPr/>
            </a:pPr>
            <a:r>
              <a:rPr lang="en-US" sz="1400" dirty="0">
                <a:latin typeface="Courier New" pitchFamily="49" charset="0"/>
                <a:cs typeface="Courier New" pitchFamily="49" charset="0"/>
              </a:rPr>
              <a:t>			a2DIntArray.GetUpperBound(0));</a:t>
            </a:r>
          </a:p>
          <a:p>
            <a:pPr defTabSz="966788" eaLnBrk="1" hangingPunct="1">
              <a:defRPr/>
            </a:pPr>
            <a:r>
              <a:rPr lang="en-US" sz="1550" dirty="0">
                <a:latin typeface="Candara" pitchFamily="34" charset="0"/>
                <a:cs typeface="Courier New" pitchFamily="49" charset="0"/>
              </a:rPr>
              <a:t>The above statement will produce  the result </a:t>
            </a:r>
          </a:p>
          <a:p>
            <a:pPr defTabSz="966788" eaLnBrk="1" hangingPunct="1">
              <a:defRPr/>
            </a:pPr>
            <a:r>
              <a:rPr lang="en-US" sz="1400" dirty="0">
                <a:latin typeface="Courier New" pitchFamily="49" charset="0"/>
                <a:cs typeface="Courier New" pitchFamily="49" charset="0"/>
              </a:rPr>
              <a:t>		Upper Bound 1st D: 3</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("Lower Bound 1st D: " + a2DIntArray.GetLowerBound(0));</a:t>
            </a: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above statement will produce  the result </a:t>
            </a:r>
          </a:p>
          <a:p>
            <a:pPr defTabSz="966788" eaLnBrk="1" hangingPunct="1">
              <a:defRPr/>
            </a:pPr>
            <a:r>
              <a:rPr lang="en-US" sz="1400" dirty="0">
                <a:latin typeface="Courier New" pitchFamily="49" charset="0"/>
                <a:cs typeface="Courier New" pitchFamily="49" charset="0"/>
              </a:rPr>
              <a:t>		Lower Bound 1st D: 0</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("Upper Bound 2nd D: " + a2DIntArray.GetUpperBound(1));</a:t>
            </a:r>
          </a:p>
          <a:p>
            <a:pPr defTabSz="966788" eaLnBrk="1" hangingPunct="1">
              <a:defRPr/>
            </a:pPr>
            <a:r>
              <a:rPr lang="en-US" sz="1550" dirty="0">
                <a:latin typeface="Candara" pitchFamily="34" charset="0"/>
                <a:cs typeface="Courier New" pitchFamily="49" charset="0"/>
              </a:rPr>
              <a:t>The above statement will produce  the result </a:t>
            </a:r>
          </a:p>
          <a:p>
            <a:pPr defTabSz="966788" eaLnBrk="1" hangingPunct="1">
              <a:defRPr/>
            </a:pPr>
            <a:r>
              <a:rPr lang="en-US" sz="1400" dirty="0">
                <a:latin typeface="Courier New" pitchFamily="49" charset="0"/>
                <a:cs typeface="Courier New" pitchFamily="49" charset="0"/>
              </a:rPr>
              <a:t>		Upper Bound 2nd D:  1</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System.Console.WriteLine</a:t>
            </a:r>
            <a:r>
              <a:rPr lang="en-US" sz="1400" dirty="0">
                <a:latin typeface="Courier New" pitchFamily="49" charset="0"/>
                <a:cs typeface="Courier New" pitchFamily="49" charset="0"/>
              </a:rPr>
              <a:t>(“Lower Bound 2nd D: " + a2DIntArray.GetLowerBound(1));</a:t>
            </a:r>
          </a:p>
          <a:p>
            <a:pPr defTabSz="966788" eaLnBrk="1" hangingPunct="1">
              <a:defRPr/>
            </a:pPr>
            <a:r>
              <a:rPr lang="en-US" sz="1550" dirty="0">
                <a:latin typeface="Candara" pitchFamily="34" charset="0"/>
                <a:cs typeface="Courier New" pitchFamily="49" charset="0"/>
              </a:rPr>
              <a:t>The above statement will produce  the result </a:t>
            </a:r>
          </a:p>
          <a:p>
            <a:pPr defTabSz="966788" eaLnBrk="1" hangingPunct="1">
              <a:defRPr/>
            </a:pPr>
            <a:r>
              <a:rPr lang="en-US" sz="1400" dirty="0">
                <a:latin typeface="Courier New" pitchFamily="49" charset="0"/>
                <a:cs typeface="Courier New" pitchFamily="49" charset="0"/>
              </a:rPr>
              <a:t>		Lower Bound 2nd D:  0</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550" dirty="0">
                <a:latin typeface="Candara" pitchFamily="34" charset="0"/>
                <a:cs typeface="Courier New" pitchFamily="49" charset="0"/>
              </a:rPr>
              <a:t>The parameter (0) in the </a:t>
            </a:r>
            <a:r>
              <a:rPr lang="en-US" sz="1550" dirty="0" err="1">
                <a:latin typeface="Candara" pitchFamily="34" charset="0"/>
                <a:cs typeface="Courier New" pitchFamily="49" charset="0"/>
              </a:rPr>
              <a:t>GetUpperBound</a:t>
            </a:r>
            <a:r>
              <a:rPr lang="en-US" sz="1550" dirty="0">
                <a:latin typeface="Candara" pitchFamily="34" charset="0"/>
                <a:cs typeface="Courier New" pitchFamily="49" charset="0"/>
              </a:rPr>
              <a:t>(0) represents the first dimension of the array, </a:t>
            </a:r>
            <a:r>
              <a:rPr lang="en-US" sz="1550" dirty="0" err="1">
                <a:latin typeface="Candara" pitchFamily="34" charset="0"/>
                <a:cs typeface="Courier New" pitchFamily="49" charset="0"/>
              </a:rPr>
              <a:t>GetUpperBound</a:t>
            </a:r>
            <a:r>
              <a:rPr lang="en-US" sz="1550" dirty="0">
                <a:latin typeface="Candara" pitchFamily="34" charset="0"/>
                <a:cs typeface="Courier New" pitchFamily="49" charset="0"/>
              </a:rPr>
              <a:t>(1) represents the second dimension of the array.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There are few other automatic methods – namely – Clear(), </a:t>
            </a:r>
            <a:r>
              <a:rPr lang="en-US" sz="1550" dirty="0" err="1">
                <a:latin typeface="Candara" pitchFamily="34" charset="0"/>
                <a:cs typeface="Courier New" pitchFamily="49" charset="0"/>
              </a:rPr>
              <a:t>IndexOf</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LastIndexOf</a:t>
            </a:r>
            <a:r>
              <a:rPr lang="en-US" sz="1550" dirty="0">
                <a:latin typeface="Candara" pitchFamily="34" charset="0"/>
                <a:cs typeface="Courier New" pitchFamily="49" charset="0"/>
              </a:rPr>
              <a:t>(), Sort() and Reverse() that you could use to manipulate an array as soon as the array is created.</a:t>
            </a:r>
            <a:endParaRPr lang="en-US" sz="1550" dirty="0">
              <a:latin typeface="Candara" pitchFamily="34" charset="0"/>
              <a:cs typeface="Arial" charset="0"/>
            </a:endParaRPr>
          </a:p>
        </p:txBody>
      </p:sp>
      <p:pic>
        <p:nvPicPr>
          <p:cNvPr id="197637"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781800"/>
            <a:ext cx="307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4648200" y="7467600"/>
            <a:ext cx="11430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3.5</a:t>
            </a:r>
          </a:p>
        </p:txBody>
      </p:sp>
      <p:grpSp>
        <p:nvGrpSpPr>
          <p:cNvPr id="197639"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7640"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865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6AAC681-5130-429B-88A0-25C335C404B7}" type="slidenum">
              <a:rPr lang="en-US" altLang="en-US" sz="800">
                <a:latin typeface="Arial" pitchFamily="34" charset="0"/>
              </a:rPr>
              <a:pPr algn="r" eaLnBrk="1" hangingPunct="1">
                <a:spcBef>
                  <a:spcPct val="0"/>
                </a:spcBef>
                <a:buFontTx/>
                <a:buNone/>
              </a:pPr>
              <a:t>18</a:t>
            </a:fld>
            <a:endParaRPr lang="en-US" altLang="en-US" sz="800">
              <a:latin typeface="Arial" pitchFamily="34" charset="0"/>
            </a:endParaRPr>
          </a:p>
        </p:txBody>
      </p:sp>
      <p:sp>
        <p:nvSpPr>
          <p:cNvPr id="4" name="Rectangle 7"/>
          <p:cNvSpPr txBox="1">
            <a:spLocks noChangeArrowheads="1"/>
          </p:cNvSpPr>
          <p:nvPr/>
        </p:nvSpPr>
        <p:spPr>
          <a:xfrm>
            <a:off x="228600" y="762000"/>
            <a:ext cx="6492875" cy="6781800"/>
          </a:xfrm>
          <a:prstGeom prst="rect">
            <a:avLst/>
          </a:prstGeom>
        </p:spPr>
        <p:txBody>
          <a:bodyPr/>
          <a:lstStyle/>
          <a:p>
            <a:pPr defTabSz="966788" eaLnBrk="1" hangingPunct="1">
              <a:defRPr/>
            </a:pPr>
            <a:r>
              <a:rPr lang="en-US" sz="1600" b="1" dirty="0">
                <a:latin typeface="Candara" pitchFamily="34" charset="0"/>
                <a:cs typeface="Courier New" pitchFamily="49" charset="0"/>
              </a:rPr>
              <a:t>3.6.3 The </a:t>
            </a:r>
            <a:r>
              <a:rPr lang="en-US" sz="1600" b="1" dirty="0" err="1">
                <a:latin typeface="Courier New" pitchFamily="49" charset="0"/>
                <a:cs typeface="Courier New" pitchFamily="49" charset="0"/>
              </a:rPr>
              <a:t>ArrayList</a:t>
            </a:r>
            <a:r>
              <a:rPr lang="en-US" sz="1600" b="1" dirty="0">
                <a:latin typeface="Candara" pitchFamily="34" charset="0"/>
                <a:cs typeface="Courier New" pitchFamily="49" charset="0"/>
              </a:rPr>
              <a:t> class</a:t>
            </a:r>
          </a:p>
          <a:p>
            <a:pPr defTabSz="966788" eaLnBrk="1" hangingPunct="1">
              <a:defRPr/>
            </a:pPr>
            <a:r>
              <a:rPr lang="en-US" sz="1550" dirty="0">
                <a:latin typeface="Candara" pitchFamily="34" charset="0"/>
                <a:cs typeface="Courier New" pitchFamily="49" charset="0"/>
              </a:rPr>
              <a:t>The main problem of traditional arrays is that their size is fixed by the number you specify when declaring the array variable: you cannot add items beyond the specified dimension. Another limitation is that you cannot insert an item inside the list. To overcome this, .NET Framework provides the </a:t>
            </a:r>
            <a:r>
              <a:rPr lang="en-US" sz="1550" dirty="0" err="1">
                <a:latin typeface="Courier New" pitchFamily="49" charset="0"/>
                <a:cs typeface="Courier New" pitchFamily="49" charset="0"/>
              </a:rPr>
              <a:t>ArrayList</a:t>
            </a:r>
            <a:r>
              <a:rPr lang="en-US" sz="1550" dirty="0">
                <a:latin typeface="Candara" pitchFamily="34" charset="0"/>
                <a:cs typeface="Courier New" pitchFamily="49" charset="0"/>
              </a:rPr>
              <a:t> class. With the </a:t>
            </a:r>
            <a:r>
              <a:rPr lang="en-US" sz="1550" dirty="0" err="1">
                <a:latin typeface="Courier New" pitchFamily="49" charset="0"/>
                <a:cs typeface="Courier New" pitchFamily="49" charset="0"/>
              </a:rPr>
              <a:t>ArrayList</a:t>
            </a:r>
            <a:r>
              <a:rPr lang="en-US" sz="1550" dirty="0">
                <a:latin typeface="Candara" pitchFamily="34" charset="0"/>
                <a:cs typeface="Courier New" pitchFamily="49" charset="0"/>
              </a:rPr>
              <a:t> class, you can add new items  to a list, insert items inside a list, arrange items of a list, check the existence of an item in a list, remove an item from the list, inquire about the list, or destroy the list. These operations are possible through various properties and methods.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a:t>
            </a:r>
            <a:r>
              <a:rPr lang="en-US" sz="1550" dirty="0" err="1">
                <a:latin typeface="Courier New" pitchFamily="49" charset="0"/>
                <a:cs typeface="Courier New" pitchFamily="49" charset="0"/>
              </a:rPr>
              <a:t>ArrayList</a:t>
            </a:r>
            <a:r>
              <a:rPr lang="en-US" sz="1550" dirty="0">
                <a:latin typeface="Candara" pitchFamily="34" charset="0"/>
                <a:cs typeface="Courier New" pitchFamily="49" charset="0"/>
              </a:rPr>
              <a:t> class is defined in the </a:t>
            </a:r>
            <a:r>
              <a:rPr lang="en-US" sz="1550" b="1" dirty="0" err="1">
                <a:latin typeface="Candara" pitchFamily="34" charset="0"/>
                <a:cs typeface="Courier New" pitchFamily="49" charset="0"/>
              </a:rPr>
              <a:t>System.Collections</a:t>
            </a:r>
            <a:r>
              <a:rPr lang="en-US" sz="1550" dirty="0">
                <a:latin typeface="Candara" pitchFamily="34" charset="0"/>
                <a:cs typeface="Courier New" pitchFamily="49" charset="0"/>
              </a:rPr>
              <a:t> namespace. To use it, first declare a reference to </a:t>
            </a:r>
            <a:r>
              <a:rPr lang="en-US" sz="1550" dirty="0" err="1">
                <a:latin typeface="Courier New" pitchFamily="49" charset="0"/>
                <a:cs typeface="Courier New" pitchFamily="49" charset="0"/>
              </a:rPr>
              <a:t>ArrayList</a:t>
            </a:r>
            <a:r>
              <a:rPr lang="en-US" sz="1550" dirty="0">
                <a:latin typeface="Candara" pitchFamily="34" charset="0"/>
                <a:cs typeface="Courier New" pitchFamily="49" charset="0"/>
              </a:rPr>
              <a:t>. Here is an example:</a:t>
            </a:r>
          </a:p>
          <a:p>
            <a:pPr defTabSz="966788" eaLnBrk="1" hangingPunct="1">
              <a:defRPr/>
            </a:pPr>
            <a:endParaRPr lang="en-US" sz="80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Create the </a:t>
            </a:r>
            <a:r>
              <a:rPr lang="en-US" sz="1550" dirty="0" err="1">
                <a:latin typeface="Courier New" pitchFamily="49" charset="0"/>
                <a:cs typeface="Courier New" pitchFamily="49" charset="0"/>
              </a:rPr>
              <a:t>ArrayList</a:t>
            </a:r>
            <a:r>
              <a:rPr lang="en-US" sz="1550" dirty="0">
                <a:latin typeface="Candara" pitchFamily="34" charset="0"/>
                <a:cs typeface="Courier New" pitchFamily="49" charset="0"/>
              </a:rPr>
              <a:t> object</a:t>
            </a:r>
          </a:p>
          <a:p>
            <a:pPr defTabSz="966788" eaLnBrk="1" hangingPunct="1">
              <a:defRPr/>
            </a:pPr>
            <a:r>
              <a:rPr lang="en-US" sz="1400" dirty="0" err="1">
                <a:latin typeface="Courier New" pitchFamily="49" charset="0"/>
                <a:cs typeface="Courier New" pitchFamily="49" charset="0"/>
              </a:rPr>
              <a:t>ArrayList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lstNumbers</a:t>
            </a:r>
            <a:r>
              <a:rPr lang="en-US" sz="1400" dirty="0">
                <a:latin typeface="Courier New" pitchFamily="49" charset="0"/>
                <a:cs typeface="Courier New" pitchFamily="49" charset="0"/>
              </a:rPr>
              <a:t> = new </a:t>
            </a:r>
            <a:r>
              <a:rPr lang="en-US" sz="1400" dirty="0" err="1">
                <a:latin typeface="Courier New" pitchFamily="49" charset="0"/>
                <a:cs typeface="Courier New" pitchFamily="49" charset="0"/>
              </a:rPr>
              <a:t>ArrayList</a:t>
            </a:r>
            <a:r>
              <a:rPr lang="en-US" sz="1400" dirty="0">
                <a:latin typeface="Courier New" pitchFamily="49" charset="0"/>
                <a:cs typeface="Courier New" pitchFamily="49" charset="0"/>
              </a:rPr>
              <a:t>();</a:t>
            </a:r>
          </a:p>
          <a:p>
            <a:pPr defTabSz="966788" eaLnBrk="1" hangingPunct="1">
              <a:defRPr/>
            </a:pPr>
            <a:endParaRPr lang="en-US" sz="155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Add three elements</a:t>
            </a:r>
          </a:p>
          <a:p>
            <a:pPr defTabSz="966788" eaLnBrk="1" hangingPunct="1">
              <a:defRPr/>
            </a:pPr>
            <a:r>
              <a:rPr lang="en-US" sz="1400" dirty="0" err="1">
                <a:latin typeface="Courier New" pitchFamily="49" charset="0"/>
                <a:cs typeface="Courier New" pitchFamily="49" charset="0"/>
              </a:rPr>
              <a:t>lstNumbers.Add</a:t>
            </a:r>
            <a:r>
              <a:rPr lang="en-US" sz="1400" dirty="0">
                <a:latin typeface="Courier New" pitchFamily="49" charset="0"/>
                <a:cs typeface="Courier New" pitchFamily="49" charset="0"/>
              </a:rPr>
              <a:t>("Hello");</a:t>
            </a:r>
          </a:p>
          <a:p>
            <a:pPr defTabSz="966788" eaLnBrk="1" hangingPunct="1">
              <a:defRPr/>
            </a:pPr>
            <a:r>
              <a:rPr lang="en-US" sz="1400" dirty="0" err="1">
                <a:latin typeface="Courier New" pitchFamily="49" charset="0"/>
                <a:cs typeface="Courier New" pitchFamily="49" charset="0"/>
              </a:rPr>
              <a:t>lstNumbers.Add</a:t>
            </a:r>
            <a:r>
              <a:rPr lang="en-US" sz="1400" dirty="0">
                <a:latin typeface="Courier New" pitchFamily="49" charset="0"/>
                <a:cs typeface="Courier New" pitchFamily="49" charset="0"/>
              </a:rPr>
              <a:t>("World");</a:t>
            </a:r>
          </a:p>
          <a:p>
            <a:pPr defTabSz="966788" eaLnBrk="1" hangingPunct="1">
              <a:defRPr/>
            </a:pPr>
            <a:r>
              <a:rPr lang="en-US" sz="1400" dirty="0" err="1">
                <a:latin typeface="Courier New" pitchFamily="49" charset="0"/>
                <a:cs typeface="Courier New" pitchFamily="49" charset="0"/>
              </a:rPr>
              <a:t>lstNumbers.Add</a:t>
            </a:r>
            <a:r>
              <a:rPr lang="en-US" sz="1400" dirty="0">
                <a:latin typeface="Courier New" pitchFamily="49" charset="0"/>
                <a:cs typeface="Courier New" pitchFamily="49" charset="0"/>
              </a:rPr>
              <a:t>("!");</a:t>
            </a:r>
          </a:p>
          <a:p>
            <a:pPr defTabSz="966788" eaLnBrk="1" hangingPunct="1">
              <a:defRPr/>
            </a:pPr>
            <a:r>
              <a:rPr lang="en-US" sz="1550" dirty="0">
                <a:latin typeface="Candara" pitchFamily="34" charset="0"/>
                <a:cs typeface="Courier New" pitchFamily="49" charset="0"/>
              </a:rPr>
              <a:t> </a:t>
            </a:r>
          </a:p>
          <a:p>
            <a:pPr defTabSz="966788" eaLnBrk="1" hangingPunct="1">
              <a:buFont typeface="Wingdings" pitchFamily="2" charset="2"/>
              <a:buChar char="§"/>
              <a:defRPr/>
            </a:pPr>
            <a:r>
              <a:rPr lang="en-US" sz="1550" dirty="0">
                <a:latin typeface="Candara" pitchFamily="34" charset="0"/>
                <a:cs typeface="Courier New" pitchFamily="49" charset="0"/>
              </a:rPr>
              <a:t> Get the number of elements and the capacity</a:t>
            </a:r>
          </a:p>
          <a:p>
            <a:pPr defTabSz="966788" eaLnBrk="1" hangingPunct="1">
              <a:defRPr/>
            </a:pP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tCount</a:t>
            </a:r>
            <a:r>
              <a:rPr lang="en-US" sz="1400" dirty="0">
                <a:latin typeface="Courier New" pitchFamily="49" charset="0"/>
                <a:cs typeface="Courier New" pitchFamily="49" charset="0"/>
              </a:rPr>
              <a:t>:   " + </a:t>
            </a:r>
            <a:r>
              <a:rPr lang="en-US" sz="1400" dirty="0" err="1">
                <a:latin typeface="Courier New" pitchFamily="49" charset="0"/>
                <a:cs typeface="Courier New" pitchFamily="49" charset="0"/>
              </a:rPr>
              <a:t>lstNumbers.Count</a:t>
            </a:r>
            <a:r>
              <a:rPr lang="en-US" sz="1400" dirty="0">
                <a:latin typeface="Courier New" pitchFamily="49" charset="0"/>
                <a:cs typeface="Courier New" pitchFamily="49" charset="0"/>
              </a:rPr>
              <a:t>);</a:t>
            </a:r>
          </a:p>
          <a:p>
            <a:pPr defTabSz="966788" eaLnBrk="1" hangingPunct="1">
              <a:defRPr/>
            </a:pPr>
            <a:r>
              <a:rPr lang="en-US" sz="1550" dirty="0">
                <a:latin typeface="Courier New" pitchFamily="49" charset="0"/>
                <a:cs typeface="Courier New" pitchFamily="49" charset="0"/>
              </a:rPr>
              <a:t>The above line will produce the result</a:t>
            </a:r>
          </a:p>
          <a:p>
            <a:pPr defTabSz="966788" eaLnBrk="1" hangingPunct="1">
              <a:defRPr/>
            </a:pPr>
            <a:r>
              <a:rPr lang="en-US" sz="1550" dirty="0">
                <a:latin typeface="Courier New" pitchFamily="49" charset="0"/>
                <a:cs typeface="Courier New" pitchFamily="49" charset="0"/>
              </a:rPr>
              <a:t>	</a:t>
            </a:r>
            <a:r>
              <a:rPr lang="en-US" sz="1550" dirty="0">
                <a:latin typeface="Candara" pitchFamily="34" charset="0"/>
                <a:cs typeface="Courier New" pitchFamily="49" charset="0"/>
              </a:rPr>
              <a:t>Count:  3</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tCapacity</a:t>
            </a:r>
            <a:r>
              <a:rPr lang="en-US" sz="1400" dirty="0">
                <a:latin typeface="Courier New" pitchFamily="49" charset="0"/>
                <a:cs typeface="Courier New" pitchFamily="49" charset="0"/>
              </a:rPr>
              <a:t>: " + </a:t>
            </a:r>
            <a:r>
              <a:rPr lang="en-US" sz="1400" dirty="0" err="1">
                <a:latin typeface="Courier New" pitchFamily="49" charset="0"/>
                <a:cs typeface="Courier New" pitchFamily="49" charset="0"/>
              </a:rPr>
              <a:t>lstNumbers.Capacity</a:t>
            </a:r>
            <a:r>
              <a:rPr lang="en-US" sz="1400" dirty="0">
                <a:latin typeface="Courier New" pitchFamily="49" charset="0"/>
                <a:cs typeface="Courier New" pitchFamily="49" charset="0"/>
              </a:rPr>
              <a:t> ); </a:t>
            </a:r>
          </a:p>
          <a:p>
            <a:pPr defTabSz="966788" eaLnBrk="1" hangingPunct="1">
              <a:defRPr/>
            </a:pPr>
            <a:r>
              <a:rPr lang="en-US" sz="1550" dirty="0">
                <a:latin typeface="Courier New" pitchFamily="49" charset="0"/>
                <a:cs typeface="Courier New" pitchFamily="49" charset="0"/>
              </a:rPr>
              <a:t>The above line will produce the result</a:t>
            </a:r>
          </a:p>
          <a:p>
            <a:pPr defTabSz="966788" eaLnBrk="1" hangingPunct="1">
              <a:defRPr/>
            </a:pPr>
            <a:r>
              <a:rPr lang="en-US" sz="1550" dirty="0">
                <a:latin typeface="Courier New" pitchFamily="49" charset="0"/>
                <a:cs typeface="Courier New" pitchFamily="49" charset="0"/>
              </a:rPr>
              <a:t>	</a:t>
            </a:r>
            <a:r>
              <a:rPr lang="en-US" sz="1550" dirty="0">
                <a:latin typeface="Candara" pitchFamily="34" charset="0"/>
                <a:cs typeface="Courier New" pitchFamily="49" charset="0"/>
              </a:rPr>
              <a:t>Count:  4</a:t>
            </a:r>
          </a:p>
          <a:p>
            <a:pPr defTabSz="966788" eaLnBrk="1" hangingPunct="1">
              <a:defRPr/>
            </a:pPr>
            <a:endParaRPr lang="en-US" sz="1550" dirty="0">
              <a:latin typeface="Candara" pitchFamily="34" charset="0"/>
              <a:cs typeface="Courier New" pitchFamily="49" charset="0"/>
            </a:endParaRPr>
          </a:p>
        </p:txBody>
      </p:sp>
      <p:grpSp>
        <p:nvGrpSpPr>
          <p:cNvPr id="198661"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8662"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9968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CDED18B-965A-4AC7-99B1-F860934EE53C}" type="slidenum">
              <a:rPr lang="en-US" altLang="en-US" sz="800">
                <a:latin typeface="Arial" pitchFamily="34" charset="0"/>
              </a:rPr>
              <a:pPr algn="r" eaLnBrk="1" hangingPunct="1">
                <a:spcBef>
                  <a:spcPct val="0"/>
                </a:spcBef>
                <a:buFontTx/>
                <a:buNone/>
              </a:pPr>
              <a:t>19</a:t>
            </a:fld>
            <a:endParaRPr lang="en-US" altLang="en-US" sz="800">
              <a:latin typeface="Arial" pitchFamily="34" charset="0"/>
            </a:endParaRPr>
          </a:p>
        </p:txBody>
      </p:sp>
      <p:sp>
        <p:nvSpPr>
          <p:cNvPr id="4" name="Rectangle 7"/>
          <p:cNvSpPr txBox="1">
            <a:spLocks noChangeArrowheads="1"/>
          </p:cNvSpPr>
          <p:nvPr/>
        </p:nvSpPr>
        <p:spPr>
          <a:xfrm>
            <a:off x="228600" y="762000"/>
            <a:ext cx="6492875" cy="6781800"/>
          </a:xfrm>
          <a:prstGeom prst="rect">
            <a:avLst/>
          </a:prstGeom>
        </p:spPr>
        <p:txBody>
          <a:bodyPr/>
          <a:lstStyle/>
          <a:p>
            <a:pPr defTabSz="966788" eaLnBrk="1" hangingPunct="1">
              <a:defRPr/>
            </a:pPr>
            <a:r>
              <a:rPr lang="en-US" b="1" dirty="0">
                <a:latin typeface="Candara" pitchFamily="34" charset="0"/>
                <a:cs typeface="Courier New" pitchFamily="49" charset="0"/>
              </a:rPr>
              <a:t>3.7 C# Enumerations</a:t>
            </a:r>
          </a:p>
          <a:p>
            <a:pPr defTabSz="966788" eaLnBrk="1" hangingPunct="1">
              <a:defRPr/>
            </a:pPr>
            <a:r>
              <a:rPr lang="en-US" sz="1550" dirty="0">
                <a:latin typeface="Candara" pitchFamily="34" charset="0"/>
                <a:cs typeface="Courier New" pitchFamily="49" charset="0"/>
              </a:rPr>
              <a:t>The </a:t>
            </a:r>
            <a:r>
              <a:rPr lang="en-US" sz="1550" b="1" dirty="0" err="1">
                <a:latin typeface="Courier New" pitchFamily="49" charset="0"/>
                <a:cs typeface="Courier New" pitchFamily="49" charset="0"/>
              </a:rPr>
              <a:t>enum</a:t>
            </a:r>
            <a:r>
              <a:rPr lang="en-US" sz="1550" dirty="0">
                <a:latin typeface="Candara" pitchFamily="34" charset="0"/>
                <a:cs typeface="Courier New" pitchFamily="49" charset="0"/>
              </a:rPr>
              <a:t> keyword is used to declare an enumeration, a distinct type consisting of a set of named constants called the enumerator list. Every enumeration type has an underlying type, which can be any integral type except char. The default underlying type of the enumeration elements is int. By default, the first enumerator has the value 0, and the value of each successive enumerator is increased by 1.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For example: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enum</a:t>
            </a:r>
            <a:r>
              <a:rPr lang="en-US" sz="1400" dirty="0">
                <a:latin typeface="Courier New" pitchFamily="49" charset="0"/>
                <a:cs typeface="Courier New" pitchFamily="49" charset="0"/>
              </a:rPr>
              <a:t> Days {Sat, Sun, Mon, Tue, Wed, Thu, Fri};</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In this enumeration, Sat is 0, Sun is 1, Mon is 2, and so forth. Enumerators can have </a:t>
            </a:r>
            <a:r>
              <a:rPr lang="en-US" sz="1550" dirty="0" err="1">
                <a:latin typeface="Candara" pitchFamily="34" charset="0"/>
                <a:cs typeface="Courier New" pitchFamily="49" charset="0"/>
              </a:rPr>
              <a:t>initializers</a:t>
            </a:r>
            <a:r>
              <a:rPr lang="en-US" sz="1550" dirty="0">
                <a:latin typeface="Candara" pitchFamily="34" charset="0"/>
                <a:cs typeface="Courier New" pitchFamily="49" charset="0"/>
              </a:rPr>
              <a:t> to override the default values.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For example: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enum</a:t>
            </a:r>
            <a:r>
              <a:rPr lang="en-US" sz="1400" dirty="0">
                <a:latin typeface="Courier New" pitchFamily="49" charset="0"/>
                <a:cs typeface="Courier New" pitchFamily="49" charset="0"/>
              </a:rPr>
              <a:t> Days {Sat=1, Sun, Mon, Tue, Wed, Thu, Fri};</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In this enumeration, the sequence of elements is forced to start from 1 instead of 0. A variable of type </a:t>
            </a:r>
            <a:r>
              <a:rPr lang="en-US" sz="1400" dirty="0">
                <a:latin typeface="Courier New" pitchFamily="49" charset="0"/>
                <a:cs typeface="Courier New" pitchFamily="49" charset="0"/>
              </a:rPr>
              <a:t>Days</a:t>
            </a:r>
            <a:r>
              <a:rPr lang="en-US" sz="1550" dirty="0">
                <a:latin typeface="Candara" pitchFamily="34" charset="0"/>
                <a:cs typeface="Courier New" pitchFamily="49" charset="0"/>
              </a:rPr>
              <a:t> can be assigned any value in the range of the underlying type; the values are not limited to the named constants. The default  value of an </a:t>
            </a:r>
            <a:r>
              <a:rPr lang="en-US" sz="1400" dirty="0" err="1">
                <a:latin typeface="Courier New" pitchFamily="49" charset="0"/>
                <a:cs typeface="Courier New" pitchFamily="49" charset="0"/>
              </a:rPr>
              <a:t>enum</a:t>
            </a:r>
            <a:r>
              <a:rPr lang="en-US" sz="1550" dirty="0">
                <a:latin typeface="Candara" pitchFamily="34" charset="0"/>
                <a:cs typeface="Courier New" pitchFamily="49" charset="0"/>
              </a:rPr>
              <a:t> </a:t>
            </a:r>
            <a:r>
              <a:rPr lang="en-US" sz="1400" dirty="0">
                <a:latin typeface="Courier New" pitchFamily="49" charset="0"/>
                <a:cs typeface="Courier New" pitchFamily="49" charset="0"/>
              </a:rPr>
              <a:t>E</a:t>
            </a:r>
            <a:r>
              <a:rPr lang="en-US" sz="1550" dirty="0">
                <a:latin typeface="Candara" pitchFamily="34" charset="0"/>
                <a:cs typeface="Courier New" pitchFamily="49" charset="0"/>
              </a:rPr>
              <a:t> is the value produced by the expression (E)0.</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You can define a variable of type </a:t>
            </a:r>
            <a:r>
              <a:rPr lang="en-US" sz="1400" dirty="0" err="1">
                <a:latin typeface="Courier New" pitchFamily="49" charset="0"/>
                <a:cs typeface="Courier New" pitchFamily="49" charset="0"/>
              </a:rPr>
              <a:t>enum</a:t>
            </a:r>
            <a:r>
              <a:rPr lang="en-US" sz="1550" dirty="0">
                <a:latin typeface="Candara" pitchFamily="34" charset="0"/>
                <a:cs typeface="Courier New" pitchFamily="49" charset="0"/>
              </a:rPr>
              <a:t> you defined. Just like any other variable. For example…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a:latin typeface="Courier New" pitchFamily="49" charset="0"/>
                <a:cs typeface="Courier New" pitchFamily="49" charset="0"/>
              </a:rPr>
              <a:t>Days </a:t>
            </a:r>
            <a:r>
              <a:rPr lang="en-US" sz="1400" dirty="0" err="1">
                <a:latin typeface="Courier New" pitchFamily="49" charset="0"/>
                <a:cs typeface="Courier New" pitchFamily="49" charset="0"/>
              </a:rPr>
              <a:t>weekDays</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Days.Mon</a:t>
            </a:r>
            <a:r>
              <a:rPr lang="en-US" sz="1400" dirty="0">
                <a:latin typeface="Courier New" pitchFamily="49" charset="0"/>
                <a:cs typeface="Courier New" pitchFamily="49" charset="0"/>
              </a:rPr>
              <a:t>;</a:t>
            </a:r>
          </a:p>
          <a:p>
            <a:pPr defTabSz="966788" eaLnBrk="1" hangingPunct="1">
              <a:defRPr/>
            </a:pPr>
            <a:r>
              <a:rPr lang="en-US" sz="1550" dirty="0">
                <a:latin typeface="Candara" pitchFamily="34" charset="0"/>
                <a:cs typeface="Courier New" pitchFamily="49" charset="0"/>
              </a:rPr>
              <a:t> </a:t>
            </a:r>
          </a:p>
          <a:p>
            <a:pPr defTabSz="966788" eaLnBrk="1" hangingPunct="1">
              <a:defRPr/>
            </a:pPr>
            <a:r>
              <a:rPr lang="en-US" sz="1550" dirty="0">
                <a:latin typeface="Candara" pitchFamily="34" charset="0"/>
                <a:cs typeface="Courier New" pitchFamily="49" charset="0"/>
              </a:rPr>
              <a:t>Above defines a variable named </a:t>
            </a:r>
            <a:r>
              <a:rPr lang="en-US" sz="1400" dirty="0" err="1">
                <a:latin typeface="Courier New" pitchFamily="49" charset="0"/>
                <a:cs typeface="Courier New" pitchFamily="49" charset="0"/>
              </a:rPr>
              <a:t>weekDays</a:t>
            </a:r>
            <a:r>
              <a:rPr lang="en-US" sz="1550" dirty="0">
                <a:latin typeface="Candara" pitchFamily="34" charset="0"/>
                <a:cs typeface="Courier New" pitchFamily="49" charset="0"/>
              </a:rPr>
              <a:t>  of type Days and initializes that to Mon. </a:t>
            </a:r>
          </a:p>
        </p:txBody>
      </p:sp>
      <p:grpSp>
        <p:nvGrpSpPr>
          <p:cNvPr id="199685"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9686"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227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42A5425E-18CB-42B8-A2FB-52570256303F}" type="slidenum">
              <a:rPr lang="en-US" altLang="en-US" sz="800">
                <a:latin typeface="Arial" pitchFamily="34" charset="0"/>
              </a:rPr>
              <a:pPr algn="r" eaLnBrk="1" hangingPunct="1">
                <a:spcBef>
                  <a:spcPct val="0"/>
                </a:spcBef>
                <a:buFontTx/>
                <a:buNone/>
              </a:pPr>
              <a:t>2</a:t>
            </a:fld>
            <a:endParaRPr lang="en-US" altLang="en-US" sz="800">
              <a:latin typeface="Arial" pitchFamily="34" charset="0"/>
            </a:endParaRPr>
          </a:p>
        </p:txBody>
      </p:sp>
      <p:sp>
        <p:nvSpPr>
          <p:cNvPr id="5" name="Rectangle 7"/>
          <p:cNvSpPr txBox="1">
            <a:spLocks noChangeArrowheads="1"/>
          </p:cNvSpPr>
          <p:nvPr/>
        </p:nvSpPr>
        <p:spPr>
          <a:xfrm>
            <a:off x="228600" y="762000"/>
            <a:ext cx="6492875" cy="7772400"/>
          </a:xfrm>
          <a:prstGeom prst="rect">
            <a:avLst/>
          </a:prstGeom>
        </p:spPr>
        <p:txBody>
          <a:bodyPr/>
          <a:lstStyle/>
          <a:p>
            <a:pPr eaLnBrk="1" hangingPunct="1">
              <a:buClr>
                <a:srgbClr val="FFFF00"/>
              </a:buClr>
              <a:defRPr/>
            </a:pPr>
            <a:r>
              <a:rPr lang="en-US" sz="2000" b="1" dirty="0">
                <a:effectLst>
                  <a:outerShdw blurRad="38100" dist="38100" dir="2700000" algn="tl">
                    <a:srgbClr val="000000"/>
                  </a:outerShdw>
                </a:effectLst>
                <a:latin typeface="Candara" pitchFamily="34" charset="0"/>
                <a:cs typeface="Times New Roman" pitchFamily="18" charset="0"/>
              </a:rPr>
              <a:t>3.0 Getting Started With C#</a:t>
            </a:r>
          </a:p>
          <a:p>
            <a:pPr eaLnBrk="1" hangingPunct="1">
              <a:defRPr/>
            </a:pPr>
            <a:r>
              <a:rPr lang="en-US" sz="1500" dirty="0">
                <a:latin typeface="Candara" pitchFamily="34" charset="0"/>
                <a:cs typeface="Arial" charset="0"/>
              </a:rPr>
              <a:t>C# is one of Microsoft's languages (other is Visual Basic) for the .NET platform. C# combines some of the best features of modern programming languages such as Java, C++ or Visual Basic. C# is an object-oriented language with single inheritance but multiple interfaces per class. It supports component-based programming by properties (smart fields), events and delegates (enhanced function pointers). C# is fully interoperable with other .NET languages such as VB.NET, Eiffel.NET or Oberon.NET.</a:t>
            </a:r>
          </a:p>
          <a:p>
            <a:pPr eaLnBrk="1" hangingPunct="1">
              <a:defRPr/>
            </a:pPr>
            <a:endParaRPr lang="en-US" sz="800" dirty="0">
              <a:latin typeface="Candara" pitchFamily="34" charset="0"/>
              <a:cs typeface="Arial" charset="0"/>
            </a:endParaRPr>
          </a:p>
          <a:p>
            <a:pPr eaLnBrk="1" hangingPunct="1">
              <a:defRPr/>
            </a:pPr>
            <a:r>
              <a:rPr lang="en-US" sz="1500" dirty="0">
                <a:latin typeface="Candara" pitchFamily="34" charset="0"/>
                <a:cs typeface="Arial" charset="0"/>
              </a:rPr>
              <a:t>Everything that you need to get started is available via the Microsoft </a:t>
            </a:r>
            <a:r>
              <a:rPr lang="en-US" sz="1500" dirty="0" smtClean="0">
                <a:latin typeface="Candara" pitchFamily="34" charset="0"/>
                <a:cs typeface="Arial" charset="0"/>
              </a:rPr>
              <a:t>Visual Studio 2013 </a:t>
            </a:r>
            <a:r>
              <a:rPr lang="en-US" sz="1500" dirty="0">
                <a:latin typeface="Candara" pitchFamily="34" charset="0"/>
                <a:cs typeface="Arial" charset="0"/>
              </a:rPr>
              <a:t>- compilers, development editors etc.</a:t>
            </a:r>
          </a:p>
          <a:p>
            <a:pPr eaLnBrk="1" hangingPunct="1">
              <a:defRPr/>
            </a:pPr>
            <a:endParaRPr lang="en-US" sz="800" dirty="0">
              <a:latin typeface="Candara" pitchFamily="34" charset="0"/>
              <a:cs typeface="Arial" charset="0"/>
            </a:endParaRPr>
          </a:p>
          <a:p>
            <a:pPr eaLnBrk="1" hangingPunct="1">
              <a:defRPr/>
            </a:pPr>
            <a:r>
              <a:rPr lang="en-US" sz="1500" dirty="0">
                <a:latin typeface="Candara" pitchFamily="34" charset="0"/>
                <a:cs typeface="Arial" charset="0"/>
              </a:rPr>
              <a:t>In the next sections, you will learn the basics of C# language as C# would</a:t>
            </a:r>
          </a:p>
          <a:p>
            <a:pPr eaLnBrk="1" hangingPunct="1">
              <a:defRPr/>
            </a:pPr>
            <a:r>
              <a:rPr lang="en-US" sz="1500" dirty="0">
                <a:latin typeface="Candara" pitchFamily="34" charset="0"/>
                <a:cs typeface="Arial" charset="0"/>
              </a:rPr>
              <a:t>be the language of choice to create the code behind the Web Pages you</a:t>
            </a:r>
          </a:p>
          <a:p>
            <a:pPr eaLnBrk="1" hangingPunct="1">
              <a:defRPr/>
            </a:pPr>
            <a:r>
              <a:rPr lang="en-US" sz="1500" dirty="0">
                <a:latin typeface="Candara" pitchFamily="34" charset="0"/>
                <a:cs typeface="Arial" charset="0"/>
              </a:rPr>
              <a:t>will be creating in your assignments.</a:t>
            </a:r>
          </a:p>
          <a:p>
            <a:pPr eaLnBrk="1" hangingPunct="1">
              <a:defRPr/>
            </a:pPr>
            <a:endParaRPr lang="en-US" sz="1500" dirty="0">
              <a:latin typeface="Candara" pitchFamily="34" charset="0"/>
              <a:cs typeface="Arial" charset="0"/>
            </a:endParaRPr>
          </a:p>
          <a:p>
            <a:pPr eaLnBrk="1" hangingPunct="1">
              <a:defRPr/>
            </a:pPr>
            <a:r>
              <a:rPr lang="en-US" sz="1500" dirty="0">
                <a:latin typeface="Candara" pitchFamily="34" charset="0"/>
                <a:cs typeface="Arial" charset="0"/>
              </a:rPr>
              <a:t>3</a:t>
            </a:r>
            <a:r>
              <a:rPr lang="en-US" b="1" dirty="0">
                <a:latin typeface="Candara" pitchFamily="34" charset="0"/>
                <a:cs typeface="Arial" charset="0"/>
              </a:rPr>
              <a:t>.1 Language Basics</a:t>
            </a:r>
          </a:p>
          <a:p>
            <a:pPr eaLnBrk="1" hangingPunct="1">
              <a:defRPr/>
            </a:pPr>
            <a:r>
              <a:rPr lang="en-US" sz="1600" b="1" dirty="0">
                <a:latin typeface="Candara" pitchFamily="34" charset="0"/>
                <a:cs typeface="Arial" charset="0"/>
              </a:rPr>
              <a:t>3.1.1 C# is Case Sensitiv</a:t>
            </a:r>
            <a:r>
              <a:rPr lang="en-US" sz="1500" b="1" dirty="0">
                <a:latin typeface="Candara" pitchFamily="34" charset="0"/>
                <a:cs typeface="Arial" charset="0"/>
              </a:rPr>
              <a:t>e</a:t>
            </a:r>
          </a:p>
          <a:p>
            <a:pPr eaLnBrk="1" hangingPunct="1">
              <a:defRPr/>
            </a:pPr>
            <a:r>
              <a:rPr lang="en-US" sz="1500" dirty="0">
                <a:latin typeface="Candara" pitchFamily="34" charset="0"/>
                <a:cs typeface="Arial" charset="0"/>
              </a:rPr>
              <a:t>Many people, especially those with a C/C++/C#/java background, find case sensitivity to be a natural and useful feature. For example, often people</a:t>
            </a:r>
          </a:p>
          <a:p>
            <a:pPr eaLnBrk="1" hangingPunct="1">
              <a:defRPr/>
            </a:pPr>
            <a:r>
              <a:rPr lang="en-US" sz="1500" dirty="0">
                <a:latin typeface="Candara" pitchFamily="34" charset="0"/>
                <a:cs typeface="Arial" charset="0"/>
              </a:rPr>
              <a:t>use a lower-cased version of an identifier for a private field or local variable, with an upper-cased version of the same identifier used for a type or public field or property. For example:  if you define a integer variable like this:</a:t>
            </a:r>
          </a:p>
          <a:p>
            <a:pPr eaLnBrk="1" hangingPunct="1">
              <a:defRPr/>
            </a:pPr>
            <a:endParaRPr lang="en-US" sz="800" dirty="0">
              <a:latin typeface="Candara" pitchFamily="34" charset="0"/>
              <a:cs typeface="Arial" charset="0"/>
            </a:endParaRPr>
          </a:p>
          <a:p>
            <a:pPr eaLnBrk="1" hangingPunct="1">
              <a:defRPr/>
            </a:pP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a:t>
            </a:r>
            <a:r>
              <a:rPr lang="en-US" sz="1500" b="1" dirty="0" err="1">
                <a:latin typeface="Courier New" pitchFamily="49" charset="0"/>
                <a:cs typeface="Courier New" pitchFamily="49" charset="0"/>
              </a:rPr>
              <a:t>MyInteger</a:t>
            </a:r>
            <a:r>
              <a:rPr lang="en-US" sz="1500" dirty="0">
                <a:latin typeface="Courier New" pitchFamily="49" charset="0"/>
                <a:cs typeface="Courier New" pitchFamily="49" charset="0"/>
              </a:rPr>
              <a:t>;</a:t>
            </a:r>
          </a:p>
          <a:p>
            <a:pPr eaLnBrk="1" hangingPunct="1">
              <a:defRPr/>
            </a:pPr>
            <a:r>
              <a:rPr lang="en-US" sz="1500" dirty="0">
                <a:latin typeface="Candara" pitchFamily="34" charset="0"/>
                <a:cs typeface="Arial" charset="0"/>
              </a:rPr>
              <a:t>and then</a:t>
            </a:r>
          </a:p>
          <a:p>
            <a:pPr eaLnBrk="1" hangingPunct="1">
              <a:defRPr/>
            </a:pP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myInteger</a:t>
            </a:r>
            <a:r>
              <a:rPr lang="en-US" sz="1500" dirty="0">
                <a:latin typeface="Courier New" pitchFamily="49" charset="0"/>
                <a:cs typeface="Courier New" pitchFamily="49" charset="0"/>
              </a:rPr>
              <a:t>;</a:t>
            </a:r>
          </a:p>
          <a:p>
            <a:pPr eaLnBrk="1" hangingPunct="1">
              <a:defRPr/>
            </a:pPr>
            <a:endParaRPr lang="en-US" sz="800" dirty="0">
              <a:latin typeface="Candara" pitchFamily="34" charset="0"/>
              <a:cs typeface="Arial" charset="0"/>
            </a:endParaRPr>
          </a:p>
          <a:p>
            <a:pPr eaLnBrk="1" hangingPunct="1">
              <a:defRPr/>
            </a:pPr>
            <a:r>
              <a:rPr lang="en-US" sz="1500" dirty="0">
                <a:latin typeface="Candara" pitchFamily="34" charset="0"/>
                <a:cs typeface="Arial" charset="0"/>
              </a:rPr>
              <a:t>These two are two different integer variables. You cannot use </a:t>
            </a:r>
            <a:r>
              <a:rPr lang="en-US" sz="1500" b="1" dirty="0" err="1">
                <a:latin typeface="Courier New" pitchFamily="49" charset="0"/>
                <a:cs typeface="Courier New" pitchFamily="49" charset="0"/>
              </a:rPr>
              <a:t>MyInteger</a:t>
            </a:r>
            <a:r>
              <a:rPr lang="en-US" sz="1500" dirty="0">
                <a:latin typeface="Candara" pitchFamily="34" charset="0"/>
                <a:cs typeface="Arial" charset="0"/>
              </a:rPr>
              <a:t> as </a:t>
            </a:r>
            <a:r>
              <a:rPr lang="en-US" sz="1500" b="1" dirty="0" err="1">
                <a:latin typeface="Courier New" pitchFamily="49" charset="0"/>
                <a:cs typeface="Courier New" pitchFamily="49" charset="0"/>
              </a:rPr>
              <a:t>myInteger</a:t>
            </a:r>
            <a:r>
              <a:rPr lang="en-US" sz="1500" dirty="0">
                <a:latin typeface="Candara" pitchFamily="34" charset="0"/>
                <a:cs typeface="Arial" charset="0"/>
              </a:rPr>
              <a:t>. </a:t>
            </a:r>
          </a:p>
        </p:txBody>
      </p:sp>
      <p:grpSp>
        <p:nvGrpSpPr>
          <p:cNvPr id="182277" name="Group 6"/>
          <p:cNvGrpSpPr>
            <a:grpSpLocks/>
          </p:cNvGrpSpPr>
          <p:nvPr/>
        </p:nvGrpSpPr>
        <p:grpSpPr bwMode="auto">
          <a:xfrm>
            <a:off x="0" y="8686800"/>
            <a:ext cx="6858000" cy="295275"/>
            <a:chOff x="0" y="8686800"/>
            <a:chExt cx="6858000" cy="295395"/>
          </a:xfrm>
        </p:grpSpPr>
        <p:sp>
          <p:nvSpPr>
            <p:cNvPr id="8" name="TextBox 7"/>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2278"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070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2C2A5F8-D916-4C2D-A3C9-747D6799F205}" type="slidenum">
              <a:rPr lang="en-US" altLang="en-US" sz="800">
                <a:latin typeface="Arial" pitchFamily="34" charset="0"/>
              </a:rPr>
              <a:pPr algn="r" eaLnBrk="1" hangingPunct="1">
                <a:spcBef>
                  <a:spcPct val="0"/>
                </a:spcBef>
                <a:buFontTx/>
                <a:buNone/>
              </a:pPr>
              <a:t>20</a:t>
            </a:fld>
            <a:endParaRPr lang="en-US" altLang="en-US" sz="800">
              <a:latin typeface="Arial" pitchFamily="34" charset="0"/>
            </a:endParaRPr>
          </a:p>
        </p:txBody>
      </p:sp>
      <p:sp>
        <p:nvSpPr>
          <p:cNvPr id="4" name="Rectangle 7"/>
          <p:cNvSpPr txBox="1">
            <a:spLocks noChangeArrowheads="1"/>
          </p:cNvSpPr>
          <p:nvPr/>
        </p:nvSpPr>
        <p:spPr>
          <a:xfrm>
            <a:off x="228600" y="762000"/>
            <a:ext cx="6492875" cy="4191000"/>
          </a:xfrm>
          <a:prstGeom prst="rect">
            <a:avLst/>
          </a:prstGeom>
        </p:spPr>
        <p:txBody>
          <a:bodyPr/>
          <a:lstStyle/>
          <a:p>
            <a:pPr defTabSz="966788" eaLnBrk="1" hangingPunct="1">
              <a:defRPr/>
            </a:pPr>
            <a:r>
              <a:rPr lang="en-US" b="1" dirty="0">
                <a:latin typeface="Candara" pitchFamily="34" charset="0"/>
                <a:cs typeface="Courier New" pitchFamily="49" charset="0"/>
              </a:rPr>
              <a:t>3.8 C# Operators</a:t>
            </a:r>
          </a:p>
          <a:p>
            <a:pPr defTabSz="966788" eaLnBrk="1" hangingPunct="1">
              <a:defRPr/>
            </a:pPr>
            <a:r>
              <a:rPr lang="en-US" sz="1550" dirty="0">
                <a:latin typeface="Candara" pitchFamily="34" charset="0"/>
                <a:cs typeface="Courier New" pitchFamily="49" charset="0"/>
              </a:rPr>
              <a:t>C# sticks to C/C++ style arithmetic &amp; relational operators. The following table shows the common C#  Arithmetic operators and their </a:t>
            </a:r>
            <a:r>
              <a:rPr lang="en-US" sz="1550" dirty="0" err="1">
                <a:latin typeface="Candara" pitchFamily="34" charset="0"/>
                <a:cs typeface="Courier New" pitchFamily="49" charset="0"/>
              </a:rPr>
              <a:t>associativity</a:t>
            </a:r>
            <a:r>
              <a:rPr lang="en-US" sz="1550" dirty="0">
                <a:latin typeface="Candara" pitchFamily="34" charset="0"/>
                <a:cs typeface="Courier New" pitchFamily="49" charset="0"/>
              </a:rPr>
              <a:t>.</a:t>
            </a:r>
          </a:p>
          <a:p>
            <a:pPr defTabSz="966788" eaLnBrk="1" hangingPunct="1">
              <a:defRPr/>
            </a:pPr>
            <a:r>
              <a:rPr lang="en-US" sz="1550" dirty="0">
                <a:latin typeface="Candara" pitchFamily="34" charset="0"/>
                <a:cs typeface="Courier New" pitchFamily="49" charset="0"/>
              </a:rPr>
              <a:t>Here are some basic examples.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aNumber</a:t>
            </a:r>
            <a:r>
              <a:rPr lang="en-US" sz="1400" dirty="0">
                <a:latin typeface="Courier New" pitchFamily="49" charset="0"/>
                <a:cs typeface="Courier New" pitchFamily="49" charset="0"/>
              </a:rPr>
              <a:t> = 4 + 67 + 90;	           </a:t>
            </a:r>
            <a:r>
              <a:rPr lang="en-US" sz="1400" dirty="0">
                <a:latin typeface="Candara" pitchFamily="34" charset="0"/>
                <a:cs typeface="Courier New" pitchFamily="49" charset="0"/>
              </a:rPr>
              <a:t>//</a:t>
            </a:r>
            <a:r>
              <a:rPr lang="en-US" sz="1400" dirty="0" err="1">
                <a:latin typeface="Candara" pitchFamily="34" charset="0"/>
                <a:cs typeface="Courier New" pitchFamily="49" charset="0"/>
              </a:rPr>
              <a:t>aNumber</a:t>
            </a:r>
            <a:r>
              <a:rPr lang="en-US" sz="1400" dirty="0">
                <a:latin typeface="Candara" pitchFamily="34" charset="0"/>
                <a:cs typeface="Courier New" pitchFamily="49" charset="0"/>
              </a:rPr>
              <a:t> = 161</a:t>
            </a:r>
          </a:p>
          <a:p>
            <a:pPr defTabSz="966788" eaLnBrk="1" hangingPunct="1">
              <a:defRPr/>
            </a:pPr>
            <a:r>
              <a:rPr lang="en-US" sz="1550" dirty="0">
                <a:latin typeface="Courier New" pitchFamily="49" charset="0"/>
                <a:cs typeface="Courier New" pitchFamily="49" charset="0"/>
              </a:rPr>
              <a:t> </a:t>
            </a: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aNumber</a:t>
            </a:r>
            <a:r>
              <a:rPr lang="en-US" sz="1400" dirty="0">
                <a:latin typeface="Courier New" pitchFamily="49" charset="0"/>
                <a:cs typeface="Courier New" pitchFamily="49" charset="0"/>
              </a:rPr>
              <a:t> = 5 * (10 + 3) / 7;	  </a:t>
            </a:r>
            <a:r>
              <a:rPr lang="en-US" sz="1400" dirty="0">
                <a:latin typeface="Candara" pitchFamily="34" charset="0"/>
                <a:cs typeface="Courier New" pitchFamily="49" charset="0"/>
              </a:rPr>
              <a:t>//</a:t>
            </a:r>
            <a:r>
              <a:rPr lang="en-US" sz="1400" dirty="0" err="1">
                <a:latin typeface="Candara" pitchFamily="34" charset="0"/>
                <a:cs typeface="Courier New" pitchFamily="49" charset="0"/>
              </a:rPr>
              <a:t>aNumber</a:t>
            </a:r>
            <a:r>
              <a:rPr lang="en-US" sz="1400" dirty="0">
                <a:latin typeface="Candara" pitchFamily="34" charset="0"/>
                <a:cs typeface="Courier New" pitchFamily="49" charset="0"/>
              </a:rPr>
              <a:t> = 9</a:t>
            </a:r>
          </a:p>
          <a:p>
            <a:pPr defTabSz="966788" eaLnBrk="1" hangingPunct="1">
              <a:defRPr/>
            </a:pPr>
            <a:r>
              <a:rPr lang="en-US" sz="1550" dirty="0">
                <a:latin typeface="Courier New" pitchFamily="49" charset="0"/>
                <a:cs typeface="Courier New" pitchFamily="49" charset="0"/>
              </a:rPr>
              <a:t> </a:t>
            </a:r>
          </a:p>
          <a:p>
            <a:pPr defTabSz="966788" eaLnBrk="1" hangingPunct="1">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myName</a:t>
            </a:r>
            <a:r>
              <a:rPr lang="en-US" sz="1400" dirty="0">
                <a:latin typeface="Courier New" pitchFamily="49" charset="0"/>
                <a:cs typeface="Courier New" pitchFamily="49" charset="0"/>
              </a:rPr>
              <a:t> = “John “ + “Jacob”;	  </a:t>
            </a:r>
            <a:r>
              <a:rPr lang="en-US" sz="1400" dirty="0">
                <a:latin typeface="Candara" pitchFamily="34" charset="0"/>
                <a:cs typeface="Courier New" pitchFamily="49" charset="0"/>
              </a:rPr>
              <a:t>//</a:t>
            </a:r>
            <a:r>
              <a:rPr lang="en-US" sz="1400" dirty="0" err="1">
                <a:latin typeface="Candara" pitchFamily="34" charset="0"/>
                <a:cs typeface="Courier New" pitchFamily="49" charset="0"/>
              </a:rPr>
              <a:t>myName</a:t>
            </a:r>
            <a:r>
              <a:rPr lang="en-US" sz="1400" dirty="0">
                <a:latin typeface="Candara" pitchFamily="34" charset="0"/>
                <a:cs typeface="Courier New" pitchFamily="49" charset="0"/>
              </a:rPr>
              <a:t> = “John Jacob”</a:t>
            </a:r>
          </a:p>
          <a:p>
            <a:pPr defTabSz="966788" eaLnBrk="1" hangingPunct="1">
              <a:defRPr/>
            </a:pPr>
            <a:endParaRPr lang="en-US" sz="1550" dirty="0">
              <a:latin typeface="Courier New" pitchFamily="49" charset="0"/>
              <a:cs typeface="Courier New" pitchFamily="49" charset="0"/>
            </a:endParaRPr>
          </a:p>
          <a:p>
            <a:pPr defTabSz="966788" eaLnBrk="1" hangingPunct="1">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ageString</a:t>
            </a:r>
            <a:r>
              <a:rPr lang="en-US" sz="1400" dirty="0">
                <a:latin typeface="Courier New" pitchFamily="49" charset="0"/>
                <a:cs typeface="Courier New" pitchFamily="49" charset="0"/>
              </a:rPr>
              <a:t> = “His age = “ + 55</a:t>
            </a:r>
            <a:r>
              <a:rPr lang="en-US" sz="1400" dirty="0">
                <a:latin typeface="Candara" pitchFamily="34" charset="0"/>
                <a:cs typeface="Courier New" pitchFamily="49" charset="0"/>
              </a:rPr>
              <a:t>;    //</a:t>
            </a:r>
            <a:r>
              <a:rPr lang="en-US" sz="1400" dirty="0" err="1">
                <a:latin typeface="Candara" pitchFamily="34" charset="0"/>
                <a:cs typeface="Courier New" pitchFamily="49" charset="0"/>
              </a:rPr>
              <a:t>ageString</a:t>
            </a:r>
            <a:r>
              <a:rPr lang="en-US" sz="1400" dirty="0">
                <a:latin typeface="Candara" pitchFamily="34" charset="0"/>
                <a:cs typeface="Courier New" pitchFamily="49" charset="0"/>
              </a:rPr>
              <a:t> = “His age = 55”;</a:t>
            </a:r>
          </a:p>
          <a:p>
            <a:pPr defTabSz="966788" eaLnBrk="1" hangingPunct="1">
              <a:defRPr/>
            </a:pPr>
            <a:endParaRPr lang="en-US" sz="1550" dirty="0">
              <a:latin typeface="Courier New" pitchFamily="49" charset="0"/>
              <a:cs typeface="Courier New" pitchFamily="49" charset="0"/>
            </a:endParaRP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incrementByOne</a:t>
            </a:r>
            <a:r>
              <a:rPr lang="en-US" sz="1400" dirty="0">
                <a:latin typeface="Courier New" pitchFamily="49" charset="0"/>
                <a:cs typeface="Courier New" pitchFamily="49" charset="0"/>
              </a:rPr>
              <a:t> = 10;</a:t>
            </a:r>
          </a:p>
          <a:p>
            <a:pPr defTabSz="966788" eaLnBrk="1" hangingPunct="1">
              <a:defRPr/>
            </a:pPr>
            <a:r>
              <a:rPr lang="en-US" sz="1400" dirty="0" err="1">
                <a:latin typeface="Courier New" pitchFamily="49" charset="0"/>
                <a:cs typeface="Courier New" pitchFamily="49" charset="0"/>
              </a:rPr>
              <a:t>incrementByOne</a:t>
            </a:r>
            <a:r>
              <a:rPr lang="en-US" sz="1400" dirty="0">
                <a:latin typeface="Courier New" pitchFamily="49" charset="0"/>
                <a:cs typeface="Courier New" pitchFamily="49" charset="0"/>
              </a:rPr>
              <a:t>++;</a:t>
            </a:r>
            <a:r>
              <a:rPr lang="en-US" sz="1550" dirty="0">
                <a:latin typeface="Courier New" pitchFamily="49" charset="0"/>
                <a:cs typeface="Courier New" pitchFamily="49" charset="0"/>
              </a:rPr>
              <a:t>			 </a:t>
            </a:r>
            <a:r>
              <a:rPr lang="en-US" sz="1400" dirty="0">
                <a:latin typeface="Candara" pitchFamily="34" charset="0"/>
                <a:cs typeface="Courier New" pitchFamily="49" charset="0"/>
              </a:rPr>
              <a:t>//</a:t>
            </a:r>
            <a:r>
              <a:rPr lang="en-US" sz="1400" dirty="0" err="1">
                <a:latin typeface="Candara" pitchFamily="34" charset="0"/>
                <a:cs typeface="Courier New" pitchFamily="49" charset="0"/>
              </a:rPr>
              <a:t>incrementByOne</a:t>
            </a:r>
            <a:r>
              <a:rPr lang="en-US" sz="1400" dirty="0">
                <a:latin typeface="Candara" pitchFamily="34" charset="0"/>
                <a:cs typeface="Courier New" pitchFamily="49" charset="0"/>
              </a:rPr>
              <a:t> = 11;</a:t>
            </a:r>
          </a:p>
          <a:p>
            <a:pPr defTabSz="966788" eaLnBrk="1" hangingPunct="1">
              <a:defRPr/>
            </a:pPr>
            <a:endParaRPr lang="en-US" sz="1550" dirty="0">
              <a:latin typeface="Courier New" pitchFamily="49" charset="0"/>
              <a:cs typeface="Courier New" pitchFamily="49" charset="0"/>
            </a:endParaRP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incrementByThree</a:t>
            </a:r>
            <a:r>
              <a:rPr lang="en-US" sz="1400" dirty="0">
                <a:latin typeface="Courier New" pitchFamily="49" charset="0"/>
                <a:cs typeface="Courier New" pitchFamily="49" charset="0"/>
              </a:rPr>
              <a:t> = 10;</a:t>
            </a:r>
          </a:p>
          <a:p>
            <a:pPr defTabSz="966788" eaLnBrk="1" hangingPunct="1">
              <a:defRPr/>
            </a:pPr>
            <a:r>
              <a:rPr lang="en-US" sz="1400" dirty="0" err="1">
                <a:latin typeface="Courier New" pitchFamily="49" charset="0"/>
                <a:cs typeface="Courier New" pitchFamily="49" charset="0"/>
              </a:rPr>
              <a:t>incrementByThree</a:t>
            </a:r>
            <a:r>
              <a:rPr lang="en-US" sz="1400" dirty="0">
                <a:latin typeface="Courier New" pitchFamily="49" charset="0"/>
                <a:cs typeface="Courier New" pitchFamily="49" charset="0"/>
              </a:rPr>
              <a:t> += 3;</a:t>
            </a:r>
            <a:r>
              <a:rPr lang="en-US" sz="1550" dirty="0">
                <a:latin typeface="Candara" pitchFamily="34" charset="0"/>
                <a:cs typeface="Courier New" pitchFamily="49" charset="0"/>
              </a:rPr>
              <a:t>		   </a:t>
            </a:r>
            <a:r>
              <a:rPr lang="en-US" sz="1400" dirty="0">
                <a:latin typeface="Candara" pitchFamily="34" charset="0"/>
                <a:cs typeface="Courier New" pitchFamily="49" charset="0"/>
              </a:rPr>
              <a:t>//</a:t>
            </a:r>
            <a:r>
              <a:rPr lang="en-US" sz="1400" dirty="0" err="1">
                <a:latin typeface="Candara" pitchFamily="34" charset="0"/>
                <a:cs typeface="Courier New" pitchFamily="49" charset="0"/>
              </a:rPr>
              <a:t>incrementByThre</a:t>
            </a:r>
            <a:r>
              <a:rPr lang="en-US" sz="1400" dirty="0">
                <a:latin typeface="Candara" pitchFamily="34" charset="0"/>
                <a:cs typeface="Courier New" pitchFamily="49" charset="0"/>
              </a:rPr>
              <a:t> = 13;</a:t>
            </a:r>
          </a:p>
        </p:txBody>
      </p:sp>
      <p:graphicFrame>
        <p:nvGraphicFramePr>
          <p:cNvPr id="6" name="Group 117"/>
          <p:cNvGraphicFramePr>
            <a:graphicFrameLocks noGrp="1"/>
          </p:cNvGraphicFramePr>
          <p:nvPr/>
        </p:nvGraphicFramePr>
        <p:xfrm>
          <a:off x="990600" y="4906963"/>
          <a:ext cx="4648199" cy="2041536"/>
        </p:xfrm>
        <a:graphic>
          <a:graphicData uri="http://schemas.openxmlformats.org/drawingml/2006/table">
            <a:tbl>
              <a:tblPr>
                <a:effectLst/>
              </a:tblPr>
              <a:tblGrid>
                <a:gridCol w="1355725"/>
                <a:gridCol w="936625"/>
                <a:gridCol w="1201738"/>
                <a:gridCol w="1154111"/>
              </a:tblGrid>
              <a:tr h="518053">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1" i="0" u="none" strike="noStrike" kern="1200" cap="none" normalizeH="0" baseline="0" dirty="0" smtClean="0">
                          <a:ln>
                            <a:noFill/>
                          </a:ln>
                          <a:solidFill>
                            <a:srgbClr val="0036A2"/>
                          </a:solidFill>
                          <a:effectLst>
                            <a:outerShdw blurRad="38100" dist="38100" dir="2700000" algn="tl">
                              <a:srgbClr val="C0C0C0"/>
                            </a:outerShdw>
                          </a:effectLst>
                          <a:latin typeface="AGaramond"/>
                          <a:ea typeface="+mn-ea"/>
                          <a:cs typeface="Arial" pitchFamily="34" charset="0"/>
                        </a:rPr>
                        <a:t>Operation</a:t>
                      </a: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1" fontAlgn="b" latinLnBrk="0" hangingPunct="1">
                        <a:lnSpc>
                          <a:spcPct val="100000"/>
                        </a:lnSpc>
                        <a:spcBef>
                          <a:spcPct val="0"/>
                        </a:spcBef>
                        <a:spcAft>
                          <a:spcPct val="0"/>
                        </a:spcAft>
                        <a:buClrTx/>
                        <a:buSzTx/>
                        <a:buFontTx/>
                        <a:buNone/>
                        <a:tabLst/>
                      </a:pPr>
                      <a:r>
                        <a:rPr kumimoji="1" lang="en-US" sz="1400" b="1" i="0" u="none" strike="noStrike" kern="1200" cap="none" normalizeH="0" baseline="0" dirty="0" smtClean="0">
                          <a:ln>
                            <a:noFill/>
                          </a:ln>
                          <a:solidFill>
                            <a:srgbClr val="0036A2"/>
                          </a:solidFill>
                          <a:effectLst>
                            <a:outerShdw blurRad="38100" dist="38100" dir="2700000" algn="tl">
                              <a:srgbClr val="C0C0C0"/>
                            </a:outerShdw>
                          </a:effectLst>
                          <a:latin typeface="AGaramond"/>
                          <a:ea typeface="+mn-ea"/>
                          <a:cs typeface="Arial" pitchFamily="34" charset="0"/>
                        </a:rPr>
                        <a:t>Symbol</a:t>
                      </a: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1" i="0" u="none" strike="noStrike" kern="1200" cap="none" normalizeH="0" baseline="0" dirty="0" smtClean="0">
                          <a:ln>
                            <a:noFill/>
                          </a:ln>
                          <a:solidFill>
                            <a:srgbClr val="0036A2"/>
                          </a:solidFill>
                          <a:effectLst>
                            <a:outerShdw blurRad="38100" dist="38100" dir="2700000" algn="tl">
                              <a:srgbClr val="C0C0C0"/>
                            </a:outerShdw>
                          </a:effectLst>
                          <a:latin typeface="AGaramond"/>
                          <a:ea typeface="+mn-ea"/>
                          <a:cs typeface="Arial" pitchFamily="34" charset="0"/>
                        </a:rPr>
                        <a:t>Algebraic</a:t>
                      </a:r>
                    </a:p>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1" i="0" u="none" strike="noStrike" kern="1200" cap="none" normalizeH="0" baseline="0" dirty="0" smtClean="0">
                          <a:ln>
                            <a:noFill/>
                          </a:ln>
                          <a:solidFill>
                            <a:srgbClr val="0036A2"/>
                          </a:solidFill>
                          <a:effectLst>
                            <a:outerShdw blurRad="38100" dist="38100" dir="2700000" algn="tl">
                              <a:srgbClr val="C0C0C0"/>
                            </a:outerShdw>
                          </a:effectLst>
                          <a:latin typeface="AGaramond"/>
                          <a:ea typeface="+mn-ea"/>
                          <a:cs typeface="Arial" pitchFamily="34" charset="0"/>
                        </a:rPr>
                        <a:t>Expression</a:t>
                      </a: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1" i="0" u="none" strike="noStrike" kern="1200" cap="none" normalizeH="0" baseline="0" dirty="0" smtClean="0">
                          <a:ln>
                            <a:noFill/>
                          </a:ln>
                          <a:solidFill>
                            <a:srgbClr val="0036A2"/>
                          </a:solidFill>
                          <a:effectLst>
                            <a:outerShdw blurRad="38100" dist="38100" dir="2700000" algn="tl">
                              <a:srgbClr val="C0C0C0"/>
                            </a:outerShdw>
                          </a:effectLst>
                          <a:latin typeface="AGaramond"/>
                          <a:ea typeface="+mn-ea"/>
                          <a:cs typeface="Arial" pitchFamily="34" charset="0"/>
                        </a:rPr>
                        <a:t>C#</a:t>
                      </a:r>
                    </a:p>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1" i="0" u="none" strike="noStrike" kern="1200" cap="none" normalizeH="0" baseline="0" dirty="0" smtClean="0">
                          <a:ln>
                            <a:noFill/>
                          </a:ln>
                          <a:solidFill>
                            <a:srgbClr val="0036A2"/>
                          </a:solidFill>
                          <a:effectLst>
                            <a:outerShdw blurRad="38100" dist="38100" dir="2700000" algn="tl">
                              <a:srgbClr val="C0C0C0"/>
                            </a:outerShdw>
                          </a:effectLst>
                          <a:latin typeface="AGaramond"/>
                          <a:ea typeface="+mn-ea"/>
                          <a:cs typeface="Arial" pitchFamily="34" charset="0"/>
                        </a:rPr>
                        <a:t>Expression</a:t>
                      </a: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694">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Addition</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f + 7</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f + 7  </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694">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Subtraction </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1" fontAlgn="b" latinLnBrk="0" hangingPunct="1">
                        <a:lnSpc>
                          <a:spcPct val="100000"/>
                        </a:lnSpc>
                        <a:spcBef>
                          <a:spcPct val="0"/>
                        </a:spcBef>
                        <a:spcAft>
                          <a:spcPct val="0"/>
                        </a:spcAft>
                        <a:buClrTx/>
                        <a:buSzTx/>
                        <a:buFontTx/>
                        <a:buNone/>
                        <a:tabLst/>
                      </a:pPr>
                      <a:r>
                        <a:rPr kumimoji="1" lang="en-US" sz="12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p – c</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p – c  </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694">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Multiplication </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1" fontAlgn="b" latinLnBrk="0" hangingPunct="1">
                        <a:lnSpc>
                          <a:spcPct val="100000"/>
                        </a:lnSpc>
                        <a:spcBef>
                          <a:spcPct val="0"/>
                        </a:spcBef>
                        <a:spcAft>
                          <a:spcPct val="0"/>
                        </a:spcAft>
                        <a:buClrTx/>
                        <a:buSzTx/>
                        <a:buFontTx/>
                        <a:buNone/>
                        <a:tabLst/>
                      </a:pPr>
                      <a:r>
                        <a:rPr kumimoji="1" lang="en-US" sz="12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bm</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b * m  </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694">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Division</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x/y </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x / y  </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694">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Modulus</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rPr>
                        <a:t>%</a:t>
                      </a:r>
                      <a:endParaRPr kumimoji="1" lang="en-US" sz="2700" b="0" i="0" u="none" strike="noStrike" cap="none" normalizeH="0" baseline="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r mod s </a:t>
                      </a:r>
                      <a:endParaRPr kumimoji="1" lang="en-US" sz="27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endParaRP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457200" marR="0" lvl="0" indent="-457200" algn="l" defTabSz="966788" rtl="0" eaLnBrk="1" fontAlgn="b"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rgbClr val="0036A2"/>
                          </a:solidFill>
                          <a:effectLst>
                            <a:outerShdw blurRad="38100" dist="38100" dir="2700000" algn="tl">
                              <a:srgbClr val="C0C0C0"/>
                            </a:outerShdw>
                          </a:effectLst>
                          <a:latin typeface="AGaramond"/>
                          <a:cs typeface="Arial" pitchFamily="34" charset="0"/>
                        </a:rPr>
                        <a:t>r % s  </a:t>
                      </a:r>
                    </a:p>
                  </a:txBody>
                  <a:tcPr marL="91424" marR="91424" marT="45668" marB="4566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4"/>
          <p:cNvSpPr>
            <a:spLocks noChangeArrowheads="1"/>
          </p:cNvSpPr>
          <p:nvPr/>
        </p:nvSpPr>
        <p:spPr bwMode="auto">
          <a:xfrm>
            <a:off x="2743200" y="6934200"/>
            <a:ext cx="11430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3.6</a:t>
            </a:r>
          </a:p>
        </p:txBody>
      </p:sp>
      <p:grpSp>
        <p:nvGrpSpPr>
          <p:cNvPr id="200747"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0748"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173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BA2FCE4-BF58-46F5-8DC0-2791BA2AF6F0}" type="slidenum">
              <a:rPr lang="en-US" altLang="en-US" sz="800">
                <a:latin typeface="Arial" pitchFamily="34" charset="0"/>
              </a:rPr>
              <a:pPr algn="r" eaLnBrk="1" hangingPunct="1">
                <a:spcBef>
                  <a:spcPct val="0"/>
                </a:spcBef>
                <a:buFontTx/>
                <a:buNone/>
              </a:pPr>
              <a:t>21</a:t>
            </a:fld>
            <a:endParaRPr lang="en-US" altLang="en-US" sz="800">
              <a:latin typeface="Arial" pitchFamily="34" charset="0"/>
            </a:endParaRPr>
          </a:p>
        </p:txBody>
      </p:sp>
      <p:sp>
        <p:nvSpPr>
          <p:cNvPr id="4" name="Rectangle 7"/>
          <p:cNvSpPr txBox="1">
            <a:spLocks noChangeArrowheads="1"/>
          </p:cNvSpPr>
          <p:nvPr/>
        </p:nvSpPr>
        <p:spPr>
          <a:xfrm>
            <a:off x="228600" y="762000"/>
            <a:ext cx="2209800" cy="4343400"/>
          </a:xfrm>
          <a:prstGeom prst="rect">
            <a:avLst/>
          </a:prstGeom>
        </p:spPr>
        <p:txBody>
          <a:bodyPr/>
          <a:lstStyle/>
          <a:p>
            <a:pPr defTabSz="966788" eaLnBrk="1" hangingPunct="1">
              <a:defRPr/>
            </a:pPr>
            <a:r>
              <a:rPr lang="en-US" b="1" dirty="0">
                <a:latin typeface="Candara" pitchFamily="34" charset="0"/>
                <a:cs typeface="Courier New" pitchFamily="49" charset="0"/>
              </a:rPr>
              <a:t>3.9 C# Math Class</a:t>
            </a:r>
          </a:p>
          <a:p>
            <a:pPr defTabSz="966788" eaLnBrk="1" hangingPunct="1">
              <a:defRPr/>
            </a:pPr>
            <a:r>
              <a:rPr lang="en-US" sz="1550" dirty="0">
                <a:latin typeface="Candara" pitchFamily="34" charset="0"/>
                <a:cs typeface="Courier New" pitchFamily="49" charset="0"/>
              </a:rPr>
              <a:t>Basic math operators such as plus, minus, and modulus—can get you only so far. It is only a matter of time before you find that you need more robust math routines. C# has access to a set of math routines within the base classes. These are available from within the </a:t>
            </a:r>
            <a:r>
              <a:rPr lang="en-US" sz="1550" b="1" dirty="0" err="1">
                <a:latin typeface="Candara" pitchFamily="34" charset="0"/>
                <a:cs typeface="Courier New" pitchFamily="49" charset="0"/>
              </a:rPr>
              <a:t>System.Math</a:t>
            </a:r>
            <a:r>
              <a:rPr lang="en-US" sz="1550" dirty="0">
                <a:latin typeface="Candara" pitchFamily="34" charset="0"/>
                <a:cs typeface="Courier New" pitchFamily="49" charset="0"/>
              </a:rPr>
              <a:t> namespace. The Math class is sealed. A sealed class cannot be used for inheritance. </a:t>
            </a:r>
          </a:p>
        </p:txBody>
      </p:sp>
      <p:sp>
        <p:nvSpPr>
          <p:cNvPr id="7" name="Rectangle 4"/>
          <p:cNvSpPr>
            <a:spLocks noChangeArrowheads="1"/>
          </p:cNvSpPr>
          <p:nvPr/>
        </p:nvSpPr>
        <p:spPr bwMode="auto">
          <a:xfrm>
            <a:off x="2819400" y="4721225"/>
            <a:ext cx="35814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3.7 Math class Common Methods</a:t>
            </a:r>
          </a:p>
        </p:txBody>
      </p:sp>
      <p:graphicFrame>
        <p:nvGraphicFramePr>
          <p:cNvPr id="8" name="Group 451"/>
          <p:cNvGraphicFramePr>
            <a:graphicFrameLocks noGrp="1"/>
          </p:cNvGraphicFramePr>
          <p:nvPr/>
        </p:nvGraphicFramePr>
        <p:xfrm>
          <a:off x="2438400" y="866775"/>
          <a:ext cx="4343400" cy="3856035"/>
        </p:xfrm>
        <a:graphic>
          <a:graphicData uri="http://schemas.openxmlformats.org/drawingml/2006/table">
            <a:tbl>
              <a:tblPr/>
              <a:tblGrid>
                <a:gridCol w="723900"/>
                <a:gridCol w="3619500"/>
              </a:tblGrid>
              <a:tr h="25909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36A2"/>
                          </a:solidFill>
                          <a:effectLst/>
                          <a:latin typeface="Tahoma" pitchFamily="34" charset="0"/>
                          <a:cs typeface="Arial" pitchFamily="34" charset="0"/>
                        </a:rPr>
                        <a:t>Method</a:t>
                      </a:r>
                      <a:endParaRPr kumimoji="0" lang="en-US" sz="1100" b="1"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36A2"/>
                          </a:solidFill>
                          <a:effectLst/>
                          <a:latin typeface="Tahoma" pitchFamily="34" charset="0"/>
                          <a:cs typeface="Arial" pitchFamily="34" charset="0"/>
                        </a:rPr>
                        <a:t>Method   Returns </a:t>
                      </a:r>
                      <a:endParaRPr kumimoji="0" lang="en-US" sz="1100" b="1"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Abs</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the absolute value of a number.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7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Ceiling</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a value that is the smallest whole number greater than or equal to a given number.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Exp</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E raised to a given power. This is the inverse of Log.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7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Floor</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a value that is the largest whole number that is less than or equal to the given number.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7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Log</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a value that is the logarithmic value of the given number.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7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Log10</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a value that is the base 10 logarithm of a given value.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Max</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the larger of two values.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Min</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the smaller of two values.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Pow</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the value of a given value raised to a given power.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8697">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Round</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a rounded value for a number. You can specify the precision of the rounded number. The number .5 would be rounded down.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Sqrt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Returns the square root for a given value.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Rectangle 7"/>
          <p:cNvSpPr txBox="1">
            <a:spLocks noChangeArrowheads="1"/>
          </p:cNvSpPr>
          <p:nvPr/>
        </p:nvSpPr>
        <p:spPr>
          <a:xfrm>
            <a:off x="228600" y="5073650"/>
            <a:ext cx="6477000" cy="3613150"/>
          </a:xfrm>
          <a:prstGeom prst="rect">
            <a:avLst/>
          </a:prstGeom>
        </p:spPr>
        <p:txBody>
          <a:bodyPr/>
          <a:lstStyle/>
          <a:p>
            <a:pPr defTabSz="966788" eaLnBrk="1" hangingPunct="1">
              <a:defRPr/>
            </a:pPr>
            <a:r>
              <a:rPr lang="en-US" sz="1550" dirty="0">
                <a:latin typeface="Candara" pitchFamily="34" charset="0"/>
                <a:cs typeface="Courier New" pitchFamily="49" charset="0"/>
              </a:rPr>
              <a:t>Additionally, all the classes and data members are static, so you can't create an object of type Math. Instead, you use the members and methods with the class name. Some of the Math class functions are shown in Figure 3.7.</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Shown below are usage of some of the functions in the Math class.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a:latin typeface="Courier New" pitchFamily="49" charset="0"/>
                <a:cs typeface="Courier New" pitchFamily="49" charset="0"/>
              </a:rPr>
              <a:t>float </a:t>
            </a:r>
            <a:r>
              <a:rPr lang="en-US" sz="1400" dirty="0" err="1">
                <a:latin typeface="Courier New" pitchFamily="49" charset="0"/>
                <a:cs typeface="Courier New" pitchFamily="49" charset="0"/>
              </a:rPr>
              <a:t>theValue</a:t>
            </a:r>
            <a:r>
              <a:rPr lang="en-US" sz="1400" dirty="0">
                <a:latin typeface="Courier New" pitchFamily="49" charset="0"/>
                <a:cs typeface="Courier New" pitchFamily="49" charset="0"/>
              </a:rPr>
              <a:t> = (float) </a:t>
            </a:r>
            <a:r>
              <a:rPr lang="en-US" sz="1400" dirty="0" err="1">
                <a:latin typeface="Courier New" pitchFamily="49" charset="0"/>
                <a:cs typeface="Courier New" pitchFamily="49" charset="0"/>
              </a:rPr>
              <a:t>Math.Sqrt</a:t>
            </a:r>
            <a:r>
              <a:rPr lang="en-US" sz="1400" dirty="0">
                <a:latin typeface="Courier New" pitchFamily="49" charset="0"/>
                <a:cs typeface="Courier New" pitchFamily="49" charset="0"/>
              </a:rPr>
              <a:t>(15.6);</a:t>
            </a:r>
          </a:p>
          <a:p>
            <a:pPr defTabSz="966788" eaLnBrk="1" hangingPunct="1">
              <a:defRPr/>
            </a:pPr>
            <a:r>
              <a:rPr lang="en-US" sz="1550" dirty="0">
                <a:latin typeface="Candara" pitchFamily="34" charset="0"/>
                <a:cs typeface="Courier New" pitchFamily="49" charset="0"/>
              </a:rPr>
              <a:t>Result : </a:t>
            </a:r>
            <a:r>
              <a:rPr lang="en-US" sz="1550" dirty="0" err="1">
                <a:latin typeface="Candara" pitchFamily="34" charset="0"/>
                <a:cs typeface="Courier New" pitchFamily="49" charset="0"/>
              </a:rPr>
              <a:t>theValue</a:t>
            </a:r>
            <a:r>
              <a:rPr lang="en-US" sz="1550" dirty="0">
                <a:latin typeface="Candara" pitchFamily="34" charset="0"/>
                <a:cs typeface="Courier New" pitchFamily="49" charset="0"/>
              </a:rPr>
              <a:t> = 3.949683</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ceilingValue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Math.Ceiling</a:t>
            </a:r>
            <a:r>
              <a:rPr lang="en-US" sz="1400" dirty="0">
                <a:latin typeface="Courier New" pitchFamily="49" charset="0"/>
                <a:cs typeface="Courier New" pitchFamily="49" charset="0"/>
              </a:rPr>
              <a:t>(99.1);</a:t>
            </a:r>
          </a:p>
          <a:p>
            <a:pPr defTabSz="966788" eaLnBrk="1" hangingPunct="1">
              <a:defRPr/>
            </a:pPr>
            <a:r>
              <a:rPr lang="en-US" sz="1550" dirty="0">
                <a:latin typeface="Candara" pitchFamily="34" charset="0"/>
                <a:cs typeface="Courier New" pitchFamily="49" charset="0"/>
              </a:rPr>
              <a:t>Result : </a:t>
            </a:r>
            <a:r>
              <a:rPr lang="en-US" sz="1550" dirty="0" err="1">
                <a:latin typeface="Candara" pitchFamily="34" charset="0"/>
                <a:cs typeface="Courier New" pitchFamily="49" charset="0"/>
              </a:rPr>
              <a:t>ceilingValue</a:t>
            </a:r>
            <a:r>
              <a:rPr lang="en-US" sz="1550" dirty="0">
                <a:latin typeface="Candara" pitchFamily="34" charset="0"/>
                <a:cs typeface="Courier New" pitchFamily="49" charset="0"/>
              </a:rPr>
              <a:t> = 100</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floorValue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Math.Floor</a:t>
            </a:r>
            <a:r>
              <a:rPr lang="en-US" sz="1400" dirty="0">
                <a:latin typeface="Courier New" pitchFamily="49" charset="0"/>
                <a:cs typeface="Courier New" pitchFamily="49" charset="0"/>
              </a:rPr>
              <a:t>(99.1);</a:t>
            </a:r>
          </a:p>
          <a:p>
            <a:pPr defTabSz="966788" eaLnBrk="1" hangingPunct="1">
              <a:defRPr/>
            </a:pPr>
            <a:r>
              <a:rPr lang="en-US" sz="1550" dirty="0">
                <a:latin typeface="Candara" pitchFamily="34" charset="0"/>
                <a:cs typeface="Courier New" pitchFamily="49" charset="0"/>
              </a:rPr>
              <a:t>Result : </a:t>
            </a:r>
            <a:r>
              <a:rPr lang="en-US" sz="1550" dirty="0" err="1">
                <a:latin typeface="Candara" pitchFamily="34" charset="0"/>
                <a:cs typeface="Courier New" pitchFamily="49" charset="0"/>
              </a:rPr>
              <a:t>floorValue</a:t>
            </a:r>
            <a:r>
              <a:rPr lang="en-US" sz="1550" dirty="0">
                <a:latin typeface="Candara" pitchFamily="34" charset="0"/>
                <a:cs typeface="Courier New" pitchFamily="49" charset="0"/>
              </a:rPr>
              <a:t> = 99</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absValue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Math.Abs</a:t>
            </a:r>
            <a:r>
              <a:rPr lang="en-US" sz="1400" dirty="0">
                <a:latin typeface="Courier New" pitchFamily="49" charset="0"/>
                <a:cs typeface="Courier New" pitchFamily="49" charset="0"/>
              </a:rPr>
              <a:t>(-10);</a:t>
            </a:r>
          </a:p>
          <a:p>
            <a:pPr defTabSz="966788" eaLnBrk="1" hangingPunct="1">
              <a:defRPr/>
            </a:pPr>
            <a:r>
              <a:rPr lang="en-US" sz="1550" dirty="0">
                <a:latin typeface="Candara" pitchFamily="34" charset="0"/>
                <a:cs typeface="Courier New" pitchFamily="49" charset="0"/>
              </a:rPr>
              <a:t>Result : </a:t>
            </a:r>
            <a:r>
              <a:rPr lang="en-US" sz="1550" dirty="0" err="1">
                <a:latin typeface="Candara" pitchFamily="34" charset="0"/>
                <a:cs typeface="Courier New" pitchFamily="49" charset="0"/>
              </a:rPr>
              <a:t>absValue</a:t>
            </a:r>
            <a:r>
              <a:rPr lang="en-US" sz="1550" dirty="0">
                <a:latin typeface="Candara" pitchFamily="34" charset="0"/>
                <a:cs typeface="Courier New" pitchFamily="49" charset="0"/>
              </a:rPr>
              <a:t> = 10</a:t>
            </a:r>
          </a:p>
          <a:p>
            <a:pPr defTabSz="966788" eaLnBrk="1" hangingPunct="1">
              <a:defRPr/>
            </a:pPr>
            <a:endParaRPr lang="en-US" sz="1550" dirty="0">
              <a:latin typeface="Candara" pitchFamily="34" charset="0"/>
              <a:cs typeface="Courier New" pitchFamily="49" charset="0"/>
            </a:endParaRPr>
          </a:p>
        </p:txBody>
      </p:sp>
      <p:grpSp>
        <p:nvGrpSpPr>
          <p:cNvPr id="201776" name="Group 9"/>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1777"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275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E658BE34-31A6-4E27-AF5B-4DC5259D980A}" type="slidenum">
              <a:rPr lang="en-US" altLang="en-US" sz="800">
                <a:latin typeface="Arial" pitchFamily="34" charset="0"/>
              </a:rPr>
              <a:pPr algn="r" eaLnBrk="1" hangingPunct="1">
                <a:spcBef>
                  <a:spcPct val="0"/>
                </a:spcBef>
                <a:buFontTx/>
                <a:buNone/>
              </a:pPr>
              <a:t>22</a:t>
            </a:fld>
            <a:endParaRPr lang="en-US" altLang="en-US" sz="800">
              <a:latin typeface="Arial" pitchFamily="34" charset="0"/>
            </a:endParaRPr>
          </a:p>
        </p:txBody>
      </p:sp>
      <p:sp>
        <p:nvSpPr>
          <p:cNvPr id="4" name="Rectangle 7"/>
          <p:cNvSpPr txBox="1">
            <a:spLocks noChangeArrowheads="1"/>
          </p:cNvSpPr>
          <p:nvPr/>
        </p:nvSpPr>
        <p:spPr>
          <a:xfrm>
            <a:off x="228600" y="762000"/>
            <a:ext cx="6492875" cy="4191000"/>
          </a:xfrm>
          <a:prstGeom prst="rect">
            <a:avLst/>
          </a:prstGeom>
        </p:spPr>
        <p:txBody>
          <a:bodyPr/>
          <a:lstStyle/>
          <a:p>
            <a:pPr defTabSz="966788" eaLnBrk="1" hangingPunct="1">
              <a:defRPr/>
            </a:pPr>
            <a:r>
              <a:rPr lang="en-US" b="1" dirty="0">
                <a:latin typeface="Candara" pitchFamily="34" charset="0"/>
                <a:cs typeface="Courier New" pitchFamily="49" charset="0"/>
              </a:rPr>
              <a:t>3.10 C# Type Conversions</a:t>
            </a:r>
          </a:p>
          <a:p>
            <a:pPr defTabSz="966788" eaLnBrk="1" hangingPunct="1">
              <a:defRPr/>
            </a:pPr>
            <a:r>
              <a:rPr lang="en-US" sz="1550" dirty="0">
                <a:latin typeface="Candara" pitchFamily="34" charset="0"/>
                <a:cs typeface="Courier New" pitchFamily="49" charset="0"/>
              </a:rPr>
              <a:t>As we discussed in the first few sections, a .NET type is just a representation of bits associated with the operations that translate those bits into an understandable value. For example, the System.Int32 structure represents a value that ranges from negative 2,147,483,648 up to positive 2,147,483,647. This structure is a 4 byte type. The structure UInt32 is also a 4 byte type, but it represents values that range from 0 to 4,294,967,295. Although both structures are 4 byte types, they represent different ranges of numbers. That's because the System.Int32 Structure uses 1 bit to represent the negative or positive sign and uses the other 31 bits to represent the value itself, but the System.UInt32 Structure uses the whole 32 bits to represent the number. That's why we don't have a negative sign bit here, and we have a range from 0 to 4,294,967,295.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C# is a type-safe language, which means that every value must has a type, and this type knows exactly how to use the value. When you assign a value to a different type (other than the type that this value adheres to), a type conversion operation is needed. You need this operation in order to use the value with other types.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For example, you have the value 255 of type short (declared using the statement short  </a:t>
            </a:r>
            <a:r>
              <a:rPr lang="en-US" sz="1550" dirty="0" err="1">
                <a:latin typeface="Candara" pitchFamily="34" charset="0"/>
                <a:cs typeface="Courier New" pitchFamily="49" charset="0"/>
              </a:rPr>
              <a:t>aShort</a:t>
            </a:r>
            <a:r>
              <a:rPr lang="en-US" sz="1550" dirty="0">
                <a:latin typeface="Candara" pitchFamily="34" charset="0"/>
                <a:cs typeface="Courier New" pitchFamily="49" charset="0"/>
              </a:rPr>
              <a:t> = 255;) and you need to assign this value to the variable </a:t>
            </a:r>
            <a:r>
              <a:rPr lang="en-US" sz="1550" dirty="0" err="1">
                <a:latin typeface="Candara" pitchFamily="34" charset="0"/>
                <a:cs typeface="Courier New" pitchFamily="49" charset="0"/>
              </a:rPr>
              <a:t>aByte</a:t>
            </a:r>
            <a:r>
              <a:rPr lang="en-US" sz="1550" dirty="0">
                <a:latin typeface="Candara" pitchFamily="34" charset="0"/>
                <a:cs typeface="Courier New" pitchFamily="49" charset="0"/>
              </a:rPr>
              <a:t>, which is of type byte (declared using the statement byte </a:t>
            </a:r>
            <a:r>
              <a:rPr lang="en-US" sz="1550" dirty="0" err="1">
                <a:latin typeface="Candara" pitchFamily="34" charset="0"/>
                <a:cs typeface="Courier New" pitchFamily="49" charset="0"/>
              </a:rPr>
              <a:t>aByte</a:t>
            </a:r>
            <a:r>
              <a:rPr lang="en-US" sz="1550" dirty="0">
                <a:latin typeface="Candara" pitchFamily="34" charset="0"/>
                <a:cs typeface="Courier New" pitchFamily="49" charset="0"/>
              </a:rPr>
              <a:t> = </a:t>
            </a:r>
            <a:r>
              <a:rPr lang="en-US" sz="1550" dirty="0" err="1">
                <a:latin typeface="Candara" pitchFamily="34" charset="0"/>
                <a:cs typeface="Courier New" pitchFamily="49" charset="0"/>
              </a:rPr>
              <a:t>aShort</a:t>
            </a:r>
            <a:r>
              <a:rPr lang="en-US" sz="1550" dirty="0">
                <a:latin typeface="Candara" pitchFamily="34" charset="0"/>
                <a:cs typeface="Courier New" pitchFamily="49" charset="0"/>
              </a:rPr>
              <a:t>;). A type cast operation is needed for this assignment.  A cast means forming a value from one type to fit into another type; the </a:t>
            </a:r>
          </a:p>
          <a:p>
            <a:pPr defTabSz="966788" eaLnBrk="1" hangingPunct="1">
              <a:defRPr/>
            </a:pPr>
            <a:r>
              <a:rPr lang="en-US" sz="1550" dirty="0">
                <a:latin typeface="Candara" pitchFamily="34" charset="0"/>
                <a:cs typeface="Courier New" pitchFamily="49" charset="0"/>
              </a:rPr>
              <a:t>value may lose some data.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550" dirty="0">
                <a:latin typeface="Courier New" pitchFamily="49" charset="0"/>
                <a:cs typeface="Courier New" pitchFamily="49" charset="0"/>
              </a:rPr>
              <a:t>short  </a:t>
            </a:r>
            <a:r>
              <a:rPr lang="en-US" sz="1550" dirty="0" err="1">
                <a:latin typeface="Courier New" pitchFamily="49" charset="0"/>
                <a:cs typeface="Courier New" pitchFamily="49" charset="0"/>
              </a:rPr>
              <a:t>aShort</a:t>
            </a:r>
            <a:r>
              <a:rPr lang="en-US" sz="1550" dirty="0">
                <a:latin typeface="Courier New" pitchFamily="49" charset="0"/>
                <a:cs typeface="Courier New" pitchFamily="49" charset="0"/>
              </a:rPr>
              <a:t> = 25;</a:t>
            </a:r>
          </a:p>
          <a:p>
            <a:pPr defTabSz="966788" eaLnBrk="1" hangingPunct="1">
              <a:defRPr/>
            </a:pPr>
            <a:r>
              <a:rPr lang="en-US" sz="1550" dirty="0">
                <a:latin typeface="Courier New" pitchFamily="49" charset="0"/>
                <a:cs typeface="Courier New" pitchFamily="49" charset="0"/>
              </a:rPr>
              <a:t>Byte </a:t>
            </a:r>
            <a:r>
              <a:rPr lang="en-US" sz="1550" dirty="0" err="1">
                <a:latin typeface="Courier New" pitchFamily="49" charset="0"/>
                <a:cs typeface="Courier New" pitchFamily="49" charset="0"/>
              </a:rPr>
              <a:t>aByte</a:t>
            </a:r>
            <a:r>
              <a:rPr lang="en-US" sz="1550" dirty="0">
                <a:latin typeface="Courier New" pitchFamily="49" charset="0"/>
                <a:cs typeface="Courier New" pitchFamily="49" charset="0"/>
              </a:rPr>
              <a:t> = (byte) </a:t>
            </a:r>
            <a:r>
              <a:rPr lang="en-US" sz="1550" dirty="0" err="1">
                <a:latin typeface="Courier New" pitchFamily="49" charset="0"/>
                <a:cs typeface="Courier New" pitchFamily="49" charset="0"/>
              </a:rPr>
              <a:t>aShort</a:t>
            </a:r>
            <a:r>
              <a:rPr lang="en-US" sz="1550" dirty="0">
                <a:latin typeface="Candara" pitchFamily="34" charset="0"/>
                <a:cs typeface="Courier New" pitchFamily="49" charset="0"/>
              </a:rPr>
              <a:t>;</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Widening conversions: </a:t>
            </a:r>
            <a:r>
              <a:rPr lang="en-US" sz="1550" dirty="0">
                <a:latin typeface="Candara" pitchFamily="34" charset="0"/>
                <a:cs typeface="Courier New" pitchFamily="49" charset="0"/>
              </a:rPr>
              <a:t>When a particular data type is converted to a data type that is capable of storing more data than the source data type is referred to as widening conversion.</a:t>
            </a:r>
          </a:p>
        </p:txBody>
      </p:sp>
      <p:grpSp>
        <p:nvGrpSpPr>
          <p:cNvPr id="202757"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2758"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377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A70E43E-E41B-43CE-968D-3553D67F5B51}" type="slidenum">
              <a:rPr lang="en-US" altLang="en-US" sz="800">
                <a:latin typeface="Arial" pitchFamily="34" charset="0"/>
              </a:rPr>
              <a:pPr algn="r" eaLnBrk="1" hangingPunct="1">
                <a:spcBef>
                  <a:spcPct val="0"/>
                </a:spcBef>
                <a:buFontTx/>
                <a:buNone/>
              </a:pPr>
              <a:t>23</a:t>
            </a:fld>
            <a:endParaRPr lang="en-US" altLang="en-US" sz="800">
              <a:latin typeface="Arial" pitchFamily="34" charset="0"/>
            </a:endParaRPr>
          </a:p>
        </p:txBody>
      </p:sp>
      <p:sp>
        <p:nvSpPr>
          <p:cNvPr id="4" name="Rectangle 7"/>
          <p:cNvSpPr txBox="1">
            <a:spLocks noChangeArrowheads="1"/>
          </p:cNvSpPr>
          <p:nvPr/>
        </p:nvSpPr>
        <p:spPr>
          <a:xfrm>
            <a:off x="228600" y="762000"/>
            <a:ext cx="6492875" cy="7391400"/>
          </a:xfrm>
          <a:prstGeom prst="rect">
            <a:avLst/>
          </a:prstGeom>
        </p:spPr>
        <p:txBody>
          <a:bodyPr/>
          <a:lstStyle/>
          <a:p>
            <a:pPr defTabSz="966788" eaLnBrk="1" hangingPunct="1">
              <a:defRPr/>
            </a:pPr>
            <a:r>
              <a:rPr lang="en-US" sz="1550" dirty="0">
                <a:latin typeface="Candara" pitchFamily="34" charset="0"/>
                <a:cs typeface="Courier New" pitchFamily="49" charset="0"/>
              </a:rPr>
              <a:t>The simple examples of widening conversion can be Numeric type conversions in the direction Byte, Short, Integer, Long, Decimal, Single, Double, here every type listed to the right of  a type is capable of storing more data than its left listed type. If we take the case of reference data types then Conversions from any derived type to one of its base types is also referred to as widening conversion. Widening conversion never cause overflow.</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Narrowing conversions: </a:t>
            </a:r>
            <a:r>
              <a:rPr lang="en-US" sz="1550" dirty="0">
                <a:latin typeface="Candara" pitchFamily="34" charset="0"/>
                <a:cs typeface="Courier New" pitchFamily="49" charset="0"/>
              </a:rPr>
              <a:t>A narrowing conversion occurs when a variable is converted to a type that is not capable of storing the data held by the source data type variable. These conversions are known to possibly lose information, and conversions across domains of types sufficiently different to merit narrowing notation. These means narrowing conversions entail loss of information and may fail.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Following list defines different types of conversion:</a:t>
            </a: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600" b="1" dirty="0">
                <a:latin typeface="Candara" pitchFamily="34" charset="0"/>
                <a:cs typeface="Courier New" pitchFamily="49" charset="0"/>
              </a:rPr>
              <a:t>3.10.1 Cast operation does not work for all Types</a:t>
            </a:r>
          </a:p>
          <a:p>
            <a:pPr defTabSz="966788" eaLnBrk="1" hangingPunct="1">
              <a:defRPr/>
            </a:pPr>
            <a:r>
              <a:rPr lang="en-US" sz="1550" dirty="0">
                <a:latin typeface="Candara" pitchFamily="34" charset="0"/>
                <a:cs typeface="Courier New" pitchFamily="49" charset="0"/>
              </a:rPr>
              <a:t>Casting does not work for all. For example if you have a string like this “15” and you want to get the numeric value 15 out of this, a costing is not going to work. C# gives us a class called the Convert class that contains methods do such a conversion.</a:t>
            </a:r>
          </a:p>
        </p:txBody>
      </p:sp>
      <p:graphicFrame>
        <p:nvGraphicFramePr>
          <p:cNvPr id="6" name="Table 5"/>
          <p:cNvGraphicFramePr>
            <a:graphicFrameLocks noGrp="1"/>
          </p:cNvGraphicFramePr>
          <p:nvPr/>
        </p:nvGraphicFramePr>
        <p:xfrm>
          <a:off x="762000" y="4419600"/>
          <a:ext cx="5257800" cy="2103438"/>
        </p:xfrm>
        <a:graphic>
          <a:graphicData uri="http://schemas.openxmlformats.org/drawingml/2006/table">
            <a:tbl>
              <a:tblPr/>
              <a:tblGrid>
                <a:gridCol w="1595897"/>
                <a:gridCol w="3661903"/>
              </a:tblGrid>
              <a:tr h="210344">
                <a:tc>
                  <a:txBody>
                    <a:bodyPr/>
                    <a:lstStyle/>
                    <a:p>
                      <a:pPr marL="0" marR="0">
                        <a:lnSpc>
                          <a:spcPct val="115000"/>
                        </a:lnSpc>
                        <a:spcBef>
                          <a:spcPts val="0"/>
                        </a:spcBef>
                        <a:spcAft>
                          <a:spcPts val="0"/>
                        </a:spcAft>
                      </a:pPr>
                      <a:r>
                        <a:rPr lang="en-US" sz="1200" b="1" dirty="0">
                          <a:solidFill>
                            <a:srgbClr val="0036A2"/>
                          </a:solidFill>
                          <a:latin typeface="Calibri"/>
                          <a:ea typeface="Times New Roman"/>
                          <a:cs typeface="Calibri"/>
                        </a:rPr>
                        <a:t>Conversion Type</a:t>
                      </a:r>
                      <a:endParaRPr lang="en-US" sz="1200" dirty="0">
                        <a:solidFill>
                          <a:srgbClr val="0036A2"/>
                        </a:solidFill>
                        <a:latin typeface="Calibri"/>
                        <a:ea typeface="Calibri"/>
                        <a:cs typeface="Times New Roman"/>
                      </a:endParaRPr>
                    </a:p>
                  </a:txBody>
                  <a:tcPr marL="58091" marR="5809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200" b="1" dirty="0">
                          <a:solidFill>
                            <a:srgbClr val="0036A2"/>
                          </a:solidFill>
                          <a:latin typeface="Calibri"/>
                          <a:ea typeface="Times New Roman"/>
                          <a:cs typeface="Calibri"/>
                        </a:rPr>
                        <a:t>Description</a:t>
                      </a:r>
                      <a:endParaRPr lang="en-US" sz="1200" dirty="0">
                        <a:solidFill>
                          <a:srgbClr val="0036A2"/>
                        </a:solidFill>
                        <a:latin typeface="Calibri"/>
                        <a:ea typeface="Calibri"/>
                        <a:cs typeface="Times New Roman"/>
                      </a:endParaRPr>
                    </a:p>
                  </a:txBody>
                  <a:tcPr marL="58091" marR="5809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1375">
                <a:tc>
                  <a:txBody>
                    <a:bodyPr/>
                    <a:lstStyle/>
                    <a:p>
                      <a:pPr marL="0" marR="0">
                        <a:lnSpc>
                          <a:spcPct val="115000"/>
                        </a:lnSpc>
                        <a:spcBef>
                          <a:spcPts val="0"/>
                        </a:spcBef>
                        <a:spcAft>
                          <a:spcPts val="0"/>
                        </a:spcAft>
                      </a:pPr>
                      <a:r>
                        <a:rPr lang="en-US" sz="1200" dirty="0">
                          <a:solidFill>
                            <a:srgbClr val="0036A2"/>
                          </a:solidFill>
                          <a:latin typeface="Calibri"/>
                          <a:ea typeface="Times New Roman"/>
                          <a:cs typeface="Calibri"/>
                        </a:rPr>
                        <a:t>Identity conversion </a:t>
                      </a:r>
                      <a:endParaRPr lang="en-US" sz="1200" dirty="0">
                        <a:solidFill>
                          <a:srgbClr val="0036A2"/>
                        </a:solidFill>
                        <a:latin typeface="Calibri"/>
                        <a:ea typeface="Calibri"/>
                        <a:cs typeface="Times New Roman"/>
                      </a:endParaRPr>
                    </a:p>
                  </a:txBody>
                  <a:tcPr marL="58091" marR="580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200" dirty="0">
                          <a:solidFill>
                            <a:srgbClr val="0036A2"/>
                          </a:solidFill>
                          <a:latin typeface="Calibri"/>
                          <a:ea typeface="Times New Roman"/>
                          <a:cs typeface="Calibri"/>
                        </a:rPr>
                        <a:t>An identity conversion converts from any type to the same type. This conversion exists only such that an entity that </a:t>
                      </a:r>
                      <a:r>
                        <a:rPr lang="en-US" sz="1200" dirty="0" smtClean="0">
                          <a:solidFill>
                            <a:srgbClr val="0036A2"/>
                          </a:solidFill>
                          <a:latin typeface="Calibri"/>
                          <a:ea typeface="Times New Roman"/>
                          <a:cs typeface="Calibri"/>
                        </a:rPr>
                        <a:t>already </a:t>
                      </a:r>
                      <a:r>
                        <a:rPr lang="en-US" sz="1200" dirty="0">
                          <a:solidFill>
                            <a:srgbClr val="0036A2"/>
                          </a:solidFill>
                          <a:latin typeface="Calibri"/>
                          <a:ea typeface="Times New Roman"/>
                          <a:cs typeface="Calibri"/>
                        </a:rPr>
                        <a:t>has a required type can be said to be convertible to that type. </a:t>
                      </a:r>
                      <a:endParaRPr lang="en-US" sz="1200" dirty="0">
                        <a:solidFill>
                          <a:srgbClr val="0036A2"/>
                        </a:solidFill>
                        <a:latin typeface="Calibri"/>
                        <a:ea typeface="Calibri"/>
                        <a:cs typeface="Times New Roman"/>
                      </a:endParaRPr>
                    </a:p>
                  </a:txBody>
                  <a:tcPr marL="58091" marR="580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517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smtClean="0">
                          <a:solidFill>
                            <a:srgbClr val="0036A2"/>
                          </a:solidFill>
                          <a:latin typeface="Calibri"/>
                          <a:ea typeface="Times New Roman"/>
                          <a:cs typeface="Calibri"/>
                        </a:rPr>
                        <a:t>Numeric conversion</a:t>
                      </a:r>
                      <a:endParaRPr lang="en-US" sz="1200" dirty="0" smtClean="0">
                        <a:solidFill>
                          <a:srgbClr val="0036A2"/>
                        </a:solidFill>
                        <a:latin typeface="Calibri"/>
                        <a:ea typeface="Calibri"/>
                        <a:cs typeface="Times New Roman"/>
                      </a:endParaRPr>
                    </a:p>
                    <a:p>
                      <a:pPr marL="0" marR="0">
                        <a:lnSpc>
                          <a:spcPct val="115000"/>
                        </a:lnSpc>
                        <a:spcBef>
                          <a:spcPts val="0"/>
                        </a:spcBef>
                        <a:spcAft>
                          <a:spcPts val="0"/>
                        </a:spcAft>
                      </a:pPr>
                      <a:endParaRPr lang="en-US" sz="1200" dirty="0">
                        <a:solidFill>
                          <a:srgbClr val="0036A2"/>
                        </a:solidFill>
                        <a:latin typeface="Calibri"/>
                        <a:ea typeface="Calibri"/>
                        <a:cs typeface="Times New Roman"/>
                      </a:endParaRPr>
                    </a:p>
                  </a:txBody>
                  <a:tcPr marL="58091" marR="580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200" dirty="0">
                          <a:solidFill>
                            <a:srgbClr val="0036A2"/>
                          </a:solidFill>
                          <a:latin typeface="Calibri"/>
                          <a:ea typeface="Times New Roman"/>
                          <a:cs typeface="Calibri"/>
                        </a:rPr>
                        <a:t>Some examples of numeric conversions are: </a:t>
                      </a:r>
                      <a:br>
                        <a:rPr lang="en-US" sz="1200" dirty="0">
                          <a:solidFill>
                            <a:srgbClr val="0036A2"/>
                          </a:solidFill>
                          <a:latin typeface="Calibri"/>
                          <a:ea typeface="Times New Roman"/>
                          <a:cs typeface="Calibri"/>
                        </a:rPr>
                      </a:br>
                      <a:r>
                        <a:rPr lang="en-US" sz="1200" dirty="0">
                          <a:solidFill>
                            <a:srgbClr val="0036A2"/>
                          </a:solidFill>
                          <a:latin typeface="Calibri"/>
                          <a:ea typeface="Times New Roman"/>
                          <a:cs typeface="Calibri"/>
                        </a:rPr>
                        <a:t>From </a:t>
                      </a:r>
                      <a:r>
                        <a:rPr lang="en-US" sz="1200" dirty="0" err="1">
                          <a:solidFill>
                            <a:srgbClr val="0036A2"/>
                          </a:solidFill>
                          <a:latin typeface="Calibri"/>
                          <a:ea typeface="Times New Roman"/>
                          <a:cs typeface="Calibri"/>
                        </a:rPr>
                        <a:t>sbyte</a:t>
                      </a:r>
                      <a:r>
                        <a:rPr lang="en-US" sz="1200" dirty="0">
                          <a:solidFill>
                            <a:srgbClr val="0036A2"/>
                          </a:solidFill>
                          <a:latin typeface="Calibri"/>
                          <a:ea typeface="Times New Roman"/>
                          <a:cs typeface="Calibri"/>
                        </a:rPr>
                        <a:t> to short, </a:t>
                      </a:r>
                      <a:r>
                        <a:rPr lang="en-US" sz="1200" dirty="0" err="1">
                          <a:solidFill>
                            <a:srgbClr val="0036A2"/>
                          </a:solidFill>
                          <a:latin typeface="Calibri"/>
                          <a:ea typeface="Times New Roman"/>
                          <a:cs typeface="Calibri"/>
                        </a:rPr>
                        <a:t>int</a:t>
                      </a:r>
                      <a:r>
                        <a:rPr lang="en-US" sz="1200" dirty="0">
                          <a:solidFill>
                            <a:srgbClr val="0036A2"/>
                          </a:solidFill>
                          <a:latin typeface="Calibri"/>
                          <a:ea typeface="Times New Roman"/>
                          <a:cs typeface="Calibri"/>
                        </a:rPr>
                        <a:t>, long, float, double, or decimal. </a:t>
                      </a:r>
                      <a:br>
                        <a:rPr lang="en-US" sz="1200" dirty="0">
                          <a:solidFill>
                            <a:srgbClr val="0036A2"/>
                          </a:solidFill>
                          <a:latin typeface="Calibri"/>
                          <a:ea typeface="Times New Roman"/>
                          <a:cs typeface="Calibri"/>
                        </a:rPr>
                      </a:br>
                      <a:r>
                        <a:rPr lang="en-US" sz="1200" dirty="0">
                          <a:solidFill>
                            <a:srgbClr val="0036A2"/>
                          </a:solidFill>
                          <a:latin typeface="Calibri"/>
                          <a:ea typeface="Times New Roman"/>
                          <a:cs typeface="Calibri"/>
                        </a:rPr>
                        <a:t>From byte to short, </a:t>
                      </a:r>
                      <a:r>
                        <a:rPr lang="en-US" sz="1200" dirty="0" err="1">
                          <a:solidFill>
                            <a:srgbClr val="0036A2"/>
                          </a:solidFill>
                          <a:latin typeface="Calibri"/>
                          <a:ea typeface="Times New Roman"/>
                          <a:cs typeface="Calibri"/>
                        </a:rPr>
                        <a:t>ushort</a:t>
                      </a:r>
                      <a:r>
                        <a:rPr lang="en-US" sz="1200" dirty="0">
                          <a:solidFill>
                            <a:srgbClr val="0036A2"/>
                          </a:solidFill>
                          <a:latin typeface="Calibri"/>
                          <a:ea typeface="Times New Roman"/>
                          <a:cs typeface="Calibri"/>
                        </a:rPr>
                        <a:t>, </a:t>
                      </a:r>
                      <a:r>
                        <a:rPr lang="en-US" sz="1200" dirty="0" err="1">
                          <a:solidFill>
                            <a:srgbClr val="0036A2"/>
                          </a:solidFill>
                          <a:latin typeface="Calibri"/>
                          <a:ea typeface="Times New Roman"/>
                          <a:cs typeface="Calibri"/>
                        </a:rPr>
                        <a:t>int</a:t>
                      </a:r>
                      <a:r>
                        <a:rPr lang="en-US" sz="1200" dirty="0">
                          <a:solidFill>
                            <a:srgbClr val="0036A2"/>
                          </a:solidFill>
                          <a:latin typeface="Calibri"/>
                          <a:ea typeface="Times New Roman"/>
                          <a:cs typeface="Calibri"/>
                        </a:rPr>
                        <a:t>, </a:t>
                      </a:r>
                      <a:r>
                        <a:rPr lang="en-US" sz="1200" dirty="0" err="1">
                          <a:solidFill>
                            <a:srgbClr val="0036A2"/>
                          </a:solidFill>
                          <a:latin typeface="Calibri"/>
                          <a:ea typeface="Times New Roman"/>
                          <a:cs typeface="Calibri"/>
                        </a:rPr>
                        <a:t>uint</a:t>
                      </a:r>
                      <a:r>
                        <a:rPr lang="en-US" sz="1200" dirty="0">
                          <a:solidFill>
                            <a:srgbClr val="0036A2"/>
                          </a:solidFill>
                          <a:latin typeface="Calibri"/>
                          <a:ea typeface="Times New Roman"/>
                          <a:cs typeface="Calibri"/>
                        </a:rPr>
                        <a:t>, long, </a:t>
                      </a:r>
                      <a:r>
                        <a:rPr lang="en-US" sz="1200" dirty="0" err="1">
                          <a:solidFill>
                            <a:srgbClr val="0036A2"/>
                          </a:solidFill>
                          <a:latin typeface="Calibri"/>
                          <a:ea typeface="Times New Roman"/>
                          <a:cs typeface="Calibri"/>
                        </a:rPr>
                        <a:t>ulong</a:t>
                      </a:r>
                      <a:r>
                        <a:rPr lang="en-US" sz="1200" dirty="0">
                          <a:solidFill>
                            <a:srgbClr val="0036A2"/>
                          </a:solidFill>
                          <a:latin typeface="Calibri"/>
                          <a:ea typeface="Times New Roman"/>
                          <a:cs typeface="Calibri"/>
                        </a:rPr>
                        <a:t>, float, double, or decimal. </a:t>
                      </a:r>
                      <a:br>
                        <a:rPr lang="en-US" sz="1200" dirty="0">
                          <a:solidFill>
                            <a:srgbClr val="0036A2"/>
                          </a:solidFill>
                          <a:latin typeface="Calibri"/>
                          <a:ea typeface="Times New Roman"/>
                          <a:cs typeface="Calibri"/>
                        </a:rPr>
                      </a:br>
                      <a:r>
                        <a:rPr lang="en-US" sz="1200" dirty="0">
                          <a:solidFill>
                            <a:srgbClr val="0036A2"/>
                          </a:solidFill>
                          <a:latin typeface="Calibri"/>
                          <a:ea typeface="Times New Roman"/>
                          <a:cs typeface="Calibri"/>
                        </a:rPr>
                        <a:t>From short to </a:t>
                      </a:r>
                      <a:r>
                        <a:rPr lang="en-US" sz="1200" dirty="0" err="1">
                          <a:solidFill>
                            <a:srgbClr val="0036A2"/>
                          </a:solidFill>
                          <a:latin typeface="Calibri"/>
                          <a:ea typeface="Times New Roman"/>
                          <a:cs typeface="Calibri"/>
                        </a:rPr>
                        <a:t>int</a:t>
                      </a:r>
                      <a:r>
                        <a:rPr lang="en-US" sz="1200" dirty="0">
                          <a:solidFill>
                            <a:srgbClr val="0036A2"/>
                          </a:solidFill>
                          <a:latin typeface="Calibri"/>
                          <a:ea typeface="Times New Roman"/>
                          <a:cs typeface="Calibri"/>
                        </a:rPr>
                        <a:t>, long, float, double, or decimal.</a:t>
                      </a:r>
                      <a:endParaRPr lang="en-US" sz="1200" dirty="0">
                        <a:solidFill>
                          <a:srgbClr val="0036A2"/>
                        </a:solidFill>
                        <a:latin typeface="Calibri"/>
                        <a:ea typeface="Calibri"/>
                        <a:cs typeface="Times New Roman"/>
                      </a:endParaRPr>
                    </a:p>
                  </a:txBody>
                  <a:tcPr marL="58091" marR="580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Rectangle 4"/>
          <p:cNvSpPr>
            <a:spLocks noChangeArrowheads="1"/>
          </p:cNvSpPr>
          <p:nvPr/>
        </p:nvSpPr>
        <p:spPr bwMode="auto">
          <a:xfrm>
            <a:off x="1676400" y="6553200"/>
            <a:ext cx="35814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3.8 Conversion Types</a:t>
            </a:r>
          </a:p>
        </p:txBody>
      </p:sp>
      <p:grpSp>
        <p:nvGrpSpPr>
          <p:cNvPr id="203796"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3797"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480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2BB0A14A-BEB2-4FB2-ACBC-FDD03C903DC2}" type="slidenum">
              <a:rPr lang="en-US" altLang="en-US" sz="800">
                <a:latin typeface="Arial" pitchFamily="34" charset="0"/>
              </a:rPr>
              <a:pPr algn="r" eaLnBrk="1" hangingPunct="1">
                <a:spcBef>
                  <a:spcPct val="0"/>
                </a:spcBef>
                <a:buFontTx/>
                <a:buNone/>
              </a:pPr>
              <a:t>24</a:t>
            </a:fld>
            <a:endParaRPr lang="en-US" altLang="en-US" sz="800">
              <a:latin typeface="Arial" pitchFamily="34" charset="0"/>
            </a:endParaRPr>
          </a:p>
        </p:txBody>
      </p:sp>
      <p:sp>
        <p:nvSpPr>
          <p:cNvPr id="4" name="Rectangle 7"/>
          <p:cNvSpPr txBox="1">
            <a:spLocks noChangeArrowheads="1"/>
          </p:cNvSpPr>
          <p:nvPr/>
        </p:nvSpPr>
        <p:spPr>
          <a:xfrm>
            <a:off x="228600" y="762000"/>
            <a:ext cx="6492875" cy="1447800"/>
          </a:xfrm>
          <a:prstGeom prst="rect">
            <a:avLst/>
          </a:prstGeom>
        </p:spPr>
        <p:txBody>
          <a:bodyPr/>
          <a:lstStyle/>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numericValue</a:t>
            </a:r>
            <a:r>
              <a:rPr lang="en-US" sz="1400" dirty="0">
                <a:latin typeface="Courier New" pitchFamily="49" charset="0"/>
                <a:cs typeface="Courier New" pitchFamily="49" charset="0"/>
              </a:rPr>
              <a:t> = Convert.ToInt32(“15”); </a:t>
            </a:r>
            <a:r>
              <a:rPr lang="en-US" sz="1550" dirty="0">
                <a:latin typeface="Candara" pitchFamily="34" charset="0"/>
                <a:cs typeface="Courier New" pitchFamily="49" charset="0"/>
              </a:rPr>
              <a:t>//</a:t>
            </a:r>
            <a:r>
              <a:rPr lang="en-US" sz="1550" dirty="0" err="1">
                <a:latin typeface="Candara" pitchFamily="34" charset="0"/>
                <a:cs typeface="Courier New" pitchFamily="49" charset="0"/>
              </a:rPr>
              <a:t>numericValue</a:t>
            </a:r>
            <a:r>
              <a:rPr lang="en-US" sz="1550" dirty="0">
                <a:latin typeface="Candara" pitchFamily="34" charset="0"/>
                <a:cs typeface="Courier New" pitchFamily="49" charset="0"/>
              </a:rPr>
              <a:t> = 15</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Similar methods are also found in other classes. For example the same result could be obtained by using the Int32 class’ parse() method.</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numericValue</a:t>
            </a:r>
            <a:r>
              <a:rPr lang="en-US" sz="1400" dirty="0">
                <a:latin typeface="Courier New" pitchFamily="49" charset="0"/>
                <a:cs typeface="Courier New" pitchFamily="49" charset="0"/>
              </a:rPr>
              <a:t> = Int32.parse(“15”);     </a:t>
            </a:r>
            <a:r>
              <a:rPr lang="en-US" sz="1550" dirty="0">
                <a:latin typeface="Candara" pitchFamily="34" charset="0"/>
                <a:cs typeface="Courier New" pitchFamily="49" charset="0"/>
              </a:rPr>
              <a:t>//</a:t>
            </a:r>
            <a:r>
              <a:rPr lang="en-US" sz="1550" dirty="0" err="1">
                <a:latin typeface="Candara" pitchFamily="34" charset="0"/>
                <a:cs typeface="Courier New" pitchFamily="49" charset="0"/>
              </a:rPr>
              <a:t>numericValue</a:t>
            </a:r>
            <a:r>
              <a:rPr lang="en-US" sz="1550" dirty="0">
                <a:latin typeface="Candara" pitchFamily="34" charset="0"/>
                <a:cs typeface="Courier New" pitchFamily="49" charset="0"/>
              </a:rPr>
              <a:t> = 15</a:t>
            </a:r>
          </a:p>
        </p:txBody>
      </p:sp>
      <p:grpSp>
        <p:nvGrpSpPr>
          <p:cNvPr id="204805"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4806"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582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ABBD60C4-D1AD-4DCF-B6BA-A07BC81ADE94}" type="slidenum">
              <a:rPr lang="en-US" altLang="en-US" sz="800">
                <a:latin typeface="Arial" pitchFamily="34" charset="0"/>
              </a:rPr>
              <a:pPr algn="r" eaLnBrk="1" hangingPunct="1">
                <a:spcBef>
                  <a:spcPct val="0"/>
                </a:spcBef>
                <a:buFontTx/>
                <a:buNone/>
              </a:pPr>
              <a:t>25</a:t>
            </a:fld>
            <a:endParaRPr lang="en-US" altLang="en-US" sz="800">
              <a:latin typeface="Arial" pitchFamily="34" charset="0"/>
            </a:endParaRPr>
          </a:p>
        </p:txBody>
      </p:sp>
      <p:sp>
        <p:nvSpPr>
          <p:cNvPr id="5" name="Rectangle 7"/>
          <p:cNvSpPr txBox="1">
            <a:spLocks noChangeArrowheads="1"/>
          </p:cNvSpPr>
          <p:nvPr/>
        </p:nvSpPr>
        <p:spPr>
          <a:xfrm>
            <a:off x="228600" y="762000"/>
            <a:ext cx="6492875" cy="6553200"/>
          </a:xfrm>
          <a:prstGeom prst="rect">
            <a:avLst/>
          </a:prstGeom>
        </p:spPr>
        <p:txBody>
          <a:bodyPr/>
          <a:lstStyle/>
          <a:p>
            <a:pPr defTabSz="966788" eaLnBrk="1" hangingPunct="1">
              <a:defRPr/>
            </a:pPr>
            <a:r>
              <a:rPr lang="en-US" b="1" dirty="0">
                <a:latin typeface="Candara" pitchFamily="34" charset="0"/>
                <a:cs typeface="Courier New" pitchFamily="49" charset="0"/>
              </a:rPr>
              <a:t>3.11 String Conversions</a:t>
            </a:r>
          </a:p>
          <a:p>
            <a:pPr defTabSz="966788" eaLnBrk="1" hangingPunct="1">
              <a:defRPr/>
            </a:pPr>
            <a:r>
              <a:rPr lang="en-US" sz="1550" dirty="0">
                <a:latin typeface="Candara" pitchFamily="34" charset="0"/>
                <a:cs typeface="Courier New" pitchFamily="49" charset="0"/>
              </a:rPr>
              <a:t>Later in the course we will do a through investigation of the C# string class. In this section, we shall take a quick peek at the string class to find out how some of the neat basic method could be used in development.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Note : Technically, String and string mean exactly the same thing in C#.  </a:t>
            </a:r>
            <a:r>
              <a:rPr lang="en-US" sz="1550" b="1" dirty="0">
                <a:latin typeface="Candara" pitchFamily="34" charset="0"/>
                <a:cs typeface="Courier New" pitchFamily="49" charset="0"/>
              </a:rPr>
              <a:t>string</a:t>
            </a:r>
            <a:r>
              <a:rPr lang="en-US" sz="1550" dirty="0">
                <a:latin typeface="Candara" pitchFamily="34" charset="0"/>
                <a:cs typeface="Courier New" pitchFamily="49" charset="0"/>
              </a:rPr>
              <a:t>, is an alias for </a:t>
            </a:r>
            <a:r>
              <a:rPr lang="en-US" sz="1550" b="1" dirty="0">
                <a:latin typeface="Candara" pitchFamily="34" charset="0"/>
                <a:cs typeface="Courier New" pitchFamily="49" charset="0"/>
              </a:rPr>
              <a:t>String</a:t>
            </a:r>
            <a:r>
              <a:rPr lang="en-US" sz="1550" dirty="0">
                <a:latin typeface="Candara" pitchFamily="34" charset="0"/>
                <a:cs typeface="Courier New" pitchFamily="49" charset="0"/>
              </a:rPr>
              <a:t> (aka a shorthand) for </a:t>
            </a:r>
            <a:r>
              <a:rPr lang="en-US" sz="1550" b="1" dirty="0" err="1">
                <a:latin typeface="Candara" pitchFamily="34" charset="0"/>
                <a:cs typeface="Courier New" pitchFamily="49" charset="0"/>
              </a:rPr>
              <a:t>System.String</a:t>
            </a:r>
            <a:r>
              <a:rPr lang="en-US" sz="1550" dirty="0">
                <a:latin typeface="Candara" pitchFamily="34" charset="0"/>
                <a:cs typeface="Courier New" pitchFamily="49" charset="0"/>
              </a:rPr>
              <a:t>.  So, when should use which?  It seems that the convention is to use </a:t>
            </a:r>
            <a:r>
              <a:rPr lang="en-US" sz="1550" b="1" dirty="0">
                <a:latin typeface="Candara" pitchFamily="34" charset="0"/>
                <a:cs typeface="Courier New" pitchFamily="49" charset="0"/>
              </a:rPr>
              <a:t>string</a:t>
            </a:r>
            <a:r>
              <a:rPr lang="en-US" sz="1550" dirty="0">
                <a:latin typeface="Candara" pitchFamily="34" charset="0"/>
                <a:cs typeface="Courier New" pitchFamily="49" charset="0"/>
              </a:rPr>
              <a:t> when you are referring to an object and </a:t>
            </a:r>
            <a:r>
              <a:rPr lang="en-US" sz="1550" b="1" dirty="0">
                <a:latin typeface="Candara" pitchFamily="34" charset="0"/>
                <a:cs typeface="Courier New" pitchFamily="49" charset="0"/>
              </a:rPr>
              <a:t>String</a:t>
            </a:r>
            <a:r>
              <a:rPr lang="en-US" sz="1550" dirty="0">
                <a:latin typeface="Candara" pitchFamily="34" charset="0"/>
                <a:cs typeface="Courier New" pitchFamily="49" charset="0"/>
              </a:rPr>
              <a:t> when you are referring specifically to the string class. Some of the very handy methods that you can find in the C# </a:t>
            </a:r>
            <a:r>
              <a:rPr lang="en-US" sz="1550" b="1" dirty="0">
                <a:latin typeface="Candara" pitchFamily="34" charset="0"/>
                <a:cs typeface="Courier New" pitchFamily="49" charset="0"/>
              </a:rPr>
              <a:t>String</a:t>
            </a:r>
            <a:r>
              <a:rPr lang="en-US" sz="1550" dirty="0">
                <a:latin typeface="Candara" pitchFamily="34" charset="0"/>
                <a:cs typeface="Courier New" pitchFamily="49" charset="0"/>
              </a:rPr>
              <a:t> class are as follows.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200" dirty="0">
                <a:latin typeface="Courier New" pitchFamily="49" charset="0"/>
                <a:cs typeface="Courier New" pitchFamily="49" charset="0"/>
              </a:rPr>
              <a:t>String </a:t>
            </a:r>
            <a:r>
              <a:rPr lang="en-US" sz="1200" dirty="0" err="1">
                <a:latin typeface="Courier New" pitchFamily="49" charset="0"/>
                <a:cs typeface="Courier New" pitchFamily="49" charset="0"/>
              </a:rPr>
              <a:t>str</a:t>
            </a:r>
            <a:r>
              <a:rPr lang="en-US" sz="1200" dirty="0">
                <a:latin typeface="Courier New" pitchFamily="49" charset="0"/>
                <a:cs typeface="Courier New" pitchFamily="49" charset="0"/>
              </a:rPr>
              <a:t> = "A silly sentence used for silly purposes.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200" dirty="0" err="1">
                <a:latin typeface="Courier New" pitchFamily="49" charset="0"/>
                <a:cs typeface="Courier New" pitchFamily="49" charset="0"/>
              </a:rPr>
              <a:t>bool</a:t>
            </a:r>
            <a:r>
              <a:rPr lang="en-US" sz="1200" dirty="0">
                <a:latin typeface="Courier New" pitchFamily="49" charset="0"/>
                <a:cs typeface="Courier New" pitchFamily="49" charset="0"/>
              </a:rPr>
              <a:t> test1 = </a:t>
            </a:r>
            <a:r>
              <a:rPr lang="en-US" sz="1200" dirty="0" err="1">
                <a:latin typeface="Courier New" pitchFamily="49" charset="0"/>
                <a:cs typeface="Courier New" pitchFamily="49" charset="0"/>
              </a:rPr>
              <a:t>str.StartsWith</a:t>
            </a:r>
            <a:r>
              <a:rPr lang="en-US" sz="1200" dirty="0">
                <a:latin typeface="Courier New" pitchFamily="49" charset="0"/>
                <a:cs typeface="Courier New" pitchFamily="49" charset="0"/>
              </a:rPr>
              <a:t>("a silly");        </a:t>
            </a:r>
          </a:p>
          <a:p>
            <a:pPr defTabSz="966788" eaLnBrk="1" hangingPunct="1">
              <a:defRPr/>
            </a:pPr>
            <a:r>
              <a:rPr lang="en-US" sz="1200" dirty="0" err="1">
                <a:latin typeface="Courier New" pitchFamily="49" charset="0"/>
                <a:cs typeface="Courier New" pitchFamily="49" charset="0"/>
              </a:rPr>
              <a:t>System.Console.WriteLine</a:t>
            </a:r>
            <a:r>
              <a:rPr lang="en-US" sz="1200" dirty="0">
                <a:latin typeface="Courier New" pitchFamily="49" charset="0"/>
                <a:cs typeface="Courier New" pitchFamily="49" charset="0"/>
              </a:rPr>
              <a:t>("starts with 'a silly'? {0}", test1);</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200" dirty="0" err="1">
                <a:latin typeface="Courier New" pitchFamily="49" charset="0"/>
                <a:cs typeface="Courier New" pitchFamily="49" charset="0"/>
              </a:rPr>
              <a:t>bool</a:t>
            </a:r>
            <a:r>
              <a:rPr lang="en-US" sz="1200" dirty="0">
                <a:latin typeface="Courier New" pitchFamily="49" charset="0"/>
                <a:cs typeface="Courier New" pitchFamily="49" charset="0"/>
              </a:rPr>
              <a:t> test2 = </a:t>
            </a:r>
            <a:r>
              <a:rPr lang="en-US" sz="1200" dirty="0" err="1">
                <a:latin typeface="Courier New" pitchFamily="49" charset="0"/>
                <a:cs typeface="Courier New" pitchFamily="49" charset="0"/>
              </a:rPr>
              <a:t>str.StartsWith</a:t>
            </a:r>
            <a:r>
              <a:rPr lang="en-US" sz="1200" dirty="0">
                <a:latin typeface="Courier New" pitchFamily="49" charset="0"/>
                <a:cs typeface="Courier New" pitchFamily="49" charset="0"/>
              </a:rPr>
              <a:t>("a silly", </a:t>
            </a:r>
            <a:r>
              <a:rPr lang="en-US" sz="1200" dirty="0" err="1">
                <a:latin typeface="Courier New" pitchFamily="49" charset="0"/>
                <a:cs typeface="Courier New" pitchFamily="49" charset="0"/>
              </a:rPr>
              <a:t>System.StringComparison.OrdinalIgnoreCase</a:t>
            </a:r>
            <a:r>
              <a:rPr lang="en-US" sz="1200" dirty="0">
                <a:latin typeface="Courier New" pitchFamily="49" charset="0"/>
                <a:cs typeface="Courier New" pitchFamily="49" charset="0"/>
              </a:rPr>
              <a:t>);</a:t>
            </a:r>
          </a:p>
          <a:p>
            <a:pPr defTabSz="966788" eaLnBrk="1" hangingPunct="1">
              <a:defRPr/>
            </a:pPr>
            <a:r>
              <a:rPr lang="en-US" sz="1200" dirty="0" err="1">
                <a:latin typeface="Courier New" pitchFamily="49" charset="0"/>
                <a:cs typeface="Courier New" pitchFamily="49" charset="0"/>
              </a:rPr>
              <a:t>System.Console.WriteLine</a:t>
            </a:r>
            <a:r>
              <a:rPr lang="en-US" sz="1200" dirty="0">
                <a:latin typeface="Courier New" pitchFamily="49" charset="0"/>
                <a:cs typeface="Courier New" pitchFamily="49" charset="0"/>
              </a:rPr>
              <a:t>("starts with 'a silly'? {0} (ignoring case)", test2);</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200" dirty="0" err="1">
                <a:latin typeface="Courier New" pitchFamily="49" charset="0"/>
                <a:cs typeface="Courier New" pitchFamily="49" charset="0"/>
              </a:rPr>
              <a:t>bool</a:t>
            </a:r>
            <a:r>
              <a:rPr lang="en-US" sz="1200" dirty="0">
                <a:latin typeface="Courier New" pitchFamily="49" charset="0"/>
                <a:cs typeface="Courier New" pitchFamily="49" charset="0"/>
              </a:rPr>
              <a:t> test3 = </a:t>
            </a:r>
            <a:r>
              <a:rPr lang="en-US" sz="1200" dirty="0" err="1">
                <a:latin typeface="Courier New" pitchFamily="49" charset="0"/>
                <a:cs typeface="Courier New" pitchFamily="49" charset="0"/>
              </a:rPr>
              <a:t>str.EndsWith</a:t>
            </a:r>
            <a:r>
              <a:rPr lang="en-US" sz="1200" dirty="0">
                <a:latin typeface="Courier New" pitchFamily="49" charset="0"/>
                <a:cs typeface="Courier New" pitchFamily="49" charset="0"/>
              </a:rPr>
              <a:t>(".");</a:t>
            </a:r>
          </a:p>
          <a:p>
            <a:pPr defTabSz="966788" eaLnBrk="1" hangingPunct="1">
              <a:defRPr/>
            </a:pPr>
            <a:r>
              <a:rPr lang="en-US" sz="1200" dirty="0" err="1">
                <a:latin typeface="Courier New" pitchFamily="49" charset="0"/>
                <a:cs typeface="Courier New" pitchFamily="49" charset="0"/>
              </a:rPr>
              <a:t>System.Console.WriteLine</a:t>
            </a:r>
            <a:r>
              <a:rPr lang="en-US" sz="1200" dirty="0">
                <a:latin typeface="Courier New" pitchFamily="49" charset="0"/>
                <a:cs typeface="Courier New" pitchFamily="49" charset="0"/>
              </a:rPr>
              <a:t>("ends with '.'? {0}", test3);</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first = </a:t>
            </a:r>
            <a:r>
              <a:rPr lang="en-US" sz="1200" dirty="0" err="1">
                <a:latin typeface="Courier New" pitchFamily="49" charset="0"/>
                <a:cs typeface="Courier New" pitchFamily="49" charset="0"/>
              </a:rPr>
              <a:t>str.IndexOf</a:t>
            </a:r>
            <a:r>
              <a:rPr lang="en-US" sz="1200" dirty="0">
                <a:latin typeface="Courier New" pitchFamily="49" charset="0"/>
                <a:cs typeface="Courier New" pitchFamily="49" charset="0"/>
              </a:rPr>
              <a:t>("silly");</a:t>
            </a:r>
          </a:p>
          <a:p>
            <a:pPr defTabSz="966788" eaLnBrk="1" hangingPunct="1">
              <a:defRP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last = </a:t>
            </a:r>
            <a:r>
              <a:rPr lang="en-US" sz="1200" dirty="0" err="1">
                <a:latin typeface="Courier New" pitchFamily="49" charset="0"/>
                <a:cs typeface="Courier New" pitchFamily="49" charset="0"/>
              </a:rPr>
              <a:t>str.LastIndexOf</a:t>
            </a:r>
            <a:r>
              <a:rPr lang="en-US" sz="1200" dirty="0">
                <a:latin typeface="Courier New" pitchFamily="49" charset="0"/>
                <a:cs typeface="Courier New" pitchFamily="49" charset="0"/>
              </a:rPr>
              <a:t>("silly");</a:t>
            </a:r>
          </a:p>
          <a:p>
            <a:pPr defTabSz="966788" eaLnBrk="1" hangingPunct="1">
              <a:defRPr/>
            </a:pPr>
            <a:r>
              <a:rPr lang="en-US" sz="1200" dirty="0">
                <a:latin typeface="Courier New" pitchFamily="49" charset="0"/>
                <a:cs typeface="Courier New" pitchFamily="49" charset="0"/>
              </a:rPr>
              <a:t>String str2 = </a:t>
            </a:r>
            <a:r>
              <a:rPr lang="en-US" sz="1200" dirty="0" err="1">
                <a:latin typeface="Courier New" pitchFamily="49" charset="0"/>
                <a:cs typeface="Courier New" pitchFamily="49" charset="0"/>
              </a:rPr>
              <a:t>str.Substring</a:t>
            </a:r>
            <a:r>
              <a:rPr lang="en-US" sz="1200" dirty="0">
                <a:latin typeface="Courier New" pitchFamily="49" charset="0"/>
                <a:cs typeface="Courier New" pitchFamily="49" charset="0"/>
              </a:rPr>
              <a:t>(first, last - first);</a:t>
            </a:r>
          </a:p>
          <a:p>
            <a:pPr defTabSz="966788" eaLnBrk="1" hangingPunct="1">
              <a:defRPr/>
            </a:pPr>
            <a:r>
              <a:rPr lang="en-US" sz="1200" dirty="0" err="1">
                <a:latin typeface="Courier New" pitchFamily="49" charset="0"/>
                <a:cs typeface="Courier New" pitchFamily="49" charset="0"/>
              </a:rPr>
              <a:t>System.Console.WriteLine</a:t>
            </a:r>
            <a:r>
              <a:rPr lang="en-US" sz="1200" dirty="0">
                <a:latin typeface="Courier New" pitchFamily="49" charset="0"/>
                <a:cs typeface="Courier New" pitchFamily="49" charset="0"/>
              </a:rPr>
              <a:t>("between two 'silly' words: '{0}'", str2);</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200" dirty="0" err="1">
                <a:latin typeface="Courier New" pitchFamily="49" charset="0"/>
                <a:cs typeface="Courier New" pitchFamily="49" charset="0"/>
              </a:rPr>
              <a:t>System.Console.WriteLine</a:t>
            </a:r>
            <a:r>
              <a:rPr lang="en-US" sz="1200" dirty="0">
                <a:latin typeface="Courier New" pitchFamily="49" charset="0"/>
                <a:cs typeface="Courier New" pitchFamily="49" charset="0"/>
              </a:rPr>
              <a:t>(“After Trimming : ", </a:t>
            </a:r>
            <a:r>
              <a:rPr lang="en-US" sz="1200" dirty="0" err="1">
                <a:latin typeface="Courier New" pitchFamily="49" charset="0"/>
                <a:cs typeface="Courier New" pitchFamily="49" charset="0"/>
              </a:rPr>
              <a:t>str.Trim</a:t>
            </a:r>
            <a:r>
              <a:rPr lang="en-US" sz="1200" dirty="0">
                <a:latin typeface="Courier New" pitchFamily="49" charset="0"/>
                <a:cs typeface="Courier New" pitchFamily="49" charset="0"/>
              </a:rPr>
              <a:t>());</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550" dirty="0">
                <a:latin typeface="Candara" pitchFamily="34" charset="0"/>
                <a:cs typeface="Courier New" pitchFamily="49" charset="0"/>
              </a:rPr>
              <a:t>See Results in Figure 3.9</a:t>
            </a:r>
          </a:p>
          <a:p>
            <a:pPr defTabSz="966788" eaLnBrk="1" hangingPunct="1">
              <a:defRPr/>
            </a:pPr>
            <a:endParaRPr lang="en-US" sz="1550" dirty="0">
              <a:latin typeface="Candara" pitchFamily="34" charset="0"/>
              <a:cs typeface="Courier New" pitchFamily="49" charset="0"/>
            </a:endParaRPr>
          </a:p>
        </p:txBody>
      </p:sp>
      <p:pic>
        <p:nvPicPr>
          <p:cNvPr id="20582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086600"/>
            <a:ext cx="3943350" cy="5429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2514600" y="76200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3.9</a:t>
            </a:r>
          </a:p>
        </p:txBody>
      </p:sp>
      <p:grpSp>
        <p:nvGrpSpPr>
          <p:cNvPr id="205831"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832"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685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3F8C28A-649F-49E5-8308-B974D8FBDE78}" type="slidenum">
              <a:rPr lang="en-US" altLang="en-US" sz="800">
                <a:latin typeface="Arial" pitchFamily="34" charset="0"/>
              </a:rPr>
              <a:pPr algn="r" eaLnBrk="1" hangingPunct="1">
                <a:spcBef>
                  <a:spcPct val="0"/>
                </a:spcBef>
                <a:buFontTx/>
                <a:buNone/>
              </a:pPr>
              <a:t>26</a:t>
            </a:fld>
            <a:endParaRPr lang="en-US" altLang="en-US" sz="800">
              <a:latin typeface="Arial" pitchFamily="34" charset="0"/>
            </a:endParaRPr>
          </a:p>
        </p:txBody>
      </p:sp>
      <p:sp>
        <p:nvSpPr>
          <p:cNvPr id="5" name="Rectangle 7"/>
          <p:cNvSpPr txBox="1">
            <a:spLocks noChangeArrowheads="1"/>
          </p:cNvSpPr>
          <p:nvPr/>
        </p:nvSpPr>
        <p:spPr>
          <a:xfrm>
            <a:off x="228600" y="762000"/>
            <a:ext cx="6492875" cy="7848600"/>
          </a:xfrm>
          <a:prstGeom prst="rect">
            <a:avLst/>
          </a:prstGeom>
        </p:spPr>
        <p:txBody>
          <a:bodyPr/>
          <a:lstStyle/>
          <a:p>
            <a:pPr defTabSz="966788" eaLnBrk="1" hangingPunct="1">
              <a:defRPr/>
            </a:pPr>
            <a:r>
              <a:rPr lang="en-US" b="1" dirty="0">
                <a:latin typeface="Candara" pitchFamily="34" charset="0"/>
                <a:cs typeface="Courier New" pitchFamily="49" charset="0"/>
              </a:rPr>
              <a:t>3.12 </a:t>
            </a:r>
            <a:r>
              <a:rPr lang="en-US" b="1" dirty="0" err="1">
                <a:latin typeface="Candara" pitchFamily="34" charset="0"/>
                <a:cs typeface="Courier New" pitchFamily="49" charset="0"/>
              </a:rPr>
              <a:t>DateTime</a:t>
            </a:r>
            <a:r>
              <a:rPr lang="en-US" b="1" dirty="0">
                <a:latin typeface="Candara" pitchFamily="34" charset="0"/>
                <a:cs typeface="Courier New" pitchFamily="49" charset="0"/>
              </a:rPr>
              <a:t> and </a:t>
            </a:r>
            <a:r>
              <a:rPr lang="en-US" b="1" dirty="0" err="1">
                <a:latin typeface="Candara" pitchFamily="34" charset="0"/>
                <a:cs typeface="Courier New" pitchFamily="49" charset="0"/>
              </a:rPr>
              <a:t>TimeSpan</a:t>
            </a:r>
            <a:r>
              <a:rPr lang="en-US" b="1" dirty="0">
                <a:latin typeface="Candara" pitchFamily="34" charset="0"/>
                <a:cs typeface="Courier New" pitchFamily="49" charset="0"/>
              </a:rPr>
              <a:t> Types</a:t>
            </a:r>
          </a:p>
          <a:p>
            <a:pPr defTabSz="966788" eaLnBrk="1" hangingPunct="1">
              <a:defRPr/>
            </a:pPr>
            <a:r>
              <a:rPr lang="en-US" sz="1550" b="1" dirty="0" err="1">
                <a:latin typeface="Candara" pitchFamily="34" charset="0"/>
                <a:cs typeface="Courier New" pitchFamily="49" charset="0"/>
              </a:rPr>
              <a:t>DateTime</a:t>
            </a:r>
            <a:r>
              <a:rPr lang="en-US" sz="1550" dirty="0">
                <a:latin typeface="Candara" pitchFamily="34" charset="0"/>
                <a:cs typeface="Courier New" pitchFamily="49" charset="0"/>
              </a:rPr>
              <a:t> represents an instant in time, typically expressed as a date and time of day. The </a:t>
            </a:r>
            <a:r>
              <a:rPr lang="en-US" sz="1550" b="1" dirty="0" err="1">
                <a:latin typeface="Candara" pitchFamily="34" charset="0"/>
                <a:cs typeface="Courier New" pitchFamily="49" charset="0"/>
              </a:rPr>
              <a:t>DateTime</a:t>
            </a:r>
            <a:r>
              <a:rPr lang="en-US" sz="1550" dirty="0">
                <a:latin typeface="Candara" pitchFamily="34" charset="0"/>
                <a:cs typeface="Courier New" pitchFamily="49" charset="0"/>
              </a:rPr>
              <a:t> value type represents dates and times with values ranging from 12:00:00 midnight, January 1, 0001 Anno Domini  (Common Era) to 11:59:59 P.M., December 31, 9999 A.D. (C.E.)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a:t>
            </a:r>
            <a:r>
              <a:rPr lang="en-US" sz="1550" b="1" dirty="0" err="1">
                <a:latin typeface="Candara" pitchFamily="34" charset="0"/>
                <a:cs typeface="Courier New" pitchFamily="49" charset="0"/>
              </a:rPr>
              <a:t>DateTime</a:t>
            </a:r>
            <a:r>
              <a:rPr lang="en-US" sz="1550" dirty="0">
                <a:latin typeface="Candara" pitchFamily="34" charset="0"/>
                <a:cs typeface="Courier New" pitchFamily="49" charset="0"/>
              </a:rPr>
              <a:t> and </a:t>
            </a:r>
            <a:r>
              <a:rPr lang="en-US" sz="1550" b="1" dirty="0" err="1">
                <a:latin typeface="Candara" pitchFamily="34" charset="0"/>
                <a:cs typeface="Courier New" pitchFamily="49" charset="0"/>
              </a:rPr>
              <a:t>TimeSpan</a:t>
            </a:r>
            <a:r>
              <a:rPr lang="en-US" sz="1550" dirty="0">
                <a:latin typeface="Candara" pitchFamily="34" charset="0"/>
                <a:cs typeface="Courier New" pitchFamily="49" charset="0"/>
              </a:rPr>
              <a:t> value types differ in that a </a:t>
            </a:r>
            <a:r>
              <a:rPr lang="en-US" sz="1550" dirty="0" err="1">
                <a:latin typeface="Candara" pitchFamily="34" charset="0"/>
                <a:cs typeface="Courier New" pitchFamily="49" charset="0"/>
              </a:rPr>
              <a:t>DateTime</a:t>
            </a: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represents an instant in time, whereas a </a:t>
            </a:r>
            <a:r>
              <a:rPr lang="en-US" sz="1550" b="1" dirty="0" err="1">
                <a:latin typeface="Candara" pitchFamily="34" charset="0"/>
                <a:cs typeface="Courier New" pitchFamily="49" charset="0"/>
              </a:rPr>
              <a:t>TimeSpan</a:t>
            </a:r>
            <a:r>
              <a:rPr lang="en-US" sz="1550" dirty="0">
                <a:latin typeface="Candara" pitchFamily="34" charset="0"/>
                <a:cs typeface="Courier New" pitchFamily="49" charset="0"/>
              </a:rPr>
              <a:t> represents a time interval. This means, for example, that you can subtract one instance of </a:t>
            </a:r>
            <a:r>
              <a:rPr lang="en-US" sz="1550" dirty="0" err="1">
                <a:latin typeface="Candara" pitchFamily="34" charset="0"/>
                <a:cs typeface="Courier New" pitchFamily="49" charset="0"/>
              </a:rPr>
              <a:t>DateTime</a:t>
            </a:r>
            <a:r>
              <a:rPr lang="en-US" sz="1550" dirty="0">
                <a:latin typeface="Candara" pitchFamily="34" charset="0"/>
                <a:cs typeface="Courier New" pitchFamily="49" charset="0"/>
              </a:rPr>
              <a:t> from another to obtain the time interval between them. Or you could add a positive </a:t>
            </a:r>
            <a:r>
              <a:rPr lang="en-US" sz="1550" dirty="0" err="1">
                <a:latin typeface="Candara" pitchFamily="34" charset="0"/>
                <a:cs typeface="Courier New" pitchFamily="49" charset="0"/>
              </a:rPr>
              <a:t>TimeSpan</a:t>
            </a:r>
            <a:r>
              <a:rPr lang="en-US" sz="1550" dirty="0">
                <a:latin typeface="Candara" pitchFamily="34" charset="0"/>
                <a:cs typeface="Courier New" pitchFamily="49" charset="0"/>
              </a:rPr>
              <a:t> to the current </a:t>
            </a:r>
            <a:r>
              <a:rPr lang="en-US" sz="1550" dirty="0" err="1">
                <a:latin typeface="Candara" pitchFamily="34" charset="0"/>
                <a:cs typeface="Courier New" pitchFamily="49" charset="0"/>
              </a:rPr>
              <a:t>DateTime</a:t>
            </a:r>
            <a:r>
              <a:rPr lang="en-US" sz="1550" dirty="0">
                <a:latin typeface="Candara" pitchFamily="34" charset="0"/>
                <a:cs typeface="Courier New" pitchFamily="49" charset="0"/>
              </a:rPr>
              <a:t> to calculate a</a:t>
            </a:r>
          </a:p>
          <a:p>
            <a:pPr defTabSz="966788" eaLnBrk="1" hangingPunct="1">
              <a:defRPr/>
            </a:pPr>
            <a:r>
              <a:rPr lang="en-US" sz="1550" dirty="0">
                <a:latin typeface="Candara" pitchFamily="34" charset="0"/>
                <a:cs typeface="Courier New" pitchFamily="49" charset="0"/>
              </a:rPr>
              <a:t>future date.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b="1" dirty="0" err="1">
                <a:latin typeface="Candara" pitchFamily="34" charset="0"/>
                <a:cs typeface="Courier New" pitchFamily="49" charset="0"/>
              </a:rPr>
              <a:t>DateTime</a:t>
            </a:r>
            <a:r>
              <a:rPr lang="en-US" sz="1550" b="1" dirty="0">
                <a:latin typeface="Candara" pitchFamily="34" charset="0"/>
                <a:cs typeface="Courier New" pitchFamily="49" charset="0"/>
              </a:rPr>
              <a:t> example : Take a look at this snippet of code</a:t>
            </a:r>
            <a:r>
              <a:rPr lang="en-US" sz="1550" dirty="0">
                <a:latin typeface="Candara" pitchFamily="34" charset="0"/>
                <a:cs typeface="Courier New" pitchFamily="49" charset="0"/>
              </a:rPr>
              <a:t>.</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DateTime</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myDate</a:t>
            </a:r>
            <a:r>
              <a:rPr lang="en-US" sz="1550" dirty="0">
                <a:latin typeface="Candara" pitchFamily="34" charset="0"/>
                <a:cs typeface="Courier New" pitchFamily="49" charset="0"/>
              </a:rPr>
              <a:t> = </a:t>
            </a:r>
            <a:r>
              <a:rPr lang="en-US" sz="1550" dirty="0" err="1">
                <a:latin typeface="Candara" pitchFamily="34" charset="0"/>
                <a:cs typeface="Courier New" pitchFamily="49" charset="0"/>
              </a:rPr>
              <a:t>DateTime.Now</a:t>
            </a:r>
            <a:r>
              <a:rPr lang="en-US" sz="1550" dirty="0">
                <a:latin typeface="Candara" pitchFamily="34" charset="0"/>
                <a:cs typeface="Courier New" pitchFamily="49" charset="0"/>
              </a:rPr>
              <a:t>;</a:t>
            </a:r>
          </a:p>
          <a:p>
            <a:pPr defTabSz="966788" eaLnBrk="1" hangingPunct="1">
              <a:defRPr/>
            </a:pPr>
            <a:r>
              <a:rPr lang="en-US" sz="1400" dirty="0" err="1">
                <a:latin typeface="Candara" pitchFamily="34" charset="0"/>
                <a:cs typeface="Courier New" pitchFamily="49" charset="0"/>
              </a:rPr>
              <a:t>System.Console.WriteLine</a:t>
            </a:r>
            <a:r>
              <a:rPr lang="en-US" sz="1400" dirty="0">
                <a:latin typeface="Candara" pitchFamily="34" charset="0"/>
                <a:cs typeface="Courier New" pitchFamily="49" charset="0"/>
              </a:rPr>
              <a:t>(</a:t>
            </a:r>
            <a:r>
              <a:rPr lang="en-US" sz="1400" dirty="0" err="1">
                <a:latin typeface="Candara" pitchFamily="34" charset="0"/>
                <a:cs typeface="Courier New" pitchFamily="49" charset="0"/>
              </a:rPr>
              <a:t>myDate.ToString</a:t>
            </a:r>
            <a:r>
              <a:rPr lang="en-US" sz="1400" dirty="0">
                <a:latin typeface="Candara" pitchFamily="34" charset="0"/>
                <a:cs typeface="Courier New" pitchFamily="49" charset="0"/>
              </a:rPr>
              <a:t>());</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myDate</a:t>
            </a:r>
            <a:r>
              <a:rPr lang="en-US" sz="1550" dirty="0">
                <a:latin typeface="Candara" pitchFamily="34" charset="0"/>
                <a:cs typeface="Courier New" pitchFamily="49" charset="0"/>
              </a:rPr>
              <a:t> = </a:t>
            </a:r>
            <a:r>
              <a:rPr lang="en-US" sz="1550" dirty="0" err="1">
                <a:latin typeface="Candara" pitchFamily="34" charset="0"/>
                <a:cs typeface="Courier New" pitchFamily="49" charset="0"/>
              </a:rPr>
              <a:t>myDate.AddDays</a:t>
            </a:r>
            <a:r>
              <a:rPr lang="en-US" sz="1550" dirty="0">
                <a:latin typeface="Candara" pitchFamily="34" charset="0"/>
                <a:cs typeface="Courier New" pitchFamily="49" charset="0"/>
              </a:rPr>
              <a:t>(200);</a:t>
            </a:r>
          </a:p>
          <a:p>
            <a:pPr defTabSz="966788" eaLnBrk="1" hangingPunct="1">
              <a:defRPr/>
            </a:pPr>
            <a:r>
              <a:rPr lang="en-US" sz="1400" dirty="0" err="1">
                <a:latin typeface="Candara" pitchFamily="34" charset="0"/>
                <a:cs typeface="Courier New" pitchFamily="49" charset="0"/>
              </a:rPr>
              <a:t>System.Console.WriteLine</a:t>
            </a:r>
            <a:r>
              <a:rPr lang="en-US" sz="1400" dirty="0">
                <a:latin typeface="Candara" pitchFamily="34" charset="0"/>
                <a:cs typeface="Courier New" pitchFamily="49" charset="0"/>
              </a:rPr>
              <a:t>(</a:t>
            </a:r>
            <a:r>
              <a:rPr lang="en-US" sz="1400" dirty="0" err="1">
                <a:latin typeface="Candara" pitchFamily="34" charset="0"/>
                <a:cs typeface="Courier New" pitchFamily="49" charset="0"/>
              </a:rPr>
              <a:t>myDate.ToString</a:t>
            </a:r>
            <a:r>
              <a:rPr lang="en-US" sz="1400" dirty="0">
                <a:latin typeface="Candara" pitchFamily="34" charset="0"/>
                <a:cs typeface="Courier New" pitchFamily="49" charset="0"/>
              </a:rPr>
              <a:t>());</a:t>
            </a:r>
          </a:p>
          <a:p>
            <a:pPr defTabSz="966788" eaLnBrk="1" hangingPunct="1">
              <a:defRPr/>
            </a:pPr>
            <a:endParaRPr lang="en-US" sz="800" dirty="0">
              <a:latin typeface="Candara" pitchFamily="34" charset="0"/>
              <a:cs typeface="Courier New" pitchFamily="49" charset="0"/>
            </a:endParaRPr>
          </a:p>
          <a:p>
            <a:pPr defTabSz="966788" eaLnBrk="1" hangingPunct="1">
              <a:defRPr/>
            </a:pPr>
            <a:endParaRPr lang="en-US" sz="800" b="1" dirty="0">
              <a:latin typeface="Candara" pitchFamily="34" charset="0"/>
              <a:cs typeface="Courier New" pitchFamily="49" charset="0"/>
            </a:endParaRPr>
          </a:p>
          <a:p>
            <a:pPr defTabSz="966788" eaLnBrk="1" hangingPunct="1">
              <a:defRPr/>
            </a:pPr>
            <a:endParaRPr lang="en-US" sz="800" b="1" dirty="0">
              <a:latin typeface="Candara" pitchFamily="34" charset="0"/>
              <a:cs typeface="Courier New" pitchFamily="49" charset="0"/>
            </a:endParaRPr>
          </a:p>
          <a:p>
            <a:pPr defTabSz="966788" eaLnBrk="1" hangingPunct="1">
              <a:defRPr/>
            </a:pPr>
            <a:r>
              <a:rPr lang="en-US" sz="1550" b="1" dirty="0" err="1">
                <a:latin typeface="Candara" pitchFamily="34" charset="0"/>
                <a:cs typeface="Courier New" pitchFamily="49" charset="0"/>
              </a:rPr>
              <a:t>TimeSpan</a:t>
            </a:r>
            <a:r>
              <a:rPr lang="en-US" sz="1550" b="1" dirty="0">
                <a:latin typeface="Candara" pitchFamily="34" charset="0"/>
                <a:cs typeface="Courier New" pitchFamily="49" charset="0"/>
              </a:rPr>
              <a:t> example : Take a look at this snippet of code</a:t>
            </a:r>
            <a:r>
              <a:rPr lang="en-US" sz="1550" dirty="0">
                <a:latin typeface="Candara" pitchFamily="34" charset="0"/>
                <a:cs typeface="Courier New" pitchFamily="49" charset="0"/>
              </a:rPr>
              <a:t>.</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DateTime</a:t>
            </a:r>
            <a:r>
              <a:rPr lang="en-US" sz="1550" dirty="0">
                <a:latin typeface="Candara" pitchFamily="34" charset="0"/>
                <a:cs typeface="Courier New" pitchFamily="49" charset="0"/>
              </a:rPr>
              <a:t> myDate1 = </a:t>
            </a:r>
            <a:r>
              <a:rPr lang="en-US" sz="1550" dirty="0" err="1">
                <a:latin typeface="Candara" pitchFamily="34" charset="0"/>
                <a:cs typeface="Courier New" pitchFamily="49" charset="0"/>
              </a:rPr>
              <a:t>DateTime.Now</a:t>
            </a:r>
            <a:r>
              <a:rPr lang="en-US" sz="1550" dirty="0">
                <a:latin typeface="Candara" pitchFamily="34" charset="0"/>
                <a:cs typeface="Courier New" pitchFamily="49" charset="0"/>
              </a:rPr>
              <a:t>;</a:t>
            </a:r>
          </a:p>
          <a:p>
            <a:pPr defTabSz="966788" eaLnBrk="1" hangingPunct="1">
              <a:defRPr/>
            </a:pPr>
            <a:r>
              <a:rPr lang="en-US" sz="1550" dirty="0" err="1">
                <a:latin typeface="Candara" pitchFamily="34" charset="0"/>
                <a:cs typeface="Courier New" pitchFamily="49" charset="0"/>
              </a:rPr>
              <a:t>System.Console.WriteLine</a:t>
            </a:r>
            <a:r>
              <a:rPr lang="en-US" sz="1550" dirty="0">
                <a:latin typeface="Candara" pitchFamily="34" charset="0"/>
                <a:cs typeface="Courier New" pitchFamily="49" charset="0"/>
              </a:rPr>
              <a:t>("myDate1 : {0}" , myDate1.ToString());</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TimeSpan</a:t>
            </a:r>
            <a:r>
              <a:rPr lang="en-US" sz="1550" dirty="0">
                <a:latin typeface="Candara" pitchFamily="34" charset="0"/>
                <a:cs typeface="Courier New" pitchFamily="49" charset="0"/>
              </a:rPr>
              <a:t> interva1 = </a:t>
            </a:r>
            <a:r>
              <a:rPr lang="en-US" sz="1550" dirty="0" err="1">
                <a:latin typeface="Candara" pitchFamily="34" charset="0"/>
                <a:cs typeface="Courier New" pitchFamily="49" charset="0"/>
              </a:rPr>
              <a:t>TimeSpan.FromHours</a:t>
            </a:r>
            <a:r>
              <a:rPr lang="en-US" sz="1550" dirty="0">
                <a:latin typeface="Candara" pitchFamily="34" charset="0"/>
                <a:cs typeface="Courier New" pitchFamily="49" charset="0"/>
              </a:rPr>
              <a:t>(3000);</a:t>
            </a:r>
          </a:p>
          <a:p>
            <a:pPr defTabSz="966788" eaLnBrk="1" hangingPunct="1">
              <a:defRPr/>
            </a:pPr>
            <a:r>
              <a:rPr lang="en-US" sz="1550" dirty="0" err="1">
                <a:latin typeface="Candara" pitchFamily="34" charset="0"/>
                <a:cs typeface="Courier New" pitchFamily="49" charset="0"/>
              </a:rPr>
              <a:t>System.Console.WriteLine</a:t>
            </a:r>
            <a:r>
              <a:rPr lang="en-US" sz="1550" dirty="0">
                <a:latin typeface="Candara" pitchFamily="34" charset="0"/>
                <a:cs typeface="Courier New" pitchFamily="49" charset="0"/>
              </a:rPr>
              <a:t>("interva1 : {0}" , interva1.ToString());</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DateTime</a:t>
            </a:r>
            <a:r>
              <a:rPr lang="en-US" sz="1550" dirty="0">
                <a:latin typeface="Candara" pitchFamily="34" charset="0"/>
                <a:cs typeface="Courier New" pitchFamily="49" charset="0"/>
              </a:rPr>
              <a:t> myDate2 = myDate1 + interva1;</a:t>
            </a:r>
          </a:p>
          <a:p>
            <a:pPr defTabSz="966788" eaLnBrk="1" hangingPunct="1">
              <a:defRPr/>
            </a:pPr>
            <a:r>
              <a:rPr lang="en-US" sz="1550" dirty="0" err="1">
                <a:latin typeface="Candara" pitchFamily="34" charset="0"/>
                <a:cs typeface="Courier New" pitchFamily="49" charset="0"/>
              </a:rPr>
              <a:t>System.Console.WriteLine</a:t>
            </a:r>
            <a:r>
              <a:rPr lang="en-US" sz="1550" dirty="0">
                <a:latin typeface="Candara" pitchFamily="34" charset="0"/>
                <a:cs typeface="Courier New" pitchFamily="49" charset="0"/>
              </a:rPr>
              <a:t>("myDate2 : {0}" , myDate2.ToString());</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TimeSpan</a:t>
            </a:r>
            <a:r>
              <a:rPr lang="en-US" sz="1550" dirty="0">
                <a:latin typeface="Candara" pitchFamily="34" charset="0"/>
                <a:cs typeface="Courier New" pitchFamily="49" charset="0"/>
              </a:rPr>
              <a:t> difference = myDate2 - myDate1;</a:t>
            </a:r>
          </a:p>
          <a:p>
            <a:pPr defTabSz="966788" eaLnBrk="1" hangingPunct="1">
              <a:defRPr/>
            </a:pPr>
            <a:r>
              <a:rPr lang="en-US" sz="1550" dirty="0" err="1">
                <a:latin typeface="Candara" pitchFamily="34" charset="0"/>
                <a:cs typeface="Courier New" pitchFamily="49" charset="0"/>
              </a:rPr>
              <a:t>System.Console.WriteLine</a:t>
            </a:r>
            <a:r>
              <a:rPr lang="en-US" sz="1550" dirty="0">
                <a:latin typeface="Candara" pitchFamily="34" charset="0"/>
                <a:cs typeface="Courier New" pitchFamily="49" charset="0"/>
              </a:rPr>
              <a:t>("difference : {0}" , </a:t>
            </a:r>
            <a:r>
              <a:rPr lang="en-US" sz="1550" dirty="0" err="1">
                <a:latin typeface="Candara" pitchFamily="34" charset="0"/>
                <a:cs typeface="Courier New" pitchFamily="49" charset="0"/>
              </a:rPr>
              <a:t>difference.ToString</a:t>
            </a:r>
            <a:r>
              <a:rPr lang="en-US" sz="1550" dirty="0">
                <a:latin typeface="Candara" pitchFamily="34" charset="0"/>
                <a:cs typeface="Courier New" pitchFamily="49" charset="0"/>
              </a:rPr>
              <a:t>());</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Results shown in Figure 3.10. Note : There are many other methods in these two classes. See the documentation. DO NOT REINVENT THE WHEEL.</a:t>
            </a:r>
          </a:p>
        </p:txBody>
      </p:sp>
      <p:sp>
        <p:nvSpPr>
          <p:cNvPr id="8" name="Rectangle 4"/>
          <p:cNvSpPr>
            <a:spLocks noChangeArrowheads="1"/>
          </p:cNvSpPr>
          <p:nvPr/>
        </p:nvSpPr>
        <p:spPr bwMode="auto">
          <a:xfrm>
            <a:off x="4829175" y="5253038"/>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3.10</a:t>
            </a:r>
          </a:p>
        </p:txBody>
      </p:sp>
      <p:grpSp>
        <p:nvGrpSpPr>
          <p:cNvPr id="206854"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6855"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
        <p:nvSpPr>
          <p:cNvPr id="206856" name="Rectangle 1"/>
          <p:cNvSpPr>
            <a:spLocks noChangeArrowheads="1"/>
          </p:cNvSpPr>
          <p:nvPr/>
        </p:nvSpPr>
        <p:spPr bwMode="auto">
          <a:xfrm>
            <a:off x="3813175" y="3906838"/>
            <a:ext cx="2892425" cy="1384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de-DE" altLang="en-US" sz="1400">
                <a:latin typeface="Garamond" pitchFamily="18" charset="0"/>
              </a:rPr>
              <a:t>7/20/2014 11:24:44 AM</a:t>
            </a:r>
          </a:p>
          <a:p>
            <a:pPr eaLnBrk="1" hangingPunct="1">
              <a:spcBef>
                <a:spcPct val="0"/>
              </a:spcBef>
              <a:buFontTx/>
              <a:buNone/>
            </a:pPr>
            <a:r>
              <a:rPr lang="de-DE" altLang="en-US" sz="1400">
                <a:latin typeface="Garamond" pitchFamily="18" charset="0"/>
              </a:rPr>
              <a:t>2/5/2014 11:24:44 AM</a:t>
            </a:r>
          </a:p>
          <a:p>
            <a:pPr eaLnBrk="1" hangingPunct="1">
              <a:spcBef>
                <a:spcPct val="0"/>
              </a:spcBef>
              <a:buFontTx/>
              <a:buNone/>
            </a:pPr>
            <a:r>
              <a:rPr lang="de-DE" altLang="en-US" sz="1400">
                <a:latin typeface="Garamond" pitchFamily="18" charset="0"/>
              </a:rPr>
              <a:t>myDate1 : 7/20/2014 11:24:44 AM</a:t>
            </a:r>
          </a:p>
          <a:p>
            <a:pPr eaLnBrk="1" hangingPunct="1">
              <a:spcBef>
                <a:spcPct val="0"/>
              </a:spcBef>
              <a:buFontTx/>
              <a:buNone/>
            </a:pPr>
            <a:r>
              <a:rPr lang="de-DE" altLang="en-US" sz="1400">
                <a:latin typeface="Garamond" pitchFamily="18" charset="0"/>
              </a:rPr>
              <a:t>interva1 : 125.00:00:00</a:t>
            </a:r>
          </a:p>
          <a:p>
            <a:pPr eaLnBrk="1" hangingPunct="1">
              <a:spcBef>
                <a:spcPct val="0"/>
              </a:spcBef>
              <a:buFontTx/>
              <a:buNone/>
            </a:pPr>
            <a:r>
              <a:rPr lang="de-DE" altLang="en-US" sz="1400">
                <a:latin typeface="Garamond" pitchFamily="18" charset="0"/>
              </a:rPr>
              <a:t>myDate2 : 11/22/2014 11:24:44 AM</a:t>
            </a:r>
          </a:p>
          <a:p>
            <a:pPr eaLnBrk="1" hangingPunct="1">
              <a:spcBef>
                <a:spcPct val="0"/>
              </a:spcBef>
              <a:buFontTx/>
              <a:buNone/>
            </a:pPr>
            <a:r>
              <a:rPr lang="de-DE" altLang="en-US" sz="1400">
                <a:latin typeface="Garamond" pitchFamily="18" charset="0"/>
              </a:rPr>
              <a:t>difference : 125.00:00:00</a:t>
            </a:r>
            <a:endParaRPr lang="en-US" altLang="en-US" sz="1400">
              <a:latin typeface="Garamond"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787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FE22EC4-FAEB-48CF-B649-A6A85CF8AFBE}" type="slidenum">
              <a:rPr lang="en-US" altLang="en-US" sz="800">
                <a:latin typeface="Arial" pitchFamily="34" charset="0"/>
              </a:rPr>
              <a:pPr algn="r" eaLnBrk="1" hangingPunct="1">
                <a:spcBef>
                  <a:spcPct val="0"/>
                </a:spcBef>
                <a:buFontTx/>
                <a:buNone/>
              </a:pPr>
              <a:t>27</a:t>
            </a:fld>
            <a:endParaRPr lang="en-US" altLang="en-US" sz="800">
              <a:latin typeface="Arial" pitchFamily="34" charset="0"/>
            </a:endParaRPr>
          </a:p>
        </p:txBody>
      </p:sp>
      <p:sp>
        <p:nvSpPr>
          <p:cNvPr id="5" name="Rectangle 7"/>
          <p:cNvSpPr txBox="1">
            <a:spLocks noChangeArrowheads="1"/>
          </p:cNvSpPr>
          <p:nvPr/>
        </p:nvSpPr>
        <p:spPr>
          <a:xfrm>
            <a:off x="228600" y="762000"/>
            <a:ext cx="6492875" cy="1524000"/>
          </a:xfrm>
          <a:prstGeom prst="rect">
            <a:avLst/>
          </a:prstGeom>
        </p:spPr>
        <p:txBody>
          <a:bodyPr/>
          <a:lstStyle/>
          <a:p>
            <a:pPr defTabSz="966788" eaLnBrk="1" hangingPunct="1">
              <a:defRPr/>
            </a:pPr>
            <a:r>
              <a:rPr lang="en-US" b="1" dirty="0">
                <a:latin typeface="Candara" pitchFamily="34" charset="0"/>
                <a:cs typeface="Courier New" pitchFamily="49" charset="0"/>
              </a:rPr>
              <a:t>3.13 Relational and Logical Operators</a:t>
            </a:r>
          </a:p>
          <a:p>
            <a:pPr marL="361950" indent="-361950" defTabSz="966788" eaLnBrk="1" hangingPunct="1">
              <a:defRPr/>
            </a:pPr>
            <a:r>
              <a:rPr lang="en-US" sz="1550" dirty="0">
                <a:latin typeface="Candara" pitchFamily="34" charset="0"/>
                <a:cs typeface="Courier New" pitchFamily="49" charset="0"/>
              </a:rPr>
              <a:t>There is no change in C# relational and logical operators when compared</a:t>
            </a:r>
          </a:p>
          <a:p>
            <a:pPr marL="361950" indent="-361950" defTabSz="966788" eaLnBrk="1" hangingPunct="1">
              <a:defRPr/>
            </a:pPr>
            <a:r>
              <a:rPr lang="en-US" sz="1550" dirty="0">
                <a:latin typeface="Candara" pitchFamily="34" charset="0"/>
                <a:cs typeface="Courier New" pitchFamily="49" charset="0"/>
              </a:rPr>
              <a:t>to C/C++ and C#. They are the same.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Relational Operators are used for Decision Making. Here is the set of</a:t>
            </a:r>
          </a:p>
          <a:p>
            <a:pPr marL="361950" indent="-361950" defTabSz="966788" eaLnBrk="1" hangingPunct="1">
              <a:defRPr/>
            </a:pPr>
            <a:r>
              <a:rPr lang="en-US" sz="1550" dirty="0">
                <a:latin typeface="Candara" pitchFamily="34" charset="0"/>
                <a:cs typeface="Courier New" pitchFamily="49" charset="0"/>
              </a:rPr>
              <a:t>Relational Operators you get in C# (see Figure 3.11)</a:t>
            </a:r>
          </a:p>
        </p:txBody>
      </p:sp>
      <p:sp>
        <p:nvSpPr>
          <p:cNvPr id="7" name="Rectangle 4"/>
          <p:cNvSpPr>
            <a:spLocks noChangeArrowheads="1"/>
          </p:cNvSpPr>
          <p:nvPr/>
        </p:nvSpPr>
        <p:spPr bwMode="auto">
          <a:xfrm>
            <a:off x="2819400" y="49530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3.11</a:t>
            </a:r>
          </a:p>
        </p:txBody>
      </p:sp>
      <p:graphicFrame>
        <p:nvGraphicFramePr>
          <p:cNvPr id="8" name="Group 357"/>
          <p:cNvGraphicFramePr>
            <a:graphicFrameLocks/>
          </p:cNvGraphicFramePr>
          <p:nvPr/>
        </p:nvGraphicFramePr>
        <p:xfrm>
          <a:off x="457200" y="2209800"/>
          <a:ext cx="5943601" cy="2743200"/>
        </p:xfrm>
        <a:graphic>
          <a:graphicData uri="http://schemas.openxmlformats.org/drawingml/2006/table">
            <a:tbl>
              <a:tblPr/>
              <a:tblGrid>
                <a:gridCol w="1600199"/>
                <a:gridCol w="805544"/>
                <a:gridCol w="1132115"/>
                <a:gridCol w="2405743"/>
              </a:tblGrid>
              <a:tr h="640174">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Tahoma" pitchFamily="34" charset="0"/>
                          <a:cs typeface="Arial" pitchFamily="34" charset="0"/>
                        </a:rPr>
                        <a:t>Std. Algebraic Expression</a:t>
                      </a:r>
                      <a:endParaRPr kumimoji="0" lang="en-US" sz="1200" b="1"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Tahoma" pitchFamily="34" charset="0"/>
                          <a:cs typeface="Arial" pitchFamily="34" charset="0"/>
                        </a:rPr>
                        <a:t>Equivalent</a:t>
                      </a:r>
                      <a:endParaRPr kumimoji="0" lang="en-US" sz="1200" b="1"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Tahoma" pitchFamily="34" charset="0"/>
                          <a:cs typeface="Arial" pitchFamily="34" charset="0"/>
                        </a:rPr>
                        <a:t>C# Operator Example</a:t>
                      </a:r>
                      <a:endParaRPr kumimoji="0" lang="en-US" sz="1200" b="1"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Tahoma" pitchFamily="34" charset="0"/>
                          <a:cs typeface="Arial" pitchFamily="34" charset="0"/>
                        </a:rPr>
                        <a:t>Meaning</a:t>
                      </a:r>
                      <a:endParaRPr kumimoji="0" lang="en-US" sz="1200" b="1"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6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Equality Operators</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66">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x==y</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if x is equal to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66">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x!=y</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if x is not equal to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6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Relational Operators</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imes New Roman"/>
                          <a:cs typeface="Arial" pitchFamily="34" charset="0"/>
                        </a:rPr>
                        <a:t> </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imes New Roman"/>
                          <a:cs typeface="Arial" pitchFamily="34" charset="0"/>
                        </a:rPr>
                        <a:t> </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66">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&gt;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&gt;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x &gt; y</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if X is greater than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66">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&lt;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&lt;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x &lt; y</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if x is less than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91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&gt;=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x &gt;= y</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if x is greater than or equal to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91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Verdana" pitchFamily="34" charset="0"/>
                          <a:cs typeface="Arial" pitchFamily="34" charset="0"/>
                        </a:rPr>
                        <a:t>&lt;=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x &lt;=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if x is less than or equal to y</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113"/>
          <p:cNvGraphicFramePr>
            <a:graphicFrameLocks/>
          </p:cNvGraphicFramePr>
          <p:nvPr/>
        </p:nvGraphicFramePr>
        <p:xfrm>
          <a:off x="4343400" y="5410200"/>
          <a:ext cx="2209800" cy="1736744"/>
        </p:xfrm>
        <a:graphic>
          <a:graphicData uri="http://schemas.openxmlformats.org/drawingml/2006/table">
            <a:tbl>
              <a:tblPr/>
              <a:tblGrid>
                <a:gridCol w="914399"/>
                <a:gridCol w="1295401"/>
              </a:tblGrid>
              <a:tr h="27422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Tahoma" pitchFamily="34" charset="0"/>
                          <a:cs typeface="Arial" pitchFamily="34" charset="0"/>
                        </a:rPr>
                        <a:t>Operator</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ctr" defTabSz="966788"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Tahoma" pitchFamily="34" charset="0"/>
                          <a:cs typeface="Arial" pitchFamily="34" charset="0"/>
                        </a:rPr>
                        <a:t>Meaning</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4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&amp;</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AND</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4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OR</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4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XOR (exclusive OR)</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4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Short-circuit OR</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4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&amp;&amp;</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Short-circuit AND</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749">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61950" marR="0" lvl="0" indent="-361950" algn="l" defTabSz="966788"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NOT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76" marB="456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7"/>
          <p:cNvSpPr txBox="1">
            <a:spLocks noChangeArrowheads="1"/>
          </p:cNvSpPr>
          <p:nvPr/>
        </p:nvSpPr>
        <p:spPr>
          <a:xfrm>
            <a:off x="228600" y="5257800"/>
            <a:ext cx="4495800" cy="2895600"/>
          </a:xfrm>
          <a:prstGeom prst="rect">
            <a:avLst/>
          </a:prstGeom>
        </p:spPr>
        <p:txBody>
          <a:bodyPr/>
          <a:lstStyle/>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b="1" dirty="0">
                <a:latin typeface="Candara" pitchFamily="34" charset="0"/>
                <a:cs typeface="Courier New" pitchFamily="49" charset="0"/>
              </a:rPr>
              <a:t>Logical Operators </a:t>
            </a:r>
            <a:r>
              <a:rPr lang="en-US" sz="1550" dirty="0">
                <a:latin typeface="Candara" pitchFamily="34" charset="0"/>
                <a:cs typeface="Courier New" pitchFamily="49" charset="0"/>
              </a:rPr>
              <a:t>: The concept of logical</a:t>
            </a:r>
          </a:p>
          <a:p>
            <a:pPr marL="361950" indent="-361950" defTabSz="966788" eaLnBrk="1" hangingPunct="1">
              <a:defRPr/>
            </a:pPr>
            <a:r>
              <a:rPr lang="en-US" sz="1550" dirty="0">
                <a:latin typeface="Candara" pitchFamily="34" charset="0"/>
                <a:cs typeface="Courier New" pitchFamily="49" charset="0"/>
              </a:rPr>
              <a:t>operators is simple. They allow a program to</a:t>
            </a:r>
          </a:p>
          <a:p>
            <a:pPr marL="361950" indent="-361950" defTabSz="966788" eaLnBrk="1" hangingPunct="1">
              <a:defRPr/>
            </a:pPr>
            <a:r>
              <a:rPr lang="en-US" sz="1550" dirty="0">
                <a:latin typeface="Candara" pitchFamily="34" charset="0"/>
                <a:cs typeface="Courier New" pitchFamily="49" charset="0"/>
              </a:rPr>
              <a:t>make a decision based on multiple conditions. </a:t>
            </a:r>
          </a:p>
          <a:p>
            <a:pPr marL="361950" indent="-361950" defTabSz="966788" eaLnBrk="1" hangingPunct="1">
              <a:defRPr/>
            </a:pPr>
            <a:r>
              <a:rPr lang="en-US" sz="1550" dirty="0">
                <a:latin typeface="Candara" pitchFamily="34" charset="0"/>
                <a:cs typeface="Courier New" pitchFamily="49" charset="0"/>
              </a:rPr>
              <a:t>Each operand is considered a condition that can </a:t>
            </a:r>
          </a:p>
          <a:p>
            <a:pPr marL="361950" indent="-361950" defTabSz="966788" eaLnBrk="1" hangingPunct="1">
              <a:defRPr/>
            </a:pPr>
            <a:r>
              <a:rPr lang="en-US" sz="1550" dirty="0">
                <a:latin typeface="Candara" pitchFamily="34" charset="0"/>
                <a:cs typeface="Courier New" pitchFamily="49" charset="0"/>
              </a:rPr>
              <a:t>be evaluated to a true or false value. Then the </a:t>
            </a:r>
          </a:p>
          <a:p>
            <a:pPr marL="361950" indent="-361950" defTabSz="966788" eaLnBrk="1" hangingPunct="1">
              <a:defRPr/>
            </a:pPr>
            <a:r>
              <a:rPr lang="en-US" sz="1550" dirty="0">
                <a:latin typeface="Candara" pitchFamily="34" charset="0"/>
                <a:cs typeface="Courier New" pitchFamily="49" charset="0"/>
              </a:rPr>
              <a:t>value of the conditions is used to determine the</a:t>
            </a:r>
          </a:p>
          <a:p>
            <a:pPr marL="361950" indent="-361950" defTabSz="966788" eaLnBrk="1" hangingPunct="1">
              <a:defRPr/>
            </a:pPr>
            <a:r>
              <a:rPr lang="en-US" sz="1550" dirty="0">
                <a:latin typeface="Candara" pitchFamily="34" charset="0"/>
                <a:cs typeface="Courier New" pitchFamily="49" charset="0"/>
              </a:rPr>
              <a:t>overall value of the op1 operator op2 or !op1</a:t>
            </a:r>
          </a:p>
          <a:p>
            <a:pPr marL="361950" indent="-361950" defTabSz="966788" eaLnBrk="1" hangingPunct="1">
              <a:defRPr/>
            </a:pPr>
            <a:r>
              <a:rPr lang="en-US" sz="1550" dirty="0">
                <a:latin typeface="Candara" pitchFamily="34" charset="0"/>
                <a:cs typeface="Courier New" pitchFamily="49" charset="0"/>
              </a:rPr>
              <a:t>grouping. The following examples demonstrate</a:t>
            </a:r>
          </a:p>
          <a:p>
            <a:pPr marL="361950" indent="-361950" defTabSz="966788" eaLnBrk="1" hangingPunct="1">
              <a:defRPr/>
            </a:pPr>
            <a:r>
              <a:rPr lang="en-US" sz="1550" dirty="0">
                <a:latin typeface="Candara" pitchFamily="34" charset="0"/>
                <a:cs typeface="Courier New" pitchFamily="49" charset="0"/>
              </a:rPr>
              <a:t>different ways that logical conditions can be used.</a:t>
            </a:r>
          </a:p>
          <a:p>
            <a:pPr marL="361950" indent="-361950" defTabSz="966788" eaLnBrk="1" hangingPunct="1">
              <a:defRPr/>
            </a:pPr>
            <a:r>
              <a:rPr lang="en-US" sz="1550" dirty="0">
                <a:latin typeface="Candara" pitchFamily="34" charset="0"/>
                <a:cs typeface="Courier New" pitchFamily="49" charset="0"/>
              </a:rPr>
              <a:t>Here are the C# logical operator set (See Figure</a:t>
            </a:r>
          </a:p>
          <a:p>
            <a:pPr marL="361950" indent="-361950" defTabSz="966788" eaLnBrk="1" hangingPunct="1">
              <a:defRPr/>
            </a:pPr>
            <a:r>
              <a:rPr lang="en-US" sz="1550" dirty="0">
                <a:latin typeface="Candara" pitchFamily="34" charset="0"/>
                <a:cs typeface="Courier New" pitchFamily="49" charset="0"/>
              </a:rPr>
              <a:t>3.12).</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p:txBody>
      </p:sp>
      <p:sp>
        <p:nvSpPr>
          <p:cNvPr id="11" name="Rectangle 4"/>
          <p:cNvSpPr>
            <a:spLocks noChangeArrowheads="1"/>
          </p:cNvSpPr>
          <p:nvPr/>
        </p:nvSpPr>
        <p:spPr bwMode="auto">
          <a:xfrm>
            <a:off x="4800600" y="7146925"/>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3.12</a:t>
            </a:r>
          </a:p>
        </p:txBody>
      </p:sp>
      <p:grpSp>
        <p:nvGrpSpPr>
          <p:cNvPr id="207958" name="Group 11"/>
          <p:cNvGrpSpPr>
            <a:grpSpLocks/>
          </p:cNvGrpSpPr>
          <p:nvPr/>
        </p:nvGrpSpPr>
        <p:grpSpPr bwMode="auto">
          <a:xfrm>
            <a:off x="0" y="8686800"/>
            <a:ext cx="6858000" cy="295275"/>
            <a:chOff x="0" y="8686800"/>
            <a:chExt cx="6858000" cy="295395"/>
          </a:xfrm>
        </p:grpSpPr>
        <p:sp>
          <p:nvSpPr>
            <p:cNvPr id="13" name="TextBox 12"/>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4" name="Straight Connector 13"/>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7959" name="TextBox 14"/>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889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22BBA094-90EA-47B2-BFBE-40DF96A5FCD8}" type="slidenum">
              <a:rPr lang="en-US" altLang="en-US" sz="800">
                <a:latin typeface="Arial" pitchFamily="34" charset="0"/>
              </a:rPr>
              <a:pPr algn="r" eaLnBrk="1" hangingPunct="1">
                <a:spcBef>
                  <a:spcPct val="0"/>
                </a:spcBef>
                <a:buFontTx/>
                <a:buNone/>
              </a:pPr>
              <a:t>28</a:t>
            </a:fld>
            <a:endParaRPr lang="en-US" altLang="en-US" sz="800">
              <a:latin typeface="Arial" pitchFamily="34" charset="0"/>
            </a:endParaRPr>
          </a:p>
        </p:txBody>
      </p:sp>
      <p:sp>
        <p:nvSpPr>
          <p:cNvPr id="4" name="Rectangle 7"/>
          <p:cNvSpPr txBox="1">
            <a:spLocks noChangeArrowheads="1"/>
          </p:cNvSpPr>
          <p:nvPr/>
        </p:nvSpPr>
        <p:spPr>
          <a:xfrm>
            <a:off x="228600" y="762000"/>
            <a:ext cx="6492875" cy="3505200"/>
          </a:xfrm>
          <a:prstGeom prst="rect">
            <a:avLst/>
          </a:prstGeom>
        </p:spPr>
        <p:txBody>
          <a:bodyPr/>
          <a:lstStyle/>
          <a:p>
            <a:pPr defTabSz="966788" eaLnBrk="1" hangingPunct="1">
              <a:defRPr/>
            </a:pPr>
            <a:r>
              <a:rPr lang="en-US" sz="1550" dirty="0">
                <a:latin typeface="Candara" pitchFamily="34" charset="0"/>
                <a:cs typeface="Courier New" pitchFamily="49" charset="0"/>
              </a:rPr>
              <a:t>Example Snippet….</a:t>
            </a:r>
          </a:p>
          <a:p>
            <a:pPr defTabSz="966788" eaLnBrk="1" hangingPunct="1">
              <a:defRPr/>
            </a:pPr>
            <a:r>
              <a:rPr lang="en-US" sz="1400" dirty="0" err="1">
                <a:latin typeface="Courier New" pitchFamily="49" charset="0"/>
                <a:cs typeface="Courier New" pitchFamily="49" charset="0"/>
              </a:rPr>
              <a:t>bool</a:t>
            </a:r>
            <a:r>
              <a:rPr lang="en-US" sz="1400" dirty="0">
                <a:latin typeface="Courier New" pitchFamily="49" charset="0"/>
                <a:cs typeface="Courier New" pitchFamily="49" charset="0"/>
              </a:rPr>
              <a:t> b1 = true; </a:t>
            </a:r>
          </a:p>
          <a:p>
            <a:pPr defTabSz="966788" eaLnBrk="1" hangingPunct="1">
              <a:defRPr/>
            </a:pPr>
            <a:r>
              <a:rPr lang="en-US" sz="1400" dirty="0" err="1">
                <a:latin typeface="Courier New" pitchFamily="49" charset="0"/>
                <a:cs typeface="Courier New" pitchFamily="49" charset="0"/>
              </a:rPr>
              <a:t>bool</a:t>
            </a:r>
            <a:r>
              <a:rPr lang="en-US" sz="1400" dirty="0">
                <a:latin typeface="Courier New" pitchFamily="49" charset="0"/>
                <a:cs typeface="Courier New" pitchFamily="49" charset="0"/>
              </a:rPr>
              <a:t> b2 = false;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400" dirty="0">
                <a:latin typeface="Courier New" pitchFamily="49" charset="0"/>
                <a:cs typeface="Courier New" pitchFamily="49" charset="0"/>
              </a:rPr>
              <a:t>if(b1 &amp; b2)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("(b1 &amp; b2) is true");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400" dirty="0">
                <a:latin typeface="Courier New" pitchFamily="49" charset="0"/>
                <a:cs typeface="Courier New" pitchFamily="49" charset="0"/>
              </a:rPr>
              <a:t>if(!(b1 &amp; b2))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("!(b1 &amp; b2) is true");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400" dirty="0">
                <a:latin typeface="Courier New" pitchFamily="49" charset="0"/>
                <a:cs typeface="Courier New" pitchFamily="49" charset="0"/>
              </a:rPr>
              <a:t>if(b1 | b2)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("b1 | b2 is true");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sz="1400" dirty="0">
                <a:latin typeface="Courier New" pitchFamily="49" charset="0"/>
                <a:cs typeface="Courier New" pitchFamily="49" charset="0"/>
              </a:rPr>
              <a:t>if(b1 ^ b2)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("b1 ^ b2 is true"); </a:t>
            </a:r>
          </a:p>
          <a:p>
            <a:pPr defTabSz="966788" eaLnBrk="1" hangingPunct="1">
              <a:defRPr/>
            </a:pPr>
            <a:endParaRPr lang="en-US" sz="800" dirty="0">
              <a:latin typeface="Courier New" pitchFamily="49" charset="0"/>
              <a:cs typeface="Courier New" pitchFamily="49" charset="0"/>
            </a:endParaRPr>
          </a:p>
          <a:p>
            <a:pPr defTabSz="966788" eaLnBrk="1" hangingPunct="1">
              <a:defRPr/>
            </a:pPr>
            <a:r>
              <a:rPr lang="en-US" b="1" dirty="0">
                <a:latin typeface="Candara" pitchFamily="34" charset="0"/>
                <a:cs typeface="Courier New" pitchFamily="49" charset="0"/>
              </a:rPr>
              <a:t>3.14 The if Statement</a:t>
            </a:r>
          </a:p>
          <a:p>
            <a:pPr defTabSz="966788" eaLnBrk="1" hangingPunct="1">
              <a:defRPr/>
            </a:pPr>
            <a:r>
              <a:rPr lang="en-US" sz="1550" dirty="0">
                <a:latin typeface="Candara" pitchFamily="34" charset="0"/>
                <a:cs typeface="Courier New" pitchFamily="49" charset="0"/>
              </a:rPr>
              <a:t>An if statement allows you to take different paths of logic, depending on a given condition. When the condition evaluates to a </a:t>
            </a:r>
            <a:r>
              <a:rPr lang="en-US" sz="1550" b="1" dirty="0" err="1">
                <a:latin typeface="Candara" pitchFamily="34" charset="0"/>
                <a:cs typeface="Courier New" pitchFamily="49" charset="0"/>
              </a:rPr>
              <a:t>bool</a:t>
            </a:r>
            <a:r>
              <a:rPr lang="en-US" sz="1550" b="1" dirty="0">
                <a:latin typeface="Candara" pitchFamily="34" charset="0"/>
                <a:cs typeface="Courier New" pitchFamily="49" charset="0"/>
              </a:rPr>
              <a:t>(</a:t>
            </a:r>
            <a:r>
              <a:rPr lang="en-US" sz="1550" b="1" dirty="0" err="1">
                <a:latin typeface="Candara" pitchFamily="34" charset="0"/>
                <a:cs typeface="Courier New" pitchFamily="49" charset="0"/>
              </a:rPr>
              <a:t>ean</a:t>
            </a:r>
            <a:r>
              <a:rPr lang="en-US" sz="1550" b="1" dirty="0">
                <a:latin typeface="Candara" pitchFamily="34" charset="0"/>
                <a:cs typeface="Courier New" pitchFamily="49" charset="0"/>
              </a:rPr>
              <a:t>) true</a:t>
            </a:r>
            <a:r>
              <a:rPr lang="en-US" sz="1550" dirty="0">
                <a:latin typeface="Candara" pitchFamily="34" charset="0"/>
                <a:cs typeface="Courier New" pitchFamily="49" charset="0"/>
              </a:rPr>
              <a:t>, a block of code for that true condition will execute. You have the option of a single if statement, multiple else if statements, and an optional else statement.</a:t>
            </a:r>
          </a:p>
        </p:txBody>
      </p:sp>
      <p:sp>
        <p:nvSpPr>
          <p:cNvPr id="12" name="Rectangle 17"/>
          <p:cNvSpPr>
            <a:spLocks noChangeArrowheads="1"/>
          </p:cNvSpPr>
          <p:nvPr/>
        </p:nvSpPr>
        <p:spPr bwMode="auto">
          <a:xfrm>
            <a:off x="304800" y="4191000"/>
            <a:ext cx="6248400" cy="432435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eaLnBrk="1" hangingPunct="1">
              <a:defRPr/>
            </a:pPr>
            <a:r>
              <a:rPr lang="en-US" sz="1100" dirty="0">
                <a:solidFill>
                  <a:srgbClr val="0036A2"/>
                </a:solidFill>
                <a:latin typeface="Candara" pitchFamily="34" charset="0"/>
                <a:cs typeface="+mn-cs"/>
              </a:rPr>
              <a:t>using System;</a:t>
            </a:r>
          </a:p>
          <a:p>
            <a:pPr defTabSz="966788" eaLnBrk="1" hangingPunct="1">
              <a:defRPr/>
            </a:pP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class </a:t>
            </a:r>
            <a:r>
              <a:rPr lang="en-US" sz="1100" dirty="0" err="1">
                <a:solidFill>
                  <a:srgbClr val="0036A2"/>
                </a:solidFill>
                <a:latin typeface="Candara" pitchFamily="34" charset="0"/>
                <a:cs typeface="+mn-cs"/>
              </a:rPr>
              <a:t>IfSelect</a:t>
            </a: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public static void Main()</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   string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int</a:t>
            </a: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eaLnBrk="1" hangingPunct="1">
              <a:defRPr/>
            </a:pP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a:t>
            </a:r>
            <a:r>
              <a:rPr lang="en-US" sz="1100" dirty="0">
                <a:solidFill>
                  <a:srgbClr val="0036A2"/>
                </a:solidFill>
                <a:latin typeface="Candara" pitchFamily="34" charset="0"/>
                <a:cs typeface="+mn-cs"/>
              </a:rPr>
              <a:t>("Please enter a number: ");</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 = </a:t>
            </a:r>
            <a:r>
              <a:rPr lang="en-US" sz="1100" dirty="0" err="1">
                <a:solidFill>
                  <a:srgbClr val="0036A2"/>
                </a:solidFill>
                <a:latin typeface="Candara" pitchFamily="34" charset="0"/>
                <a:cs typeface="+mn-cs"/>
              </a:rPr>
              <a:t>Console.ReadLine</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 = Int32.Parse(</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a:t>
            </a:r>
          </a:p>
          <a:p>
            <a:pPr defTabSz="966788" eaLnBrk="1" hangingPunct="1">
              <a:defRPr/>
            </a:pP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   // Single Decision and Action with braces</a:t>
            </a:r>
          </a:p>
          <a:p>
            <a:pPr defTabSz="966788" eaLnBrk="1" hangingPunct="1">
              <a:defRPr/>
            </a:pPr>
            <a:r>
              <a:rPr lang="en-US" sz="1100" dirty="0">
                <a:solidFill>
                  <a:srgbClr val="0036A2"/>
                </a:solidFill>
                <a:latin typeface="Candara" pitchFamily="34" charset="0"/>
                <a:cs typeface="+mn-cs"/>
              </a:rPr>
              <a:t>   if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 &gt; 0)</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number {0} is greater than zero.",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   // Single Decision and Action without brackets</a:t>
            </a:r>
          </a:p>
          <a:p>
            <a:pPr defTabSz="966788" eaLnBrk="1" hangingPunct="1">
              <a:defRPr/>
            </a:pPr>
            <a:r>
              <a:rPr lang="en-US" sz="1100" dirty="0">
                <a:solidFill>
                  <a:srgbClr val="0036A2"/>
                </a:solidFill>
                <a:latin typeface="Candara" pitchFamily="34" charset="0"/>
                <a:cs typeface="+mn-cs"/>
              </a:rPr>
              <a:t>   if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 &lt; 0)</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number {0} is less than zero.",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Console.ReadLine</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a:t>
            </a:r>
          </a:p>
        </p:txBody>
      </p:sp>
      <p:sp>
        <p:nvSpPr>
          <p:cNvPr id="14" name="Rectangle 13"/>
          <p:cNvSpPr>
            <a:spLocks noChangeArrowheads="1"/>
          </p:cNvSpPr>
          <p:nvPr/>
        </p:nvSpPr>
        <p:spPr bwMode="auto">
          <a:xfrm>
            <a:off x="2895600" y="8001000"/>
            <a:ext cx="1192213" cy="330200"/>
          </a:xfrm>
          <a:prstGeom prst="rect">
            <a:avLst/>
          </a:prstGeom>
          <a:noFill/>
          <a:ln w="9525">
            <a:noFill/>
            <a:miter lim="800000"/>
            <a:headEnd/>
            <a:tailEnd/>
          </a:ln>
        </p:spPr>
        <p:txBody>
          <a:bodyPr wrap="none">
            <a:spAutoFit/>
          </a:bodyPr>
          <a:lstStyle/>
          <a:p>
            <a:pPr algn="ctr" defTabSz="966788" eaLnBrk="1" hangingPunct="1">
              <a:defRPr/>
            </a:pPr>
            <a:r>
              <a:rPr lang="en-US" sz="1550" dirty="0">
                <a:solidFill>
                  <a:schemeClr val="bg1"/>
                </a:solidFill>
                <a:latin typeface="Candara" pitchFamily="34" charset="0"/>
              </a:rPr>
              <a:t>Example 3.3</a:t>
            </a:r>
          </a:p>
        </p:txBody>
      </p:sp>
      <p:grpSp>
        <p:nvGrpSpPr>
          <p:cNvPr id="208903"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8904"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992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0A53253-CE8F-4DA9-A3ED-50F8B4EB5F12}" type="slidenum">
              <a:rPr lang="en-US" altLang="en-US" sz="800">
                <a:latin typeface="Arial" pitchFamily="34" charset="0"/>
              </a:rPr>
              <a:pPr algn="r" eaLnBrk="1" hangingPunct="1">
                <a:spcBef>
                  <a:spcPct val="0"/>
                </a:spcBef>
                <a:buFontTx/>
                <a:buNone/>
              </a:pPr>
              <a:t>29</a:t>
            </a:fld>
            <a:endParaRPr lang="en-US" altLang="en-US" sz="800">
              <a:latin typeface="Arial" pitchFamily="34" charset="0"/>
            </a:endParaRPr>
          </a:p>
        </p:txBody>
      </p:sp>
      <p:sp>
        <p:nvSpPr>
          <p:cNvPr id="4" name="Rectangle 7"/>
          <p:cNvSpPr txBox="1">
            <a:spLocks noChangeArrowheads="1"/>
          </p:cNvSpPr>
          <p:nvPr/>
        </p:nvSpPr>
        <p:spPr>
          <a:xfrm>
            <a:off x="228600" y="762000"/>
            <a:ext cx="6492875" cy="4800600"/>
          </a:xfrm>
          <a:prstGeom prst="rect">
            <a:avLst/>
          </a:prstGeom>
        </p:spPr>
        <p:txBody>
          <a:bodyPr/>
          <a:lstStyle/>
          <a:p>
            <a:pPr defTabSz="966788" eaLnBrk="1" hangingPunct="1">
              <a:defRPr/>
            </a:pPr>
            <a:r>
              <a:rPr lang="en-US" b="1" dirty="0">
                <a:latin typeface="Candara" pitchFamily="34" charset="0"/>
                <a:cs typeface="Courier New" pitchFamily="49" charset="0"/>
              </a:rPr>
              <a:t>3.15 The if-else Statement</a:t>
            </a:r>
          </a:p>
          <a:p>
            <a:pPr defTabSz="966788" eaLnBrk="1" hangingPunct="1">
              <a:defRPr/>
            </a:pPr>
            <a:r>
              <a:rPr lang="en-US" sz="1550" b="1" dirty="0">
                <a:latin typeface="Candara" pitchFamily="34" charset="0"/>
                <a:cs typeface="Courier New" pitchFamily="49" charset="0"/>
              </a:rPr>
              <a:t>The general format:</a:t>
            </a:r>
          </a:p>
          <a:p>
            <a:pPr defTabSz="966788" eaLnBrk="1" hangingPunct="1">
              <a:defRPr/>
            </a:pPr>
            <a:r>
              <a:rPr lang="en-US" sz="1550" dirty="0">
                <a:latin typeface="Candara" pitchFamily="34" charset="0"/>
                <a:cs typeface="Courier New" pitchFamily="49" charset="0"/>
              </a:rPr>
              <a:t>a. Single execution statement.</a:t>
            </a:r>
          </a:p>
          <a:p>
            <a:pPr defTabSz="966788" eaLnBrk="1" hangingPunct="1">
              <a:defRPr/>
            </a:pPr>
            <a:r>
              <a:rPr lang="en-US" sz="1550" dirty="0">
                <a:latin typeface="Candara" pitchFamily="34" charset="0"/>
                <a:cs typeface="Courier New" pitchFamily="49" charset="0"/>
              </a:rPr>
              <a:t>      </a:t>
            </a:r>
          </a:p>
          <a:p>
            <a:pPr defTabSz="966788" eaLnBrk="1" hangingPunct="1">
              <a:defRPr/>
            </a:pPr>
            <a:r>
              <a:rPr lang="en-US" sz="1550" dirty="0">
                <a:latin typeface="Candara" pitchFamily="34" charset="0"/>
                <a:cs typeface="Courier New" pitchFamily="49" charset="0"/>
              </a:rPr>
              <a:t>      if (condition) </a:t>
            </a:r>
          </a:p>
          <a:p>
            <a:pPr defTabSz="966788" eaLnBrk="1" hangingPunct="1">
              <a:defRPr/>
            </a:pPr>
            <a:r>
              <a:rPr lang="en-US" sz="1550" dirty="0">
                <a:latin typeface="Candara" pitchFamily="34" charset="0"/>
                <a:cs typeface="Courier New" pitchFamily="49" charset="0"/>
              </a:rPr>
              <a:t>         &lt;action statement&gt;;</a:t>
            </a:r>
          </a:p>
          <a:p>
            <a:pPr defTabSz="966788" eaLnBrk="1" hangingPunct="1">
              <a:defRPr/>
            </a:pPr>
            <a:r>
              <a:rPr lang="en-US" sz="1550" dirty="0">
                <a:latin typeface="Candara" pitchFamily="34" charset="0"/>
                <a:cs typeface="Courier New" pitchFamily="49" charset="0"/>
              </a:rPr>
              <a:t>     else</a:t>
            </a:r>
          </a:p>
          <a:p>
            <a:pPr defTabSz="966788" eaLnBrk="1" hangingPunct="1">
              <a:defRPr/>
            </a:pPr>
            <a:r>
              <a:rPr lang="en-US" sz="1550" dirty="0">
                <a:latin typeface="Candara" pitchFamily="34" charset="0"/>
                <a:cs typeface="Courier New" pitchFamily="49" charset="0"/>
              </a:rPr>
              <a:t>         &lt;action statement&gt;;</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b. Multiple execution statements.</a:t>
            </a:r>
          </a:p>
          <a:p>
            <a:pPr defTabSz="966788" eaLnBrk="1" hangingPunct="1">
              <a:defRPr/>
            </a:pPr>
            <a:r>
              <a:rPr lang="en-US" sz="1550" dirty="0">
                <a:latin typeface="Candara" pitchFamily="34" charset="0"/>
                <a:cs typeface="Courier New" pitchFamily="49" charset="0"/>
              </a:rPr>
              <a:t>     if (condition)  { </a:t>
            </a:r>
          </a:p>
          <a:p>
            <a:pPr defTabSz="966788" eaLnBrk="1" hangingPunct="1">
              <a:defRPr/>
            </a:pPr>
            <a:r>
              <a:rPr lang="en-US" sz="1550" dirty="0">
                <a:latin typeface="Candara" pitchFamily="34" charset="0"/>
                <a:cs typeface="Courier New" pitchFamily="49" charset="0"/>
              </a:rPr>
              <a:t>       &lt;action statements&gt;; </a:t>
            </a:r>
          </a:p>
          <a:p>
            <a:pPr defTabSz="966788" eaLnBrk="1" hangingPunct="1">
              <a:defRPr/>
            </a:pPr>
            <a:r>
              <a:rPr lang="en-US" sz="1550" dirty="0">
                <a:latin typeface="Candara" pitchFamily="34" charset="0"/>
                <a:cs typeface="Courier New" pitchFamily="49" charset="0"/>
              </a:rPr>
              <a:t>     }</a:t>
            </a:r>
          </a:p>
          <a:p>
            <a:pPr defTabSz="966788" eaLnBrk="1" hangingPunct="1">
              <a:defRPr/>
            </a:pPr>
            <a:r>
              <a:rPr lang="en-US" sz="1550" dirty="0">
                <a:latin typeface="Candara" pitchFamily="34" charset="0"/>
                <a:cs typeface="Courier New" pitchFamily="49" charset="0"/>
              </a:rPr>
              <a:t>     else { </a:t>
            </a:r>
          </a:p>
          <a:p>
            <a:pPr defTabSz="966788" eaLnBrk="1" hangingPunct="1">
              <a:defRPr/>
            </a:pPr>
            <a:r>
              <a:rPr lang="en-US" sz="1550" dirty="0">
                <a:latin typeface="Candara" pitchFamily="34" charset="0"/>
                <a:cs typeface="Courier New" pitchFamily="49" charset="0"/>
              </a:rPr>
              <a:t>       &lt;action statements&gt;; </a:t>
            </a:r>
          </a:p>
          <a:p>
            <a:pPr defTabSz="966788" eaLnBrk="1" hangingPunct="1">
              <a:defRPr/>
            </a:pPr>
            <a:r>
              <a:rPr lang="en-US" sz="1550" dirty="0">
                <a:latin typeface="Candara" pitchFamily="34" charset="0"/>
                <a:cs typeface="Courier New" pitchFamily="49" charset="0"/>
              </a:rPr>
              <a:t>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b="1" dirty="0">
                <a:latin typeface="Candara" pitchFamily="34" charset="0"/>
                <a:cs typeface="Courier New" pitchFamily="49" charset="0"/>
              </a:rPr>
              <a:t>3.16 The switch Statement</a:t>
            </a:r>
          </a:p>
          <a:p>
            <a:pPr defTabSz="966788" eaLnBrk="1" hangingPunct="1">
              <a:defRPr/>
            </a:pPr>
            <a:r>
              <a:rPr lang="en-US" sz="1550" b="1" dirty="0">
                <a:latin typeface="Candara" pitchFamily="34" charset="0"/>
                <a:cs typeface="Courier New" pitchFamily="49" charset="0"/>
              </a:rPr>
              <a:t>The general format :</a:t>
            </a:r>
          </a:p>
          <a:p>
            <a:pPr defTabSz="966788" eaLnBrk="1" hangingPunct="1">
              <a:defRPr/>
            </a:pPr>
            <a:r>
              <a:rPr lang="en-US" sz="1550" dirty="0">
                <a:latin typeface="Candara" pitchFamily="34" charset="0"/>
                <a:cs typeface="Courier New" pitchFamily="49" charset="0"/>
              </a:rPr>
              <a:t>switch (integer expression)</a:t>
            </a:r>
          </a:p>
          <a:p>
            <a:pPr defTabSz="966788" eaLnBrk="1" hangingPunct="1">
              <a:defRPr/>
            </a:pPr>
            <a:r>
              <a:rPr lang="en-US" sz="1550" dirty="0">
                <a:latin typeface="Candara" pitchFamily="34" charset="0"/>
                <a:cs typeface="Courier New" pitchFamily="49" charset="0"/>
              </a:rPr>
              <a:t>{</a:t>
            </a:r>
          </a:p>
          <a:p>
            <a:pPr defTabSz="966788" eaLnBrk="1" hangingPunct="1">
              <a:defRPr/>
            </a:pPr>
            <a:r>
              <a:rPr lang="en-US" sz="1550" dirty="0">
                <a:latin typeface="Candara" pitchFamily="34" charset="0"/>
                <a:cs typeface="Courier New" pitchFamily="49" charset="0"/>
              </a:rPr>
              <a:t>    case constant1 :  statement(s)</a:t>
            </a:r>
          </a:p>
          <a:p>
            <a:pPr defTabSz="966788" eaLnBrk="1" hangingPunct="1">
              <a:defRPr/>
            </a:pPr>
            <a:r>
              <a:rPr lang="en-US" sz="1550" dirty="0">
                <a:latin typeface="Candara" pitchFamily="34" charset="0"/>
                <a:cs typeface="Courier New" pitchFamily="49" charset="0"/>
              </a:rPr>
              <a:t>    case constant2 :  statement(s) </a:t>
            </a:r>
          </a:p>
          <a:p>
            <a:pPr defTabSz="966788" eaLnBrk="1" hangingPunct="1">
              <a:defRPr/>
            </a:pPr>
            <a:r>
              <a:rPr lang="en-US" sz="1550" dirty="0">
                <a:latin typeface="Candara" pitchFamily="34" charset="0"/>
                <a:cs typeface="Courier New" pitchFamily="49" charset="0"/>
              </a:rPr>
              <a:t>    case constant3 :  statement(s)</a:t>
            </a:r>
          </a:p>
          <a:p>
            <a:pPr defTabSz="966788" eaLnBrk="1" hangingPunct="1">
              <a:defRPr/>
            </a:pPr>
            <a:r>
              <a:rPr lang="en-US" sz="1550" dirty="0">
                <a:latin typeface="Candara" pitchFamily="34" charset="0"/>
                <a:cs typeface="Courier New" pitchFamily="49" charset="0"/>
              </a:rPr>
              <a:t>		  . . . .</a:t>
            </a:r>
          </a:p>
          <a:p>
            <a:pPr defTabSz="966788" eaLnBrk="1" hangingPunct="1">
              <a:defRPr/>
            </a:pPr>
            <a:r>
              <a:rPr lang="en-US" sz="1550" dirty="0">
                <a:latin typeface="Candara" pitchFamily="34" charset="0"/>
                <a:cs typeface="Courier New" pitchFamily="49" charset="0"/>
              </a:rPr>
              <a:t>    default        : statement(s)</a:t>
            </a:r>
          </a:p>
          <a:p>
            <a:pPr defTabSz="966788" eaLnBrk="1" hangingPunct="1">
              <a:defRPr/>
            </a:pPr>
            <a:r>
              <a:rPr lang="en-US" sz="1550" dirty="0">
                <a:latin typeface="Candara" pitchFamily="34" charset="0"/>
                <a:cs typeface="Courier New" pitchFamily="49" charset="0"/>
              </a:rPr>
              <a:t>} </a:t>
            </a:r>
          </a:p>
          <a:p>
            <a:pPr defTabSz="966788" eaLnBrk="1" hangingPunct="1">
              <a:defRPr/>
            </a:pPr>
            <a:r>
              <a:rPr lang="en-US" sz="1550" dirty="0">
                <a:latin typeface="Candara" pitchFamily="34" charset="0"/>
                <a:cs typeface="Courier New" pitchFamily="49" charset="0"/>
              </a:rPr>
              <a:t>C# provides a switch structure as shown above to branch the program control to a set of statements when one condition is true. We first evaluate the integer expression. Then a comparison is made between the integer expression and the constant1. If these match then statement(s) under constant1 will be executed. </a:t>
            </a:r>
          </a:p>
        </p:txBody>
      </p:sp>
      <p:sp>
        <p:nvSpPr>
          <p:cNvPr id="6" name="Rectangle 4"/>
          <p:cNvSpPr>
            <a:spLocks noChangeArrowheads="1"/>
          </p:cNvSpPr>
          <p:nvPr/>
        </p:nvSpPr>
        <p:spPr bwMode="auto">
          <a:xfrm>
            <a:off x="4267200" y="4724400"/>
            <a:ext cx="1219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3.4</a:t>
            </a:r>
            <a:endParaRPr lang="en-US" sz="1550" dirty="0">
              <a:latin typeface="Candara" pitchFamily="34" charset="0"/>
              <a:cs typeface="Arial" charset="0"/>
            </a:endParaRPr>
          </a:p>
        </p:txBody>
      </p:sp>
      <p:sp>
        <p:nvSpPr>
          <p:cNvPr id="11" name="Rectangle 10"/>
          <p:cNvSpPr>
            <a:spLocks noChangeArrowheads="1"/>
          </p:cNvSpPr>
          <p:nvPr/>
        </p:nvSpPr>
        <p:spPr bwMode="auto">
          <a:xfrm>
            <a:off x="3200400" y="1143000"/>
            <a:ext cx="3429000" cy="358616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a:solidFill>
                  <a:srgbClr val="0036A2"/>
                </a:solidFill>
                <a:latin typeface="Candara" pitchFamily="34" charset="0"/>
                <a:cs typeface="+mn-cs"/>
              </a:rPr>
              <a:t>//Examples</a:t>
            </a:r>
          </a:p>
          <a:p>
            <a:pPr defTabSz="966788">
              <a:defRPr/>
            </a:pPr>
            <a:r>
              <a:rPr lang="en-US" sz="1100" dirty="0">
                <a:solidFill>
                  <a:srgbClr val="0036A2"/>
                </a:solidFill>
                <a:latin typeface="Candara" pitchFamily="34" charset="0"/>
                <a:cs typeface="+mn-cs"/>
              </a:rPr>
              <a:t>a. if ( X &gt; 0.0)</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posProd</a:t>
            </a:r>
            <a:r>
              <a:rPr lang="en-US" sz="1100" dirty="0">
                <a:solidFill>
                  <a:srgbClr val="0036A2"/>
                </a:solidFill>
                <a:latin typeface="Candara" pitchFamily="34" charset="0"/>
                <a:cs typeface="+mn-cs"/>
              </a:rPr>
              <a:t> = </a:t>
            </a:r>
            <a:r>
              <a:rPr lang="en-US" sz="1100" dirty="0" err="1">
                <a:solidFill>
                  <a:srgbClr val="0036A2"/>
                </a:solidFill>
                <a:latin typeface="Candara" pitchFamily="34" charset="0"/>
                <a:cs typeface="+mn-cs"/>
              </a:rPr>
              <a:t>posProd</a:t>
            </a:r>
            <a:r>
              <a:rPr lang="en-US" sz="1100" dirty="0">
                <a:solidFill>
                  <a:srgbClr val="0036A2"/>
                </a:solidFill>
                <a:latin typeface="Candara" pitchFamily="34" charset="0"/>
                <a:cs typeface="+mn-cs"/>
              </a:rPr>
              <a:t> * X;</a:t>
            </a:r>
          </a:p>
          <a:p>
            <a:pPr defTabSz="966788">
              <a:defRPr/>
            </a:pPr>
            <a:endParaRPr lang="en-US" sz="1100" dirty="0">
              <a:solidFill>
                <a:srgbClr val="0036A2"/>
              </a:solidFill>
              <a:latin typeface="Candara" pitchFamily="34" charset="0"/>
              <a:cs typeface="+mn-cs"/>
            </a:endParaRPr>
          </a:p>
          <a:p>
            <a:pPr defTabSz="966788">
              <a:defRPr/>
            </a:pPr>
            <a:endParaRPr lang="en-US" sz="11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b. if ( X &lt; 12)</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DisplayResult</a:t>
            </a:r>
            <a:r>
              <a:rPr lang="en-US" sz="1100" dirty="0">
                <a:solidFill>
                  <a:srgbClr val="0036A2"/>
                </a:solidFill>
                <a:latin typeface="Candara" pitchFamily="34" charset="0"/>
                <a:cs typeface="+mn-cs"/>
              </a:rPr>
              <a:t>(“Less”);</a:t>
            </a:r>
          </a:p>
          <a:p>
            <a:pPr defTabSz="966788">
              <a:defRPr/>
            </a:pPr>
            <a:r>
              <a:rPr lang="en-US" sz="1100" dirty="0">
                <a:solidFill>
                  <a:srgbClr val="0036A2"/>
                </a:solidFill>
                <a:latin typeface="Candara" pitchFamily="34" charset="0"/>
                <a:cs typeface="+mn-cs"/>
              </a:rPr>
              <a:t>   else</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DisplayResult</a:t>
            </a:r>
            <a:r>
              <a:rPr lang="en-US" sz="1100" dirty="0">
                <a:solidFill>
                  <a:srgbClr val="0036A2"/>
                </a:solidFill>
                <a:latin typeface="Candara" pitchFamily="34" charset="0"/>
                <a:cs typeface="+mn-cs"/>
              </a:rPr>
              <a:t>(“Not Less”);  </a:t>
            </a:r>
          </a:p>
          <a:p>
            <a:pPr defTabSz="966788">
              <a:defRPr/>
            </a:pPr>
            <a:endParaRPr lang="en-US" sz="1100" dirty="0">
              <a:solidFill>
                <a:srgbClr val="0036A2"/>
              </a:solidFill>
              <a:latin typeface="Candara" pitchFamily="34" charset="0"/>
              <a:cs typeface="+mn-cs"/>
            </a:endParaRPr>
          </a:p>
          <a:p>
            <a:pPr defTabSz="966788">
              <a:defRPr/>
            </a:pPr>
            <a:endParaRPr lang="en-US" sz="1100" dirty="0">
              <a:solidFill>
                <a:srgbClr val="0036A2"/>
              </a:solidFill>
              <a:latin typeface="Candara" pitchFamily="34" charset="0"/>
              <a:cs typeface="+mn-cs"/>
            </a:endParaRPr>
          </a:p>
          <a:p>
            <a:pPr defTabSz="966788">
              <a:defRPr/>
            </a:pPr>
            <a:endParaRPr lang="en-US" sz="11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c. if (p == q || m &gt; n)</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System.Console.WriteLine</a:t>
            </a:r>
            <a:r>
              <a:rPr lang="en-US" sz="1100" dirty="0">
                <a:solidFill>
                  <a:srgbClr val="0036A2"/>
                </a:solidFill>
                <a:latin typeface="Candara" pitchFamily="34" charset="0"/>
                <a:cs typeface="+mn-cs"/>
              </a:rPr>
              <a:t>(“Condition OK”);</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else</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System.Console.WriteLine</a:t>
            </a:r>
            <a:r>
              <a:rPr lang="en-US" sz="1100" dirty="0">
                <a:solidFill>
                  <a:srgbClr val="0036A2"/>
                </a:solidFill>
                <a:latin typeface="Candara" pitchFamily="34" charset="0"/>
                <a:cs typeface="+mn-cs"/>
              </a:rPr>
              <a:t>(“Condition Not OK”);</a:t>
            </a:r>
          </a:p>
          <a:p>
            <a:pPr defTabSz="966788">
              <a:defRPr/>
            </a:pPr>
            <a:r>
              <a:rPr lang="en-US" sz="1100" dirty="0">
                <a:solidFill>
                  <a:srgbClr val="0036A2"/>
                </a:solidFill>
                <a:latin typeface="Candara" pitchFamily="34" charset="0"/>
                <a:cs typeface="+mn-cs"/>
              </a:rPr>
              <a:t>   }</a:t>
            </a:r>
          </a:p>
        </p:txBody>
      </p:sp>
      <p:grpSp>
        <p:nvGrpSpPr>
          <p:cNvPr id="209927"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9928"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329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DD3BA6E-510F-4B17-9A1C-8C911381B0E5}" type="slidenum">
              <a:rPr lang="en-US" altLang="en-US" sz="800">
                <a:latin typeface="Arial" pitchFamily="34" charset="0"/>
              </a:rPr>
              <a:pPr algn="r" eaLnBrk="1" hangingPunct="1">
                <a:spcBef>
                  <a:spcPct val="0"/>
                </a:spcBef>
                <a:buFontTx/>
                <a:buNone/>
              </a:pPr>
              <a:t>3</a:t>
            </a:fld>
            <a:endParaRPr lang="en-US" altLang="en-US" sz="800">
              <a:latin typeface="Arial" pitchFamily="34" charset="0"/>
            </a:endParaRPr>
          </a:p>
        </p:txBody>
      </p:sp>
      <p:sp>
        <p:nvSpPr>
          <p:cNvPr id="183300" name="Rectangle 7"/>
          <p:cNvSpPr txBox="1">
            <a:spLocks noChangeArrowheads="1"/>
          </p:cNvSpPr>
          <p:nvPr/>
        </p:nvSpPr>
        <p:spPr bwMode="auto">
          <a:xfrm>
            <a:off x="228600" y="762000"/>
            <a:ext cx="6492875" cy="77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500" dirty="0">
                <a:latin typeface="Candara" pitchFamily="34" charset="0"/>
              </a:rPr>
              <a:t>C# Also has permanent lower case words. These are reserved words. For example </a:t>
            </a:r>
            <a:r>
              <a:rPr lang="en-US" altLang="en-US" sz="1500" dirty="0">
                <a:latin typeface="Courier New" pitchFamily="49" charset="0"/>
                <a:cs typeface="Courier New" pitchFamily="49" charset="0"/>
              </a:rPr>
              <a:t>byte, short, </a:t>
            </a:r>
            <a:r>
              <a:rPr lang="en-US" altLang="en-US" sz="1500" dirty="0" err="1">
                <a:latin typeface="Courier New" pitchFamily="49" charset="0"/>
                <a:cs typeface="Courier New" pitchFamily="49" charset="0"/>
              </a:rPr>
              <a:t>int</a:t>
            </a:r>
            <a:r>
              <a:rPr lang="en-US" altLang="en-US" sz="1500" dirty="0">
                <a:latin typeface="Courier New" pitchFamily="49" charset="0"/>
                <a:cs typeface="Courier New" pitchFamily="49" charset="0"/>
              </a:rPr>
              <a:t>, long </a:t>
            </a:r>
            <a:r>
              <a:rPr lang="en-US" altLang="en-US" sz="1500" dirty="0">
                <a:latin typeface="Candara" pitchFamily="34" charset="0"/>
              </a:rPr>
              <a:t>are all </a:t>
            </a:r>
            <a:r>
              <a:rPr lang="en-US" altLang="en-US" sz="1500" b="1" dirty="0">
                <a:latin typeface="Candara" pitchFamily="34" charset="0"/>
              </a:rPr>
              <a:t>integer types</a:t>
            </a:r>
            <a:r>
              <a:rPr lang="en-US" altLang="en-US" sz="1500" dirty="0">
                <a:latin typeface="Candara" pitchFamily="34" charset="0"/>
              </a:rPr>
              <a:t>. You cannot use </a:t>
            </a:r>
            <a:r>
              <a:rPr lang="en-US" altLang="en-US" sz="1500" dirty="0">
                <a:latin typeface="Courier New" pitchFamily="49" charset="0"/>
                <a:cs typeface="Courier New" pitchFamily="49" charset="0"/>
              </a:rPr>
              <a:t>Byte</a:t>
            </a:r>
            <a:r>
              <a:rPr lang="en-US" altLang="en-US" sz="1500" dirty="0">
                <a:latin typeface="Candara" pitchFamily="34" charset="0"/>
              </a:rPr>
              <a:t> or </a:t>
            </a:r>
            <a:r>
              <a:rPr lang="en-US" altLang="en-US" sz="1500" dirty="0" err="1">
                <a:latin typeface="Courier New" pitchFamily="49" charset="0"/>
                <a:cs typeface="Courier New" pitchFamily="49" charset="0"/>
              </a:rPr>
              <a:t>Int</a:t>
            </a:r>
            <a:r>
              <a:rPr lang="en-US" altLang="en-US" sz="1500" dirty="0">
                <a:latin typeface="Candara" pitchFamily="34" charset="0"/>
              </a:rPr>
              <a:t> or </a:t>
            </a:r>
            <a:r>
              <a:rPr lang="en-US" altLang="en-US" sz="1500" dirty="0">
                <a:latin typeface="Courier New" pitchFamily="49" charset="0"/>
                <a:cs typeface="Courier New" pitchFamily="49" charset="0"/>
              </a:rPr>
              <a:t>Long</a:t>
            </a:r>
            <a:r>
              <a:rPr lang="en-US" altLang="en-US" sz="1500" dirty="0">
                <a:latin typeface="Candara" pitchFamily="34" charset="0"/>
              </a:rPr>
              <a:t> when you are defining variables of these types.</a:t>
            </a:r>
          </a:p>
          <a:p>
            <a:pPr eaLnBrk="1" hangingPunct="1">
              <a:spcBef>
                <a:spcPct val="0"/>
              </a:spcBef>
              <a:buFontTx/>
              <a:buNone/>
            </a:pPr>
            <a:endParaRPr lang="en-US" altLang="en-US" sz="800" dirty="0">
              <a:latin typeface="Candara" pitchFamily="34" charset="0"/>
            </a:endParaRPr>
          </a:p>
          <a:p>
            <a:pPr eaLnBrk="1" hangingPunct="1">
              <a:spcBef>
                <a:spcPct val="0"/>
              </a:spcBef>
              <a:buFontTx/>
              <a:buNone/>
            </a:pPr>
            <a:r>
              <a:rPr lang="en-US" altLang="en-US" sz="1600" b="1" dirty="0">
                <a:latin typeface="Candara" pitchFamily="34" charset="0"/>
              </a:rPr>
              <a:t>3.1.2 C# Comments</a:t>
            </a:r>
          </a:p>
          <a:p>
            <a:pPr eaLnBrk="1" hangingPunct="1">
              <a:spcBef>
                <a:spcPct val="0"/>
              </a:spcBef>
              <a:buFontTx/>
              <a:buNone/>
            </a:pPr>
            <a:r>
              <a:rPr lang="en-US" altLang="en-US" sz="1500" b="1" dirty="0">
                <a:latin typeface="Candara" pitchFamily="34" charset="0"/>
              </a:rPr>
              <a:t>Block Comments</a:t>
            </a:r>
          </a:p>
          <a:p>
            <a:pPr eaLnBrk="1" hangingPunct="1">
              <a:spcBef>
                <a:spcPct val="0"/>
              </a:spcBef>
              <a:buFontTx/>
              <a:buNone/>
            </a:pPr>
            <a:r>
              <a:rPr lang="en-US" altLang="en-US" sz="1500" dirty="0">
                <a:latin typeface="Candara" pitchFamily="34" charset="0"/>
              </a:rPr>
              <a:t>Block comments should usually be avoided. For descriptions use the ///.  </a:t>
            </a:r>
          </a:p>
          <a:p>
            <a:pPr eaLnBrk="1" hangingPunct="1">
              <a:spcBef>
                <a:spcPct val="0"/>
              </a:spcBef>
              <a:buFontTx/>
              <a:buNone/>
            </a:pPr>
            <a:r>
              <a:rPr lang="en-US" altLang="en-US" sz="1500" dirty="0">
                <a:latin typeface="Candara" pitchFamily="34" charset="0"/>
              </a:rPr>
              <a:t>These are C# Language Standard and therefore is recommended. But if </a:t>
            </a:r>
          </a:p>
          <a:p>
            <a:pPr eaLnBrk="1" hangingPunct="1">
              <a:spcBef>
                <a:spcPct val="0"/>
              </a:spcBef>
              <a:buFontTx/>
              <a:buNone/>
            </a:pPr>
            <a:r>
              <a:rPr lang="en-US" altLang="en-US" sz="1500" dirty="0">
                <a:latin typeface="Candara" pitchFamily="34" charset="0"/>
              </a:rPr>
              <a:t>you wish to use block comments you should use the following style : </a:t>
            </a:r>
          </a:p>
          <a:p>
            <a:pPr eaLnBrk="1" hangingPunct="1">
              <a:spcBef>
                <a:spcPct val="0"/>
              </a:spcBef>
              <a:buFontTx/>
              <a:buNone/>
            </a:pPr>
            <a:endParaRPr lang="en-US" altLang="en-US" sz="1500" dirty="0">
              <a:latin typeface="Candara" pitchFamily="34" charset="0"/>
            </a:endParaRPr>
          </a:p>
          <a:p>
            <a:pPr eaLnBrk="1" hangingPunct="1">
              <a:spcBef>
                <a:spcPct val="0"/>
              </a:spcBef>
              <a:buFontTx/>
              <a:buNone/>
            </a:pPr>
            <a:r>
              <a:rPr lang="en-US" altLang="en-US" sz="1500" dirty="0">
                <a:latin typeface="Courier New" pitchFamily="49" charset="0"/>
                <a:cs typeface="Courier New" pitchFamily="49" charset="0"/>
              </a:rPr>
              <a:t>/* Line 1</a:t>
            </a:r>
          </a:p>
          <a:p>
            <a:pPr eaLnBrk="1" hangingPunct="1">
              <a:spcBef>
                <a:spcPct val="0"/>
              </a:spcBef>
              <a:buFontTx/>
              <a:buNone/>
            </a:pPr>
            <a:r>
              <a:rPr lang="en-US" altLang="en-US" sz="1500" dirty="0">
                <a:latin typeface="Courier New" pitchFamily="49" charset="0"/>
                <a:cs typeface="Courier New" pitchFamily="49" charset="0"/>
              </a:rPr>
              <a:t>* Line 2</a:t>
            </a:r>
          </a:p>
          <a:p>
            <a:pPr eaLnBrk="1" hangingPunct="1">
              <a:spcBef>
                <a:spcPct val="0"/>
              </a:spcBef>
              <a:buFontTx/>
              <a:buNone/>
            </a:pPr>
            <a:r>
              <a:rPr lang="en-US" altLang="en-US" sz="1500" dirty="0">
                <a:latin typeface="Courier New" pitchFamily="49" charset="0"/>
                <a:cs typeface="Courier New" pitchFamily="49" charset="0"/>
              </a:rPr>
              <a:t>* Line 3</a:t>
            </a:r>
          </a:p>
          <a:p>
            <a:pPr eaLnBrk="1" hangingPunct="1">
              <a:spcBef>
                <a:spcPct val="0"/>
              </a:spcBef>
              <a:buFontTx/>
              <a:buNone/>
            </a:pPr>
            <a:r>
              <a:rPr lang="en-US" altLang="en-US" sz="1500" dirty="0">
                <a:latin typeface="Courier New" pitchFamily="49" charset="0"/>
                <a:cs typeface="Courier New" pitchFamily="49" charset="0"/>
              </a:rPr>
              <a:t>*/</a:t>
            </a:r>
          </a:p>
          <a:p>
            <a:pPr eaLnBrk="1" hangingPunct="1">
              <a:spcBef>
                <a:spcPct val="0"/>
              </a:spcBef>
              <a:buFontTx/>
              <a:buNone/>
            </a:pPr>
            <a:endParaRPr lang="en-US" altLang="en-US" sz="1500" dirty="0">
              <a:latin typeface="Candara" pitchFamily="34" charset="0"/>
            </a:endParaRPr>
          </a:p>
          <a:p>
            <a:pPr eaLnBrk="1" hangingPunct="1">
              <a:spcBef>
                <a:spcPct val="0"/>
              </a:spcBef>
              <a:buFontTx/>
              <a:buNone/>
            </a:pPr>
            <a:r>
              <a:rPr lang="en-US" altLang="en-US" sz="1500" dirty="0">
                <a:latin typeface="Candara" pitchFamily="34" charset="0"/>
              </a:rPr>
              <a:t>As this will set off the block visually from code for the (human) reader. </a:t>
            </a:r>
          </a:p>
          <a:p>
            <a:pPr eaLnBrk="1" hangingPunct="1">
              <a:spcBef>
                <a:spcPct val="0"/>
              </a:spcBef>
              <a:buFontTx/>
              <a:buNone/>
            </a:pPr>
            <a:r>
              <a:rPr lang="en-US" altLang="en-US" sz="1500" dirty="0">
                <a:latin typeface="Candara" pitchFamily="34" charset="0"/>
              </a:rPr>
              <a:t>Alternatively you might use this old fashioned C style for single line</a:t>
            </a:r>
          </a:p>
          <a:p>
            <a:pPr eaLnBrk="1" hangingPunct="1">
              <a:spcBef>
                <a:spcPct val="0"/>
              </a:spcBef>
              <a:buFontTx/>
              <a:buNone/>
            </a:pPr>
            <a:r>
              <a:rPr lang="en-US" altLang="en-US" sz="1500" dirty="0">
                <a:latin typeface="Candara" pitchFamily="34" charset="0"/>
              </a:rPr>
              <a:t>comments, even though it is not recommended. In case you use this style,</a:t>
            </a:r>
          </a:p>
          <a:p>
            <a:pPr eaLnBrk="1" hangingPunct="1">
              <a:spcBef>
                <a:spcPct val="0"/>
              </a:spcBef>
              <a:buFontTx/>
              <a:buNone/>
            </a:pPr>
            <a:r>
              <a:rPr lang="en-US" altLang="en-US" sz="1500" dirty="0">
                <a:latin typeface="Candara" pitchFamily="34" charset="0"/>
              </a:rPr>
              <a:t>a line break should follow the comment, as it is hard to see code preceded </a:t>
            </a:r>
          </a:p>
          <a:p>
            <a:pPr eaLnBrk="1" hangingPunct="1">
              <a:spcBef>
                <a:spcPct val="0"/>
              </a:spcBef>
              <a:buFontTx/>
              <a:buNone/>
            </a:pPr>
            <a:r>
              <a:rPr lang="en-US" altLang="en-US" sz="1500" dirty="0">
                <a:latin typeface="Candara" pitchFamily="34" charset="0"/>
              </a:rPr>
              <a:t>by comments in the same line: </a:t>
            </a:r>
          </a:p>
          <a:p>
            <a:pPr eaLnBrk="1" hangingPunct="1">
              <a:spcBef>
                <a:spcPct val="0"/>
              </a:spcBef>
              <a:buFontTx/>
              <a:buNone/>
            </a:pPr>
            <a:endParaRPr lang="en-US" altLang="en-US" sz="1500" dirty="0">
              <a:latin typeface="Candara" pitchFamily="34" charset="0"/>
            </a:endParaRPr>
          </a:p>
          <a:p>
            <a:pPr eaLnBrk="1" hangingPunct="1">
              <a:spcBef>
                <a:spcPct val="0"/>
              </a:spcBef>
              <a:buFontTx/>
              <a:buNone/>
            </a:pPr>
            <a:r>
              <a:rPr lang="en-US" altLang="en-US" sz="1500" dirty="0">
                <a:latin typeface="Courier New" pitchFamily="49" charset="0"/>
                <a:cs typeface="Courier New" pitchFamily="49" charset="0"/>
              </a:rPr>
              <a:t>/* blah </a:t>
            </a:r>
            <a:r>
              <a:rPr lang="en-US" altLang="en-US" sz="1500" dirty="0" err="1">
                <a:latin typeface="Courier New" pitchFamily="49" charset="0"/>
                <a:cs typeface="Courier New" pitchFamily="49" charset="0"/>
              </a:rPr>
              <a:t>blah</a:t>
            </a:r>
            <a:r>
              <a:rPr lang="en-US" altLang="en-US" sz="1500" dirty="0">
                <a:latin typeface="Courier New" pitchFamily="49" charset="0"/>
                <a:cs typeface="Courier New" pitchFamily="49" charset="0"/>
              </a:rPr>
              <a:t> </a:t>
            </a:r>
            <a:r>
              <a:rPr lang="en-US" altLang="en-US" sz="1500" dirty="0" err="1">
                <a:latin typeface="Courier New" pitchFamily="49" charset="0"/>
                <a:cs typeface="Courier New" pitchFamily="49" charset="0"/>
              </a:rPr>
              <a:t>blah</a:t>
            </a:r>
            <a:r>
              <a:rPr lang="en-US" altLang="en-US" sz="1500" dirty="0">
                <a:latin typeface="Courier New" pitchFamily="49" charset="0"/>
                <a:cs typeface="Courier New" pitchFamily="49" charset="0"/>
              </a:rPr>
              <a:t> */</a:t>
            </a:r>
          </a:p>
          <a:p>
            <a:pPr eaLnBrk="1" hangingPunct="1">
              <a:spcBef>
                <a:spcPct val="0"/>
              </a:spcBef>
              <a:buFontTx/>
              <a:buNone/>
            </a:pPr>
            <a:endParaRPr lang="en-US" altLang="en-US" sz="800" dirty="0">
              <a:latin typeface="Candara" pitchFamily="34" charset="0"/>
            </a:endParaRPr>
          </a:p>
          <a:p>
            <a:pPr eaLnBrk="1" hangingPunct="1">
              <a:spcBef>
                <a:spcPct val="0"/>
              </a:spcBef>
              <a:buFontTx/>
              <a:buNone/>
            </a:pPr>
            <a:r>
              <a:rPr lang="en-US" altLang="en-US" sz="1500" dirty="0">
                <a:latin typeface="Candara" pitchFamily="34" charset="0"/>
              </a:rPr>
              <a:t>Generally block comments are useful for comment out large sections of </a:t>
            </a:r>
          </a:p>
          <a:p>
            <a:pPr eaLnBrk="1" hangingPunct="1">
              <a:spcBef>
                <a:spcPct val="0"/>
              </a:spcBef>
              <a:buFontTx/>
              <a:buNone/>
            </a:pPr>
            <a:r>
              <a:rPr lang="en-US" altLang="en-US" sz="1500" dirty="0">
                <a:latin typeface="Candara" pitchFamily="34" charset="0"/>
              </a:rPr>
              <a:t>code. </a:t>
            </a:r>
          </a:p>
          <a:p>
            <a:pPr eaLnBrk="1" hangingPunct="1">
              <a:spcBef>
                <a:spcPct val="0"/>
              </a:spcBef>
              <a:buFontTx/>
              <a:buNone/>
            </a:pPr>
            <a:endParaRPr lang="en-US" altLang="en-US" sz="1500" dirty="0">
              <a:latin typeface="Candara" pitchFamily="34" charset="0"/>
            </a:endParaRPr>
          </a:p>
          <a:p>
            <a:pPr eaLnBrk="1" hangingPunct="1">
              <a:spcBef>
                <a:spcPct val="0"/>
              </a:spcBef>
              <a:buFontTx/>
              <a:buNone/>
            </a:pPr>
            <a:r>
              <a:rPr lang="en-US" altLang="en-US" sz="1500" b="1" dirty="0">
                <a:latin typeface="Candara" pitchFamily="34" charset="0"/>
              </a:rPr>
              <a:t>3.1.2.1 Single Line Comments</a:t>
            </a:r>
          </a:p>
          <a:p>
            <a:pPr eaLnBrk="1" hangingPunct="1">
              <a:spcBef>
                <a:spcPct val="0"/>
              </a:spcBef>
              <a:buFontTx/>
              <a:buNone/>
            </a:pPr>
            <a:r>
              <a:rPr lang="en-US" altLang="en-US" sz="1500" dirty="0">
                <a:latin typeface="Candara" pitchFamily="34" charset="0"/>
              </a:rPr>
              <a:t>You should use the // comment style to "comment out" code (use Alt+/) . It</a:t>
            </a:r>
          </a:p>
          <a:p>
            <a:pPr eaLnBrk="1" hangingPunct="1">
              <a:spcBef>
                <a:spcPct val="0"/>
              </a:spcBef>
              <a:buFontTx/>
              <a:buNone/>
            </a:pPr>
            <a:r>
              <a:rPr lang="en-US" altLang="en-US" sz="1500" dirty="0">
                <a:latin typeface="Candara" pitchFamily="34" charset="0"/>
              </a:rPr>
              <a:t>may be used for commenting sections of code too. </a:t>
            </a:r>
          </a:p>
          <a:p>
            <a:pPr eaLnBrk="1" hangingPunct="1">
              <a:spcBef>
                <a:spcPct val="0"/>
              </a:spcBef>
              <a:buFontTx/>
              <a:buNone/>
            </a:pPr>
            <a:endParaRPr lang="en-US" altLang="en-US" sz="1500" dirty="0">
              <a:latin typeface="Candara" pitchFamily="34" charset="0"/>
            </a:endParaRPr>
          </a:p>
          <a:p>
            <a:pPr eaLnBrk="1" hangingPunct="1">
              <a:spcBef>
                <a:spcPct val="0"/>
              </a:spcBef>
              <a:buFontTx/>
              <a:buNone/>
            </a:pPr>
            <a:r>
              <a:rPr lang="en-US" altLang="en-US" sz="1500" dirty="0">
                <a:latin typeface="Candara" pitchFamily="34" charset="0"/>
              </a:rPr>
              <a:t>Single line comments must be indented to the indent level when they are</a:t>
            </a:r>
          </a:p>
          <a:p>
            <a:pPr eaLnBrk="1" hangingPunct="1">
              <a:spcBef>
                <a:spcPct val="0"/>
              </a:spcBef>
              <a:buFontTx/>
              <a:buNone/>
            </a:pPr>
            <a:r>
              <a:rPr lang="en-US" altLang="en-US" sz="1500" dirty="0">
                <a:latin typeface="Candara" pitchFamily="34" charset="0"/>
              </a:rPr>
              <a:t>used for code documentation. Commented out code should be commented</a:t>
            </a:r>
          </a:p>
          <a:p>
            <a:pPr eaLnBrk="1" hangingPunct="1">
              <a:spcBef>
                <a:spcPct val="0"/>
              </a:spcBef>
              <a:buFontTx/>
              <a:buNone/>
            </a:pPr>
            <a:r>
              <a:rPr lang="en-US" altLang="en-US" sz="1500" dirty="0">
                <a:latin typeface="Candara" pitchFamily="34" charset="0"/>
              </a:rPr>
              <a:t>out in the first line to enhance the visibility of commented out code.</a:t>
            </a:r>
          </a:p>
          <a:p>
            <a:pPr eaLnBrk="1" hangingPunct="1">
              <a:spcBef>
                <a:spcPct val="0"/>
              </a:spcBef>
              <a:buFontTx/>
              <a:buNone/>
            </a:pPr>
            <a:endParaRPr lang="en-US" altLang="en-US" sz="1500" dirty="0">
              <a:latin typeface="Candara" pitchFamily="34" charset="0"/>
            </a:endParaRPr>
          </a:p>
        </p:txBody>
      </p:sp>
      <p:grpSp>
        <p:nvGrpSpPr>
          <p:cNvPr id="183301" name="Group 6"/>
          <p:cNvGrpSpPr>
            <a:grpSpLocks/>
          </p:cNvGrpSpPr>
          <p:nvPr/>
        </p:nvGrpSpPr>
        <p:grpSpPr bwMode="auto">
          <a:xfrm>
            <a:off x="0" y="8686800"/>
            <a:ext cx="6858000" cy="295275"/>
            <a:chOff x="0" y="8686800"/>
            <a:chExt cx="6858000" cy="295395"/>
          </a:xfrm>
        </p:grpSpPr>
        <p:sp>
          <p:nvSpPr>
            <p:cNvPr id="8" name="TextBox 7"/>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3302" name="TextBox 9"/>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094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E630E1F-81A8-4F03-807D-8FAFEC9D0D59}" type="slidenum">
              <a:rPr lang="en-US" altLang="en-US" sz="800">
                <a:latin typeface="Arial" pitchFamily="34" charset="0"/>
              </a:rPr>
              <a:pPr algn="r" eaLnBrk="1" hangingPunct="1">
                <a:spcBef>
                  <a:spcPct val="0"/>
                </a:spcBef>
                <a:buFontTx/>
                <a:buNone/>
              </a:pPr>
              <a:t>30</a:t>
            </a:fld>
            <a:endParaRPr lang="en-US" altLang="en-US" sz="800">
              <a:latin typeface="Arial" pitchFamily="34" charset="0"/>
            </a:endParaRPr>
          </a:p>
        </p:txBody>
      </p:sp>
      <p:sp>
        <p:nvSpPr>
          <p:cNvPr id="4" name="Rectangle 7"/>
          <p:cNvSpPr txBox="1">
            <a:spLocks noChangeArrowheads="1"/>
          </p:cNvSpPr>
          <p:nvPr/>
        </p:nvSpPr>
        <p:spPr>
          <a:xfrm>
            <a:off x="228600" y="762000"/>
            <a:ext cx="6492875" cy="3429000"/>
          </a:xfrm>
          <a:prstGeom prst="rect">
            <a:avLst/>
          </a:prstGeom>
        </p:spPr>
        <p:txBody>
          <a:bodyPr/>
          <a:lstStyle/>
          <a:p>
            <a:pPr defTabSz="966788" eaLnBrk="1" hangingPunct="1">
              <a:defRPr/>
            </a:pPr>
            <a:r>
              <a:rPr lang="en-US" sz="1550" dirty="0">
                <a:latin typeface="Candara" pitchFamily="34" charset="0"/>
                <a:cs typeface="Courier New" pitchFamily="49" charset="0"/>
              </a:rPr>
              <a:t>Similarly if the integer expression is evaluated to the value in constant2, then the statements under constant2 will be executed. If the integer expression does not match with any of the constants, then the control will branch off to the default and will execute all statement(s) under default. Default is optional. If default does not exist, then the control will passed to the first executable line after the switch statement.</a:t>
            </a:r>
          </a:p>
          <a:p>
            <a:pPr defTabSz="966788" eaLnBrk="1" hangingPunct="1">
              <a:defRPr/>
            </a:pPr>
            <a:endParaRPr lang="en-US" sz="1600" b="1" dirty="0">
              <a:latin typeface="Candara" pitchFamily="34" charset="0"/>
              <a:cs typeface="Courier New" pitchFamily="49" charset="0"/>
            </a:endParaRPr>
          </a:p>
          <a:p>
            <a:pPr defTabSz="966788" eaLnBrk="1" hangingPunct="1">
              <a:defRPr/>
            </a:pPr>
            <a:r>
              <a:rPr lang="en-US" sz="1600" b="1" dirty="0">
                <a:latin typeface="Candara" pitchFamily="34" charset="0"/>
                <a:cs typeface="Courier New" pitchFamily="49" charset="0"/>
              </a:rPr>
              <a:t>3.16.1 break Statement in a switch</a:t>
            </a:r>
          </a:p>
          <a:p>
            <a:pPr defTabSz="966788" eaLnBrk="1" hangingPunct="1">
              <a:defRPr/>
            </a:pPr>
            <a:r>
              <a:rPr lang="en-US" sz="1550" dirty="0">
                <a:latin typeface="Candara" pitchFamily="34" charset="0"/>
                <a:cs typeface="Courier New" pitchFamily="49" charset="0"/>
              </a:rPr>
              <a:t>Although the above case structure is legal, it may not be logically correct while executing. This means, when the integer expression matches with constant1, it will execute all statements under costant1, and will continue to the statements under constant2, constant3 etc. In order for us to stop this,  we use a break statement. Therefore, a better switch structure would be as follows…</a:t>
            </a: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p:txBody>
      </p:sp>
      <p:sp>
        <p:nvSpPr>
          <p:cNvPr id="8" name="Rectangle 12"/>
          <p:cNvSpPr>
            <a:spLocks noChangeArrowheads="1"/>
          </p:cNvSpPr>
          <p:nvPr/>
        </p:nvSpPr>
        <p:spPr bwMode="auto">
          <a:xfrm>
            <a:off x="225425" y="4191000"/>
            <a:ext cx="3505200" cy="3046413"/>
          </a:xfrm>
          <a:prstGeom prst="rect">
            <a:avLst/>
          </a:prstGeom>
          <a:noFill/>
          <a:ln w="9525">
            <a:noFill/>
            <a:miter lim="800000"/>
            <a:headEnd/>
            <a:tailEnd/>
          </a:ln>
        </p:spPr>
        <p:txBody>
          <a:bodyPr lIns="91424" tIns="45712" rIns="91424" bIns="45712">
            <a:spAutoFit/>
          </a:bodyPr>
          <a:lstStyle/>
          <a:p>
            <a:pPr defTabSz="966788" eaLnBrk="1" hangingPunct="1">
              <a:defRPr/>
            </a:pPr>
            <a:r>
              <a:rPr kumimoji="1" lang="en-US" sz="1550" dirty="0">
                <a:latin typeface="Candara" pitchFamily="34" charset="0"/>
                <a:cs typeface="Courier New" pitchFamily="49" charset="0"/>
              </a:rPr>
              <a:t>switch (integer expression)</a:t>
            </a:r>
          </a:p>
          <a:p>
            <a:pPr defTabSz="966788" eaLnBrk="1" hangingPunct="1">
              <a:defRPr/>
            </a:pPr>
            <a:r>
              <a:rPr kumimoji="1" lang="en-US" sz="1550" dirty="0">
                <a:latin typeface="Candara" pitchFamily="34" charset="0"/>
                <a:cs typeface="Courier New" pitchFamily="49" charset="0"/>
              </a:rPr>
              <a:t>{</a:t>
            </a:r>
          </a:p>
          <a:p>
            <a:pPr defTabSz="966788" eaLnBrk="1" hangingPunct="1">
              <a:defRPr/>
            </a:pPr>
            <a:r>
              <a:rPr kumimoji="1" lang="en-US" sz="1550" dirty="0">
                <a:latin typeface="Candara" pitchFamily="34" charset="0"/>
                <a:cs typeface="Courier New" pitchFamily="49" charset="0"/>
              </a:rPr>
              <a:t>  case constant1 : statement(s)</a:t>
            </a:r>
          </a:p>
          <a:p>
            <a:pPr defTabSz="966788" eaLnBrk="1" hangingPunct="1">
              <a:defRPr/>
            </a:pPr>
            <a:r>
              <a:rPr kumimoji="1" lang="en-US" sz="1550" dirty="0">
                <a:latin typeface="Candara" pitchFamily="34" charset="0"/>
                <a:cs typeface="Courier New" pitchFamily="49" charset="0"/>
              </a:rPr>
              <a:t>                   break;</a:t>
            </a:r>
          </a:p>
          <a:p>
            <a:pPr defTabSz="966788" eaLnBrk="1" hangingPunct="1">
              <a:defRPr/>
            </a:pPr>
            <a:r>
              <a:rPr kumimoji="1" lang="en-US" sz="1550" dirty="0">
                <a:latin typeface="Candara" pitchFamily="34" charset="0"/>
                <a:cs typeface="Courier New" pitchFamily="49" charset="0"/>
              </a:rPr>
              <a:t>  case constant2 : statement(s)</a:t>
            </a:r>
          </a:p>
          <a:p>
            <a:pPr defTabSz="966788" eaLnBrk="1" hangingPunct="1">
              <a:defRPr/>
            </a:pPr>
            <a:r>
              <a:rPr kumimoji="1" lang="en-US" sz="1550" dirty="0">
                <a:latin typeface="Candara" pitchFamily="34" charset="0"/>
                <a:cs typeface="Courier New" pitchFamily="49" charset="0"/>
              </a:rPr>
              <a:t>                   break;</a:t>
            </a:r>
          </a:p>
          <a:p>
            <a:pPr defTabSz="966788" eaLnBrk="1" hangingPunct="1">
              <a:defRPr/>
            </a:pPr>
            <a:r>
              <a:rPr kumimoji="1" lang="en-US" sz="1550" dirty="0">
                <a:latin typeface="Candara" pitchFamily="34" charset="0"/>
                <a:cs typeface="Courier New" pitchFamily="49" charset="0"/>
              </a:rPr>
              <a:t>  case constant3 : statement(s)</a:t>
            </a:r>
          </a:p>
          <a:p>
            <a:pPr defTabSz="966788" eaLnBrk="1" hangingPunct="1">
              <a:defRPr/>
            </a:pPr>
            <a:r>
              <a:rPr kumimoji="1" lang="en-US" sz="1550" dirty="0">
                <a:latin typeface="Candara" pitchFamily="34" charset="0"/>
                <a:cs typeface="Courier New" pitchFamily="49" charset="0"/>
              </a:rPr>
              <a:t> 	        break;</a:t>
            </a:r>
          </a:p>
          <a:p>
            <a:pPr defTabSz="966788" eaLnBrk="1" hangingPunct="1">
              <a:defRPr/>
            </a:pPr>
            <a:r>
              <a:rPr kumimoji="1" lang="en-US" sz="1550" dirty="0">
                <a:latin typeface="Candara" pitchFamily="34" charset="0"/>
                <a:cs typeface="Courier New" pitchFamily="49" charset="0"/>
              </a:rPr>
              <a:t>		 . . . .	</a:t>
            </a:r>
          </a:p>
          <a:p>
            <a:pPr defTabSz="966788" eaLnBrk="1" hangingPunct="1">
              <a:defRPr/>
            </a:pPr>
            <a:endParaRPr kumimoji="1" lang="en-US" sz="1550" dirty="0">
              <a:latin typeface="Candara" pitchFamily="34" charset="0"/>
              <a:cs typeface="Courier New" pitchFamily="49" charset="0"/>
            </a:endParaRPr>
          </a:p>
          <a:p>
            <a:pPr defTabSz="966788" eaLnBrk="1" hangingPunct="1">
              <a:defRPr/>
            </a:pPr>
            <a:r>
              <a:rPr kumimoji="1" lang="en-US" sz="1550" dirty="0">
                <a:latin typeface="Candara" pitchFamily="34" charset="0"/>
                <a:cs typeface="Courier New" pitchFamily="49" charset="0"/>
              </a:rPr>
              <a:t>  default        : statement(s)</a:t>
            </a:r>
          </a:p>
          <a:p>
            <a:pPr defTabSz="966788" eaLnBrk="1" hangingPunct="1">
              <a:defRPr/>
            </a:pPr>
            <a:r>
              <a:rPr kumimoji="1" lang="en-US" sz="1550" dirty="0">
                <a:latin typeface="Candara" pitchFamily="34" charset="0"/>
                <a:cs typeface="Courier New" pitchFamily="49" charset="0"/>
              </a:rPr>
              <a:t>} </a:t>
            </a:r>
          </a:p>
        </p:txBody>
      </p:sp>
      <p:grpSp>
        <p:nvGrpSpPr>
          <p:cNvPr id="210950" name="Group 6"/>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0951"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197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BB7A95E-2EEF-4C46-9928-F6999DB24DA4}" type="slidenum">
              <a:rPr lang="en-US" altLang="en-US" sz="800">
                <a:latin typeface="Arial" pitchFamily="34" charset="0"/>
              </a:rPr>
              <a:pPr algn="r" eaLnBrk="1" hangingPunct="1">
                <a:spcBef>
                  <a:spcPct val="0"/>
                </a:spcBef>
                <a:buFontTx/>
                <a:buNone/>
              </a:pPr>
              <a:t>31</a:t>
            </a:fld>
            <a:endParaRPr lang="en-US" altLang="en-US" sz="800">
              <a:latin typeface="Arial" pitchFamily="34" charset="0"/>
            </a:endParaRPr>
          </a:p>
        </p:txBody>
      </p:sp>
      <p:sp>
        <p:nvSpPr>
          <p:cNvPr id="4" name="Rectangle 7"/>
          <p:cNvSpPr txBox="1">
            <a:spLocks noChangeArrowheads="1"/>
          </p:cNvSpPr>
          <p:nvPr/>
        </p:nvSpPr>
        <p:spPr>
          <a:xfrm>
            <a:off x="228600" y="762000"/>
            <a:ext cx="6492875" cy="3429000"/>
          </a:xfrm>
          <a:prstGeom prst="rect">
            <a:avLst/>
          </a:prstGeom>
        </p:spPr>
        <p:txBody>
          <a:bodyPr/>
          <a:lstStyle/>
          <a:p>
            <a:pPr defTabSz="966788" eaLnBrk="1" hangingPunct="1">
              <a:defRPr/>
            </a:pPr>
            <a:r>
              <a:rPr lang="en-US" sz="1550" dirty="0">
                <a:latin typeface="Candara" pitchFamily="34" charset="0"/>
                <a:cs typeface="Courier New" pitchFamily="49" charset="0"/>
              </a:rPr>
              <a:t>Here is a full example. Note however that this example will throw an will throw an exception if you enter any value other than an int. i.e. the letter 'a' would be an error.</a:t>
            </a:r>
          </a:p>
          <a:p>
            <a:pPr defTabSz="966788" eaLnBrk="1" hangingPunct="1">
              <a:defRPr/>
            </a:pPr>
            <a:r>
              <a:rPr lang="en-US" sz="1550" dirty="0">
                <a:latin typeface="Candara" pitchFamily="34" charset="0"/>
                <a:cs typeface="Courier New" pitchFamily="49" charset="0"/>
              </a:rPr>
              <a:t> </a:t>
            </a:r>
          </a:p>
        </p:txBody>
      </p:sp>
      <p:sp>
        <p:nvSpPr>
          <p:cNvPr id="7" name="Rectangle 51"/>
          <p:cNvSpPr>
            <a:spLocks noChangeArrowheads="1"/>
          </p:cNvSpPr>
          <p:nvPr/>
        </p:nvSpPr>
        <p:spPr bwMode="auto">
          <a:xfrm>
            <a:off x="381000" y="1524000"/>
            <a:ext cx="5715000" cy="7094538"/>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a:solidFill>
                  <a:srgbClr val="0036A2"/>
                </a:solidFill>
                <a:latin typeface="Candara" pitchFamily="34" charset="0"/>
                <a:cs typeface="+mn-cs"/>
              </a:rPr>
              <a:t>using System;</a:t>
            </a:r>
          </a:p>
          <a:p>
            <a:pPr defTabSz="966788">
              <a:defRPr/>
            </a:pPr>
            <a:r>
              <a:rPr lang="en-US" sz="1100" dirty="0">
                <a:solidFill>
                  <a:srgbClr val="0036A2"/>
                </a:solidFill>
                <a:latin typeface="Candara" pitchFamily="34" charset="0"/>
                <a:cs typeface="+mn-cs"/>
              </a:rPr>
              <a:t>class </a:t>
            </a:r>
            <a:r>
              <a:rPr lang="en-US" sz="1100" dirty="0" err="1">
                <a:solidFill>
                  <a:srgbClr val="0036A2"/>
                </a:solidFill>
                <a:latin typeface="Candara" pitchFamily="34" charset="0"/>
                <a:cs typeface="+mn-cs"/>
              </a:rPr>
              <a:t>SwitchSelect</a:t>
            </a:r>
            <a:endParaRPr lang="en-US" sz="11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public static void Main()</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string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int</a:t>
            </a: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a:defRPr/>
            </a:pPr>
            <a:endParaRPr lang="en-US" sz="11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begin:</a:t>
            </a:r>
          </a:p>
          <a:p>
            <a:pPr defTabSz="966788">
              <a:defRPr/>
            </a:pPr>
            <a:endParaRPr lang="en-US" sz="5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a:t>
            </a:r>
            <a:r>
              <a:rPr lang="en-US" sz="1100" dirty="0">
                <a:solidFill>
                  <a:srgbClr val="0036A2"/>
                </a:solidFill>
                <a:latin typeface="Candara" pitchFamily="34" charset="0"/>
                <a:cs typeface="+mn-cs"/>
              </a:rPr>
              <a:t>("Please enter a number between 1 and 3: ");</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 = </a:t>
            </a:r>
            <a:r>
              <a:rPr lang="en-US" sz="1100" dirty="0" err="1">
                <a:solidFill>
                  <a:srgbClr val="0036A2"/>
                </a:solidFill>
                <a:latin typeface="Candara" pitchFamily="34" charset="0"/>
                <a:cs typeface="+mn-cs"/>
              </a:rPr>
              <a:t>Console.ReadLine</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 = Int32.Parse(</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a:t>
            </a:r>
          </a:p>
          <a:p>
            <a:pPr defTabSz="966788">
              <a:defRPr/>
            </a:pPr>
            <a:endParaRPr lang="en-US" sz="11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 switch with integer type</a:t>
            </a:r>
          </a:p>
          <a:p>
            <a:pPr defTabSz="966788">
              <a:defRPr/>
            </a:pPr>
            <a:r>
              <a:rPr lang="en-US" sz="1100" dirty="0">
                <a:solidFill>
                  <a:srgbClr val="0036A2"/>
                </a:solidFill>
                <a:latin typeface="Candara" pitchFamily="34" charset="0"/>
                <a:cs typeface="+mn-cs"/>
              </a:rPr>
              <a:t>    switch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case 1: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number is {0}.",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break;</a:t>
            </a:r>
          </a:p>
          <a:p>
            <a:pPr defTabSz="966788">
              <a:defRPr/>
            </a:pPr>
            <a:r>
              <a:rPr lang="en-US" sz="1100" dirty="0">
                <a:solidFill>
                  <a:srgbClr val="0036A2"/>
                </a:solidFill>
                <a:latin typeface="Candara" pitchFamily="34" charset="0"/>
                <a:cs typeface="+mn-cs"/>
              </a:rPr>
              <a:t>      case 2: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number is {0}.",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break;</a:t>
            </a:r>
          </a:p>
          <a:p>
            <a:pPr defTabSz="966788">
              <a:defRPr/>
            </a:pPr>
            <a:r>
              <a:rPr lang="en-US" sz="1100" dirty="0">
                <a:solidFill>
                  <a:srgbClr val="0036A2"/>
                </a:solidFill>
                <a:latin typeface="Candara" pitchFamily="34" charset="0"/>
                <a:cs typeface="+mn-cs"/>
              </a:rPr>
              <a:t>      case 3: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number is {0}.",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break;</a:t>
            </a:r>
          </a:p>
          <a:p>
            <a:pPr defTabSz="966788">
              <a:defRPr/>
            </a:pPr>
            <a:r>
              <a:rPr lang="en-US" sz="1100" dirty="0">
                <a:solidFill>
                  <a:srgbClr val="0036A2"/>
                </a:solidFill>
                <a:latin typeface="Candara" pitchFamily="34" charset="0"/>
                <a:cs typeface="+mn-cs"/>
              </a:rPr>
              <a:t>      default: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number {0} is not between 1 and 3.", </a:t>
            </a:r>
            <a:r>
              <a:rPr lang="en-US" sz="1100" dirty="0" err="1">
                <a:solidFill>
                  <a:srgbClr val="0036A2"/>
                </a:solidFill>
                <a:latin typeface="Candara" pitchFamily="34" charset="0"/>
                <a:cs typeface="+mn-cs"/>
              </a:rPr>
              <a:t>myInt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break;</a:t>
            </a:r>
          </a:p>
          <a:p>
            <a:pPr defTabSz="966788">
              <a:defRPr/>
            </a:pPr>
            <a:r>
              <a:rPr lang="en-US" sz="1100" dirty="0">
                <a:solidFill>
                  <a:srgbClr val="0036A2"/>
                </a:solidFill>
                <a:latin typeface="Candara" pitchFamily="34" charset="0"/>
                <a:cs typeface="+mn-cs"/>
              </a:rPr>
              <a:t>    }</a:t>
            </a:r>
          </a:p>
          <a:p>
            <a:pPr defTabSz="966788">
              <a:defRPr/>
            </a:pPr>
            <a:endParaRPr lang="en-US" sz="5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decide:</a:t>
            </a:r>
          </a:p>
          <a:p>
            <a:pPr defTabSz="966788">
              <a:defRPr/>
            </a:pPr>
            <a:endParaRPr lang="en-US" sz="5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a:t>
            </a:r>
            <a:r>
              <a:rPr lang="en-US" sz="1100" dirty="0">
                <a:solidFill>
                  <a:srgbClr val="0036A2"/>
                </a:solidFill>
                <a:latin typeface="Candara" pitchFamily="34" charset="0"/>
                <a:cs typeface="+mn-cs"/>
              </a:rPr>
              <a:t>("Type \"continue\" to go on or \"quit\" to stop: ");</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 = </a:t>
            </a:r>
            <a:r>
              <a:rPr lang="en-US" sz="1100" dirty="0" err="1">
                <a:solidFill>
                  <a:srgbClr val="0036A2"/>
                </a:solidFill>
                <a:latin typeface="Candara" pitchFamily="34" charset="0"/>
                <a:cs typeface="+mn-cs"/>
              </a:rPr>
              <a:t>Console.ReadLine</a:t>
            </a:r>
            <a:r>
              <a:rPr lang="en-US" sz="1100" dirty="0">
                <a:solidFill>
                  <a:srgbClr val="0036A2"/>
                </a:solidFill>
                <a:latin typeface="Candara" pitchFamily="34" charset="0"/>
                <a:cs typeface="+mn-cs"/>
              </a:rPr>
              <a:t>();</a:t>
            </a:r>
          </a:p>
          <a:p>
            <a:pPr defTabSz="966788">
              <a:defRPr/>
            </a:pPr>
            <a:endParaRPr lang="en-US" sz="1100" dirty="0">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 switch with string type</a:t>
            </a:r>
          </a:p>
          <a:p>
            <a:pPr defTabSz="966788">
              <a:defRPr/>
            </a:pPr>
            <a:r>
              <a:rPr lang="en-US" sz="1100" dirty="0">
                <a:solidFill>
                  <a:srgbClr val="0036A2"/>
                </a:solidFill>
                <a:latin typeface="Candara" pitchFamily="34" charset="0"/>
                <a:cs typeface="+mn-cs"/>
              </a:rPr>
              <a:t>    switch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case "continue":  </a:t>
            </a:r>
            <a:r>
              <a:rPr lang="en-US" sz="1100" dirty="0" err="1">
                <a:solidFill>
                  <a:srgbClr val="0036A2"/>
                </a:solidFill>
                <a:latin typeface="Candara" pitchFamily="34" charset="0"/>
                <a:cs typeface="+mn-cs"/>
              </a:rPr>
              <a:t>goto</a:t>
            </a:r>
            <a:r>
              <a:rPr lang="en-US" sz="1100" dirty="0">
                <a:solidFill>
                  <a:srgbClr val="0036A2"/>
                </a:solidFill>
                <a:latin typeface="Candara" pitchFamily="34" charset="0"/>
                <a:cs typeface="+mn-cs"/>
              </a:rPr>
              <a:t> begin;</a:t>
            </a:r>
          </a:p>
          <a:p>
            <a:pPr defTabSz="966788">
              <a:defRPr/>
            </a:pPr>
            <a:r>
              <a:rPr lang="en-US" sz="1100" dirty="0">
                <a:solidFill>
                  <a:srgbClr val="0036A2"/>
                </a:solidFill>
                <a:latin typeface="Candara" pitchFamily="34" charset="0"/>
                <a:cs typeface="+mn-cs"/>
              </a:rPr>
              <a:t>       case "quit":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("Bye.");</a:t>
            </a:r>
          </a:p>
          <a:p>
            <a:pPr defTabSz="966788">
              <a:defRPr/>
            </a:pPr>
            <a:r>
              <a:rPr lang="en-US" sz="1100" dirty="0">
                <a:solidFill>
                  <a:srgbClr val="0036A2"/>
                </a:solidFill>
                <a:latin typeface="Candara" pitchFamily="34" charset="0"/>
                <a:cs typeface="+mn-cs"/>
              </a:rPr>
              <a:t>                         break;</a:t>
            </a:r>
          </a:p>
          <a:p>
            <a:pPr defTabSz="966788">
              <a:defRPr/>
            </a:pPr>
            <a:r>
              <a:rPr lang="en-US" sz="1100" dirty="0">
                <a:solidFill>
                  <a:srgbClr val="0036A2"/>
                </a:solidFill>
                <a:latin typeface="Candara" pitchFamily="34" charset="0"/>
                <a:cs typeface="+mn-cs"/>
              </a:rPr>
              <a:t>       default: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("Your input {0} is incorrect.", </a:t>
            </a:r>
            <a:r>
              <a:rPr lang="en-US" sz="1100" dirty="0" err="1">
                <a:solidFill>
                  <a:srgbClr val="0036A2"/>
                </a:solidFill>
                <a:latin typeface="Candara" pitchFamily="34" charset="0"/>
                <a:cs typeface="+mn-cs"/>
              </a:rPr>
              <a:t>myInput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goto</a:t>
            </a:r>
            <a:r>
              <a:rPr lang="en-US" sz="1100" dirty="0">
                <a:solidFill>
                  <a:srgbClr val="0036A2"/>
                </a:solidFill>
                <a:latin typeface="Candara" pitchFamily="34" charset="0"/>
                <a:cs typeface="+mn-cs"/>
              </a:rPr>
              <a:t> decide;</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a:t>
            </a:r>
          </a:p>
        </p:txBody>
      </p:sp>
      <p:sp>
        <p:nvSpPr>
          <p:cNvPr id="8" name="Rectangle 4"/>
          <p:cNvSpPr>
            <a:spLocks noChangeArrowheads="1"/>
          </p:cNvSpPr>
          <p:nvPr/>
        </p:nvSpPr>
        <p:spPr bwMode="auto">
          <a:xfrm>
            <a:off x="4876800" y="8305800"/>
            <a:ext cx="1219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3.5</a:t>
            </a:r>
            <a:endParaRPr lang="en-US" sz="1550" dirty="0">
              <a:latin typeface="Candara" pitchFamily="34" charset="0"/>
              <a:cs typeface="Arial" charset="0"/>
            </a:endParaRPr>
          </a:p>
        </p:txBody>
      </p:sp>
      <p:grpSp>
        <p:nvGrpSpPr>
          <p:cNvPr id="211975"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1976"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299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FD134BAE-F848-4AC5-8831-8F6508185BA1}" type="slidenum">
              <a:rPr lang="en-US" altLang="en-US" sz="800">
                <a:latin typeface="Arial" pitchFamily="34" charset="0"/>
              </a:rPr>
              <a:pPr algn="r" eaLnBrk="1" hangingPunct="1">
                <a:spcBef>
                  <a:spcPct val="0"/>
                </a:spcBef>
                <a:buFontTx/>
                <a:buNone/>
              </a:pPr>
              <a:t>32</a:t>
            </a:fld>
            <a:endParaRPr lang="en-US" altLang="en-US" sz="800">
              <a:latin typeface="Arial" pitchFamily="34" charset="0"/>
            </a:endParaRPr>
          </a:p>
        </p:txBody>
      </p:sp>
      <p:sp>
        <p:nvSpPr>
          <p:cNvPr id="4" name="Rectangle 7"/>
          <p:cNvSpPr txBox="1">
            <a:spLocks noChangeArrowheads="1"/>
          </p:cNvSpPr>
          <p:nvPr/>
        </p:nvSpPr>
        <p:spPr>
          <a:xfrm>
            <a:off x="228600" y="762000"/>
            <a:ext cx="3505200" cy="2362200"/>
          </a:xfrm>
          <a:prstGeom prst="rect">
            <a:avLst/>
          </a:prstGeom>
        </p:spPr>
        <p:txBody>
          <a:bodyPr/>
          <a:lstStyle/>
          <a:p>
            <a:pPr defTabSz="966788" eaLnBrk="1" hangingPunct="1">
              <a:defRPr/>
            </a:pPr>
            <a:r>
              <a:rPr lang="en-US" b="1" dirty="0">
                <a:latin typeface="Candara" pitchFamily="34" charset="0"/>
                <a:cs typeface="Courier New" pitchFamily="49" charset="0"/>
              </a:rPr>
              <a:t>3.17 Loops</a:t>
            </a:r>
          </a:p>
          <a:p>
            <a:pPr defTabSz="966788" eaLnBrk="1" hangingPunct="1">
              <a:defRPr/>
            </a:pPr>
            <a:r>
              <a:rPr lang="en-US" sz="1550" dirty="0">
                <a:latin typeface="Candara" pitchFamily="34" charset="0"/>
                <a:cs typeface="Courier New" pitchFamily="49" charset="0"/>
              </a:rPr>
              <a:t>C# provides a number of the common loop statements: They are  </a:t>
            </a:r>
            <a:r>
              <a:rPr lang="en-US" sz="1550" dirty="0">
                <a:latin typeface="Courier New" pitchFamily="49" charset="0"/>
                <a:cs typeface="Courier New" pitchFamily="49" charset="0"/>
              </a:rPr>
              <a:t>while</a:t>
            </a:r>
            <a:r>
              <a:rPr lang="en-US" sz="1550" dirty="0">
                <a:latin typeface="Candara" pitchFamily="34" charset="0"/>
                <a:cs typeface="Courier New" pitchFamily="49" charset="0"/>
              </a:rPr>
              <a:t>, </a:t>
            </a:r>
            <a:r>
              <a:rPr lang="en-US" sz="1550" dirty="0">
                <a:latin typeface="Courier New" pitchFamily="49" charset="0"/>
                <a:cs typeface="Courier New" pitchFamily="49" charset="0"/>
              </a:rPr>
              <a:t>do-while</a:t>
            </a:r>
            <a:r>
              <a:rPr lang="en-US" sz="1550" dirty="0">
                <a:latin typeface="Candara" pitchFamily="34" charset="0"/>
                <a:cs typeface="Courier New" pitchFamily="49" charset="0"/>
              </a:rPr>
              <a:t> , </a:t>
            </a:r>
            <a:r>
              <a:rPr lang="en-US" sz="1550" dirty="0">
                <a:latin typeface="Courier New" pitchFamily="49" charset="0"/>
                <a:cs typeface="Courier New" pitchFamily="49" charset="0"/>
              </a:rPr>
              <a:t>for</a:t>
            </a:r>
            <a:r>
              <a:rPr lang="en-US" sz="1550" dirty="0">
                <a:latin typeface="Candara" pitchFamily="34" charset="0"/>
                <a:cs typeface="Courier New" pitchFamily="49" charset="0"/>
              </a:rPr>
              <a:t> , </a:t>
            </a:r>
            <a:r>
              <a:rPr lang="en-US" sz="1550" dirty="0" err="1">
                <a:latin typeface="Courier New" pitchFamily="49" charset="0"/>
                <a:cs typeface="Courier New" pitchFamily="49" charset="0"/>
              </a:rPr>
              <a:t>foreach</a:t>
            </a:r>
            <a:r>
              <a:rPr lang="en-US" sz="1550" dirty="0">
                <a:latin typeface="Candara" pitchFamily="34" charset="0"/>
                <a:cs typeface="Courier New" pitchFamily="49" charset="0"/>
              </a:rPr>
              <a:t>.</a:t>
            </a:r>
            <a:br>
              <a:rPr lang="en-US" sz="1550" dirty="0">
                <a:latin typeface="Candara" pitchFamily="34" charset="0"/>
                <a:cs typeface="Courier New" pitchFamily="49" charset="0"/>
              </a:rPr>
            </a:br>
            <a:endParaRPr lang="en-US" sz="1550" dirty="0">
              <a:latin typeface="Candara" pitchFamily="34" charset="0"/>
              <a:cs typeface="Courier New" pitchFamily="49" charset="0"/>
            </a:endParaRPr>
          </a:p>
          <a:p>
            <a:pPr defTabSz="966788" eaLnBrk="1" hangingPunct="1">
              <a:defRPr/>
            </a:pPr>
            <a:r>
              <a:rPr lang="en-US" sz="1600" b="1" dirty="0">
                <a:latin typeface="Candara" pitchFamily="34" charset="0"/>
                <a:cs typeface="Courier New" pitchFamily="49" charset="0"/>
              </a:rPr>
              <a:t>3.17.1 while loops</a:t>
            </a:r>
          </a:p>
          <a:p>
            <a:pPr defTabSz="966788" eaLnBrk="1" hangingPunct="1">
              <a:defRPr/>
            </a:pPr>
            <a:r>
              <a:rPr lang="en-US" sz="1550" dirty="0">
                <a:latin typeface="Candara" pitchFamily="34" charset="0"/>
                <a:cs typeface="Courier New" pitchFamily="49" charset="0"/>
              </a:rPr>
              <a:t>General syntax: </a:t>
            </a:r>
          </a:p>
          <a:p>
            <a:pPr defTabSz="966788" eaLnBrk="1" hangingPunct="1">
              <a:defRPr/>
            </a:pPr>
            <a:r>
              <a:rPr lang="en-US" sz="1550" dirty="0">
                <a:latin typeface="Candara" pitchFamily="34" charset="0"/>
                <a:cs typeface="Courier New" pitchFamily="49" charset="0"/>
              </a:rPr>
              <a:t>  </a:t>
            </a:r>
            <a:r>
              <a:rPr lang="en-US" sz="1550" b="1" dirty="0">
                <a:latin typeface="Candara" pitchFamily="34" charset="0"/>
                <a:cs typeface="Courier New" pitchFamily="49" charset="0"/>
              </a:rPr>
              <a:t>while (expression) statement[s</a:t>
            </a:r>
            <a:r>
              <a:rPr lang="en-US" sz="1550" dirty="0">
                <a:latin typeface="Candara" pitchFamily="34" charset="0"/>
                <a:cs typeface="Courier New" pitchFamily="49" charset="0"/>
              </a:rPr>
              <a:t>]</a:t>
            </a:r>
          </a:p>
        </p:txBody>
      </p:sp>
      <p:sp>
        <p:nvSpPr>
          <p:cNvPr id="8" name="Rectangle 15"/>
          <p:cNvSpPr>
            <a:spLocks noChangeArrowheads="1"/>
          </p:cNvSpPr>
          <p:nvPr/>
        </p:nvSpPr>
        <p:spPr bwMode="auto">
          <a:xfrm>
            <a:off x="3657600" y="990600"/>
            <a:ext cx="3048000" cy="2124075"/>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int</a:t>
            </a: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anInt</a:t>
            </a:r>
            <a:r>
              <a:rPr lang="en-US" sz="1100" dirty="0">
                <a:solidFill>
                  <a:srgbClr val="0036A2"/>
                </a:solidFill>
                <a:latin typeface="Candara" pitchFamily="34" charset="0"/>
                <a:cs typeface="+mn-cs"/>
              </a:rPr>
              <a:t> = 0;</a:t>
            </a:r>
          </a:p>
          <a:p>
            <a:pPr defTabSz="966788">
              <a:defRPr/>
            </a:pPr>
            <a:r>
              <a:rPr lang="en-US" sz="1100" dirty="0">
                <a:solidFill>
                  <a:srgbClr val="0036A2"/>
                </a:solidFill>
                <a:latin typeface="Candara" pitchFamily="34" charset="0"/>
                <a:cs typeface="+mn-cs"/>
              </a:rPr>
              <a:t>while (</a:t>
            </a:r>
            <a:r>
              <a:rPr lang="en-US" sz="1100" dirty="0" err="1">
                <a:solidFill>
                  <a:srgbClr val="0036A2"/>
                </a:solidFill>
                <a:latin typeface="Candara" pitchFamily="34" charset="0"/>
                <a:cs typeface="+mn-cs"/>
              </a:rPr>
              <a:t>anInt</a:t>
            </a:r>
            <a:r>
              <a:rPr lang="en-US" sz="1100" dirty="0">
                <a:solidFill>
                  <a:srgbClr val="0036A2"/>
                </a:solidFill>
                <a:latin typeface="Candara" pitchFamily="34" charset="0"/>
                <a:cs typeface="+mn-cs"/>
              </a:rPr>
              <a:t>  &lt; 3)</a:t>
            </a:r>
          </a:p>
          <a:p>
            <a:pPr defTabSz="966788">
              <a:defRPr/>
            </a:pP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System.Console.WriteLine</a:t>
            </a:r>
            <a:r>
              <a:rPr lang="en-US" sz="1100" dirty="0">
                <a:solidFill>
                  <a:srgbClr val="0036A2"/>
                </a:solidFill>
                <a:latin typeface="Candara" pitchFamily="34" charset="0"/>
                <a:cs typeface="+mn-cs"/>
              </a:rPr>
              <a:t>(</a:t>
            </a:r>
            <a:r>
              <a:rPr lang="en-US" sz="1100" dirty="0" err="1">
                <a:solidFill>
                  <a:srgbClr val="0036A2"/>
                </a:solidFill>
                <a:latin typeface="Candara" pitchFamily="34" charset="0"/>
                <a:cs typeface="+mn-cs"/>
              </a:rPr>
              <a:t>anInt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 </a:t>
            </a: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anInt</a:t>
            </a:r>
            <a:r>
              <a:rPr lang="en-US" sz="1100" dirty="0">
                <a:solidFill>
                  <a:srgbClr val="0036A2"/>
                </a:solidFill>
                <a:latin typeface="Candara" pitchFamily="34" charset="0"/>
                <a:cs typeface="+mn-cs"/>
              </a:rPr>
              <a:t>++;</a:t>
            </a:r>
          </a:p>
          <a:p>
            <a:pPr defTabSz="966788">
              <a:defRPr/>
            </a:pPr>
            <a:r>
              <a:rPr lang="en-US" sz="1100" dirty="0">
                <a:solidFill>
                  <a:srgbClr val="0036A2"/>
                </a:solidFill>
                <a:latin typeface="Candara" pitchFamily="34" charset="0"/>
                <a:cs typeface="+mn-cs"/>
              </a:rPr>
              <a:t>}</a:t>
            </a:r>
          </a:p>
          <a:p>
            <a:pPr defTabSz="966788">
              <a:defRPr/>
            </a:pPr>
            <a:endParaRPr lang="en-US" sz="1100" dirty="0">
              <a:solidFill>
                <a:srgbClr val="0036A2"/>
              </a:solidFill>
              <a:latin typeface="Candara" pitchFamily="34" charset="0"/>
              <a:cs typeface="+mn-cs"/>
            </a:endParaRPr>
          </a:p>
          <a:p>
            <a:pPr marL="361950" indent="-361950" defTabSz="966788">
              <a:defRPr/>
            </a:pPr>
            <a:r>
              <a:rPr lang="en-US" sz="1100" dirty="0">
                <a:solidFill>
                  <a:srgbClr val="0036A2"/>
                </a:solidFill>
                <a:latin typeface="Candara" pitchFamily="34" charset="0"/>
                <a:cs typeface="+mn-cs"/>
              </a:rPr>
              <a:t>Produces an output  </a:t>
            </a:r>
          </a:p>
          <a:p>
            <a:pPr marL="361950" indent="-361950" defTabSz="966788">
              <a:defRPr/>
            </a:pPr>
            <a:r>
              <a:rPr lang="en-US" sz="1100" dirty="0">
                <a:solidFill>
                  <a:srgbClr val="0036A2"/>
                </a:solidFill>
                <a:latin typeface="Candara" pitchFamily="34" charset="0"/>
                <a:cs typeface="+mn-cs"/>
              </a:rPr>
              <a:t>0</a:t>
            </a:r>
          </a:p>
          <a:p>
            <a:pPr marL="361950" indent="-361950" defTabSz="966788">
              <a:defRPr/>
            </a:pPr>
            <a:r>
              <a:rPr lang="en-US" sz="1100" dirty="0">
                <a:solidFill>
                  <a:srgbClr val="0036A2"/>
                </a:solidFill>
                <a:latin typeface="Candara" pitchFamily="34" charset="0"/>
                <a:cs typeface="+mn-cs"/>
              </a:rPr>
              <a:t>1</a:t>
            </a:r>
          </a:p>
          <a:p>
            <a:pPr marL="361950" indent="-361950" defTabSz="966788">
              <a:defRPr/>
            </a:pPr>
            <a:r>
              <a:rPr lang="en-US" sz="1100" dirty="0">
                <a:solidFill>
                  <a:srgbClr val="0036A2"/>
                </a:solidFill>
                <a:latin typeface="Candara" pitchFamily="34" charset="0"/>
                <a:cs typeface="+mn-cs"/>
              </a:rPr>
              <a:t>2</a:t>
            </a:r>
          </a:p>
        </p:txBody>
      </p:sp>
      <p:sp>
        <p:nvSpPr>
          <p:cNvPr id="10" name="Rectangle 20"/>
          <p:cNvSpPr>
            <a:spLocks noChangeArrowheads="1"/>
          </p:cNvSpPr>
          <p:nvPr/>
        </p:nvSpPr>
        <p:spPr bwMode="auto">
          <a:xfrm>
            <a:off x="3611563" y="4489450"/>
            <a:ext cx="3094037" cy="229235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int anInt = 0;</a:t>
            </a:r>
          </a:p>
          <a:p>
            <a:pPr defTabSz="966788">
              <a:defRPr/>
            </a:pPr>
            <a:r>
              <a:rPr lang="en-US" sz="1100" dirty="0" err="1">
                <a:solidFill>
                  <a:srgbClr val="0036A2"/>
                </a:solidFill>
                <a:latin typeface="Candara" pitchFamily="34" charset="0"/>
                <a:cs typeface="+mn-cs"/>
              </a:rPr>
              <a:t>do</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System.Console.WriteLine(anInt);</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anInt++;</a:t>
            </a:r>
          </a:p>
          <a:p>
            <a:pPr defTabSz="966788">
              <a:defRPr/>
            </a:pPr>
            <a:r>
              <a:rPr lang="en-US" sz="1100" dirty="0" err="1">
                <a:solidFill>
                  <a:srgbClr val="0036A2"/>
                </a:solidFill>
                <a:latin typeface="Candara" pitchFamily="34" charset="0"/>
                <a:cs typeface="+mn-cs"/>
              </a:rPr>
              <a:t>}while (anInt &lt; 3)</a:t>
            </a:r>
          </a:p>
          <a:p>
            <a:pPr defTabSz="966788">
              <a:defRPr/>
            </a:pPr>
            <a:endParaRPr lang="en-US" sz="1100" dirty="0" err="1">
              <a:solidFill>
                <a:srgbClr val="0036A2"/>
              </a:solidFill>
              <a:latin typeface="Candara" pitchFamily="34" charset="0"/>
              <a:cs typeface="+mn-cs"/>
            </a:endParaRPr>
          </a:p>
          <a:p>
            <a:pPr marL="361950" indent="-361950" defTabSz="966788">
              <a:defRPr/>
            </a:pPr>
            <a:r>
              <a:rPr lang="en-US" sz="1100" dirty="0" err="1">
                <a:solidFill>
                  <a:srgbClr val="0036A2"/>
                </a:solidFill>
                <a:latin typeface="Candara" pitchFamily="34" charset="0"/>
                <a:cs typeface="+mn-cs"/>
              </a:rPr>
              <a:t>Produces an output  </a:t>
            </a:r>
          </a:p>
          <a:p>
            <a:pPr marL="361950" indent="-361950" defTabSz="966788">
              <a:defRPr/>
            </a:pPr>
            <a:r>
              <a:rPr lang="en-US" sz="1100" dirty="0" err="1">
                <a:solidFill>
                  <a:srgbClr val="0036A2"/>
                </a:solidFill>
                <a:latin typeface="Candara" pitchFamily="34" charset="0"/>
                <a:cs typeface="+mn-cs"/>
              </a:rPr>
              <a:t>0</a:t>
            </a:r>
          </a:p>
          <a:p>
            <a:pPr marL="361950" indent="-361950" defTabSz="966788">
              <a:defRPr/>
            </a:pPr>
            <a:r>
              <a:rPr lang="en-US" sz="1100" dirty="0" err="1">
                <a:solidFill>
                  <a:srgbClr val="0036A2"/>
                </a:solidFill>
                <a:latin typeface="Candara" pitchFamily="34" charset="0"/>
                <a:cs typeface="+mn-cs"/>
              </a:rPr>
              <a:t>1</a:t>
            </a:r>
          </a:p>
          <a:p>
            <a:pPr marL="361950" indent="-361950" defTabSz="966788">
              <a:defRPr/>
            </a:pPr>
            <a:r>
              <a:rPr lang="en-US" sz="1100" dirty="0" err="1">
                <a:solidFill>
                  <a:srgbClr val="0036A2"/>
                </a:solidFill>
                <a:latin typeface="Candara" pitchFamily="34" charset="0"/>
                <a:cs typeface="+mn-cs"/>
              </a:rPr>
              <a:t>2</a:t>
            </a:r>
          </a:p>
          <a:p>
            <a:pPr defTabSz="966788">
              <a:defRPr/>
            </a:pPr>
            <a:endParaRPr lang="en-US" sz="1100" dirty="0" err="1">
              <a:solidFill>
                <a:srgbClr val="0036A2"/>
              </a:solidFill>
              <a:latin typeface="Candara" pitchFamily="34" charset="0"/>
              <a:cs typeface="+mn-cs"/>
            </a:endParaRPr>
          </a:p>
        </p:txBody>
      </p:sp>
      <p:sp>
        <p:nvSpPr>
          <p:cNvPr id="12" name="Rectangle 4"/>
          <p:cNvSpPr>
            <a:spLocks noChangeArrowheads="1"/>
          </p:cNvSpPr>
          <p:nvPr/>
        </p:nvSpPr>
        <p:spPr bwMode="auto">
          <a:xfrm>
            <a:off x="4495800" y="3124200"/>
            <a:ext cx="1219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3.6</a:t>
            </a:r>
            <a:endParaRPr lang="en-US" sz="1550" dirty="0">
              <a:latin typeface="Candara" pitchFamily="34" charset="0"/>
              <a:cs typeface="Arial" charset="0"/>
            </a:endParaRPr>
          </a:p>
        </p:txBody>
      </p:sp>
      <p:sp>
        <p:nvSpPr>
          <p:cNvPr id="13" name="Rectangle 4"/>
          <p:cNvSpPr>
            <a:spLocks noChangeArrowheads="1"/>
          </p:cNvSpPr>
          <p:nvPr/>
        </p:nvSpPr>
        <p:spPr bwMode="auto">
          <a:xfrm>
            <a:off x="4495800" y="6781800"/>
            <a:ext cx="1219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3.7</a:t>
            </a:r>
            <a:endParaRPr lang="en-US" sz="1550" dirty="0">
              <a:latin typeface="Candara" pitchFamily="34" charset="0"/>
              <a:cs typeface="Arial" charset="0"/>
            </a:endParaRPr>
          </a:p>
        </p:txBody>
      </p:sp>
      <p:sp>
        <p:nvSpPr>
          <p:cNvPr id="14" name="Rectangle 7"/>
          <p:cNvSpPr txBox="1">
            <a:spLocks noChangeArrowheads="1"/>
          </p:cNvSpPr>
          <p:nvPr/>
        </p:nvSpPr>
        <p:spPr>
          <a:xfrm>
            <a:off x="228600" y="3422650"/>
            <a:ext cx="6400800" cy="838200"/>
          </a:xfrm>
          <a:prstGeom prst="rect">
            <a:avLst/>
          </a:prstGeom>
        </p:spPr>
        <p:txBody>
          <a:bodyPr/>
          <a:lstStyle/>
          <a:p>
            <a:pPr defTabSz="966788" eaLnBrk="1" hangingPunct="1">
              <a:defRPr/>
            </a:pPr>
            <a:r>
              <a:rPr lang="en-US" sz="1550" dirty="0">
                <a:latin typeface="Candara" pitchFamily="34" charset="0"/>
                <a:cs typeface="Courier New" pitchFamily="49" charset="0"/>
              </a:rPr>
              <a:t>A 'while' loop executes a statement, or a block of statements wrapped in curly braces, repeatedly until the condition specified by the </a:t>
            </a:r>
            <a:r>
              <a:rPr lang="en-US" sz="1550" dirty="0" err="1">
                <a:latin typeface="Candara" pitchFamily="34" charset="0"/>
                <a:cs typeface="Courier New" pitchFamily="49" charset="0"/>
              </a:rPr>
              <a:t>boolean</a:t>
            </a:r>
            <a:r>
              <a:rPr lang="en-US" sz="1550" dirty="0">
                <a:latin typeface="Candara" pitchFamily="34" charset="0"/>
                <a:cs typeface="Courier New" pitchFamily="49" charset="0"/>
              </a:rPr>
              <a:t> expression returns false. For instance, the following code</a:t>
            </a:r>
          </a:p>
        </p:txBody>
      </p:sp>
      <p:sp>
        <p:nvSpPr>
          <p:cNvPr id="15" name="Rectangle 7"/>
          <p:cNvSpPr txBox="1">
            <a:spLocks noChangeArrowheads="1"/>
          </p:cNvSpPr>
          <p:nvPr/>
        </p:nvSpPr>
        <p:spPr>
          <a:xfrm>
            <a:off x="228600" y="4337050"/>
            <a:ext cx="3505200" cy="2667000"/>
          </a:xfrm>
          <a:prstGeom prst="rect">
            <a:avLst/>
          </a:prstGeom>
        </p:spPr>
        <p:txBody>
          <a:bodyPr/>
          <a:lstStyle/>
          <a:p>
            <a:pPr defTabSz="966788" eaLnBrk="1" hangingPunct="1">
              <a:defRPr/>
            </a:pPr>
            <a:r>
              <a:rPr lang="en-US" sz="1600" b="1" dirty="0">
                <a:latin typeface="Candara" pitchFamily="34" charset="0"/>
                <a:cs typeface="Courier New" pitchFamily="49" charset="0"/>
              </a:rPr>
              <a:t>3.17.2 do-while loops</a:t>
            </a: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General syntax: </a:t>
            </a:r>
          </a:p>
          <a:p>
            <a:pPr defTabSz="966788" eaLnBrk="1" hangingPunct="1">
              <a:defRPr/>
            </a:pPr>
            <a:r>
              <a:rPr lang="en-US" sz="1550" b="1" dirty="0">
                <a:latin typeface="Candara" pitchFamily="34" charset="0"/>
                <a:cs typeface="Courier New" pitchFamily="49" charset="0"/>
              </a:rPr>
              <a:t>  do statement[s] while (expression)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A 'do-while' loop is just like a 'while' loop except that the condition is evaluated after the block of code specified in the 'do' clause has been run. So even where the condition is initially false, the block runs once. See the produced outputs.</a:t>
            </a:r>
          </a:p>
        </p:txBody>
      </p:sp>
      <p:grpSp>
        <p:nvGrpSpPr>
          <p:cNvPr id="213003" name="Group 15"/>
          <p:cNvGrpSpPr>
            <a:grpSpLocks/>
          </p:cNvGrpSpPr>
          <p:nvPr/>
        </p:nvGrpSpPr>
        <p:grpSpPr bwMode="auto">
          <a:xfrm>
            <a:off x="0" y="8686800"/>
            <a:ext cx="6858000" cy="295275"/>
            <a:chOff x="0" y="8686800"/>
            <a:chExt cx="6858000" cy="295395"/>
          </a:xfrm>
        </p:grpSpPr>
        <p:sp>
          <p:nvSpPr>
            <p:cNvPr id="17" name="TextBox 1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8" name="Straight Connector 1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3004" name="TextBox 15"/>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401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A0DD22F5-36F5-4F6F-9767-98F7D633AFA5}" type="slidenum">
              <a:rPr lang="en-US" altLang="en-US" sz="800">
                <a:latin typeface="Arial" pitchFamily="34" charset="0"/>
              </a:rPr>
              <a:pPr algn="r" eaLnBrk="1" hangingPunct="1">
                <a:spcBef>
                  <a:spcPct val="0"/>
                </a:spcBef>
                <a:buFontTx/>
                <a:buNone/>
              </a:pPr>
              <a:t>33</a:t>
            </a:fld>
            <a:endParaRPr lang="en-US" altLang="en-US" sz="800">
              <a:latin typeface="Arial" pitchFamily="34" charset="0"/>
            </a:endParaRPr>
          </a:p>
        </p:txBody>
      </p:sp>
      <p:sp>
        <p:nvSpPr>
          <p:cNvPr id="20" name="Rectangle 14"/>
          <p:cNvSpPr>
            <a:spLocks noChangeArrowheads="1"/>
          </p:cNvSpPr>
          <p:nvPr/>
        </p:nvSpPr>
        <p:spPr bwMode="auto">
          <a:xfrm>
            <a:off x="3810000" y="1295400"/>
            <a:ext cx="2925763" cy="195421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for (int next=0; next&lt;5; next++)</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System.Console.WriteLine(next);</a:t>
            </a:r>
          </a:p>
          <a:p>
            <a:pPr defTabSz="966788">
              <a:defRPr/>
            </a:pPr>
            <a:r>
              <a:rPr lang="en-US" sz="1100" dirty="0" err="1">
                <a:solidFill>
                  <a:srgbClr val="0036A2"/>
                </a:solidFill>
                <a:latin typeface="Candara" pitchFamily="34" charset="0"/>
                <a:cs typeface="+mn-cs"/>
              </a:rPr>
              <a:t>}</a:t>
            </a:r>
          </a:p>
          <a:p>
            <a:pPr defTabSz="966788">
              <a:defRPr/>
            </a:pPr>
            <a:endParaRPr lang="en-US" sz="1100" dirty="0" err="1">
              <a:solidFill>
                <a:srgbClr val="0036A2"/>
              </a:solidFill>
              <a:latin typeface="Candara" pitchFamily="34" charset="0"/>
              <a:cs typeface="+mn-cs"/>
            </a:endParaRPr>
          </a:p>
          <a:p>
            <a:pPr marL="361950" indent="-361950" defTabSz="966788">
              <a:defRPr/>
            </a:pPr>
            <a:r>
              <a:rPr lang="en-US" sz="1100" dirty="0" err="1">
                <a:solidFill>
                  <a:srgbClr val="0036A2"/>
                </a:solidFill>
                <a:latin typeface="Candara" pitchFamily="34" charset="0"/>
                <a:cs typeface="+mn-cs"/>
              </a:rPr>
              <a:t>Produces an output  </a:t>
            </a:r>
          </a:p>
          <a:p>
            <a:pPr marL="361950" indent="-361950" defTabSz="966788">
              <a:defRPr/>
            </a:pPr>
            <a:r>
              <a:rPr lang="en-US" sz="1100" dirty="0" err="1">
                <a:solidFill>
                  <a:srgbClr val="0036A2"/>
                </a:solidFill>
                <a:latin typeface="Candara" pitchFamily="34" charset="0"/>
                <a:cs typeface="+mn-cs"/>
              </a:rPr>
              <a:t>0</a:t>
            </a:r>
          </a:p>
          <a:p>
            <a:pPr marL="361950" indent="-361950" defTabSz="966788">
              <a:defRPr/>
            </a:pPr>
            <a:r>
              <a:rPr lang="en-US" sz="1100" dirty="0" err="1">
                <a:solidFill>
                  <a:srgbClr val="0036A2"/>
                </a:solidFill>
                <a:latin typeface="Candara" pitchFamily="34" charset="0"/>
                <a:cs typeface="+mn-cs"/>
              </a:rPr>
              <a:t>1</a:t>
            </a:r>
          </a:p>
          <a:p>
            <a:pPr marL="361950" indent="-361950" defTabSz="966788">
              <a:defRPr/>
            </a:pPr>
            <a:r>
              <a:rPr lang="en-US" sz="1100" dirty="0" err="1">
                <a:solidFill>
                  <a:srgbClr val="0036A2"/>
                </a:solidFill>
                <a:latin typeface="Candara" pitchFamily="34" charset="0"/>
                <a:cs typeface="+mn-cs"/>
              </a:rPr>
              <a:t>2</a:t>
            </a:r>
          </a:p>
          <a:p>
            <a:pPr marL="361950" indent="-361950" defTabSz="966788">
              <a:defRPr/>
            </a:pPr>
            <a:r>
              <a:rPr lang="en-US" sz="1100" dirty="0" err="1">
                <a:solidFill>
                  <a:srgbClr val="0036A2"/>
                </a:solidFill>
                <a:latin typeface="Candara" pitchFamily="34" charset="0"/>
                <a:cs typeface="+mn-cs"/>
              </a:rPr>
              <a:t>3</a:t>
            </a:r>
          </a:p>
          <a:p>
            <a:pPr marL="361950" indent="-361950" defTabSz="966788">
              <a:defRPr/>
            </a:pPr>
            <a:r>
              <a:rPr lang="en-US" sz="1100" dirty="0" err="1">
                <a:solidFill>
                  <a:srgbClr val="0036A2"/>
                </a:solidFill>
                <a:latin typeface="Candara" pitchFamily="34" charset="0"/>
                <a:cs typeface="+mn-cs"/>
              </a:rPr>
              <a:t>4</a:t>
            </a:r>
          </a:p>
        </p:txBody>
      </p:sp>
      <p:sp>
        <p:nvSpPr>
          <p:cNvPr id="22" name="Rectangle 4"/>
          <p:cNvSpPr>
            <a:spLocks noChangeArrowheads="1"/>
          </p:cNvSpPr>
          <p:nvPr/>
        </p:nvSpPr>
        <p:spPr bwMode="auto">
          <a:xfrm>
            <a:off x="228600" y="806450"/>
            <a:ext cx="3733800" cy="3429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600" b="1" dirty="0">
                <a:latin typeface="Candara" pitchFamily="34" charset="0"/>
                <a:cs typeface="Courier New" pitchFamily="49" charset="0"/>
              </a:rPr>
              <a:t>3.17.3 </a:t>
            </a:r>
            <a:r>
              <a:rPr lang="en-US" sz="1600" b="1" dirty="0">
                <a:latin typeface="Courier New" pitchFamily="49" charset="0"/>
                <a:cs typeface="Courier New" pitchFamily="49" charset="0"/>
              </a:rPr>
              <a:t>for</a:t>
            </a:r>
            <a:r>
              <a:rPr lang="en-US" sz="1600" b="1" dirty="0">
                <a:latin typeface="Candara" pitchFamily="34" charset="0"/>
                <a:cs typeface="Courier New" pitchFamily="49" charset="0"/>
              </a:rPr>
              <a:t> loops</a:t>
            </a:r>
            <a:endParaRPr lang="en-US" sz="1550" b="1"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General syntax: </a:t>
            </a:r>
          </a:p>
          <a:p>
            <a:pPr marL="361950" indent="-361950" defTabSz="966788" eaLnBrk="1" hangingPunct="1">
              <a:defRPr/>
            </a:pPr>
            <a:r>
              <a:rPr lang="en-US" sz="1550" dirty="0">
                <a:latin typeface="Candara" pitchFamily="34" charset="0"/>
                <a:cs typeface="Courier New" pitchFamily="49" charset="0"/>
              </a:rPr>
              <a:t>  </a:t>
            </a:r>
            <a:r>
              <a:rPr lang="en-US" sz="1550" dirty="0">
                <a:latin typeface="Candara" pitchFamily="34" charset="0"/>
              </a:rPr>
              <a:t>for (statement1; expression; statement2) 	statement[s] </a:t>
            </a:r>
            <a:r>
              <a:rPr lang="en-US" sz="1550" dirty="0">
                <a:latin typeface="Candara" pitchFamily="34" charset="0"/>
                <a:cs typeface="Courier New" pitchFamily="49" charset="0"/>
              </a:rPr>
              <a:t> </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'for' clause contains three parts.</a:t>
            </a:r>
          </a:p>
          <a:p>
            <a:pPr marL="361950" indent="-361950" defTabSz="966788" eaLnBrk="1" hangingPunct="1">
              <a:defRPr/>
            </a:pPr>
            <a:r>
              <a:rPr lang="en-US" sz="1550" dirty="0">
                <a:latin typeface="Candara" pitchFamily="34" charset="0"/>
                <a:cs typeface="Courier New" pitchFamily="49" charset="0"/>
              </a:rPr>
              <a:t>Statement1 is executed before the loop </a:t>
            </a:r>
          </a:p>
          <a:p>
            <a:pPr marL="361950" indent="-361950" defTabSz="966788" eaLnBrk="1" hangingPunct="1">
              <a:defRPr/>
            </a:pPr>
            <a:r>
              <a:rPr lang="en-US" sz="1550" dirty="0">
                <a:latin typeface="Candara" pitchFamily="34" charset="0"/>
                <a:cs typeface="Courier New" pitchFamily="49" charset="0"/>
              </a:rPr>
              <a:t>Is entered. 'For' loops tend to be used</a:t>
            </a:r>
          </a:p>
          <a:p>
            <a:pPr marL="361950" indent="-361950" defTabSz="966788" eaLnBrk="1" hangingPunct="1">
              <a:defRPr/>
            </a:pPr>
            <a:r>
              <a:rPr lang="en-US" sz="1550" dirty="0">
                <a:latin typeface="Candara" pitchFamily="34" charset="0"/>
                <a:cs typeface="Courier New" pitchFamily="49" charset="0"/>
              </a:rPr>
              <a:t>when one needs to maintain an </a:t>
            </a:r>
            <a:r>
              <a:rPr lang="en-US" sz="1550" dirty="0" err="1">
                <a:latin typeface="Candara" pitchFamily="34" charset="0"/>
                <a:cs typeface="Courier New" pitchFamily="49" charset="0"/>
              </a:rPr>
              <a:t>iterator</a:t>
            </a: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value. Usually, as in the following</a:t>
            </a:r>
          </a:p>
          <a:p>
            <a:pPr marL="361950" indent="-361950" defTabSz="966788" eaLnBrk="1" hangingPunct="1">
              <a:defRPr/>
            </a:pPr>
            <a:r>
              <a:rPr lang="en-US" sz="1550" dirty="0">
                <a:latin typeface="Candara" pitchFamily="34" charset="0"/>
                <a:cs typeface="Courier New" pitchFamily="49" charset="0"/>
              </a:rPr>
              <a:t>example, the first statement initializes the</a:t>
            </a:r>
          </a:p>
          <a:p>
            <a:pPr marL="361950" indent="-361950" defTabSz="966788" eaLnBrk="1" hangingPunct="1">
              <a:defRPr/>
            </a:pPr>
            <a:r>
              <a:rPr lang="en-US" sz="1550" dirty="0" err="1">
                <a:latin typeface="Candara" pitchFamily="34" charset="0"/>
                <a:cs typeface="Courier New" pitchFamily="49" charset="0"/>
              </a:rPr>
              <a:t>iterator</a:t>
            </a:r>
            <a:r>
              <a:rPr lang="en-US" sz="1550" dirty="0">
                <a:latin typeface="Candara" pitchFamily="34" charset="0"/>
                <a:cs typeface="Courier New" pitchFamily="49" charset="0"/>
              </a:rPr>
              <a:t>, the condition evaluates it against</a:t>
            </a:r>
          </a:p>
          <a:p>
            <a:pPr marL="361950" indent="-361950" defTabSz="966788" eaLnBrk="1" hangingPunct="1">
              <a:defRPr/>
            </a:pPr>
            <a:r>
              <a:rPr lang="en-US" sz="1550" dirty="0">
                <a:latin typeface="Candara" pitchFamily="34" charset="0"/>
                <a:cs typeface="Courier New" pitchFamily="49" charset="0"/>
              </a:rPr>
              <a:t>an end value, and the second statement</a:t>
            </a:r>
          </a:p>
          <a:p>
            <a:pPr marL="361950" indent="-361950" defTabSz="966788" eaLnBrk="1" hangingPunct="1">
              <a:defRPr/>
            </a:pPr>
            <a:r>
              <a:rPr lang="en-US" sz="1550" dirty="0">
                <a:latin typeface="Candara" pitchFamily="34" charset="0"/>
                <a:cs typeface="Courier New" pitchFamily="49" charset="0"/>
              </a:rPr>
              <a:t>changes the </a:t>
            </a:r>
            <a:r>
              <a:rPr lang="en-US" sz="1550" dirty="0" err="1">
                <a:latin typeface="Candara" pitchFamily="34" charset="0"/>
                <a:cs typeface="Courier New" pitchFamily="49" charset="0"/>
              </a:rPr>
              <a:t>iterator</a:t>
            </a:r>
            <a:r>
              <a:rPr lang="en-US" sz="1550" dirty="0">
                <a:latin typeface="Candara" pitchFamily="34" charset="0"/>
                <a:cs typeface="Courier New" pitchFamily="49" charset="0"/>
              </a:rPr>
              <a:t> value.</a:t>
            </a:r>
          </a:p>
        </p:txBody>
      </p:sp>
      <p:sp>
        <p:nvSpPr>
          <p:cNvPr id="23" name="Rectangle 4"/>
          <p:cNvSpPr>
            <a:spLocks noChangeArrowheads="1"/>
          </p:cNvSpPr>
          <p:nvPr/>
        </p:nvSpPr>
        <p:spPr bwMode="auto">
          <a:xfrm>
            <a:off x="228600" y="4267200"/>
            <a:ext cx="3733800" cy="3352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b="1" dirty="0">
                <a:latin typeface="Candara" pitchFamily="34" charset="0"/>
                <a:cs typeface="Courier New" pitchFamily="49" charset="0"/>
              </a:rPr>
              <a:t>3.17.4 </a:t>
            </a:r>
            <a:r>
              <a:rPr lang="en-US" sz="1600" b="1" dirty="0" err="1">
                <a:latin typeface="Courier New" pitchFamily="49" charset="0"/>
                <a:cs typeface="Courier New" pitchFamily="49" charset="0"/>
              </a:rPr>
              <a:t>foreach</a:t>
            </a:r>
            <a:r>
              <a:rPr lang="en-US" sz="1550" b="1" dirty="0">
                <a:latin typeface="Candara" pitchFamily="34" charset="0"/>
                <a:cs typeface="Courier New" pitchFamily="49" charset="0"/>
              </a:rPr>
              <a:t> loops</a:t>
            </a:r>
          </a:p>
          <a:p>
            <a:pPr marL="361950" indent="-361950" defTabSz="966788" eaLnBrk="1" hangingPunct="1">
              <a:defRPr/>
            </a:pPr>
            <a:r>
              <a:rPr lang="en-US" sz="1550" dirty="0">
                <a:latin typeface="Candara" pitchFamily="34" charset="0"/>
                <a:cs typeface="Courier New" pitchFamily="49" charset="0"/>
              </a:rPr>
              <a:t> General syntax: </a:t>
            </a:r>
          </a:p>
          <a:p>
            <a:pPr marL="361950" indent="-361950" defTabSz="966788" eaLnBrk="1" hangingPunct="1">
              <a:defRPr/>
            </a:pPr>
            <a:r>
              <a:rPr lang="en-US" sz="1550" dirty="0" err="1">
                <a:latin typeface="Courier New" pitchFamily="49" charset="0"/>
                <a:cs typeface="Courier New" pitchFamily="49" charset="0"/>
              </a:rPr>
              <a:t>foreach</a:t>
            </a:r>
            <a:r>
              <a:rPr lang="en-US" sz="1550" dirty="0">
                <a:latin typeface="Candara" pitchFamily="34" charset="0"/>
                <a:cs typeface="Courier New" pitchFamily="49" charset="0"/>
              </a:rPr>
              <a:t> (variable1 in variable2) </a:t>
            </a:r>
          </a:p>
          <a:p>
            <a:pPr marL="361950" indent="-361950" defTabSz="966788" eaLnBrk="1" hangingPunct="1">
              <a:defRPr/>
            </a:pPr>
            <a:r>
              <a:rPr lang="en-US" sz="1550" dirty="0">
                <a:latin typeface="Candara" pitchFamily="34" charset="0"/>
                <a:cs typeface="Courier New" pitchFamily="49" charset="0"/>
              </a:rPr>
              <a:t>statement[s] The '</a:t>
            </a:r>
            <a:r>
              <a:rPr lang="en-US" sz="1550" dirty="0" err="1">
                <a:latin typeface="Candara" pitchFamily="34" charset="0"/>
                <a:cs typeface="Courier New" pitchFamily="49" charset="0"/>
              </a:rPr>
              <a:t>foreach</a:t>
            </a:r>
            <a:r>
              <a:rPr lang="en-US" sz="1550" dirty="0">
                <a:latin typeface="Candara" pitchFamily="34" charset="0"/>
                <a:cs typeface="Courier New" pitchFamily="49" charset="0"/>
              </a:rPr>
              <a:t>' loop is used to</a:t>
            </a:r>
          </a:p>
          <a:p>
            <a:pPr marL="361950" indent="-361950" defTabSz="966788" eaLnBrk="1" hangingPunct="1">
              <a:defRPr/>
            </a:pPr>
            <a:r>
              <a:rPr lang="en-US" sz="1550" dirty="0">
                <a:latin typeface="Candara" pitchFamily="34" charset="0"/>
                <a:cs typeface="Courier New" pitchFamily="49" charset="0"/>
              </a:rPr>
              <a:t>iterate through the values contained by</a:t>
            </a:r>
          </a:p>
          <a:p>
            <a:pPr marL="361950" indent="-361950" defTabSz="966788" eaLnBrk="1" hangingPunct="1">
              <a:defRPr/>
            </a:pPr>
            <a:r>
              <a:rPr lang="en-US" sz="1550" dirty="0">
                <a:latin typeface="Candara" pitchFamily="34" charset="0"/>
                <a:cs typeface="Courier New" pitchFamily="49" charset="0"/>
              </a:rPr>
              <a:t>any object which implements the</a:t>
            </a:r>
          </a:p>
          <a:p>
            <a:pPr marL="361950" indent="-361950" defTabSz="966788" eaLnBrk="1" hangingPunct="1">
              <a:defRPr/>
            </a:pPr>
            <a:r>
              <a:rPr lang="en-US" sz="1550" dirty="0" err="1">
                <a:latin typeface="Candara" pitchFamily="34" charset="0"/>
                <a:cs typeface="Courier New" pitchFamily="49" charset="0"/>
              </a:rPr>
              <a:t>IEnumerable</a:t>
            </a:r>
            <a:r>
              <a:rPr lang="en-US" sz="1550" dirty="0">
                <a:latin typeface="Candara" pitchFamily="34" charset="0"/>
                <a:cs typeface="Courier New" pitchFamily="49" charset="0"/>
              </a:rPr>
              <a:t> interface. When a '</a:t>
            </a:r>
            <a:r>
              <a:rPr lang="en-US" sz="1550" dirty="0" err="1">
                <a:latin typeface="Candara" pitchFamily="34" charset="0"/>
                <a:cs typeface="Courier New" pitchFamily="49" charset="0"/>
              </a:rPr>
              <a:t>foreach</a:t>
            </a:r>
            <a:r>
              <a:rPr lang="en-US" sz="1550" dirty="0">
                <a:latin typeface="Candara" pitchFamily="34" charset="0"/>
                <a:cs typeface="Courier New" pitchFamily="49" charset="0"/>
              </a:rPr>
              <a:t>‘</a:t>
            </a:r>
          </a:p>
          <a:p>
            <a:pPr marL="361950" indent="-361950" defTabSz="966788" eaLnBrk="1" hangingPunct="1">
              <a:defRPr/>
            </a:pPr>
            <a:r>
              <a:rPr lang="en-US" sz="1550" dirty="0">
                <a:latin typeface="Candara" pitchFamily="34" charset="0"/>
                <a:cs typeface="Courier New" pitchFamily="49" charset="0"/>
              </a:rPr>
              <a:t> loop runs, the given variable1 is set in </a:t>
            </a:r>
          </a:p>
          <a:p>
            <a:pPr marL="361950" indent="-361950" defTabSz="966788" eaLnBrk="1" hangingPunct="1">
              <a:defRPr/>
            </a:pPr>
            <a:r>
              <a:rPr lang="en-US" sz="1550" dirty="0">
                <a:latin typeface="Candara" pitchFamily="34" charset="0"/>
                <a:cs typeface="Courier New" pitchFamily="49" charset="0"/>
              </a:rPr>
              <a:t>turn to each value exposed by the object</a:t>
            </a:r>
          </a:p>
          <a:p>
            <a:pPr marL="361950" indent="-361950" defTabSz="966788" eaLnBrk="1" hangingPunct="1">
              <a:defRPr/>
            </a:pPr>
            <a:r>
              <a:rPr lang="en-US" sz="1550" dirty="0">
                <a:latin typeface="Candara" pitchFamily="34" charset="0"/>
                <a:cs typeface="Courier New" pitchFamily="49" charset="0"/>
              </a:rPr>
              <a:t>named by variable2. As we have seen</a:t>
            </a:r>
          </a:p>
          <a:p>
            <a:pPr marL="361950" indent="-361950" defTabSz="966788" eaLnBrk="1" hangingPunct="1">
              <a:defRPr/>
            </a:pPr>
            <a:r>
              <a:rPr lang="en-US" sz="1550" dirty="0">
                <a:latin typeface="Candara" pitchFamily="34" charset="0"/>
                <a:cs typeface="Courier New" pitchFamily="49" charset="0"/>
              </a:rPr>
              <a:t>previously, such loops can be used to</a:t>
            </a:r>
          </a:p>
          <a:p>
            <a:pPr marL="361950" indent="-361950" defTabSz="966788" eaLnBrk="1" hangingPunct="1">
              <a:defRPr/>
            </a:pPr>
            <a:r>
              <a:rPr lang="en-US" sz="1550" dirty="0">
                <a:latin typeface="Candara" pitchFamily="34" charset="0"/>
                <a:cs typeface="Courier New" pitchFamily="49" charset="0"/>
              </a:rPr>
              <a:t>access array values. So, we could loop</a:t>
            </a:r>
          </a:p>
          <a:p>
            <a:pPr marL="361950" indent="-361950" defTabSz="966788" eaLnBrk="1" hangingPunct="1">
              <a:defRPr/>
            </a:pPr>
            <a:r>
              <a:rPr lang="en-US" sz="1550" dirty="0">
                <a:latin typeface="Candara" pitchFamily="34" charset="0"/>
                <a:cs typeface="Courier New" pitchFamily="49" charset="0"/>
              </a:rPr>
              <a:t>through the values of an array as shown in </a:t>
            </a:r>
          </a:p>
          <a:p>
            <a:pPr marL="361950" indent="-361950" defTabSz="966788" eaLnBrk="1" hangingPunct="1">
              <a:defRPr/>
            </a:pPr>
            <a:r>
              <a:rPr lang="en-US" sz="1550" dirty="0">
                <a:latin typeface="Candara" pitchFamily="34" charset="0"/>
                <a:cs typeface="Courier New" pitchFamily="49" charset="0"/>
              </a:rPr>
              <a:t>example 3.15.</a:t>
            </a:r>
          </a:p>
        </p:txBody>
      </p:sp>
      <p:sp>
        <p:nvSpPr>
          <p:cNvPr id="24" name="Rectangle 18"/>
          <p:cNvSpPr>
            <a:spLocks noChangeArrowheads="1"/>
          </p:cNvSpPr>
          <p:nvPr/>
        </p:nvSpPr>
        <p:spPr bwMode="auto">
          <a:xfrm>
            <a:off x="3810000" y="4692650"/>
            <a:ext cx="2925763" cy="1614488"/>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int[]anArray = new int[]{1,2,3};</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foreach (int next in anArray)</a:t>
            </a:r>
          </a:p>
          <a:p>
            <a:pPr defTabSz="966788">
              <a:defRPr/>
            </a:pPr>
            <a:r>
              <a:rPr lang="en-US" sz="1100" dirty="0" err="1">
                <a:solidFill>
                  <a:srgbClr val="0036A2"/>
                </a:solidFill>
                <a:latin typeface="Candara" pitchFamily="34" charset="0"/>
                <a:cs typeface="+mn-cs"/>
              </a:rPr>
              <a:t> System.Console.WriteLine(next);</a:t>
            </a:r>
          </a:p>
          <a:p>
            <a:pPr defTabSz="966788">
              <a:defRPr/>
            </a:pPr>
            <a:endParaRPr lang="en-US" sz="1100" dirty="0" err="1">
              <a:solidFill>
                <a:srgbClr val="0036A2"/>
              </a:solidFill>
              <a:latin typeface="Candara" pitchFamily="34" charset="0"/>
              <a:cs typeface="+mn-cs"/>
            </a:endParaRPr>
          </a:p>
          <a:p>
            <a:pPr marL="361950" indent="-361950" defTabSz="966788">
              <a:defRPr/>
            </a:pPr>
            <a:r>
              <a:rPr lang="en-US" sz="1100" dirty="0" err="1">
                <a:solidFill>
                  <a:srgbClr val="0036A2"/>
                </a:solidFill>
                <a:latin typeface="Candara" pitchFamily="34" charset="0"/>
                <a:cs typeface="+mn-cs"/>
              </a:rPr>
              <a:t>Produces an output  </a:t>
            </a:r>
          </a:p>
          <a:p>
            <a:pPr marL="361950" indent="-361950" defTabSz="966788">
              <a:defRPr/>
            </a:pPr>
            <a:r>
              <a:rPr lang="en-US" sz="1100" dirty="0" err="1">
                <a:solidFill>
                  <a:srgbClr val="0036A2"/>
                </a:solidFill>
                <a:latin typeface="Candara" pitchFamily="34" charset="0"/>
                <a:cs typeface="+mn-cs"/>
              </a:rPr>
              <a:t>1</a:t>
            </a:r>
          </a:p>
          <a:p>
            <a:pPr marL="361950" indent="-361950" defTabSz="966788">
              <a:defRPr/>
            </a:pPr>
            <a:r>
              <a:rPr lang="en-US" sz="1100" dirty="0" err="1">
                <a:solidFill>
                  <a:srgbClr val="0036A2"/>
                </a:solidFill>
                <a:latin typeface="Candara" pitchFamily="34" charset="0"/>
                <a:cs typeface="+mn-cs"/>
              </a:rPr>
              <a:t>2</a:t>
            </a:r>
          </a:p>
          <a:p>
            <a:pPr marL="361950" indent="-361950" defTabSz="966788">
              <a:defRPr/>
            </a:pPr>
            <a:r>
              <a:rPr lang="en-US" sz="1100" dirty="0" err="1">
                <a:solidFill>
                  <a:srgbClr val="0036A2"/>
                </a:solidFill>
                <a:latin typeface="Candara" pitchFamily="34" charset="0"/>
                <a:cs typeface="+mn-cs"/>
              </a:rPr>
              <a:t>3</a:t>
            </a:r>
          </a:p>
        </p:txBody>
      </p:sp>
      <p:sp>
        <p:nvSpPr>
          <p:cNvPr id="26" name="Rectangle 20"/>
          <p:cNvSpPr>
            <a:spLocks noChangeArrowheads="1"/>
          </p:cNvSpPr>
          <p:nvPr/>
        </p:nvSpPr>
        <p:spPr bwMode="auto">
          <a:xfrm>
            <a:off x="228600" y="7696200"/>
            <a:ext cx="6324600" cy="569913"/>
          </a:xfrm>
          <a:prstGeom prst="rect">
            <a:avLst/>
          </a:prstGeom>
          <a:noFill/>
          <a:ln w="9525">
            <a:noFill/>
            <a:miter lim="800000"/>
            <a:headEnd/>
            <a:tailEnd/>
          </a:ln>
          <a:effectLst>
            <a:prstShdw prst="shdw17" dist="17961" dir="2700000">
              <a:schemeClr val="accent1">
                <a:gamma/>
                <a:shade val="60000"/>
                <a:invGamma/>
              </a:schemeClr>
            </a:prstShdw>
          </a:effectLst>
        </p:spPr>
        <p:txBody>
          <a:bodyPr lIns="91424" tIns="45712" rIns="91424" bIns="45712">
            <a:spAutoFit/>
          </a:bodyPr>
          <a:lstStyle/>
          <a:p>
            <a:pPr defTabSz="966788" eaLnBrk="1" hangingPunct="1">
              <a:defRPr/>
            </a:pPr>
            <a:r>
              <a:rPr lang="en-US" sz="1550" dirty="0">
                <a:latin typeface="Candara" pitchFamily="34" charset="0"/>
                <a:cs typeface="Courier New" pitchFamily="49" charset="0"/>
              </a:rPr>
              <a:t>The main drawback of '</a:t>
            </a:r>
            <a:r>
              <a:rPr lang="en-US" sz="1550" dirty="0" err="1">
                <a:latin typeface="Candara" pitchFamily="34" charset="0"/>
                <a:cs typeface="Courier New" pitchFamily="49" charset="0"/>
              </a:rPr>
              <a:t>foreach</a:t>
            </a:r>
            <a:r>
              <a:rPr lang="en-US" sz="1550" dirty="0">
                <a:latin typeface="Candara" pitchFamily="34" charset="0"/>
                <a:cs typeface="Courier New" pitchFamily="49" charset="0"/>
              </a:rPr>
              <a:t>' loops is that each value extracted (held in </a:t>
            </a:r>
          </a:p>
          <a:p>
            <a:pPr defTabSz="966788" eaLnBrk="1" hangingPunct="1">
              <a:defRPr/>
            </a:pPr>
            <a:r>
              <a:rPr lang="en-US" sz="1550" dirty="0">
                <a:latin typeface="Candara" pitchFamily="34" charset="0"/>
                <a:cs typeface="Courier New" pitchFamily="49" charset="0"/>
              </a:rPr>
              <a:t>the given example by the variable ‘next') is read-only.</a:t>
            </a:r>
          </a:p>
        </p:txBody>
      </p:sp>
      <p:sp>
        <p:nvSpPr>
          <p:cNvPr id="27" name="Rectangle 4"/>
          <p:cNvSpPr>
            <a:spLocks noChangeArrowheads="1"/>
          </p:cNvSpPr>
          <p:nvPr/>
        </p:nvSpPr>
        <p:spPr bwMode="auto">
          <a:xfrm>
            <a:off x="4648200" y="3276600"/>
            <a:ext cx="1219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3.8</a:t>
            </a:r>
            <a:endParaRPr lang="en-US" sz="1550" dirty="0">
              <a:latin typeface="Candara" pitchFamily="34" charset="0"/>
              <a:cs typeface="Arial" charset="0"/>
            </a:endParaRPr>
          </a:p>
        </p:txBody>
      </p:sp>
      <p:sp>
        <p:nvSpPr>
          <p:cNvPr id="28" name="Rectangle 4"/>
          <p:cNvSpPr>
            <a:spLocks noChangeArrowheads="1"/>
          </p:cNvSpPr>
          <p:nvPr/>
        </p:nvSpPr>
        <p:spPr bwMode="auto">
          <a:xfrm>
            <a:off x="4648200" y="6324600"/>
            <a:ext cx="1219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3.9</a:t>
            </a:r>
            <a:endParaRPr lang="en-US" sz="1550" dirty="0">
              <a:latin typeface="Candara" pitchFamily="34" charset="0"/>
              <a:cs typeface="Arial" charset="0"/>
            </a:endParaRPr>
          </a:p>
        </p:txBody>
      </p:sp>
      <p:grpSp>
        <p:nvGrpSpPr>
          <p:cNvPr id="214027" name="Group 11"/>
          <p:cNvGrpSpPr>
            <a:grpSpLocks/>
          </p:cNvGrpSpPr>
          <p:nvPr/>
        </p:nvGrpSpPr>
        <p:grpSpPr bwMode="auto">
          <a:xfrm>
            <a:off x="0" y="8686800"/>
            <a:ext cx="6858000" cy="295275"/>
            <a:chOff x="0" y="8686800"/>
            <a:chExt cx="6858000" cy="295395"/>
          </a:xfrm>
        </p:grpSpPr>
        <p:sp>
          <p:nvSpPr>
            <p:cNvPr id="13" name="TextBox 12"/>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4" name="Straight Connector 13"/>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4028" name="TextBox 14"/>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504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90DE93C0-64BC-4A61-93E4-A727190167DE}" type="slidenum">
              <a:rPr lang="en-US" altLang="en-US" sz="800">
                <a:latin typeface="Arial" pitchFamily="34" charset="0"/>
              </a:rPr>
              <a:pPr algn="r" eaLnBrk="1" hangingPunct="1">
                <a:spcBef>
                  <a:spcPct val="0"/>
                </a:spcBef>
                <a:buFontTx/>
                <a:buNone/>
              </a:pPr>
              <a:t>34</a:t>
            </a:fld>
            <a:endParaRPr lang="en-US" altLang="en-US" sz="800">
              <a:latin typeface="Arial" pitchFamily="34" charset="0"/>
            </a:endParaRPr>
          </a:p>
        </p:txBody>
      </p:sp>
      <p:sp>
        <p:nvSpPr>
          <p:cNvPr id="4" name="Rectangle 7"/>
          <p:cNvSpPr txBox="1">
            <a:spLocks noChangeArrowheads="1"/>
          </p:cNvSpPr>
          <p:nvPr/>
        </p:nvSpPr>
        <p:spPr>
          <a:xfrm>
            <a:off x="228600" y="762000"/>
            <a:ext cx="6492875" cy="5334000"/>
          </a:xfrm>
          <a:prstGeom prst="rect">
            <a:avLst/>
          </a:prstGeom>
        </p:spPr>
        <p:txBody>
          <a:bodyPr/>
          <a:lstStyle/>
          <a:p>
            <a:pPr defTabSz="966788" eaLnBrk="1" hangingPunct="1">
              <a:defRPr/>
            </a:pPr>
            <a:r>
              <a:rPr lang="en-US" b="1" dirty="0">
                <a:latin typeface="Candara" pitchFamily="34" charset="0"/>
                <a:cs typeface="Courier New" pitchFamily="49" charset="0"/>
              </a:rPr>
              <a:t>3.18 Methods</a:t>
            </a:r>
          </a:p>
          <a:p>
            <a:pPr defTabSz="966788" eaLnBrk="1" hangingPunct="1">
              <a:defRPr/>
            </a:pPr>
            <a:r>
              <a:rPr lang="en-US" sz="1550" dirty="0">
                <a:latin typeface="Candara" pitchFamily="34" charset="0"/>
                <a:cs typeface="Courier New" pitchFamily="49" charset="0"/>
              </a:rPr>
              <a:t>Method are functions. A method is a code block containing a series of statements. In C#, every executed instruction is</a:t>
            </a:r>
          </a:p>
          <a:p>
            <a:pPr defTabSz="966788" eaLnBrk="1" hangingPunct="1">
              <a:defRPr/>
            </a:pPr>
            <a:r>
              <a:rPr lang="en-US" sz="1550" dirty="0">
                <a:latin typeface="Candara" pitchFamily="34" charset="0"/>
                <a:cs typeface="Courier New" pitchFamily="49" charset="0"/>
              </a:rPr>
              <a:t>done so in the context of a method.</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Methods are declared within a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by specifying the access level, the return value, the name of the method, and any method parameters. Method parameters are surrounded by parentheses, and separated by commas. Empty parentheses indicate that the method requires no parameters. This class contains three methods:</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Calling a method on an object is similar to accessing a field. After the object name, add a period, the name of the method, and parentheses. Arguments are listed within the parentheses, and separated by commas. The methods of the Motorcycle class can therefore be called like this:</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ourier New" pitchFamily="49" charset="0"/>
                <a:cs typeface="Courier New" pitchFamily="49" charset="0"/>
              </a:rPr>
              <a:t>Motorcycle </a:t>
            </a:r>
            <a:r>
              <a:rPr lang="en-US" sz="1550" dirty="0" err="1">
                <a:latin typeface="Courier New" pitchFamily="49" charset="0"/>
                <a:cs typeface="Courier New" pitchFamily="49" charset="0"/>
              </a:rPr>
              <a:t>moto</a:t>
            </a:r>
            <a:r>
              <a:rPr lang="en-US" sz="1550" dirty="0">
                <a:latin typeface="Courier New" pitchFamily="49" charset="0"/>
                <a:cs typeface="Courier New" pitchFamily="49" charset="0"/>
              </a:rPr>
              <a:t> = new Motorcycle();</a:t>
            </a:r>
          </a:p>
          <a:p>
            <a:pPr defTabSz="966788" eaLnBrk="1" hangingPunct="1">
              <a:defRPr/>
            </a:pPr>
            <a:endParaRPr lang="en-US" sz="1550" dirty="0">
              <a:latin typeface="Courier New" pitchFamily="49" charset="0"/>
              <a:cs typeface="Courier New" pitchFamily="49" charset="0"/>
            </a:endParaRPr>
          </a:p>
          <a:p>
            <a:pPr defTabSz="966788" eaLnBrk="1" hangingPunct="1">
              <a:defRPr/>
            </a:pPr>
            <a:r>
              <a:rPr lang="en-US" sz="1550" dirty="0" err="1">
                <a:latin typeface="Courier New" pitchFamily="49" charset="0"/>
                <a:cs typeface="Courier New" pitchFamily="49" charset="0"/>
              </a:rPr>
              <a:t>moto.StartEngine</a:t>
            </a:r>
            <a:r>
              <a:rPr lang="en-US" sz="1550" dirty="0">
                <a:latin typeface="Courier New" pitchFamily="49" charset="0"/>
                <a:cs typeface="Courier New" pitchFamily="49" charset="0"/>
              </a:rPr>
              <a:t>();</a:t>
            </a:r>
          </a:p>
          <a:p>
            <a:pPr defTabSz="966788" eaLnBrk="1" hangingPunct="1">
              <a:defRPr/>
            </a:pPr>
            <a:r>
              <a:rPr lang="en-US" sz="1550" dirty="0" err="1">
                <a:latin typeface="Courier New" pitchFamily="49" charset="0"/>
                <a:cs typeface="Courier New" pitchFamily="49" charset="0"/>
              </a:rPr>
              <a:t>moto.AddGas</a:t>
            </a:r>
            <a:r>
              <a:rPr lang="en-US" sz="1550" dirty="0">
                <a:latin typeface="Courier New" pitchFamily="49" charset="0"/>
                <a:cs typeface="Courier New" pitchFamily="49" charset="0"/>
              </a:rPr>
              <a:t>(15);</a:t>
            </a:r>
          </a:p>
          <a:p>
            <a:pPr defTabSz="966788" eaLnBrk="1" hangingPunct="1">
              <a:defRPr/>
            </a:pPr>
            <a:r>
              <a:rPr lang="en-US" sz="1550" dirty="0" err="1">
                <a:latin typeface="Courier New" pitchFamily="49" charset="0"/>
                <a:cs typeface="Courier New" pitchFamily="49" charset="0"/>
              </a:rPr>
              <a:t>moto.Drive</a:t>
            </a:r>
            <a:r>
              <a:rPr lang="en-US" sz="1550" dirty="0">
                <a:latin typeface="Courier New" pitchFamily="49" charset="0"/>
                <a:cs typeface="Courier New" pitchFamily="49" charset="0"/>
              </a:rPr>
              <a:t>(5, 20);</a:t>
            </a:r>
          </a:p>
        </p:txBody>
      </p:sp>
      <p:sp>
        <p:nvSpPr>
          <p:cNvPr id="8" name="Rectangle 15"/>
          <p:cNvSpPr>
            <a:spLocks noChangeArrowheads="1"/>
          </p:cNvSpPr>
          <p:nvPr/>
        </p:nvSpPr>
        <p:spPr bwMode="auto">
          <a:xfrm>
            <a:off x="2971800" y="5029200"/>
            <a:ext cx="3581400" cy="2632075"/>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class Motorcycle</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public void StartEngine() </a:t>
            </a:r>
          </a:p>
          <a:p>
            <a:pPr defTabSz="966788">
              <a:defRPr/>
            </a:pPr>
            <a:r>
              <a:rPr lang="en-US" sz="1100" dirty="0" err="1">
                <a:solidFill>
                  <a:srgbClr val="0036A2"/>
                </a:solidFill>
                <a:latin typeface="Candara" pitchFamily="34" charset="0"/>
                <a:cs typeface="+mn-cs"/>
              </a:rPr>
              <a:t>    { </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public void AddGas(int gallons) </a:t>
            </a:r>
          </a:p>
          <a:p>
            <a:pPr defTabSz="966788">
              <a:defRPr/>
            </a:pPr>
            <a:r>
              <a:rPr lang="en-US" sz="1100" dirty="0" err="1">
                <a:solidFill>
                  <a:srgbClr val="0036A2"/>
                </a:solidFill>
                <a:latin typeface="Candara" pitchFamily="34" charset="0"/>
                <a:cs typeface="+mn-cs"/>
              </a:rPr>
              <a:t>    { </a:t>
            </a:r>
          </a:p>
          <a:p>
            <a:pPr defTabSz="966788">
              <a:defRPr/>
            </a:pPr>
            <a:r>
              <a:rPr lang="en-US" sz="1100" dirty="0" err="1">
                <a:solidFill>
                  <a:srgbClr val="0036A2"/>
                </a:solidFill>
                <a:latin typeface="Candara" pitchFamily="34" charset="0"/>
                <a:cs typeface="+mn-cs"/>
              </a:rPr>
              <a:t>    }</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public int Drive(int miles, int speed) </a:t>
            </a:r>
          </a:p>
          <a:p>
            <a:pPr defTabSz="966788">
              <a:defRPr/>
            </a:pPr>
            <a:r>
              <a:rPr lang="en-US" sz="1100" dirty="0" err="1">
                <a:solidFill>
                  <a:srgbClr val="0036A2"/>
                </a:solidFill>
                <a:latin typeface="Candara" pitchFamily="34" charset="0"/>
                <a:cs typeface="+mn-cs"/>
              </a:rPr>
              <a:t>    { </a:t>
            </a:r>
          </a:p>
          <a:p>
            <a:pPr defTabSz="966788">
              <a:defRPr/>
            </a:pPr>
            <a:r>
              <a:rPr lang="en-US" sz="1100" dirty="0" err="1">
                <a:solidFill>
                  <a:srgbClr val="0036A2"/>
                </a:solidFill>
                <a:latin typeface="Candara" pitchFamily="34" charset="0"/>
                <a:cs typeface="+mn-cs"/>
              </a:rPr>
              <a:t>      return 0; </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a:t>
            </a:r>
          </a:p>
        </p:txBody>
      </p:sp>
      <p:sp>
        <p:nvSpPr>
          <p:cNvPr id="10" name="Rectangle 4"/>
          <p:cNvSpPr>
            <a:spLocks noChangeArrowheads="1"/>
          </p:cNvSpPr>
          <p:nvPr/>
        </p:nvSpPr>
        <p:spPr bwMode="auto">
          <a:xfrm>
            <a:off x="4267200" y="7696200"/>
            <a:ext cx="1371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3.10</a:t>
            </a:r>
            <a:endParaRPr lang="en-US" sz="1550" dirty="0">
              <a:latin typeface="Candara" pitchFamily="34" charset="0"/>
              <a:cs typeface="Arial" charset="0"/>
            </a:endParaRPr>
          </a:p>
        </p:txBody>
      </p:sp>
      <p:grpSp>
        <p:nvGrpSpPr>
          <p:cNvPr id="215047" name="Group 8"/>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5048"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606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FD92E92-56F4-44F6-8853-E7B57651FD70}" type="slidenum">
              <a:rPr lang="en-US" altLang="en-US" sz="800">
                <a:latin typeface="Arial" pitchFamily="34" charset="0"/>
              </a:rPr>
              <a:pPr algn="r" eaLnBrk="1" hangingPunct="1">
                <a:spcBef>
                  <a:spcPct val="0"/>
                </a:spcBef>
                <a:buFontTx/>
                <a:buNone/>
              </a:pPr>
              <a:t>35</a:t>
            </a:fld>
            <a:endParaRPr lang="en-US" altLang="en-US" sz="800">
              <a:latin typeface="Arial" pitchFamily="34" charset="0"/>
            </a:endParaRPr>
          </a:p>
        </p:txBody>
      </p:sp>
      <p:sp>
        <p:nvSpPr>
          <p:cNvPr id="4" name="Rectangle 7"/>
          <p:cNvSpPr txBox="1">
            <a:spLocks noChangeArrowheads="1"/>
          </p:cNvSpPr>
          <p:nvPr/>
        </p:nvSpPr>
        <p:spPr>
          <a:xfrm>
            <a:off x="228600" y="762000"/>
            <a:ext cx="6583363" cy="5334000"/>
          </a:xfrm>
          <a:prstGeom prst="rect">
            <a:avLst/>
          </a:prstGeom>
        </p:spPr>
        <p:txBody>
          <a:bodyPr/>
          <a:lstStyle/>
          <a:p>
            <a:pPr defTabSz="966788" eaLnBrk="1" hangingPunct="1">
              <a:defRPr/>
            </a:pPr>
            <a:r>
              <a:rPr lang="en-US" b="1" dirty="0">
                <a:latin typeface="Candara" pitchFamily="34" charset="0"/>
                <a:cs typeface="Courier New" pitchFamily="49" charset="0"/>
              </a:rPr>
              <a:t>3.19 Method Parameters</a:t>
            </a:r>
          </a:p>
          <a:p>
            <a:pPr defTabSz="966788" eaLnBrk="1" hangingPunct="1">
              <a:defRPr/>
            </a:pPr>
            <a:r>
              <a:rPr lang="en-US" sz="1600" b="1" dirty="0">
                <a:latin typeface="Candara" pitchFamily="34" charset="0"/>
                <a:cs typeface="Courier New" pitchFamily="49" charset="0"/>
              </a:rPr>
              <a:t>3.19.1 Formal Parameters</a:t>
            </a:r>
          </a:p>
          <a:p>
            <a:pPr defTabSz="966788" eaLnBrk="1" hangingPunct="1">
              <a:defRPr/>
            </a:pPr>
            <a:r>
              <a:rPr lang="en-US" sz="1550" dirty="0">
                <a:latin typeface="Candara" pitchFamily="34" charset="0"/>
                <a:cs typeface="Courier New" pitchFamily="49" charset="0"/>
              </a:rPr>
              <a:t>A method's parameters are the types that get passed to it when the method is called. The list of parameters begins by specifying zero or more 'fixed parameters', and it may finish by specifying a single parameter-array. This latter element –declared using the '</a:t>
            </a:r>
            <a:r>
              <a:rPr lang="en-US" sz="1550" dirty="0" err="1">
                <a:latin typeface="Candara" pitchFamily="34" charset="0"/>
                <a:cs typeface="Courier New" pitchFamily="49" charset="0"/>
              </a:rPr>
              <a:t>params</a:t>
            </a:r>
            <a:r>
              <a:rPr lang="en-US" sz="1550" dirty="0">
                <a:latin typeface="Candara" pitchFamily="34" charset="0"/>
                <a:cs typeface="Courier New" pitchFamily="49" charset="0"/>
              </a:rPr>
              <a:t>' keyword - means that it is possible to pass an arbitrary number of types to a single method. An example is given later in the lesson.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Fixed parameter specifications can have either two or three parts (ignoring attributes). The first, optional modifier can be either 'ref' or 'out'. The second part of the specification specifies the parameter's type, and the third part its name. Examples of these different elements can be seen in the illustrative code in the sections below.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[Modifier] parameter-type parameter-identifier</a:t>
            </a:r>
          </a:p>
          <a:p>
            <a:pPr defTabSz="966788" eaLnBrk="1" hangingPunct="1">
              <a:defRPr/>
            </a:pPr>
            <a:r>
              <a:rPr lang="en-US" sz="1550" dirty="0">
                <a:latin typeface="Candara" pitchFamily="34" charset="0"/>
                <a:cs typeface="Courier New" pitchFamily="49" charset="0"/>
              </a:rPr>
              <a:t> </a:t>
            </a:r>
          </a:p>
          <a:p>
            <a:pPr defTabSz="966788" eaLnBrk="1" hangingPunct="1">
              <a:defRPr/>
            </a:pPr>
            <a:r>
              <a:rPr lang="en-US" sz="1600" b="1" dirty="0">
                <a:latin typeface="Candara" pitchFamily="34" charset="0"/>
                <a:cs typeface="Courier New" pitchFamily="49" charset="0"/>
              </a:rPr>
              <a:t>3.19.2 Parameter Passing</a:t>
            </a:r>
          </a:p>
          <a:p>
            <a:pPr defTabSz="966788" eaLnBrk="1" hangingPunct="1">
              <a:buFont typeface="Wingdings" pitchFamily="2" charset="2"/>
              <a:buChar char="§"/>
              <a:defRPr/>
            </a:pPr>
            <a:r>
              <a:rPr lang="en-US" sz="1550" b="1" dirty="0">
                <a:latin typeface="Candara" pitchFamily="34" charset="0"/>
                <a:cs typeface="Courier New" pitchFamily="49" charset="0"/>
              </a:rPr>
              <a:t> passing by value </a:t>
            </a:r>
          </a:p>
          <a:p>
            <a:pPr defTabSz="966788" eaLnBrk="1" hangingPunct="1">
              <a:defRPr/>
            </a:pPr>
            <a:r>
              <a:rPr lang="en-US" sz="1550" dirty="0">
                <a:latin typeface="Candara" pitchFamily="34" charset="0"/>
                <a:cs typeface="Courier New" pitchFamily="49" charset="0"/>
              </a:rPr>
              <a:t>Parameter can be passed in 'by value'. In this case, when the method is called the value given is copied to the variable specified in the method declaration. The following example illustrates this point; note that the change made to variable b in the body of the 'change' method doesn't result in a change to the variable a used to invoke the method. </a:t>
            </a:r>
          </a:p>
        </p:txBody>
      </p:sp>
      <p:sp>
        <p:nvSpPr>
          <p:cNvPr id="8" name="Rectangle 24"/>
          <p:cNvSpPr>
            <a:spLocks noChangeArrowheads="1"/>
          </p:cNvSpPr>
          <p:nvPr/>
        </p:nvSpPr>
        <p:spPr bwMode="auto">
          <a:xfrm>
            <a:off x="1447800" y="6324600"/>
            <a:ext cx="3886200" cy="178435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public static void Main()</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int a = 0;</a:t>
            </a:r>
          </a:p>
          <a:p>
            <a:pPr defTabSz="966788">
              <a:defRPr/>
            </a:pPr>
            <a:r>
              <a:rPr lang="en-US" sz="1100" dirty="0" err="1">
                <a:solidFill>
                  <a:srgbClr val="0036A2"/>
                </a:solidFill>
                <a:latin typeface="Candara" pitchFamily="34" charset="0"/>
                <a:cs typeface="+mn-cs"/>
              </a:rPr>
              <a:t> change(a); // following this method invocation, a equals 0</a:t>
            </a:r>
          </a:p>
          <a:p>
            <a:pPr defTabSz="966788">
              <a:defRPr/>
            </a:pPr>
            <a:r>
              <a:rPr lang="en-US" sz="1100" dirty="0" err="1">
                <a:solidFill>
                  <a:srgbClr val="0036A2"/>
                </a:solidFill>
                <a:latin typeface="Candara" pitchFamily="34" charset="0"/>
                <a:cs typeface="+mn-cs"/>
              </a:rPr>
              <a:t>}</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public static void change(int b)</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b = 5;</a:t>
            </a:r>
          </a:p>
          <a:p>
            <a:pPr defTabSz="966788">
              <a:defRPr/>
            </a:pPr>
            <a:r>
              <a:rPr lang="en-US" sz="1100" dirty="0" err="1">
                <a:solidFill>
                  <a:srgbClr val="0036A2"/>
                </a:solidFill>
                <a:latin typeface="Candara" pitchFamily="34" charset="0"/>
                <a:cs typeface="+mn-cs"/>
              </a:rPr>
              <a:t>}</a:t>
            </a:r>
          </a:p>
        </p:txBody>
      </p:sp>
      <p:sp>
        <p:nvSpPr>
          <p:cNvPr id="9" name="Rectangle 4"/>
          <p:cNvSpPr>
            <a:spLocks noChangeArrowheads="1"/>
          </p:cNvSpPr>
          <p:nvPr/>
        </p:nvSpPr>
        <p:spPr bwMode="auto">
          <a:xfrm>
            <a:off x="2667000" y="8077200"/>
            <a:ext cx="1371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3.11</a:t>
            </a:r>
            <a:endParaRPr lang="en-US" sz="1550" dirty="0">
              <a:latin typeface="Candara" pitchFamily="34" charset="0"/>
              <a:cs typeface="Arial" charset="0"/>
            </a:endParaRPr>
          </a:p>
        </p:txBody>
      </p:sp>
      <p:grpSp>
        <p:nvGrpSpPr>
          <p:cNvPr id="216071" name="Group 9"/>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6072"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709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C3986C06-1826-4698-B940-112505841A1D}" type="slidenum">
              <a:rPr lang="en-US" altLang="en-US" sz="800">
                <a:latin typeface="Arial" pitchFamily="34" charset="0"/>
              </a:rPr>
              <a:pPr algn="r" eaLnBrk="1" hangingPunct="1">
                <a:spcBef>
                  <a:spcPct val="0"/>
                </a:spcBef>
                <a:buFontTx/>
                <a:buNone/>
              </a:pPr>
              <a:t>36</a:t>
            </a:fld>
            <a:endParaRPr lang="en-US" altLang="en-US" sz="800">
              <a:latin typeface="Arial" pitchFamily="34" charset="0"/>
            </a:endParaRPr>
          </a:p>
        </p:txBody>
      </p:sp>
      <p:sp>
        <p:nvSpPr>
          <p:cNvPr id="4" name="Rectangle 7"/>
          <p:cNvSpPr txBox="1">
            <a:spLocks noChangeArrowheads="1"/>
          </p:cNvSpPr>
          <p:nvPr/>
        </p:nvSpPr>
        <p:spPr>
          <a:xfrm>
            <a:off x="228600" y="762000"/>
            <a:ext cx="6583363" cy="4343400"/>
          </a:xfrm>
          <a:prstGeom prst="rect">
            <a:avLst/>
          </a:prstGeom>
        </p:spPr>
        <p:txBody>
          <a:bodyPr/>
          <a:lstStyle/>
          <a:p>
            <a:pPr defTabSz="966788" eaLnBrk="1" hangingPunct="1">
              <a:defRPr/>
            </a:pPr>
            <a:r>
              <a:rPr lang="en-US" sz="1550" dirty="0">
                <a:latin typeface="Candara" pitchFamily="34" charset="0"/>
                <a:cs typeface="Courier New" pitchFamily="49" charset="0"/>
              </a:rPr>
              <a:t>In this example, it was a value type that was passed 'by value'. But reference types can also be passed 'by value'. As we saw previously, the immediate value held by a reference type variable is actually a memory address. So when this variable is passed 'by value', the memory address is copied to the variable specified in the method head. But of course, because the two variables will hold the same memory address, any changes made within the method body to the object located at that memory address will be reflected outside the method (although this doesn't apply for immutable reference types like strings, which act more like value types.</a:t>
            </a:r>
          </a:p>
          <a:p>
            <a:pPr defTabSz="966788" eaLnBrk="1" hangingPunct="1">
              <a:defRPr/>
            </a:pPr>
            <a:endParaRPr lang="en-US" sz="800" dirty="0">
              <a:latin typeface="Candara" pitchFamily="34" charset="0"/>
              <a:cs typeface="Courier New" pitchFamily="49" charset="0"/>
            </a:endParaRPr>
          </a:p>
          <a:p>
            <a:pPr defTabSz="966788" eaLnBrk="1" hangingPunct="1">
              <a:buFont typeface="Wingdings" pitchFamily="2" charset="2"/>
              <a:buChar char="§"/>
              <a:defRPr/>
            </a:pPr>
            <a:r>
              <a:rPr lang="en-US" sz="1550" dirty="0">
                <a:latin typeface="Candara" pitchFamily="34" charset="0"/>
                <a:cs typeface="Courier New" pitchFamily="49" charset="0"/>
              </a:rPr>
              <a:t> </a:t>
            </a:r>
            <a:r>
              <a:rPr lang="en-US" sz="1550" b="1" dirty="0">
                <a:latin typeface="Candara" pitchFamily="34" charset="0"/>
                <a:cs typeface="Courier New" pitchFamily="49" charset="0"/>
              </a:rPr>
              <a:t>passing by reference </a:t>
            </a:r>
          </a:p>
          <a:p>
            <a:pPr marL="361950" indent="-361950" defTabSz="966788" eaLnBrk="1" hangingPunct="1">
              <a:defRPr/>
            </a:pPr>
            <a:r>
              <a:rPr lang="en-US" sz="1550" dirty="0">
                <a:latin typeface="Candara" pitchFamily="34" charset="0"/>
                <a:cs typeface="Courier New" pitchFamily="49" charset="0"/>
              </a:rPr>
              <a:t>In C# we can pass variables into methods 'by reference'. Where a variable is</a:t>
            </a:r>
          </a:p>
          <a:p>
            <a:pPr marL="361950" indent="-361950" defTabSz="966788" eaLnBrk="1" hangingPunct="1">
              <a:defRPr/>
            </a:pPr>
            <a:r>
              <a:rPr lang="en-US" sz="1550" dirty="0">
                <a:latin typeface="Candara" pitchFamily="34" charset="0"/>
                <a:cs typeface="Courier New" pitchFamily="49" charset="0"/>
              </a:rPr>
              <a:t>passed by reference, the 'ref' modifier must be used both in the method</a:t>
            </a:r>
          </a:p>
          <a:p>
            <a:pPr marL="361950" indent="-361950" defTabSz="966788" eaLnBrk="1" hangingPunct="1">
              <a:defRPr/>
            </a:pPr>
            <a:r>
              <a:rPr lang="en-US" sz="1550" dirty="0">
                <a:latin typeface="Candara" pitchFamily="34" charset="0"/>
                <a:cs typeface="Courier New" pitchFamily="49" charset="0"/>
              </a:rPr>
              <a:t>head and the method invocation (illustrated by the next code block).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Passing by reference is most obviously useful in cases where we want to</a:t>
            </a:r>
          </a:p>
          <a:p>
            <a:pPr marL="361950" indent="-361950" defTabSz="966788" eaLnBrk="1" hangingPunct="1">
              <a:defRPr/>
            </a:pPr>
            <a:r>
              <a:rPr lang="en-US" sz="1550" dirty="0">
                <a:latin typeface="Candara" pitchFamily="34" charset="0"/>
                <a:cs typeface="Courier New" pitchFamily="49" charset="0"/>
              </a:rPr>
              <a:t>treat a value type like a reference type. For instance, the method call in the</a:t>
            </a:r>
          </a:p>
          <a:p>
            <a:pPr marL="361950" indent="-361950" defTabSz="966788" eaLnBrk="1" hangingPunct="1">
              <a:defRPr/>
            </a:pPr>
            <a:r>
              <a:rPr lang="en-US" sz="1550" dirty="0">
                <a:latin typeface="Candara" pitchFamily="34" charset="0"/>
                <a:cs typeface="Courier New" pitchFamily="49" charset="0"/>
              </a:rPr>
              <a:t>following code does change the value of the variable a passed into the</a:t>
            </a:r>
          </a:p>
          <a:p>
            <a:pPr marL="361950" indent="-361950" defTabSz="966788" eaLnBrk="1" hangingPunct="1">
              <a:defRPr/>
            </a:pPr>
            <a:r>
              <a:rPr lang="en-US" sz="1550" dirty="0">
                <a:latin typeface="Candara" pitchFamily="34" charset="0"/>
                <a:cs typeface="Courier New" pitchFamily="49" charset="0"/>
              </a:rPr>
              <a:t>'change‘ method.</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p:txBody>
      </p:sp>
      <p:sp>
        <p:nvSpPr>
          <p:cNvPr id="6" name="Rectangle 21"/>
          <p:cNvSpPr>
            <a:spLocks noChangeArrowheads="1"/>
          </p:cNvSpPr>
          <p:nvPr/>
        </p:nvSpPr>
        <p:spPr bwMode="auto">
          <a:xfrm>
            <a:off x="2133600" y="5105400"/>
            <a:ext cx="3124200" cy="2185988"/>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public static void Main()</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int a = 0;</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//following this method invocation, a==5</a:t>
            </a:r>
          </a:p>
          <a:p>
            <a:pPr defTabSz="966788">
              <a:defRPr/>
            </a:pPr>
            <a:r>
              <a:rPr lang="en-US" sz="1100" dirty="0" err="1">
                <a:solidFill>
                  <a:srgbClr val="0036A2"/>
                </a:solidFill>
                <a:latin typeface="Candara" pitchFamily="34" charset="0"/>
                <a:cs typeface="+mn-cs"/>
              </a:rPr>
              <a:t>  change(ref a); </a:t>
            </a:r>
          </a:p>
          <a:p>
            <a:pPr defTabSz="966788">
              <a:defRPr/>
            </a:pPr>
            <a:r>
              <a:rPr lang="en-US" sz="1100" dirty="0" err="1">
                <a:solidFill>
                  <a:srgbClr val="0036A2"/>
                </a:solidFill>
                <a:latin typeface="Candara" pitchFamily="34" charset="0"/>
                <a:cs typeface="+mn-cs"/>
              </a:rPr>
              <a:t>}</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public static void change (ref int b)</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b = 5;</a:t>
            </a:r>
          </a:p>
          <a:p>
            <a:pPr defTabSz="966788">
              <a:defRPr/>
            </a:pPr>
            <a:r>
              <a:rPr lang="en-US" sz="1100" dirty="0" err="1">
                <a:solidFill>
                  <a:srgbClr val="0036A2"/>
                </a:solidFill>
                <a:latin typeface="Candara" pitchFamily="34" charset="0"/>
                <a:cs typeface="+mn-cs"/>
              </a:rPr>
              <a:t>}</a:t>
            </a:r>
          </a:p>
        </p:txBody>
      </p:sp>
      <p:sp>
        <p:nvSpPr>
          <p:cNvPr id="8" name="Rectangle 4"/>
          <p:cNvSpPr>
            <a:spLocks noChangeArrowheads="1"/>
          </p:cNvSpPr>
          <p:nvPr/>
        </p:nvSpPr>
        <p:spPr bwMode="auto">
          <a:xfrm>
            <a:off x="2971800" y="7239000"/>
            <a:ext cx="1371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3.12</a:t>
            </a:r>
            <a:endParaRPr lang="en-US" sz="1550" dirty="0">
              <a:latin typeface="Candara" pitchFamily="34" charset="0"/>
              <a:cs typeface="Arial" charset="0"/>
            </a:endParaRPr>
          </a:p>
        </p:txBody>
      </p:sp>
      <p:grpSp>
        <p:nvGrpSpPr>
          <p:cNvPr id="217095"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7096"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811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9305DF9D-970C-4E20-9094-1465E2034C5A}" type="slidenum">
              <a:rPr lang="en-US" altLang="en-US" sz="800">
                <a:latin typeface="Arial" pitchFamily="34" charset="0"/>
              </a:rPr>
              <a:pPr algn="r" eaLnBrk="1" hangingPunct="1">
                <a:spcBef>
                  <a:spcPct val="0"/>
                </a:spcBef>
                <a:buFontTx/>
                <a:buNone/>
              </a:pPr>
              <a:t>37</a:t>
            </a:fld>
            <a:endParaRPr lang="en-US" altLang="en-US" sz="800">
              <a:latin typeface="Arial" pitchFamily="34" charset="0"/>
            </a:endParaRPr>
          </a:p>
        </p:txBody>
      </p:sp>
      <p:sp>
        <p:nvSpPr>
          <p:cNvPr id="4" name="Rectangle 7"/>
          <p:cNvSpPr txBox="1">
            <a:spLocks noChangeArrowheads="1"/>
          </p:cNvSpPr>
          <p:nvPr/>
        </p:nvSpPr>
        <p:spPr>
          <a:xfrm>
            <a:off x="228600" y="762000"/>
            <a:ext cx="3886200" cy="2057400"/>
          </a:xfrm>
          <a:prstGeom prst="rect">
            <a:avLst/>
          </a:prstGeom>
        </p:spPr>
        <p:txBody>
          <a:bodyPr/>
          <a:lstStyle/>
          <a:p>
            <a:pPr marL="361950" indent="-361950" defTabSz="966788" eaLnBrk="1" hangingPunct="1">
              <a:defRPr/>
            </a:pPr>
            <a:r>
              <a:rPr lang="en-US" sz="1600" b="1" dirty="0">
                <a:latin typeface="Candara" pitchFamily="34" charset="0"/>
                <a:cs typeface="Courier New" pitchFamily="49" charset="0"/>
              </a:rPr>
              <a:t>3.19.3 'output' parameters </a:t>
            </a:r>
          </a:p>
          <a:p>
            <a:pPr marL="361950" indent="-361950" defTabSz="966788" eaLnBrk="1" hangingPunct="1">
              <a:defRPr/>
            </a:pPr>
            <a:r>
              <a:rPr lang="en-US" sz="1550" dirty="0">
                <a:latin typeface="Candara" pitchFamily="34" charset="0"/>
                <a:cs typeface="Courier New" pitchFamily="49" charset="0"/>
              </a:rPr>
              <a:t>Where a method parameter is defined (and</a:t>
            </a:r>
          </a:p>
          <a:p>
            <a:pPr marL="361950" indent="-361950" defTabSz="966788" eaLnBrk="1" hangingPunct="1">
              <a:defRPr/>
            </a:pPr>
            <a:r>
              <a:rPr lang="en-US" sz="1550" dirty="0">
                <a:latin typeface="Candara" pitchFamily="34" charset="0"/>
                <a:cs typeface="Courier New" pitchFamily="49" charset="0"/>
              </a:rPr>
              <a:t>invoked) using the 'out' modifier, it is </a:t>
            </a:r>
          </a:p>
          <a:p>
            <a:pPr marL="361950" indent="-361950" defTabSz="966788" eaLnBrk="1" hangingPunct="1">
              <a:defRPr/>
            </a:pPr>
            <a:r>
              <a:rPr lang="en-US" sz="1550" dirty="0">
                <a:latin typeface="Candara" pitchFamily="34" charset="0"/>
                <a:cs typeface="Courier New" pitchFamily="49" charset="0"/>
              </a:rPr>
              <a:t>passed by reference. The difference</a:t>
            </a:r>
          </a:p>
          <a:p>
            <a:pPr marL="361950" indent="-361950" defTabSz="966788" eaLnBrk="1" hangingPunct="1">
              <a:defRPr/>
            </a:pPr>
            <a:r>
              <a:rPr lang="en-US" sz="1550" dirty="0">
                <a:latin typeface="Candara" pitchFamily="34" charset="0"/>
                <a:cs typeface="Courier New" pitchFamily="49" charset="0"/>
              </a:rPr>
              <a:t>between the 'out' and the 'ref‘ modifier is</a:t>
            </a:r>
          </a:p>
          <a:p>
            <a:pPr marL="361950" indent="-361950" defTabSz="966788" eaLnBrk="1" hangingPunct="1">
              <a:defRPr/>
            </a:pPr>
            <a:r>
              <a:rPr lang="en-US" sz="1550" dirty="0">
                <a:latin typeface="Candara" pitchFamily="34" charset="0"/>
                <a:cs typeface="Courier New" pitchFamily="49" charset="0"/>
              </a:rPr>
              <a:t>this: a parameter modified by the 'out‘</a:t>
            </a:r>
          </a:p>
          <a:p>
            <a:pPr marL="361950" indent="-361950" defTabSz="966788" eaLnBrk="1" hangingPunct="1">
              <a:defRPr/>
            </a:pPr>
            <a:r>
              <a:rPr lang="en-US" sz="1550" dirty="0">
                <a:latin typeface="Candara" pitchFamily="34" charset="0"/>
                <a:cs typeface="Courier New" pitchFamily="49" charset="0"/>
              </a:rPr>
              <a:t>keyword need not be assigned a value</a:t>
            </a:r>
          </a:p>
          <a:p>
            <a:pPr marL="361950" indent="-361950" defTabSz="966788" eaLnBrk="1" hangingPunct="1">
              <a:defRPr/>
            </a:pPr>
            <a:r>
              <a:rPr lang="en-US" sz="1550" dirty="0">
                <a:latin typeface="Candara" pitchFamily="34" charset="0"/>
                <a:cs typeface="Courier New" pitchFamily="49" charset="0"/>
              </a:rPr>
              <a:t>before being passed into the method, but</a:t>
            </a:r>
          </a:p>
          <a:p>
            <a:pPr marL="361950" indent="-361950" defTabSz="966788" eaLnBrk="1" hangingPunct="1">
              <a:defRPr/>
            </a:pPr>
            <a:r>
              <a:rPr lang="en-US" sz="1550" dirty="0">
                <a:latin typeface="Candara" pitchFamily="34" charset="0"/>
                <a:cs typeface="Courier New" pitchFamily="49" charset="0"/>
              </a:rPr>
              <a:t>must be assigned a value in the method. </a:t>
            </a:r>
          </a:p>
          <a:p>
            <a:pPr marL="361950" indent="-361950" defTabSz="966788" eaLnBrk="1" hangingPunct="1">
              <a:defRPr/>
            </a:pPr>
            <a:endParaRPr lang="en-US" sz="800" dirty="0">
              <a:latin typeface="Candara" pitchFamily="34" charset="0"/>
              <a:cs typeface="Courier New" pitchFamily="49" charset="0"/>
            </a:endParaRPr>
          </a:p>
        </p:txBody>
      </p:sp>
      <p:sp>
        <p:nvSpPr>
          <p:cNvPr id="9" name="Rectangle 7"/>
          <p:cNvSpPr txBox="1">
            <a:spLocks noChangeArrowheads="1"/>
          </p:cNvSpPr>
          <p:nvPr/>
        </p:nvSpPr>
        <p:spPr>
          <a:xfrm>
            <a:off x="228600" y="3048000"/>
            <a:ext cx="6477000" cy="29718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reason that one might use output parameters is to return multiple</a:t>
            </a:r>
          </a:p>
          <a:p>
            <a:pPr marL="361950" indent="-361950" defTabSz="966788" eaLnBrk="1" hangingPunct="1">
              <a:defRPr/>
            </a:pPr>
            <a:r>
              <a:rPr lang="en-US" sz="1550" dirty="0">
                <a:latin typeface="Candara" pitchFamily="34" charset="0"/>
                <a:cs typeface="Courier New" pitchFamily="49" charset="0"/>
              </a:rPr>
              <a:t>values from a method. For instance, in the code in example 3.13, an integer</a:t>
            </a:r>
          </a:p>
          <a:p>
            <a:pPr marL="361950" indent="-361950" defTabSz="966788" eaLnBrk="1" hangingPunct="1">
              <a:defRPr/>
            </a:pPr>
            <a:r>
              <a:rPr lang="en-US" sz="1550" dirty="0">
                <a:latin typeface="Candara" pitchFamily="34" charset="0"/>
                <a:cs typeface="Courier New" pitchFamily="49" charset="0"/>
              </a:rPr>
              <a:t>and a </a:t>
            </a:r>
            <a:r>
              <a:rPr lang="en-US" sz="1550" dirty="0" err="1">
                <a:latin typeface="Candara" pitchFamily="34" charset="0"/>
                <a:cs typeface="Courier New" pitchFamily="49" charset="0"/>
              </a:rPr>
              <a:t>boolean</a:t>
            </a:r>
            <a:r>
              <a:rPr lang="en-US" sz="1550" dirty="0">
                <a:latin typeface="Candara" pitchFamily="34" charset="0"/>
                <a:cs typeface="Courier New" pitchFamily="49" charset="0"/>
              </a:rPr>
              <a:t> is passed to the 'change‘ method. This method sets the</a:t>
            </a:r>
          </a:p>
          <a:p>
            <a:pPr marL="361950" indent="-361950" defTabSz="966788" eaLnBrk="1" hangingPunct="1">
              <a:defRPr/>
            </a:pPr>
            <a:r>
              <a:rPr lang="en-US" sz="1550" dirty="0" err="1">
                <a:latin typeface="Candara" pitchFamily="34" charset="0"/>
                <a:cs typeface="Courier New" pitchFamily="49" charset="0"/>
              </a:rPr>
              <a:t>boolean</a:t>
            </a:r>
            <a:r>
              <a:rPr lang="en-US" sz="1550" dirty="0">
                <a:latin typeface="Candara" pitchFamily="34" charset="0"/>
                <a:cs typeface="Courier New" pitchFamily="49" charset="0"/>
              </a:rPr>
              <a:t> to indicate whether or not the integer is greater than 0, and</a:t>
            </a:r>
          </a:p>
          <a:p>
            <a:pPr marL="361950" indent="-361950" defTabSz="966788" eaLnBrk="1" hangingPunct="1">
              <a:defRPr/>
            </a:pPr>
            <a:r>
              <a:rPr lang="en-US" sz="1550" dirty="0">
                <a:latin typeface="Candara" pitchFamily="34" charset="0"/>
                <a:cs typeface="Courier New" pitchFamily="49" charset="0"/>
              </a:rPr>
              <a:t>returns the value of the integer doubled.</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b="1" dirty="0">
                <a:latin typeface="Candara" pitchFamily="34" charset="0"/>
                <a:cs typeface="Courier New" pitchFamily="49" charset="0"/>
              </a:rPr>
              <a:t>3.20 Method Overloading</a:t>
            </a:r>
          </a:p>
          <a:p>
            <a:pPr marL="361950" indent="-361950" defTabSz="966788" eaLnBrk="1" hangingPunct="1">
              <a:defRPr/>
            </a:pPr>
            <a:r>
              <a:rPr lang="en-US" sz="1550" dirty="0">
                <a:latin typeface="Candara" pitchFamily="34" charset="0"/>
                <a:cs typeface="Courier New" pitchFamily="49" charset="0"/>
              </a:rPr>
              <a:t>Each method has a signature. This comprises the method's name and its</a:t>
            </a:r>
          </a:p>
          <a:p>
            <a:pPr marL="361950" indent="-361950" defTabSz="966788" eaLnBrk="1" hangingPunct="1">
              <a:defRPr/>
            </a:pPr>
            <a:r>
              <a:rPr lang="en-US" sz="1550" dirty="0">
                <a:latin typeface="Candara" pitchFamily="34" charset="0"/>
                <a:cs typeface="Courier New" pitchFamily="49" charset="0"/>
              </a:rPr>
              <a:t>parameters (excepting their names), but not the method's return type. In</a:t>
            </a:r>
          </a:p>
          <a:p>
            <a:pPr marL="361950" indent="-361950" defTabSz="966788" eaLnBrk="1" hangingPunct="1">
              <a:defRPr/>
            </a:pPr>
            <a:r>
              <a:rPr lang="en-US" sz="1550" dirty="0">
                <a:latin typeface="Candara" pitchFamily="34" charset="0"/>
                <a:cs typeface="Courier New" pitchFamily="49" charset="0"/>
              </a:rPr>
              <a:t>the example below, the elements making up the method's </a:t>
            </a:r>
            <a:r>
              <a:rPr lang="en-US" sz="1400" dirty="0">
                <a:latin typeface="Candara" pitchFamily="34" charset="0"/>
                <a:cs typeface="Courier New" pitchFamily="49" charset="0"/>
              </a:rPr>
              <a:t>signature are</a:t>
            </a:r>
          </a:p>
          <a:p>
            <a:pPr marL="361950" indent="-361950" defTabSz="966788" eaLnBrk="1" hangingPunct="1">
              <a:defRPr/>
            </a:pPr>
            <a:r>
              <a:rPr lang="en-US" sz="1400" dirty="0">
                <a:latin typeface="Candara" pitchFamily="34" charset="0"/>
                <a:cs typeface="Courier New" pitchFamily="49" charset="0"/>
              </a:rPr>
              <a:t>emphasized –note also that the '</a:t>
            </a:r>
            <a:r>
              <a:rPr lang="en-US" sz="1400" dirty="0" err="1">
                <a:latin typeface="Candara" pitchFamily="34" charset="0"/>
                <a:cs typeface="Courier New" pitchFamily="49" charset="0"/>
              </a:rPr>
              <a:t>params</a:t>
            </a:r>
            <a:r>
              <a:rPr lang="en-US" sz="1400" dirty="0">
                <a:latin typeface="Candara" pitchFamily="34" charset="0"/>
                <a:cs typeface="Courier New" pitchFamily="49" charset="0"/>
              </a:rPr>
              <a:t>' keyword is not included in the signature.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050" dirty="0">
                <a:latin typeface="Courier New" pitchFamily="49" charset="0"/>
                <a:cs typeface="Courier New" pitchFamily="49" charset="0"/>
              </a:rPr>
              <a:t>public static </a:t>
            </a:r>
            <a:r>
              <a:rPr lang="en-US" sz="1050" dirty="0" err="1">
                <a:latin typeface="Courier New" pitchFamily="49" charset="0"/>
                <a:cs typeface="Courier New" pitchFamily="49" charset="0"/>
              </a:rPr>
              <a:t>int</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myMethod</a:t>
            </a:r>
            <a:r>
              <a:rPr lang="en-US" sz="1050" dirty="0">
                <a:latin typeface="Courier New" pitchFamily="49" charset="0"/>
                <a:cs typeface="Courier New" pitchFamily="49" charset="0"/>
              </a:rPr>
              <a:t>(</a:t>
            </a:r>
            <a:r>
              <a:rPr lang="en-US" sz="1050" dirty="0" err="1">
                <a:latin typeface="Courier New" pitchFamily="49" charset="0"/>
                <a:cs typeface="Courier New" pitchFamily="49" charset="0"/>
              </a:rPr>
              <a:t>int</a:t>
            </a:r>
            <a:r>
              <a:rPr lang="en-US" sz="1050" dirty="0">
                <a:latin typeface="Courier New" pitchFamily="49" charset="0"/>
                <a:cs typeface="Courier New" pitchFamily="49" charset="0"/>
              </a:rPr>
              <a:t> a, ref double b, out </a:t>
            </a:r>
            <a:r>
              <a:rPr lang="en-US" sz="1050" dirty="0" err="1">
                <a:latin typeface="Courier New" pitchFamily="49" charset="0"/>
                <a:cs typeface="Courier New" pitchFamily="49" charset="0"/>
              </a:rPr>
              <a:t>bool</a:t>
            </a:r>
            <a:r>
              <a:rPr lang="en-US" sz="1050" dirty="0">
                <a:latin typeface="Courier New" pitchFamily="49" charset="0"/>
                <a:cs typeface="Courier New" pitchFamily="49" charset="0"/>
              </a:rPr>
              <a:t> c, </a:t>
            </a:r>
            <a:r>
              <a:rPr lang="en-US" sz="1050" dirty="0" err="1">
                <a:latin typeface="Courier New" pitchFamily="49" charset="0"/>
                <a:cs typeface="Courier New" pitchFamily="49" charset="0"/>
              </a:rPr>
              <a:t>params</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int</a:t>
            </a:r>
            <a:r>
              <a:rPr lang="en-US" sz="1050" dirty="0">
                <a:latin typeface="Courier New" pitchFamily="49" charset="0"/>
                <a:cs typeface="Courier New" pitchFamily="49" charset="0"/>
              </a:rPr>
              <a:t>[] d);</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importance of the signature is that no class is allowed to contain two</a:t>
            </a:r>
          </a:p>
          <a:p>
            <a:pPr marL="361950" indent="-361950" defTabSz="966788" eaLnBrk="1" hangingPunct="1">
              <a:defRPr/>
            </a:pPr>
            <a:r>
              <a:rPr lang="en-US" sz="1550" dirty="0">
                <a:latin typeface="Candara" pitchFamily="34" charset="0"/>
                <a:cs typeface="Courier New" pitchFamily="49" charset="0"/>
              </a:rPr>
              <a:t>methods with the same signature. Since the signature takes in more than</a:t>
            </a:r>
          </a:p>
          <a:p>
            <a:pPr marL="361950" indent="-361950" defTabSz="966788" eaLnBrk="1" hangingPunct="1">
              <a:defRPr/>
            </a:pPr>
            <a:r>
              <a:rPr lang="en-US" sz="1550" dirty="0">
                <a:latin typeface="Candara" pitchFamily="34" charset="0"/>
                <a:cs typeface="Courier New" pitchFamily="49" charset="0"/>
              </a:rPr>
              <a:t>the method name, however, it is possible for one class to have methods</a:t>
            </a:r>
          </a:p>
          <a:p>
            <a:pPr marL="361950" indent="-361950" defTabSz="966788" eaLnBrk="1" hangingPunct="1">
              <a:defRPr/>
            </a:pPr>
            <a:r>
              <a:rPr lang="en-US" sz="1550" dirty="0">
                <a:latin typeface="Candara" pitchFamily="34" charset="0"/>
                <a:cs typeface="Courier New" pitchFamily="49" charset="0"/>
              </a:rPr>
              <a:t>sharing a name. For example, a class with the method whose header is </a:t>
            </a:r>
          </a:p>
          <a:p>
            <a:pPr marL="361950" indent="-361950" defTabSz="966788" eaLnBrk="1" hangingPunct="1">
              <a:defRPr/>
            </a:pPr>
            <a:r>
              <a:rPr lang="en-US" sz="1550" dirty="0">
                <a:latin typeface="Candara" pitchFamily="34" charset="0"/>
                <a:cs typeface="Courier New" pitchFamily="49" charset="0"/>
              </a:rPr>
              <a:t>given above might also contain a method with the header: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050" dirty="0">
                <a:latin typeface="Courier New" pitchFamily="49" charset="0"/>
                <a:cs typeface="Courier New" pitchFamily="49" charset="0"/>
              </a:rPr>
              <a:t>public static </a:t>
            </a:r>
            <a:r>
              <a:rPr lang="en-US" sz="1050" dirty="0" err="1">
                <a:latin typeface="Courier New" pitchFamily="49" charset="0"/>
                <a:cs typeface="Courier New" pitchFamily="49" charset="0"/>
              </a:rPr>
              <a:t>int</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myMethod</a:t>
            </a:r>
            <a:r>
              <a:rPr lang="en-US" sz="1050" dirty="0">
                <a:latin typeface="Courier New" pitchFamily="49" charset="0"/>
                <a:cs typeface="Courier New" pitchFamily="49" charset="0"/>
              </a:rPr>
              <a:t>(</a:t>
            </a:r>
            <a:r>
              <a:rPr lang="en-US" sz="1050" dirty="0" err="1">
                <a:latin typeface="Courier New" pitchFamily="49" charset="0"/>
                <a:cs typeface="Courier New" pitchFamily="49" charset="0"/>
              </a:rPr>
              <a:t>int</a:t>
            </a:r>
            <a:r>
              <a:rPr lang="en-US" sz="1050" dirty="0">
                <a:latin typeface="Courier New" pitchFamily="49" charset="0"/>
                <a:cs typeface="Courier New" pitchFamily="49" charset="0"/>
              </a:rPr>
              <a:t> a, ref double b)</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Note, however, that since neither its return type nor the </a:t>
            </a:r>
            <a:r>
              <a:rPr lang="en-US" sz="1550" dirty="0" err="1">
                <a:latin typeface="Candara" pitchFamily="34" charset="0"/>
                <a:cs typeface="Courier New" pitchFamily="49" charset="0"/>
              </a:rPr>
              <a:t>params</a:t>
            </a:r>
            <a:r>
              <a:rPr lang="en-US" sz="1550" dirty="0">
                <a:latin typeface="Candara" pitchFamily="34" charset="0"/>
                <a:cs typeface="Courier New" pitchFamily="49" charset="0"/>
              </a:rPr>
              <a:t> keyword</a:t>
            </a:r>
          </a:p>
          <a:p>
            <a:pPr marL="361950" indent="-361950" defTabSz="966788" eaLnBrk="1" hangingPunct="1">
              <a:defRPr/>
            </a:pPr>
            <a:r>
              <a:rPr lang="en-US" sz="1550" dirty="0">
                <a:latin typeface="Candara" pitchFamily="34" charset="0"/>
                <a:cs typeface="Courier New" pitchFamily="49" charset="0"/>
              </a:rPr>
              <a:t>are part of a method's signature this class could not also contain a method</a:t>
            </a:r>
          </a:p>
          <a:p>
            <a:pPr marL="361950" indent="-361950" defTabSz="966788" eaLnBrk="1" hangingPunct="1">
              <a:defRPr/>
            </a:pPr>
            <a:r>
              <a:rPr lang="en-US" sz="1550" dirty="0">
                <a:latin typeface="Candara" pitchFamily="34" charset="0"/>
                <a:cs typeface="Courier New" pitchFamily="49" charset="0"/>
              </a:rPr>
              <a:t>with the header: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000" dirty="0">
                <a:latin typeface="Candara" pitchFamily="34" charset="0"/>
                <a:cs typeface="Courier New" pitchFamily="49" charset="0"/>
              </a:rPr>
              <a:t>public static void </a:t>
            </a:r>
            <a:r>
              <a:rPr lang="en-US" sz="1000" dirty="0" err="1">
                <a:latin typeface="Candara" pitchFamily="34" charset="0"/>
                <a:cs typeface="Courier New" pitchFamily="49" charset="0"/>
              </a:rPr>
              <a:t>myMethod</a:t>
            </a:r>
            <a:r>
              <a:rPr lang="en-US" sz="1000" dirty="0">
                <a:latin typeface="Candara" pitchFamily="34" charset="0"/>
                <a:cs typeface="Courier New" pitchFamily="49" charset="0"/>
              </a:rPr>
              <a:t>(</a:t>
            </a:r>
            <a:r>
              <a:rPr lang="en-US" sz="1000" dirty="0" err="1">
                <a:latin typeface="Candara" pitchFamily="34" charset="0"/>
                <a:cs typeface="Courier New" pitchFamily="49" charset="0"/>
              </a:rPr>
              <a:t>int</a:t>
            </a:r>
            <a:r>
              <a:rPr lang="en-US" sz="1000" dirty="0">
                <a:latin typeface="Candara" pitchFamily="34" charset="0"/>
                <a:cs typeface="Courier New" pitchFamily="49" charset="0"/>
              </a:rPr>
              <a:t> e, ref double f, out </a:t>
            </a:r>
            <a:r>
              <a:rPr lang="en-US" sz="1000" dirty="0" err="1">
                <a:latin typeface="Candara" pitchFamily="34" charset="0"/>
                <a:cs typeface="Courier New" pitchFamily="49" charset="0"/>
              </a:rPr>
              <a:t>bool</a:t>
            </a:r>
            <a:r>
              <a:rPr lang="en-US" sz="1000" dirty="0">
                <a:latin typeface="Candara" pitchFamily="34" charset="0"/>
                <a:cs typeface="Courier New" pitchFamily="49" charset="0"/>
              </a:rPr>
              <a:t> g, </a:t>
            </a:r>
            <a:r>
              <a:rPr lang="en-US" sz="1000" dirty="0" err="1">
                <a:latin typeface="Candara" pitchFamily="34" charset="0"/>
                <a:cs typeface="Courier New" pitchFamily="49" charset="0"/>
              </a:rPr>
              <a:t>int</a:t>
            </a:r>
            <a:r>
              <a:rPr lang="en-US" sz="1000" dirty="0">
                <a:latin typeface="Candara" pitchFamily="34" charset="0"/>
                <a:cs typeface="Courier New" pitchFamily="49" charset="0"/>
              </a:rPr>
              <a:t>[] h)</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p:txBody>
      </p:sp>
      <p:sp>
        <p:nvSpPr>
          <p:cNvPr id="10" name="Rectangle 4"/>
          <p:cNvSpPr>
            <a:spLocks noChangeArrowheads="1"/>
          </p:cNvSpPr>
          <p:nvPr/>
        </p:nvSpPr>
        <p:spPr bwMode="auto">
          <a:xfrm>
            <a:off x="4648200" y="2774950"/>
            <a:ext cx="1371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chemeClr val="bg2"/>
                </a:solidFill>
                <a:latin typeface="Candara" pitchFamily="34" charset="0"/>
              </a:rPr>
              <a:t>Example 3.13</a:t>
            </a:r>
            <a:endParaRPr lang="en-US" sz="1550" dirty="0">
              <a:solidFill>
                <a:schemeClr val="bg2"/>
              </a:solidFill>
              <a:latin typeface="Candara" pitchFamily="34" charset="0"/>
              <a:cs typeface="Arial" charset="0"/>
            </a:endParaRPr>
          </a:p>
        </p:txBody>
      </p:sp>
      <p:grpSp>
        <p:nvGrpSpPr>
          <p:cNvPr id="218119" name="Group 10"/>
          <p:cNvGrpSpPr>
            <a:grpSpLocks/>
          </p:cNvGrpSpPr>
          <p:nvPr/>
        </p:nvGrpSpPr>
        <p:grpSpPr bwMode="auto">
          <a:xfrm>
            <a:off x="0" y="8686800"/>
            <a:ext cx="6858000" cy="295275"/>
            <a:chOff x="0" y="8686800"/>
            <a:chExt cx="6858000" cy="295395"/>
          </a:xfrm>
        </p:grpSpPr>
        <p:sp>
          <p:nvSpPr>
            <p:cNvPr id="12" name="TextBox 11"/>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3" name="Straight Connector 12"/>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8120" name="TextBox 13"/>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grpSp>
        <p:nvGrpSpPr>
          <p:cNvPr id="218121" name="Group 15"/>
          <p:cNvGrpSpPr>
            <a:grpSpLocks/>
          </p:cNvGrpSpPr>
          <p:nvPr/>
        </p:nvGrpSpPr>
        <p:grpSpPr bwMode="auto">
          <a:xfrm>
            <a:off x="4114800" y="852488"/>
            <a:ext cx="2514600" cy="2286000"/>
            <a:chOff x="4114800" y="914400"/>
            <a:chExt cx="2514600" cy="2286000"/>
          </a:xfrm>
        </p:grpSpPr>
        <p:sp>
          <p:nvSpPr>
            <p:cNvPr id="8" name="Rectangle 24"/>
            <p:cNvSpPr>
              <a:spLocks noChangeArrowheads="1"/>
            </p:cNvSpPr>
            <p:nvPr/>
          </p:nvSpPr>
          <p:spPr bwMode="auto">
            <a:xfrm>
              <a:off x="4114800" y="914400"/>
              <a:ext cx="2514600" cy="2200275"/>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public static void Main()</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bool b;</a:t>
              </a:r>
            </a:p>
            <a:p>
              <a:pPr defTabSz="966788">
                <a:defRPr/>
              </a:pPr>
              <a:r>
                <a:rPr lang="en-US" sz="1100" dirty="0" err="1">
                  <a:solidFill>
                    <a:srgbClr val="0036A2"/>
                  </a:solidFill>
                  <a:latin typeface="Candara" pitchFamily="34" charset="0"/>
                  <a:cs typeface="+mn-cs"/>
                </a:rPr>
                <a:t>  int c = change(5, out b);</a:t>
              </a:r>
            </a:p>
            <a:p>
              <a:pPr defTabSz="966788">
                <a:defRPr/>
              </a:pPr>
              <a:r>
                <a:rPr lang="en-US" sz="1100" dirty="0" err="1">
                  <a:solidFill>
                    <a:srgbClr val="0036A2"/>
                  </a:solidFill>
                  <a:latin typeface="Candara" pitchFamily="34" charset="0"/>
                  <a:cs typeface="+mn-cs"/>
                </a:rPr>
                <a:t>}</a:t>
              </a:r>
            </a:p>
            <a:p>
              <a:pPr defTabSz="966788">
                <a:defRPr/>
              </a:pPr>
              <a:r>
                <a:rPr lang="en-US" sz="5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public static int change (int a, out bool b)</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b=false;</a:t>
              </a:r>
            </a:p>
            <a:p>
              <a:pPr defTabSz="966788">
                <a:defRPr/>
              </a:pPr>
              <a:r>
                <a:rPr lang="en-US" sz="1100" dirty="0" err="1">
                  <a:solidFill>
                    <a:srgbClr val="0036A2"/>
                  </a:solidFill>
                  <a:latin typeface="Candara" pitchFamily="34" charset="0"/>
                  <a:cs typeface="+mn-cs"/>
                </a:rPr>
                <a:t>  if (a&gt;0)  b=true;</a:t>
              </a:r>
            </a:p>
            <a:p>
              <a:pPr defTabSz="966788">
                <a:defRPr/>
              </a:pPr>
              <a:r>
                <a:rPr lang="en-US" sz="1100" dirty="0" err="1">
                  <a:solidFill>
                    <a:srgbClr val="0036A2"/>
                  </a:solidFill>
                  <a:latin typeface="Candara" pitchFamily="34" charset="0"/>
                  <a:cs typeface="+mn-cs"/>
                </a:rPr>
                <a:t>   return (2*a);</a:t>
              </a:r>
            </a:p>
            <a:p>
              <a:pPr defTabSz="966788">
                <a:defRPr/>
              </a:pPr>
              <a:r>
                <a:rPr lang="en-US" sz="1100" dirty="0" err="1">
                  <a:solidFill>
                    <a:srgbClr val="0036A2"/>
                  </a:solidFill>
                  <a:latin typeface="Candara" pitchFamily="34" charset="0"/>
                  <a:cs typeface="+mn-cs"/>
                </a:rPr>
                <a:t>}</a:t>
              </a:r>
            </a:p>
          </p:txBody>
        </p:sp>
        <p:sp>
          <p:nvSpPr>
            <p:cNvPr id="15" name="Rectangle 4"/>
            <p:cNvSpPr>
              <a:spLocks noChangeArrowheads="1"/>
            </p:cNvSpPr>
            <p:nvPr/>
          </p:nvSpPr>
          <p:spPr bwMode="auto">
            <a:xfrm>
              <a:off x="5257800" y="2819400"/>
              <a:ext cx="1371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3.13</a:t>
              </a:r>
              <a:endParaRPr lang="en-US" sz="1550" dirty="0">
                <a:latin typeface="Candara" pitchFamily="34" charset="0"/>
                <a:cs typeface="Arial"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1913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826B40B-9DF4-4048-B275-BE4F0CA7459C}" type="slidenum">
              <a:rPr lang="en-US" altLang="en-US" sz="800">
                <a:latin typeface="Arial" pitchFamily="34" charset="0"/>
              </a:rPr>
              <a:pPr algn="r" eaLnBrk="1" hangingPunct="1">
                <a:spcBef>
                  <a:spcPct val="0"/>
                </a:spcBef>
                <a:buFontTx/>
                <a:buNone/>
              </a:pPr>
              <a:t>38</a:t>
            </a:fld>
            <a:endParaRPr lang="en-US" altLang="en-US" sz="800">
              <a:latin typeface="Arial" pitchFamily="34" charset="0"/>
            </a:endParaRPr>
          </a:p>
        </p:txBody>
      </p:sp>
      <p:sp>
        <p:nvSpPr>
          <p:cNvPr id="4" name="Rectangle 7"/>
          <p:cNvSpPr txBox="1">
            <a:spLocks noChangeArrowheads="1"/>
          </p:cNvSpPr>
          <p:nvPr/>
        </p:nvSpPr>
        <p:spPr>
          <a:xfrm>
            <a:off x="228600" y="762000"/>
            <a:ext cx="6492875" cy="6400800"/>
          </a:xfrm>
          <a:prstGeom prst="rect">
            <a:avLst/>
          </a:prstGeom>
        </p:spPr>
        <p:txBody>
          <a:bodyPr/>
          <a:lstStyle/>
          <a:p>
            <a:pPr defTabSz="966788" eaLnBrk="1" hangingPunct="1">
              <a:defRPr/>
            </a:pPr>
            <a:r>
              <a:rPr lang="en-US" b="1" dirty="0">
                <a:latin typeface="Candara" pitchFamily="34" charset="0"/>
                <a:cs typeface="Courier New" pitchFamily="49" charset="0"/>
              </a:rPr>
              <a:t>3.21 Delegates</a:t>
            </a: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Each A delegate is a type-safe object that can point to another method (or possibly multiple methods) in the application, which can be invoked at later time. Delegates also can invoke methods Asynchronously.</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A delegate type maintains three important pieces of information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1. The name of the method on which it make calls.</a:t>
            </a:r>
          </a:p>
          <a:p>
            <a:pPr defTabSz="966788" eaLnBrk="1" hangingPunct="1">
              <a:defRPr/>
            </a:pPr>
            <a:r>
              <a:rPr lang="en-US" sz="1550" dirty="0">
                <a:latin typeface="Candara" pitchFamily="34" charset="0"/>
                <a:cs typeface="Courier New" pitchFamily="49" charset="0"/>
              </a:rPr>
              <a:t>2. Any argument (if any) of this method.</a:t>
            </a:r>
          </a:p>
          <a:p>
            <a:pPr defTabSz="966788" eaLnBrk="1" hangingPunct="1">
              <a:defRPr/>
            </a:pPr>
            <a:r>
              <a:rPr lang="en-US" sz="1550" dirty="0">
                <a:latin typeface="Candara" pitchFamily="34" charset="0"/>
                <a:cs typeface="Courier New" pitchFamily="49" charset="0"/>
              </a:rPr>
              <a:t>3. The return value (if any) of this method.</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3.21.1 Defining a Delegate in C#</a:t>
            </a:r>
          </a:p>
          <a:p>
            <a:pPr defTabSz="966788" eaLnBrk="1" hangingPunct="1">
              <a:defRPr/>
            </a:pPr>
            <a:r>
              <a:rPr lang="en-US" sz="1550" dirty="0">
                <a:latin typeface="Candara" pitchFamily="34" charset="0"/>
                <a:cs typeface="Courier New" pitchFamily="49" charset="0"/>
              </a:rPr>
              <a:t>When you want to create a delegate in C# you make use of delegate</a:t>
            </a:r>
          </a:p>
          <a:p>
            <a:pPr defTabSz="966788" eaLnBrk="1" hangingPunct="1">
              <a:defRPr/>
            </a:pPr>
            <a:r>
              <a:rPr lang="en-US" sz="1550" dirty="0">
                <a:latin typeface="Candara" pitchFamily="34" charset="0"/>
                <a:cs typeface="Courier New" pitchFamily="49" charset="0"/>
              </a:rPr>
              <a:t>keyword.</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The name of your delegate can be whatever you desire. However, you must define the delegate to match the signature of the method it will point to. </a:t>
            </a:r>
            <a:r>
              <a:rPr lang="en-US" sz="1550" dirty="0" err="1">
                <a:latin typeface="Candara" pitchFamily="34" charset="0"/>
                <a:cs typeface="Courier New" pitchFamily="49" charset="0"/>
              </a:rPr>
              <a:t>fo</a:t>
            </a:r>
            <a:r>
              <a:rPr lang="en-US" sz="1550" dirty="0">
                <a:latin typeface="Candara" pitchFamily="34" charset="0"/>
                <a:cs typeface="Courier New" pitchFamily="49" charset="0"/>
              </a:rPr>
              <a:t> example the following delegate can point to any method taking two integers and returning an integer.</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public delegate </a:t>
            </a:r>
            <a:r>
              <a:rPr lang="en-US" sz="1550" dirty="0" err="1">
                <a:latin typeface="Candara" pitchFamily="34" charset="0"/>
                <a:cs typeface="Courier New" pitchFamily="49" charset="0"/>
              </a:rPr>
              <a:t>int</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DelegateName</a:t>
            </a:r>
            <a:r>
              <a:rPr lang="en-US" sz="1550" dirty="0">
                <a:latin typeface="Candara" pitchFamily="34" charset="0"/>
                <a:cs typeface="Courier New" pitchFamily="49" charset="0"/>
              </a:rPr>
              <a:t>(</a:t>
            </a:r>
            <a:r>
              <a:rPr lang="en-US" sz="1550" dirty="0" err="1">
                <a:latin typeface="Candara" pitchFamily="34" charset="0"/>
                <a:cs typeface="Courier New" pitchFamily="49" charset="0"/>
              </a:rPr>
              <a:t>int</a:t>
            </a:r>
            <a:r>
              <a:rPr lang="en-US" sz="1550" dirty="0">
                <a:latin typeface="Candara" pitchFamily="34" charset="0"/>
                <a:cs typeface="Courier New" pitchFamily="49" charset="0"/>
              </a:rPr>
              <a:t> x, </a:t>
            </a:r>
            <a:r>
              <a:rPr lang="en-US" sz="1550" dirty="0" err="1">
                <a:latin typeface="Candara" pitchFamily="34" charset="0"/>
                <a:cs typeface="Courier New" pitchFamily="49" charset="0"/>
              </a:rPr>
              <a:t>int</a:t>
            </a:r>
            <a:r>
              <a:rPr lang="en-US" sz="1550" dirty="0">
                <a:latin typeface="Candara" pitchFamily="34" charset="0"/>
                <a:cs typeface="Courier New" pitchFamily="49" charset="0"/>
              </a:rPr>
              <a:t> y);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Once you do this </a:t>
            </a:r>
            <a:r>
              <a:rPr lang="en-US" sz="1550" dirty="0" err="1">
                <a:latin typeface="Candara" pitchFamily="34" charset="0"/>
                <a:cs typeface="Courier New" pitchFamily="49" charset="0"/>
              </a:rPr>
              <a:t>DelegateName</a:t>
            </a:r>
            <a:r>
              <a:rPr lang="en-US" sz="1550" dirty="0">
                <a:latin typeface="Candara" pitchFamily="34" charset="0"/>
                <a:cs typeface="Courier New" pitchFamily="49" charset="0"/>
              </a:rPr>
              <a:t> becomes a type. </a:t>
            </a:r>
            <a:r>
              <a:rPr lang="en-US" sz="1550" dirty="0" err="1">
                <a:latin typeface="Candara" pitchFamily="34" charset="0"/>
                <a:cs typeface="Courier New" pitchFamily="49" charset="0"/>
              </a:rPr>
              <a:t>Infact</a:t>
            </a:r>
            <a:r>
              <a:rPr lang="en-US" sz="1550" dirty="0">
                <a:latin typeface="Candara" pitchFamily="34" charset="0"/>
                <a:cs typeface="Courier New" pitchFamily="49" charset="0"/>
              </a:rPr>
              <a:t> it is a safe type. Therefore you can now define variables of this type. For example…</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DelegateName</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aDelegate</a:t>
            </a:r>
            <a:r>
              <a:rPr lang="en-US" sz="1550" dirty="0">
                <a:latin typeface="Candara" pitchFamily="34" charset="0"/>
                <a:cs typeface="Courier New" pitchFamily="49" charset="0"/>
              </a:rPr>
              <a:t>;</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Usage of delegate are shown in Example 3.14 next page.</a:t>
            </a:r>
          </a:p>
        </p:txBody>
      </p:sp>
      <p:grpSp>
        <p:nvGrpSpPr>
          <p:cNvPr id="219141"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9142"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016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FAE5461-77AD-4ABD-8E24-D862CD995269}" type="slidenum">
              <a:rPr lang="en-US" altLang="en-US" sz="800">
                <a:latin typeface="Arial" pitchFamily="34" charset="0"/>
              </a:rPr>
              <a:pPr algn="r" eaLnBrk="1" hangingPunct="1">
                <a:spcBef>
                  <a:spcPct val="0"/>
                </a:spcBef>
                <a:buFontTx/>
                <a:buNone/>
              </a:pPr>
              <a:t>39</a:t>
            </a:fld>
            <a:endParaRPr lang="en-US" altLang="en-US" sz="800">
              <a:latin typeface="Arial" pitchFamily="34" charset="0"/>
            </a:endParaRPr>
          </a:p>
        </p:txBody>
      </p:sp>
      <p:sp>
        <p:nvSpPr>
          <p:cNvPr id="229381" name="Rectangle 12"/>
          <p:cNvSpPr>
            <a:spLocks noChangeArrowheads="1"/>
          </p:cNvSpPr>
          <p:nvPr/>
        </p:nvSpPr>
        <p:spPr bwMode="auto">
          <a:xfrm>
            <a:off x="1066800" y="806450"/>
            <a:ext cx="4648200" cy="673735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a:defRPr/>
            </a:pPr>
            <a:r>
              <a:rPr lang="en-US" sz="1100" dirty="0" err="1">
                <a:solidFill>
                  <a:srgbClr val="0036A2"/>
                </a:solidFill>
                <a:latin typeface="Candara" pitchFamily="34" charset="0"/>
                <a:cs typeface="+mn-cs"/>
              </a:rPr>
              <a:t>using System;</a:t>
            </a:r>
          </a:p>
          <a:p>
            <a:pPr defTabSz="966788">
              <a:defRPr/>
            </a:pPr>
            <a:r>
              <a:rPr lang="en-US" sz="1100" dirty="0" err="1">
                <a:solidFill>
                  <a:srgbClr val="0036A2"/>
                </a:solidFill>
                <a:latin typeface="Candara" pitchFamily="34" charset="0"/>
                <a:cs typeface="+mn-cs"/>
              </a:rPr>
              <a:t>namespace MyFirstDelegate</a:t>
            </a:r>
          </a:p>
          <a:p>
            <a:pPr defTabSz="966788">
              <a:defRPr/>
            </a:pPr>
            <a:r>
              <a:rPr lang="en-US" sz="1100" dirty="0" err="1">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//This delegate can point to any method, taking two integers and returning an integer.</a:t>
            </a:r>
          </a:p>
          <a:p>
            <a:pPr defTabSz="966788">
              <a:defRPr/>
            </a:pPr>
            <a:r>
              <a:rPr lang="en-US" sz="1100" dirty="0" err="1">
                <a:solidFill>
                  <a:srgbClr val="0036A2"/>
                </a:solidFill>
                <a:latin typeface="Candara" pitchFamily="34" charset="0"/>
                <a:cs typeface="+mn-cs"/>
              </a:rPr>
              <a:t>  public delegate int MyDelegate(int x, int y);</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//This class contains methods that MyDelegate will point to.</a:t>
            </a:r>
          </a:p>
          <a:p>
            <a:pPr defTabSz="966788">
              <a:defRPr/>
            </a:pPr>
            <a:r>
              <a:rPr lang="en-US" sz="1100" dirty="0" err="1">
                <a:solidFill>
                  <a:srgbClr val="0036A2"/>
                </a:solidFill>
                <a:latin typeface="Candara" pitchFamily="34" charset="0"/>
                <a:cs typeface="+mn-cs"/>
              </a:rPr>
              <a:t>  public class MyClass</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public static int Add(int x, int y)</a:t>
            </a:r>
          </a:p>
          <a:p>
            <a:pPr defTabSz="966788">
              <a:defRPr/>
            </a:pPr>
            <a:r>
              <a:rPr lang="en-US" sz="1100" dirty="0" err="1">
                <a:solidFill>
                  <a:srgbClr val="0036A2"/>
                </a:solidFill>
                <a:latin typeface="Candara" pitchFamily="34" charset="0"/>
                <a:cs typeface="+mn-cs"/>
              </a:rPr>
              <a:t>    { return x + y; }</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public static int Multiply(int x, int y)</a:t>
            </a:r>
          </a:p>
          <a:p>
            <a:pPr defTabSz="966788">
              <a:defRPr/>
            </a:pPr>
            <a:r>
              <a:rPr lang="en-US" sz="1100" dirty="0" err="1">
                <a:solidFill>
                  <a:srgbClr val="0036A2"/>
                </a:solidFill>
                <a:latin typeface="Candara" pitchFamily="34" charset="0"/>
                <a:cs typeface="+mn-cs"/>
              </a:rPr>
              <a:t>    { return x * y; }</a:t>
            </a:r>
          </a:p>
          <a:p>
            <a:pPr defTabSz="966788">
              <a:defRPr/>
            </a:pPr>
            <a:r>
              <a:rPr lang="en-US" sz="1100" dirty="0" err="1">
                <a:solidFill>
                  <a:srgbClr val="0036A2"/>
                </a:solidFill>
                <a:latin typeface="Candara" pitchFamily="34" charset="0"/>
                <a:cs typeface="+mn-cs"/>
              </a:rPr>
              <a:t>  }</a:t>
            </a:r>
          </a:p>
          <a:p>
            <a:pPr defTabSz="966788">
              <a:defRPr/>
            </a:pPr>
            <a:endParaRPr lang="en-US" sz="5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class Program</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static void Main(string[] args)</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//Create an Instance of MyDelegate that points to MyClass.Add().</a:t>
            </a:r>
          </a:p>
          <a:p>
            <a:pPr defTabSz="966788">
              <a:defRPr/>
            </a:pPr>
            <a:r>
              <a:rPr lang="en-US" sz="1100" dirty="0" err="1">
                <a:solidFill>
                  <a:srgbClr val="0036A2"/>
                </a:solidFill>
                <a:latin typeface="Candara" pitchFamily="34" charset="0"/>
                <a:cs typeface="+mn-cs"/>
              </a:rPr>
              <a:t>     MyDelegate del1 = new MyDelegate(MyClass.Add);</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//Invoke Add() method using the delegate.</a:t>
            </a:r>
          </a:p>
          <a:p>
            <a:pPr defTabSz="966788">
              <a:defRPr/>
            </a:pPr>
            <a:r>
              <a:rPr lang="en-US" sz="1100" dirty="0" err="1">
                <a:solidFill>
                  <a:srgbClr val="0036A2"/>
                </a:solidFill>
                <a:latin typeface="Candara" pitchFamily="34" charset="0"/>
                <a:cs typeface="+mn-cs"/>
              </a:rPr>
              <a:t>     int addResult = del1(5, 5);</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Console.WriteLine("5 + 5 = {0}\n", addResult);</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//Create an Instance of MyDelegate that points to MyClass.Multiply().</a:t>
            </a:r>
          </a:p>
          <a:p>
            <a:pPr defTabSz="966788">
              <a:defRPr/>
            </a:pPr>
            <a:r>
              <a:rPr lang="en-US" sz="1100" dirty="0" err="1">
                <a:solidFill>
                  <a:srgbClr val="0036A2"/>
                </a:solidFill>
                <a:latin typeface="Candara" pitchFamily="34" charset="0"/>
                <a:cs typeface="+mn-cs"/>
              </a:rPr>
              <a:t>     MyDelegate del2 = new MyDelegate(MyClass.Multiply);</a:t>
            </a:r>
          </a:p>
          <a:p>
            <a:pPr defTabSz="966788">
              <a:defRPr/>
            </a:pPr>
            <a:endParaRPr lang="en-US" sz="1100" dirty="0" err="1">
              <a:solidFill>
                <a:srgbClr val="0036A2"/>
              </a:solidFill>
              <a:latin typeface="Candara" pitchFamily="34" charset="0"/>
              <a:cs typeface="+mn-cs"/>
            </a:endParaRPr>
          </a:p>
          <a:p>
            <a:pPr defTabSz="966788">
              <a:defRPr/>
            </a:pPr>
            <a:r>
              <a:rPr lang="en-US" sz="1100" dirty="0" err="1">
                <a:solidFill>
                  <a:srgbClr val="0036A2"/>
                </a:solidFill>
                <a:latin typeface="Candara" pitchFamily="34" charset="0"/>
                <a:cs typeface="+mn-cs"/>
              </a:rPr>
              <a:t>     //Invoke Multiply() method using the delegate.</a:t>
            </a:r>
          </a:p>
          <a:p>
            <a:pPr defTabSz="966788">
              <a:defRPr/>
            </a:pPr>
            <a:r>
              <a:rPr lang="en-US" sz="1100" dirty="0" err="1">
                <a:solidFill>
                  <a:srgbClr val="0036A2"/>
                </a:solidFill>
                <a:latin typeface="Candara" pitchFamily="34" charset="0"/>
                <a:cs typeface="+mn-cs"/>
              </a:rPr>
              <a:t>     int multiplyResult = del2(5, 5);</a:t>
            </a:r>
          </a:p>
          <a:p>
            <a:pPr defTabSz="966788">
              <a:defRPr/>
            </a:pPr>
            <a:endParaRPr lang="en-US" sz="1100" dirty="0" err="1">
              <a:solidFill>
                <a:srgbClr val="0036A2"/>
              </a:solidFill>
              <a:latin typeface="Candara" pitchFamily="34" charset="0"/>
              <a:cs typeface="+mn-cs"/>
            </a:endParaRPr>
          </a:p>
          <a:p>
            <a:pPr defTabSz="966788">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("5 X 5 = {0}", </a:t>
            </a:r>
            <a:r>
              <a:rPr lang="en-US" sz="1100" dirty="0" err="1">
                <a:solidFill>
                  <a:srgbClr val="0036A2"/>
                </a:solidFill>
                <a:latin typeface="Candara" pitchFamily="34" charset="0"/>
                <a:cs typeface="+mn-cs"/>
              </a:rPr>
              <a:t>multiplyResult</a:t>
            </a:r>
            <a:r>
              <a:rPr lang="en-US" sz="1100" dirty="0">
                <a:solidFill>
                  <a:srgbClr val="0036A2"/>
                </a:solidFill>
                <a:latin typeface="Candara" pitchFamily="34" charset="0"/>
                <a:cs typeface="+mn-cs"/>
              </a:rPr>
              <a:t>);</a:t>
            </a:r>
          </a:p>
          <a:p>
            <a:pPr defTabSz="966788">
              <a:defRPr/>
            </a:pPr>
            <a:r>
              <a:rPr lang="en-US" sz="1100" dirty="0" err="1">
                <a:solidFill>
                  <a:srgbClr val="0036A2"/>
                </a:solidFill>
                <a:latin typeface="Candara" pitchFamily="34" charset="0"/>
                <a:cs typeface="+mn-cs"/>
              </a:rPr>
              <a:t>     Console.ReadLine();</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  }</a:t>
            </a:r>
          </a:p>
          <a:p>
            <a:pPr defTabSz="966788">
              <a:defRPr/>
            </a:pPr>
            <a:r>
              <a:rPr lang="en-US" sz="1100" dirty="0" err="1">
                <a:solidFill>
                  <a:srgbClr val="0036A2"/>
                </a:solidFill>
                <a:latin typeface="Candara" pitchFamily="34" charset="0"/>
                <a:cs typeface="+mn-cs"/>
              </a:rPr>
              <a:t>}</a:t>
            </a:r>
          </a:p>
        </p:txBody>
      </p:sp>
      <p:sp>
        <p:nvSpPr>
          <p:cNvPr id="8" name="Rectangle 7"/>
          <p:cNvSpPr txBox="1">
            <a:spLocks noChangeArrowheads="1"/>
          </p:cNvSpPr>
          <p:nvPr/>
        </p:nvSpPr>
        <p:spPr>
          <a:xfrm>
            <a:off x="228600" y="7543800"/>
            <a:ext cx="6492875" cy="1066800"/>
          </a:xfrm>
          <a:prstGeom prst="rect">
            <a:avLst/>
          </a:prstGeom>
        </p:spPr>
        <p:txBody>
          <a:bodyPr/>
          <a:lstStyle/>
          <a:p>
            <a:pPr defTabSz="966788" eaLnBrk="1" hangingPunct="1">
              <a:defRPr/>
            </a:pPr>
            <a:r>
              <a:rPr lang="en-US" sz="1550" b="1" dirty="0" err="1">
                <a:latin typeface="Candara" pitchFamily="34" charset="0"/>
                <a:cs typeface="Courier New" pitchFamily="49" charset="0"/>
              </a:rPr>
              <a:t>MyDelegate</a:t>
            </a:r>
            <a:r>
              <a:rPr lang="en-US" sz="1550" dirty="0">
                <a:latin typeface="Candara" pitchFamily="34" charset="0"/>
                <a:cs typeface="Courier New" pitchFamily="49" charset="0"/>
              </a:rPr>
              <a:t> is a delegate that can be used to point to any method with two integer parameters and returning an integer.  See the Main() how the delegate is used to switch to different methods.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We will discuss more about delegates later in the course.</a:t>
            </a:r>
          </a:p>
          <a:p>
            <a:pPr defTabSz="966788" eaLnBrk="1" hangingPunct="1">
              <a:defRPr/>
            </a:pPr>
            <a:endParaRPr lang="en-US" sz="1550" dirty="0">
              <a:latin typeface="Candara" pitchFamily="34" charset="0"/>
              <a:cs typeface="Courier New" pitchFamily="49" charset="0"/>
            </a:endParaRPr>
          </a:p>
        </p:txBody>
      </p:sp>
      <p:grpSp>
        <p:nvGrpSpPr>
          <p:cNvPr id="220166"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0167"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
        <p:nvSpPr>
          <p:cNvPr id="13" name="Rectangle 4"/>
          <p:cNvSpPr>
            <a:spLocks noChangeArrowheads="1"/>
          </p:cNvSpPr>
          <p:nvPr/>
        </p:nvSpPr>
        <p:spPr bwMode="auto">
          <a:xfrm>
            <a:off x="4343400" y="7162800"/>
            <a:ext cx="1371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 3.14</a:t>
            </a:r>
            <a:endParaRPr lang="en-US" sz="1550" dirty="0">
              <a:latin typeface="Candara" pitchFamily="34"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432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A12A8223-C492-495D-A9F4-77DB69FB25A9}" type="slidenum">
              <a:rPr lang="en-US" altLang="en-US" sz="800">
                <a:latin typeface="Arial" pitchFamily="34" charset="0"/>
              </a:rPr>
              <a:pPr algn="r" eaLnBrk="1" hangingPunct="1">
                <a:spcBef>
                  <a:spcPct val="0"/>
                </a:spcBef>
                <a:buFontTx/>
                <a:buNone/>
              </a:pPr>
              <a:t>4</a:t>
            </a:fld>
            <a:endParaRPr lang="en-US" altLang="en-US" sz="800">
              <a:latin typeface="Arial" pitchFamily="34" charset="0"/>
            </a:endParaRPr>
          </a:p>
        </p:txBody>
      </p:sp>
      <p:sp>
        <p:nvSpPr>
          <p:cNvPr id="5"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sz="1550" dirty="0">
                <a:latin typeface="Candara" pitchFamily="34" charset="0"/>
                <a:cs typeface="Arial" charset="0"/>
              </a:rPr>
              <a:t>A rule of thumb says that generally, the length of a comment should not</a:t>
            </a:r>
          </a:p>
          <a:p>
            <a:pPr marL="361950" indent="-361950" defTabSz="966788" eaLnBrk="1" hangingPunct="1">
              <a:defRPr/>
            </a:pPr>
            <a:r>
              <a:rPr lang="en-US" sz="1550" dirty="0">
                <a:latin typeface="Candara" pitchFamily="34" charset="0"/>
                <a:cs typeface="Arial" charset="0"/>
              </a:rPr>
              <a:t>exceed the length of the code explained by too much, as this is an</a:t>
            </a:r>
          </a:p>
          <a:p>
            <a:pPr marL="361950" indent="-361950" defTabSz="966788" eaLnBrk="1" hangingPunct="1">
              <a:defRPr/>
            </a:pPr>
            <a:r>
              <a:rPr lang="en-US" sz="1550" dirty="0">
                <a:latin typeface="Candara" pitchFamily="34" charset="0"/>
                <a:cs typeface="Arial" charset="0"/>
              </a:rPr>
              <a:t>indication of too complicated, potentially buggy, code. </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b="1" dirty="0">
                <a:latin typeface="Candara" pitchFamily="34" charset="0"/>
                <a:cs typeface="Arial" charset="0"/>
              </a:rPr>
              <a:t>3.1.2.2 Documentation Comments</a:t>
            </a:r>
          </a:p>
          <a:p>
            <a:pPr marL="361950" indent="-361950" defTabSz="966788" eaLnBrk="1" hangingPunct="1">
              <a:defRPr/>
            </a:pPr>
            <a:r>
              <a:rPr lang="en-US" sz="1550" dirty="0">
                <a:latin typeface="Candara" pitchFamily="34" charset="0"/>
                <a:cs typeface="Arial" charset="0"/>
              </a:rPr>
              <a:t>In the </a:t>
            </a:r>
            <a:r>
              <a:rPr lang="en-US" sz="1550" dirty="0" err="1">
                <a:latin typeface="Candara" pitchFamily="34" charset="0"/>
                <a:cs typeface="Arial" charset="0"/>
              </a:rPr>
              <a:t>.net</a:t>
            </a:r>
            <a:r>
              <a:rPr lang="en-US" sz="1550" dirty="0">
                <a:latin typeface="Candara" pitchFamily="34" charset="0"/>
                <a:cs typeface="Arial" charset="0"/>
              </a:rPr>
              <a:t> framework, Microsoft has introduced a documentation</a:t>
            </a:r>
          </a:p>
          <a:p>
            <a:pPr marL="361950" indent="-361950" defTabSz="966788" eaLnBrk="1" hangingPunct="1">
              <a:defRPr/>
            </a:pPr>
            <a:r>
              <a:rPr lang="en-US" sz="1550" dirty="0">
                <a:latin typeface="Candara" pitchFamily="34" charset="0"/>
                <a:cs typeface="Arial" charset="0"/>
              </a:rPr>
              <a:t>generation system based on XML comments. These comments are formally</a:t>
            </a:r>
          </a:p>
          <a:p>
            <a:pPr marL="361950" indent="-361950" defTabSz="966788" eaLnBrk="1" hangingPunct="1">
              <a:defRPr/>
            </a:pPr>
            <a:r>
              <a:rPr lang="en-US" sz="1550" dirty="0">
                <a:latin typeface="Candara" pitchFamily="34" charset="0"/>
                <a:cs typeface="Arial" charset="0"/>
              </a:rPr>
              <a:t>single line C# comments containing XML tags. They follow this pattern for </a:t>
            </a:r>
          </a:p>
          <a:p>
            <a:pPr marL="361950" indent="-361950" defTabSz="966788" eaLnBrk="1" hangingPunct="1">
              <a:defRPr/>
            </a:pPr>
            <a:r>
              <a:rPr lang="en-US" sz="1550" dirty="0">
                <a:latin typeface="Candara" pitchFamily="34" charset="0"/>
                <a:cs typeface="Arial" charset="0"/>
              </a:rPr>
              <a:t>single line comments: </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 &lt;summary&gt;</a:t>
            </a:r>
          </a:p>
          <a:p>
            <a:pPr marL="361950" indent="-361950" defTabSz="966788" eaLnBrk="1" hangingPunct="1">
              <a:defRPr/>
            </a:pPr>
            <a:r>
              <a:rPr lang="en-US" sz="1550" dirty="0">
                <a:latin typeface="Courier New" pitchFamily="49" charset="0"/>
                <a:cs typeface="Courier New" pitchFamily="49" charset="0"/>
              </a:rPr>
              <a:t>/// This class...</a:t>
            </a:r>
          </a:p>
          <a:p>
            <a:pPr marL="361950" indent="-361950" defTabSz="966788" eaLnBrk="1" hangingPunct="1">
              <a:defRPr/>
            </a:pPr>
            <a:r>
              <a:rPr lang="en-US" sz="1550" dirty="0">
                <a:latin typeface="Courier New" pitchFamily="49" charset="0"/>
                <a:cs typeface="Courier New" pitchFamily="49" charset="0"/>
              </a:rPr>
              <a:t>/// &lt;/summary&gt;</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b="1" dirty="0">
                <a:latin typeface="Candara" pitchFamily="34" charset="0"/>
                <a:cs typeface="Arial" charset="0"/>
              </a:rPr>
              <a:t>3.1.2.3 Multiline XML comments follow this pattern:</a:t>
            </a:r>
            <a:endParaRPr lang="en-US" sz="155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 &lt;exception </a:t>
            </a:r>
            <a:r>
              <a:rPr lang="en-US" sz="1550" dirty="0" err="1">
                <a:latin typeface="Courier New" pitchFamily="49" charset="0"/>
                <a:cs typeface="Courier New" pitchFamily="49" charset="0"/>
              </a:rPr>
              <a:t>cref</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BogusException</a:t>
            </a:r>
            <a:r>
              <a:rPr lang="en-US" sz="1550" dirty="0">
                <a:latin typeface="Courier New" pitchFamily="49" charset="0"/>
                <a:cs typeface="Courier New" pitchFamily="49" charset="0"/>
              </a:rPr>
              <a:t>”&gt;</a:t>
            </a:r>
          </a:p>
          <a:p>
            <a:pPr marL="361950" indent="-361950" defTabSz="966788" eaLnBrk="1" hangingPunct="1">
              <a:defRPr/>
            </a:pPr>
            <a:r>
              <a:rPr lang="en-US" sz="1550" dirty="0">
                <a:latin typeface="Courier New" pitchFamily="49" charset="0"/>
                <a:cs typeface="Courier New" pitchFamily="49" charset="0"/>
              </a:rPr>
              <a:t>/// This exception gets thrown as soon as a</a:t>
            </a:r>
          </a:p>
          <a:p>
            <a:pPr marL="361950" indent="-361950" defTabSz="966788" eaLnBrk="1" hangingPunct="1">
              <a:defRPr/>
            </a:pPr>
            <a:r>
              <a:rPr lang="en-US" sz="1550" dirty="0">
                <a:latin typeface="Courier New" pitchFamily="49" charset="0"/>
                <a:cs typeface="Courier New" pitchFamily="49" charset="0"/>
              </a:rPr>
              <a:t>/// Bogus flag gets set.</a:t>
            </a:r>
          </a:p>
          <a:p>
            <a:pPr marL="361950" indent="-361950" defTabSz="966788" eaLnBrk="1" hangingPunct="1">
              <a:defRPr/>
            </a:pPr>
            <a:r>
              <a:rPr lang="en-US" sz="1550" dirty="0">
                <a:latin typeface="Courier New" pitchFamily="49" charset="0"/>
                <a:cs typeface="Courier New" pitchFamily="49" charset="0"/>
              </a:rPr>
              <a:t>/// &lt;/exception&gt;</a:t>
            </a:r>
          </a:p>
          <a:p>
            <a:pPr marL="361950" indent="-361950" defTabSz="966788" eaLnBrk="1" hangingPunct="1">
              <a:defRPr/>
            </a:pPr>
            <a:endParaRPr lang="en-US" sz="1550" dirty="0">
              <a:latin typeface="Courier New" pitchFamily="49" charset="0"/>
              <a:cs typeface="Courier New" pitchFamily="49" charset="0"/>
            </a:endParaRPr>
          </a:p>
          <a:p>
            <a:pPr marL="361950" indent="-361950" defTabSz="966788" eaLnBrk="1" hangingPunct="1">
              <a:defRPr/>
            </a:pPr>
            <a:r>
              <a:rPr lang="en-US" sz="1550" dirty="0">
                <a:latin typeface="Candara" pitchFamily="34" charset="0"/>
                <a:cs typeface="Arial" charset="0"/>
                <a:hlinkClick r:id="rId2"/>
              </a:rPr>
              <a:t>See detailed description here</a:t>
            </a:r>
            <a:endParaRPr lang="en-US" sz="1550" dirty="0">
              <a:latin typeface="Candara" pitchFamily="34" charset="0"/>
              <a:cs typeface="Arial" charset="0"/>
            </a:endParaRPr>
          </a:p>
          <a:p>
            <a:pPr eaLnBrk="1" hangingPunct="1">
              <a:defRPr/>
            </a:pPr>
            <a:endParaRPr lang="en-US" sz="1550" dirty="0">
              <a:latin typeface="Candara" pitchFamily="34" charset="0"/>
              <a:cs typeface="Arial" charset="0"/>
            </a:endParaRPr>
          </a:p>
        </p:txBody>
      </p:sp>
      <p:grpSp>
        <p:nvGrpSpPr>
          <p:cNvPr id="184325" name="Group 6"/>
          <p:cNvGrpSpPr>
            <a:grpSpLocks/>
          </p:cNvGrpSpPr>
          <p:nvPr/>
        </p:nvGrpSpPr>
        <p:grpSpPr bwMode="auto">
          <a:xfrm>
            <a:off x="0" y="8686800"/>
            <a:ext cx="6858000" cy="295275"/>
            <a:chOff x="0" y="8686800"/>
            <a:chExt cx="6858000" cy="295395"/>
          </a:xfrm>
        </p:grpSpPr>
        <p:sp>
          <p:nvSpPr>
            <p:cNvPr id="8" name="TextBox 7"/>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4326" name="TextBox 9"/>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Box 1"/>
          <p:cNvSpPr txBox="1">
            <a:spLocks noChangeArrowheads="1"/>
          </p:cNvSpPr>
          <p:nvPr/>
        </p:nvSpPr>
        <p:spPr bwMode="auto">
          <a:xfrm>
            <a:off x="381000" y="3505200"/>
            <a:ext cx="61722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lnSpc>
                <a:spcPct val="80000"/>
              </a:lnSpc>
              <a:spcBef>
                <a:spcPts val="600"/>
              </a:spcBef>
              <a:buClr>
                <a:srgbClr val="FFFF00"/>
              </a:buClr>
              <a:buSzPct val="80000"/>
              <a:buFont typeface="Wingdings" pitchFamily="2" charset="2"/>
              <a:buNone/>
            </a:pPr>
            <a:r>
              <a:rPr lang="en-US" altLang="en-US" sz="4300">
                <a:solidFill>
                  <a:srgbClr val="0036A2"/>
                </a:solidFill>
                <a:latin typeface="Candara" pitchFamily="34" charset="0"/>
              </a:rPr>
              <a:t>4.0 Types, Objects and Namespaces</a:t>
            </a:r>
          </a:p>
          <a:p>
            <a:pPr algn="ctr" eaLnBrk="1" hangingPunct="1">
              <a:lnSpc>
                <a:spcPct val="80000"/>
              </a:lnSpc>
              <a:spcBef>
                <a:spcPts val="600"/>
              </a:spcBef>
              <a:buClr>
                <a:srgbClr val="FFFF00"/>
              </a:buClr>
              <a:buSzPct val="80000"/>
              <a:buFontTx/>
              <a:buNone/>
            </a:pPr>
            <a:r>
              <a:rPr lang="en-US" altLang="en-US" sz="2400">
                <a:solidFill>
                  <a:srgbClr val="0036A2"/>
                </a:solidFill>
                <a:latin typeface="Candara" pitchFamily="34" charset="0"/>
              </a:rPr>
              <a:t>(Text Book Chapter 03)</a:t>
            </a:r>
          </a:p>
          <a:p>
            <a:pPr algn="ctr" eaLnBrk="1" hangingPunct="1">
              <a:lnSpc>
                <a:spcPct val="80000"/>
              </a:lnSpc>
              <a:spcBef>
                <a:spcPts val="600"/>
              </a:spcBef>
              <a:buClr>
                <a:srgbClr val="FFFF00"/>
              </a:buClr>
              <a:buSzPct val="80000"/>
              <a:buFont typeface="Wingdings" pitchFamily="2" charset="2"/>
              <a:buNone/>
            </a:pPr>
            <a:endParaRPr lang="en-US" altLang="en-US" sz="4300">
              <a:solidFill>
                <a:srgbClr val="0036A2"/>
              </a:solidFill>
              <a:latin typeface="Candara" pitchFamily="34" charset="0"/>
            </a:endParaRPr>
          </a:p>
          <a:p>
            <a:pPr algn="ctr" eaLnBrk="1" hangingPunct="1">
              <a:lnSpc>
                <a:spcPct val="80000"/>
              </a:lnSpc>
              <a:spcBef>
                <a:spcPts val="600"/>
              </a:spcBef>
              <a:buClr>
                <a:srgbClr val="FFFF00"/>
              </a:buClr>
              <a:buSzPct val="80000"/>
              <a:buFont typeface="Wingdings" pitchFamily="2" charset="2"/>
              <a:buNone/>
            </a:pPr>
            <a:endParaRPr lang="en-US" altLang="en-US" sz="4300">
              <a:solidFill>
                <a:srgbClr val="0036A2"/>
              </a:solidFill>
              <a:latin typeface="Candar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221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8B88D79-6975-401C-9567-CDAF72F70415}" type="slidenum">
              <a:rPr lang="en-US" altLang="en-US" sz="800">
                <a:latin typeface="Arial" pitchFamily="34" charset="0"/>
              </a:rPr>
              <a:pPr algn="r" eaLnBrk="1" hangingPunct="1">
                <a:spcBef>
                  <a:spcPct val="0"/>
                </a:spcBef>
                <a:buFontTx/>
                <a:buNone/>
              </a:pPr>
              <a:t>41</a:t>
            </a:fld>
            <a:endParaRPr lang="en-US" altLang="en-US" sz="800">
              <a:latin typeface="Arial" pitchFamily="34" charset="0"/>
            </a:endParaRPr>
          </a:p>
        </p:txBody>
      </p:sp>
      <p:sp>
        <p:nvSpPr>
          <p:cNvPr id="4" name="Rectangle 7"/>
          <p:cNvSpPr txBox="1">
            <a:spLocks noChangeArrowheads="1"/>
          </p:cNvSpPr>
          <p:nvPr/>
        </p:nvSpPr>
        <p:spPr>
          <a:xfrm>
            <a:off x="228600" y="762000"/>
            <a:ext cx="6492875" cy="7696200"/>
          </a:xfrm>
          <a:prstGeom prst="rect">
            <a:avLst/>
          </a:prstGeom>
        </p:spPr>
        <p:txBody>
          <a:bodyPr/>
          <a:lstStyle/>
          <a:p>
            <a:pPr eaLnBrk="1" hangingPunct="1">
              <a:buClr>
                <a:srgbClr val="FFFF00"/>
              </a:buClr>
              <a:defRPr/>
            </a:pPr>
            <a:r>
              <a:rPr lang="en-US" sz="2000" b="1" dirty="0">
                <a:effectLst>
                  <a:outerShdw blurRad="38100" dist="38100" dir="2700000" algn="tl">
                    <a:srgbClr val="000000"/>
                  </a:outerShdw>
                </a:effectLst>
                <a:latin typeface="Candara" pitchFamily="34" charset="0"/>
                <a:cs typeface="Times New Roman" pitchFamily="18" charset="0"/>
              </a:rPr>
              <a:t>4.0 Types, Objects and Namespaces</a:t>
            </a:r>
            <a:endParaRPr lang="en-US" sz="1500" dirty="0">
              <a:latin typeface="Candara" pitchFamily="34" charset="0"/>
              <a:cs typeface="Courier New" pitchFamily="49" charset="0"/>
            </a:endParaRPr>
          </a:p>
          <a:p>
            <a:pPr eaLnBrk="1" hangingPunct="1">
              <a:defRPr/>
            </a:pPr>
            <a:r>
              <a:rPr lang="en-US" sz="1500" dirty="0" err="1">
                <a:latin typeface="Candara" pitchFamily="34" charset="0"/>
                <a:cs typeface="Courier New" pitchFamily="49" charset="0"/>
              </a:rPr>
              <a:t>.Net</a:t>
            </a:r>
            <a:r>
              <a:rPr lang="en-US" sz="1500" dirty="0">
                <a:latin typeface="Candara" pitchFamily="34" charset="0"/>
                <a:cs typeface="Courier New" pitchFamily="49" charset="0"/>
              </a:rPr>
              <a:t> is thoroughly object oriented. Not only does .NET allow you to use</a:t>
            </a:r>
          </a:p>
          <a:p>
            <a:pPr eaLnBrk="1" hangingPunct="1">
              <a:defRPr/>
            </a:pPr>
            <a:r>
              <a:rPr lang="en-US" sz="1500" dirty="0">
                <a:latin typeface="Candara" pitchFamily="34" charset="0"/>
                <a:cs typeface="Courier New" pitchFamily="49" charset="0"/>
              </a:rPr>
              <a:t>objects, it demands it. Almost every ingredient you’ll need to use to create a</a:t>
            </a:r>
          </a:p>
          <a:p>
            <a:pPr eaLnBrk="1" hangingPunct="1">
              <a:defRPr/>
            </a:pPr>
            <a:r>
              <a:rPr lang="en-US" sz="1500" dirty="0">
                <a:latin typeface="Candara" pitchFamily="34" charset="0"/>
                <a:cs typeface="Courier New" pitchFamily="49" charset="0"/>
              </a:rPr>
              <a:t>web application is, on some level, really a kind of object.</a:t>
            </a:r>
          </a:p>
          <a:p>
            <a:pPr eaLnBrk="1" hangingPunct="1">
              <a:defRPr/>
            </a:pPr>
            <a:endParaRPr lang="en-US" sz="800" dirty="0">
              <a:latin typeface="Candara" pitchFamily="34" charset="0"/>
              <a:cs typeface="Courier New" pitchFamily="49" charset="0"/>
            </a:endParaRPr>
          </a:p>
          <a:p>
            <a:pPr eaLnBrk="1" hangingPunct="1">
              <a:defRPr/>
            </a:pPr>
            <a:r>
              <a:rPr lang="en-US" sz="2000" b="1" dirty="0">
                <a:effectLst>
                  <a:outerShdw blurRad="38100" dist="38100" dir="2700000" algn="tl">
                    <a:srgbClr val="000000"/>
                  </a:outerShdw>
                </a:effectLst>
                <a:latin typeface="Candara" pitchFamily="34" charset="0"/>
                <a:cs typeface="Times New Roman" pitchFamily="18" charset="0"/>
              </a:rPr>
              <a:t>4.1 C# Types</a:t>
            </a:r>
          </a:p>
          <a:p>
            <a:pPr eaLnBrk="1" hangingPunct="1">
              <a:defRPr/>
            </a:pPr>
            <a:r>
              <a:rPr lang="en-US" sz="1500" dirty="0">
                <a:latin typeface="Candara" pitchFamily="34" charset="0"/>
                <a:cs typeface="Courier New" pitchFamily="49" charset="0"/>
              </a:rPr>
              <a:t>C# language contains three basic types. They are </a:t>
            </a:r>
            <a:r>
              <a:rPr lang="en-US" sz="1500" b="1" dirty="0">
                <a:latin typeface="Candara" pitchFamily="34" charset="0"/>
                <a:cs typeface="Courier New" pitchFamily="49" charset="0"/>
              </a:rPr>
              <a:t>Value Types</a:t>
            </a:r>
            <a:r>
              <a:rPr lang="en-US" sz="1500" dirty="0">
                <a:latin typeface="Candara" pitchFamily="34" charset="0"/>
                <a:cs typeface="Courier New" pitchFamily="49" charset="0"/>
              </a:rPr>
              <a:t>, </a:t>
            </a:r>
            <a:r>
              <a:rPr lang="en-US" sz="1500" b="1" dirty="0">
                <a:latin typeface="Candara" pitchFamily="34" charset="0"/>
                <a:cs typeface="Courier New" pitchFamily="49" charset="0"/>
              </a:rPr>
              <a:t>Reference</a:t>
            </a:r>
          </a:p>
          <a:p>
            <a:pPr eaLnBrk="1" hangingPunct="1">
              <a:defRPr/>
            </a:pPr>
            <a:r>
              <a:rPr lang="en-US" sz="1500" b="1" dirty="0">
                <a:latin typeface="Candara" pitchFamily="34" charset="0"/>
                <a:cs typeface="Courier New" pitchFamily="49" charset="0"/>
              </a:rPr>
              <a:t>Types</a:t>
            </a:r>
            <a:r>
              <a:rPr lang="en-US" sz="1500" dirty="0">
                <a:latin typeface="Candara" pitchFamily="34" charset="0"/>
                <a:cs typeface="Courier New" pitchFamily="49" charset="0"/>
              </a:rPr>
              <a:t> and  </a:t>
            </a:r>
            <a:r>
              <a:rPr lang="en-US" sz="1500" b="1" dirty="0">
                <a:latin typeface="Candara" pitchFamily="34" charset="0"/>
                <a:cs typeface="Courier New" pitchFamily="49" charset="0"/>
              </a:rPr>
              <a:t>Boxing</a:t>
            </a:r>
            <a:r>
              <a:rPr lang="en-US" sz="1500" dirty="0">
                <a:latin typeface="Candara" pitchFamily="34" charset="0"/>
                <a:cs typeface="Courier New" pitchFamily="49" charset="0"/>
              </a:rPr>
              <a:t> and </a:t>
            </a:r>
            <a:r>
              <a:rPr lang="en-US" sz="1500" b="1" dirty="0" err="1">
                <a:latin typeface="Candara" pitchFamily="34" charset="0"/>
                <a:cs typeface="Courier New" pitchFamily="49" charset="0"/>
              </a:rPr>
              <a:t>Unboxing</a:t>
            </a:r>
            <a:r>
              <a:rPr lang="en-US" sz="1500" dirty="0">
                <a:latin typeface="Candara" pitchFamily="34" charset="0"/>
                <a:cs typeface="Courier New" pitchFamily="49" charset="0"/>
              </a:rPr>
              <a:t>. The following hierarchy shows these</a:t>
            </a:r>
          </a:p>
          <a:p>
            <a:pPr eaLnBrk="1" hangingPunct="1">
              <a:defRPr/>
            </a:pPr>
            <a:r>
              <a:rPr lang="en-US" sz="1500" dirty="0">
                <a:latin typeface="Candara" pitchFamily="34" charset="0"/>
                <a:cs typeface="Courier New" pitchFamily="49" charset="0"/>
              </a:rPr>
              <a:t>types.</a:t>
            </a: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1500" dirty="0">
              <a:latin typeface="Candara" pitchFamily="34" charset="0"/>
              <a:cs typeface="Courier New" pitchFamily="49" charset="0"/>
            </a:endParaRPr>
          </a:p>
          <a:p>
            <a:pPr eaLnBrk="1" hangingPunct="1">
              <a:defRPr/>
            </a:pPr>
            <a:endParaRPr lang="en-US" sz="800" b="1" dirty="0">
              <a:latin typeface="Candara" pitchFamily="34" charset="0"/>
              <a:cs typeface="Courier New" pitchFamily="49" charset="0"/>
            </a:endParaRPr>
          </a:p>
          <a:p>
            <a:pPr eaLnBrk="1" hangingPunct="1">
              <a:defRPr/>
            </a:pPr>
            <a:r>
              <a:rPr lang="en-US" sz="1600" b="1" dirty="0">
                <a:latin typeface="Candara" pitchFamily="34" charset="0"/>
                <a:cs typeface="Courier New" pitchFamily="49" charset="0"/>
              </a:rPr>
              <a:t>4.1.1 Types -&gt; Value Types -&gt; Built-In Value types</a:t>
            </a:r>
          </a:p>
          <a:p>
            <a:pPr eaLnBrk="1" hangingPunct="1">
              <a:defRPr/>
            </a:pPr>
            <a:r>
              <a:rPr lang="en-US" sz="1500" dirty="0">
                <a:latin typeface="Candara" pitchFamily="34" charset="0"/>
                <a:cs typeface="Courier New" pitchFamily="49" charset="0"/>
              </a:rPr>
              <a:t>Built-In value types are also called Primitive Types. The built-in value types</a:t>
            </a:r>
          </a:p>
          <a:p>
            <a:pPr eaLnBrk="1" hangingPunct="1">
              <a:defRPr/>
            </a:pPr>
            <a:r>
              <a:rPr lang="en-US" sz="1500" dirty="0">
                <a:latin typeface="Candara" pitchFamily="34" charset="0"/>
                <a:cs typeface="Courier New" pitchFamily="49" charset="0"/>
              </a:rPr>
              <a:t>Numeric types and </a:t>
            </a:r>
            <a:r>
              <a:rPr lang="en-US" sz="1500" dirty="0" err="1">
                <a:latin typeface="Candara" pitchFamily="34" charset="0"/>
                <a:cs typeface="Courier New" pitchFamily="49" charset="0"/>
              </a:rPr>
              <a:t>bool</a:t>
            </a:r>
            <a:r>
              <a:rPr lang="en-US" sz="1500" dirty="0">
                <a:latin typeface="Candara" pitchFamily="34" charset="0"/>
                <a:cs typeface="Courier New" pitchFamily="49" charset="0"/>
              </a:rPr>
              <a:t> type. </a:t>
            </a:r>
          </a:p>
          <a:p>
            <a:pPr eaLnBrk="1" hangingPunct="1">
              <a:defRPr/>
            </a:pPr>
            <a:r>
              <a:rPr lang="en-US" sz="1500" b="1" dirty="0">
                <a:latin typeface="Candara" pitchFamily="34" charset="0"/>
                <a:cs typeface="Courier New" pitchFamily="49" charset="0"/>
              </a:rPr>
              <a:t>  - Numeric types </a:t>
            </a:r>
          </a:p>
          <a:p>
            <a:pPr eaLnBrk="1" hangingPunct="1">
              <a:defRPr/>
            </a:pPr>
            <a:r>
              <a:rPr lang="en-US" sz="1500" dirty="0">
                <a:latin typeface="Candara" pitchFamily="34" charset="0"/>
                <a:cs typeface="Courier New" pitchFamily="49" charset="0"/>
              </a:rPr>
              <a:t>	- Integral types </a:t>
            </a:r>
          </a:p>
          <a:p>
            <a:pPr eaLnBrk="1" hangingPunct="1">
              <a:defRPr/>
            </a:pPr>
            <a:r>
              <a:rPr lang="en-US" sz="1500" dirty="0">
                <a:latin typeface="Candara" pitchFamily="34" charset="0"/>
                <a:cs typeface="Courier New" pitchFamily="49" charset="0"/>
              </a:rPr>
              <a:t>	- Floating-point types </a:t>
            </a:r>
          </a:p>
          <a:p>
            <a:pPr eaLnBrk="1" hangingPunct="1">
              <a:defRPr/>
            </a:pPr>
            <a:r>
              <a:rPr lang="en-US" sz="1500" dirty="0">
                <a:latin typeface="Candara" pitchFamily="34" charset="0"/>
                <a:cs typeface="Courier New" pitchFamily="49" charset="0"/>
              </a:rPr>
              <a:t>	- decimal </a:t>
            </a:r>
          </a:p>
          <a:p>
            <a:pPr eaLnBrk="1" hangingPunct="1">
              <a:defRPr/>
            </a:pPr>
            <a:r>
              <a:rPr lang="en-US" sz="1500" b="1" dirty="0">
                <a:latin typeface="Candara" pitchFamily="34" charset="0"/>
                <a:cs typeface="Courier New" pitchFamily="49" charset="0"/>
              </a:rPr>
              <a:t> - </a:t>
            </a:r>
            <a:r>
              <a:rPr lang="en-US" sz="1500" b="1" dirty="0" err="1">
                <a:latin typeface="Candara" pitchFamily="34" charset="0"/>
                <a:cs typeface="Courier New" pitchFamily="49" charset="0"/>
              </a:rPr>
              <a:t>bool</a:t>
            </a:r>
            <a:r>
              <a:rPr lang="en-US" sz="1500" b="1" dirty="0">
                <a:latin typeface="Candara" pitchFamily="34" charset="0"/>
                <a:cs typeface="Courier New" pitchFamily="49" charset="0"/>
              </a:rPr>
              <a:t> </a:t>
            </a:r>
          </a:p>
          <a:p>
            <a:pPr eaLnBrk="1" hangingPunct="1">
              <a:defRPr/>
            </a:pPr>
            <a:endParaRPr lang="en-US" sz="1500" dirty="0">
              <a:latin typeface="Candara" pitchFamily="34" charset="0"/>
              <a:cs typeface="Courier New" pitchFamily="49" charset="0"/>
            </a:endParaRPr>
          </a:p>
        </p:txBody>
      </p:sp>
      <p:pic>
        <p:nvPicPr>
          <p:cNvPr id="22221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3" y="2819400"/>
            <a:ext cx="49990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2808288" y="61722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4.1</a:t>
            </a:r>
          </a:p>
        </p:txBody>
      </p:sp>
      <p:grpSp>
        <p:nvGrpSpPr>
          <p:cNvPr id="222215"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2216"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323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FA605F8C-D6BA-42E6-AC93-C63E57F99C30}" type="slidenum">
              <a:rPr lang="en-US" altLang="en-US" sz="800">
                <a:latin typeface="Arial" pitchFamily="34" charset="0"/>
              </a:rPr>
              <a:pPr algn="r" eaLnBrk="1" hangingPunct="1">
                <a:spcBef>
                  <a:spcPct val="0"/>
                </a:spcBef>
                <a:buFontTx/>
                <a:buNone/>
              </a:pPr>
              <a:t>42</a:t>
            </a:fld>
            <a:endParaRPr lang="en-US" altLang="en-US" sz="800">
              <a:latin typeface="Arial" pitchFamily="34" charset="0"/>
            </a:endParaRPr>
          </a:p>
        </p:txBody>
      </p:sp>
      <p:sp>
        <p:nvSpPr>
          <p:cNvPr id="4" name="Rectangle 7"/>
          <p:cNvSpPr txBox="1">
            <a:spLocks noChangeArrowheads="1"/>
          </p:cNvSpPr>
          <p:nvPr/>
        </p:nvSpPr>
        <p:spPr>
          <a:xfrm>
            <a:off x="228600" y="762000"/>
            <a:ext cx="6492875" cy="6781800"/>
          </a:xfrm>
          <a:prstGeom prst="rect">
            <a:avLst/>
          </a:prstGeom>
        </p:spPr>
        <p:txBody>
          <a:bodyPr/>
          <a:lstStyle/>
          <a:p>
            <a:pPr eaLnBrk="1" hangingPunct="1">
              <a:buClr>
                <a:srgbClr val="FFFF00"/>
              </a:buClr>
              <a:defRPr/>
            </a:pPr>
            <a:r>
              <a:rPr lang="en-US" sz="1550" b="1" dirty="0">
                <a:effectLst>
                  <a:outerShdw blurRad="38100" dist="38100" dir="2700000" algn="tl">
                    <a:srgbClr val="000000"/>
                  </a:outerShdw>
                </a:effectLst>
                <a:latin typeface="Candara" pitchFamily="34" charset="0"/>
                <a:cs typeface="Times New Roman" pitchFamily="18" charset="0"/>
              </a:rPr>
              <a:t>4.1.1.1 Numeric Types</a:t>
            </a:r>
            <a:endParaRPr lang="en-US" sz="1550" dirty="0">
              <a:latin typeface="Candara" pitchFamily="34" charset="0"/>
              <a:cs typeface="Courier New" pitchFamily="49" charset="0"/>
            </a:endParaRPr>
          </a:p>
          <a:p>
            <a:pPr eaLnBrk="1" hangingPunct="1">
              <a:buClr>
                <a:srgbClr val="FFFF00"/>
              </a:buClr>
              <a:defRPr/>
            </a:pPr>
            <a:r>
              <a:rPr lang="en-US" sz="1500" dirty="0">
                <a:latin typeface="Candara" pitchFamily="34" charset="0"/>
                <a:cs typeface="Courier New" pitchFamily="49" charset="0"/>
              </a:rPr>
              <a:t>Integral types their physical sizes and ranges are shown in Figure 4.2</a:t>
            </a: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r>
              <a:rPr lang="en-US" sz="1500" dirty="0">
                <a:latin typeface="Candara" pitchFamily="34" charset="0"/>
                <a:cs typeface="Courier New" pitchFamily="49" charset="0"/>
              </a:rPr>
              <a:t>Floating-Point types their physical sizes  and ranges are  shown in Figure 4.3</a:t>
            </a: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r>
              <a:rPr lang="en-US" sz="1500" dirty="0">
                <a:latin typeface="Candara" pitchFamily="34" charset="0"/>
                <a:cs typeface="Courier New" pitchFamily="49" charset="0"/>
              </a:rPr>
              <a:t>decimal keyword denotes a 128-bit data type. Compared to floating-point types, the decimal type has a greater precision and a smaller range, which makes it suitable for financial and monetary calculations. The approximate range and precision for the decimal type are shown in the Figure 4.4 table. </a:t>
            </a: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p:txBody>
      </p:sp>
      <p:sp>
        <p:nvSpPr>
          <p:cNvPr id="7" name="Rectangle 4"/>
          <p:cNvSpPr>
            <a:spLocks noChangeArrowheads="1"/>
          </p:cNvSpPr>
          <p:nvPr/>
        </p:nvSpPr>
        <p:spPr bwMode="auto">
          <a:xfrm>
            <a:off x="2819400" y="44196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4.2</a:t>
            </a:r>
          </a:p>
        </p:txBody>
      </p:sp>
      <p:graphicFrame>
        <p:nvGraphicFramePr>
          <p:cNvPr id="8" name="Group 466"/>
          <p:cNvGraphicFramePr>
            <a:graphicFrameLocks noGrp="1"/>
          </p:cNvGraphicFramePr>
          <p:nvPr/>
        </p:nvGraphicFramePr>
        <p:xfrm>
          <a:off x="838200" y="1387475"/>
          <a:ext cx="5029201" cy="3089278"/>
        </p:xfrm>
        <a:graphic>
          <a:graphicData uri="http://schemas.openxmlformats.org/drawingml/2006/table">
            <a:tbl>
              <a:tblPr/>
              <a:tblGrid>
                <a:gridCol w="574766"/>
                <a:gridCol w="2397034"/>
                <a:gridCol w="2057401"/>
              </a:tblGrid>
              <a:tr h="24382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Verdana" pitchFamily="34" charset="0"/>
                          <a:cs typeface="Arial" pitchFamily="34" charset="0"/>
                        </a:rPr>
                        <a:t>Type</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Verdana" pitchFamily="34" charset="0"/>
                          <a:cs typeface="Arial" pitchFamily="34" charset="0"/>
                        </a:rPr>
                        <a:t>Range</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Verdana" pitchFamily="34" charset="0"/>
                          <a:cs typeface="Arial" pitchFamily="34" charset="0"/>
                        </a:rPr>
                        <a:t>Size</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2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cap="none" normalizeH="0" baseline="0" dirty="0" err="1" smtClean="0">
                          <a:ln>
                            <a:noFill/>
                          </a:ln>
                          <a:solidFill>
                            <a:srgbClr val="0036A2"/>
                          </a:solidFill>
                          <a:effectLst/>
                          <a:latin typeface="Arial" pitchFamily="34" charset="0"/>
                          <a:cs typeface="Arial" pitchFamily="34" charset="0"/>
                        </a:rPr>
                        <a:t>sbyte</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-128 to 127</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Signed 8-bit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2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rPr>
                        <a:t>byte</a:t>
                      </a: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0 to 255</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Unsigned 8-bit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756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rPr>
                        <a:t>char</a:t>
                      </a: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U+0000 to </a:t>
                      </a:r>
                      <a:r>
                        <a:rPr kumimoji="0" lang="en-US" sz="1000" b="0" i="0" u="none" strike="noStrike" cap="none" normalizeH="0" baseline="0" dirty="0" err="1" smtClean="0">
                          <a:ln>
                            <a:noFill/>
                          </a:ln>
                          <a:solidFill>
                            <a:srgbClr val="0036A2"/>
                          </a:solidFill>
                          <a:effectLst/>
                          <a:latin typeface="Verdana" pitchFamily="34" charset="0"/>
                          <a:cs typeface="Arial" pitchFamily="34" charset="0"/>
                        </a:rPr>
                        <a:t>U+ffff</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Unicode 16-bit character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2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rPr>
                        <a:t>short</a:t>
                      </a: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-32,768 to 32,767</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Signed 16-bit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756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err="1" smtClean="0">
                          <a:ln>
                            <a:noFill/>
                          </a:ln>
                          <a:solidFill>
                            <a:srgbClr val="0036A2"/>
                          </a:solidFill>
                          <a:effectLst/>
                          <a:latin typeface="Arial" pitchFamily="34" charset="0"/>
                          <a:ea typeface="+mn-ea"/>
                          <a:cs typeface="Arial" pitchFamily="34" charset="0"/>
                        </a:rPr>
                        <a:t>ushort</a:t>
                      </a:r>
                      <a:endPar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0 to 65,535</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Unsigned 16-bit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756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err="1" smtClean="0">
                          <a:ln>
                            <a:noFill/>
                          </a:ln>
                          <a:solidFill>
                            <a:srgbClr val="0036A2"/>
                          </a:solidFill>
                          <a:effectLst/>
                          <a:latin typeface="Arial" pitchFamily="34" charset="0"/>
                          <a:ea typeface="+mn-ea"/>
                          <a:cs typeface="Arial" pitchFamily="34" charset="0"/>
                        </a:rPr>
                        <a:t>int</a:t>
                      </a:r>
                      <a:endPar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-2,147,483,648 to 2,147,483,647</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Signed 32-bit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756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err="1" smtClean="0">
                          <a:ln>
                            <a:noFill/>
                          </a:ln>
                          <a:solidFill>
                            <a:srgbClr val="0036A2"/>
                          </a:solidFill>
                          <a:effectLst/>
                          <a:latin typeface="Arial" pitchFamily="34" charset="0"/>
                          <a:ea typeface="+mn-ea"/>
                          <a:cs typeface="Arial" pitchFamily="34" charset="0"/>
                        </a:rPr>
                        <a:t>uint</a:t>
                      </a:r>
                      <a:endPar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0 to 4,294,967,295</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Unsigned 32-bit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619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rPr>
                        <a:t>long</a:t>
                      </a: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-9,223,372,036,854,775,808 to 9,223,372,036,854,775,807</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Signed 64-bit integer</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756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sng" strike="noStrike" kern="1200" cap="none" normalizeH="0" baseline="0" dirty="0" err="1" smtClean="0">
                          <a:ln>
                            <a:noFill/>
                          </a:ln>
                          <a:solidFill>
                            <a:srgbClr val="0036A2"/>
                          </a:solidFill>
                          <a:effectLst/>
                          <a:latin typeface="Arial" pitchFamily="34" charset="0"/>
                          <a:ea typeface="+mn-ea"/>
                          <a:cs typeface="Arial" pitchFamily="34" charset="0"/>
                        </a:rPr>
                        <a:t>ulong</a:t>
                      </a:r>
                      <a:endParaRPr kumimoji="0" lang="en-US" sz="1000" b="0" i="0" u="sng" strike="noStrike" kern="1200" cap="none" normalizeH="0" baseline="0" dirty="0" smtClean="0">
                        <a:ln>
                          <a:noFill/>
                        </a:ln>
                        <a:solidFill>
                          <a:srgbClr val="0036A2"/>
                        </a:solidFill>
                        <a:effectLst/>
                        <a:latin typeface="Arial" pitchFamily="34" charset="0"/>
                        <a:ea typeface="+mn-ea"/>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0 to 18,446,744,073,709,551,615</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Verdana" pitchFamily="34" charset="0"/>
                          <a:cs typeface="Arial" pitchFamily="34" charset="0"/>
                        </a:rPr>
                        <a:t>Unsigned 64-bit integer </a:t>
                      </a:r>
                      <a:endParaRPr kumimoji="0" lang="en-US" sz="1000" b="0" i="0" u="none" strike="noStrike" cap="none" normalizeH="0" baseline="0" dirty="0" smtClean="0">
                        <a:ln>
                          <a:noFill/>
                        </a:ln>
                        <a:solidFill>
                          <a:srgbClr val="0036A2"/>
                        </a:solidFill>
                        <a:effectLst/>
                        <a:latin typeface="Times New Roman" pitchFamily="18" charset="0"/>
                        <a:cs typeface="Arial" pitchFamily="34" charset="0"/>
                      </a:endParaRPr>
                    </a:p>
                  </a:txBody>
                  <a:tcPr marL="91431" marR="91431"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467"/>
          <p:cNvGraphicFramePr>
            <a:graphicFrameLocks noGrp="1"/>
          </p:cNvGraphicFramePr>
          <p:nvPr/>
        </p:nvGraphicFramePr>
        <p:xfrm>
          <a:off x="838200" y="5105400"/>
          <a:ext cx="5029201" cy="1179513"/>
        </p:xfrm>
        <a:graphic>
          <a:graphicData uri="http://schemas.openxmlformats.org/drawingml/2006/table">
            <a:tbl>
              <a:tblPr/>
              <a:tblGrid>
                <a:gridCol w="754380"/>
                <a:gridCol w="2413318"/>
                <a:gridCol w="1861503"/>
              </a:tblGrid>
              <a:tr h="393171">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Type</a:t>
                      </a:r>
                    </a:p>
                  </a:txBody>
                  <a:tcPr marL="91431" marR="91431" marT="45698" marB="45698"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Approximate range</a:t>
                      </a:r>
                    </a:p>
                  </a:txBody>
                  <a:tcPr marL="91431" marR="91431" marT="45698" marB="45698"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Precision</a:t>
                      </a:r>
                      <a:endParaRPr kumimoji="0" lang="en-US" sz="10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98" marB="45698"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317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float</a:t>
                      </a:r>
                    </a:p>
                  </a:txBody>
                  <a:tcPr marL="91431" marR="91431"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±1.5</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10−45 to ±3.4</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1038</a:t>
                      </a:r>
                    </a:p>
                  </a:txBody>
                  <a:tcPr marL="91431" marR="91431"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399"/>
                          </a:solidFill>
                          <a:effectLst/>
                          <a:latin typeface="Verdana" pitchFamily="34" charset="0"/>
                          <a:cs typeface="Arial" pitchFamily="34" charset="0"/>
                        </a:rPr>
                        <a:t>7 digits</a:t>
                      </a:r>
                      <a:endParaRPr kumimoji="0" lang="en-US" sz="1000" b="0" i="0" u="none" strike="noStrike" cap="none" normalizeH="0" baseline="0" smtClean="0">
                        <a:ln>
                          <a:noFill/>
                        </a:ln>
                        <a:solidFill>
                          <a:srgbClr val="003399"/>
                        </a:solidFill>
                        <a:effectLst/>
                        <a:latin typeface="Times New Roman" pitchFamily="18" charset="0"/>
                        <a:cs typeface="Arial" pitchFamily="34" charset="0"/>
                      </a:endParaRPr>
                    </a:p>
                  </a:txBody>
                  <a:tcPr marL="91431" marR="91431"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317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double</a:t>
                      </a:r>
                      <a:endParaRPr kumimoji="0" lang="en-US" sz="10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±5.0</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10−324 to ±1.7</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10308</a:t>
                      </a:r>
                    </a:p>
                  </a:txBody>
                  <a:tcPr marL="91431" marR="91431"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15-16 digits </a:t>
                      </a:r>
                      <a:endParaRPr kumimoji="0" lang="en-US" sz="10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4"/>
          <p:cNvSpPr>
            <a:spLocks noChangeArrowheads="1"/>
          </p:cNvSpPr>
          <p:nvPr/>
        </p:nvSpPr>
        <p:spPr bwMode="auto">
          <a:xfrm>
            <a:off x="2819400" y="62484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4.3</a:t>
            </a:r>
          </a:p>
        </p:txBody>
      </p:sp>
      <p:graphicFrame>
        <p:nvGraphicFramePr>
          <p:cNvPr id="11" name="Group 148"/>
          <p:cNvGraphicFramePr>
            <a:graphicFrameLocks noGrp="1"/>
          </p:cNvGraphicFramePr>
          <p:nvPr/>
        </p:nvGraphicFramePr>
        <p:xfrm>
          <a:off x="228600" y="7620000"/>
          <a:ext cx="6324600" cy="487368"/>
        </p:xfrm>
        <a:graphic>
          <a:graphicData uri="http://schemas.openxmlformats.org/drawingml/2006/table">
            <a:tbl>
              <a:tblPr/>
              <a:tblGrid>
                <a:gridCol w="720523"/>
                <a:gridCol w="2012329"/>
                <a:gridCol w="1717793"/>
                <a:gridCol w="1873955"/>
              </a:tblGrid>
              <a:tr h="24368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Type</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42" marB="456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Approximate Range</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42" marB="456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Precision</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42" marB="456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399"/>
                          </a:solidFill>
                          <a:effectLst/>
                          <a:latin typeface="Verdana" pitchFamily="34" charset="0"/>
                          <a:cs typeface="Arial" pitchFamily="34" charset="0"/>
                        </a:rPr>
                        <a:t>.NET Framework type</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31" marR="91431" marT="45642" marB="456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682">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399"/>
                          </a:solidFill>
                          <a:effectLst/>
                          <a:latin typeface="Verdana" pitchFamily="34" charset="0"/>
                          <a:cs typeface="Arial" pitchFamily="34" charset="0"/>
                        </a:rPr>
                        <a:t>decimal</a:t>
                      </a:r>
                    </a:p>
                  </a:txBody>
                  <a:tcPr marL="91431" marR="91431" marT="45642" marB="456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±1.0</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10−28 to ±7.9</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a:t>
                      </a:r>
                      <a:r>
                        <a:rPr kumimoji="0" lang="en-US" sz="1000" b="0" i="0" u="none" strike="noStrike" cap="none" normalizeH="0" baseline="0" dirty="0" smtClean="0">
                          <a:ln>
                            <a:noFill/>
                          </a:ln>
                          <a:solidFill>
                            <a:srgbClr val="003399"/>
                          </a:solidFill>
                          <a:effectLst/>
                          <a:latin typeface="Times New Roman"/>
                          <a:cs typeface="Arial" pitchFamily="34" charset="0"/>
                        </a:rPr>
                        <a:t> </a:t>
                      </a:r>
                      <a:r>
                        <a:rPr kumimoji="0" lang="en-US" sz="1000" b="0" i="0" u="none" strike="noStrike" cap="none" normalizeH="0" baseline="0" dirty="0" smtClean="0">
                          <a:ln>
                            <a:noFill/>
                          </a:ln>
                          <a:solidFill>
                            <a:srgbClr val="003399"/>
                          </a:solidFill>
                          <a:effectLst/>
                          <a:latin typeface="Verdana" pitchFamily="34" charset="0"/>
                          <a:cs typeface="Arial" pitchFamily="34" charset="0"/>
                        </a:rPr>
                        <a:t>1028</a:t>
                      </a:r>
                    </a:p>
                  </a:txBody>
                  <a:tcPr marL="91431" marR="91431" marT="45642" marB="456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28-29 significant digits</a:t>
                      </a:r>
                    </a:p>
                  </a:txBody>
                  <a:tcPr marL="91431" marR="91431" marT="45642" marB="456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399"/>
                          </a:solidFill>
                          <a:effectLst/>
                          <a:latin typeface="Verdana" pitchFamily="34" charset="0"/>
                          <a:cs typeface="Arial" pitchFamily="34" charset="0"/>
                        </a:rPr>
                        <a:t>System.Decimal</a:t>
                      </a:r>
                      <a:r>
                        <a:rPr kumimoji="0" lang="en-US" sz="1000" b="0" i="0" u="none" strike="noStrike" cap="none" normalizeH="0" baseline="0" dirty="0" smtClean="0">
                          <a:ln>
                            <a:noFill/>
                          </a:ln>
                          <a:solidFill>
                            <a:srgbClr val="003399"/>
                          </a:solidFill>
                          <a:effectLst/>
                          <a:latin typeface="Verdana" pitchFamily="34" charset="0"/>
                          <a:cs typeface="Arial" pitchFamily="34" charset="0"/>
                        </a:rPr>
                        <a:t> </a:t>
                      </a:r>
                    </a:p>
                  </a:txBody>
                  <a:tcPr marL="91431" marR="91431" marT="45642" marB="456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 name="Rectangle 4"/>
          <p:cNvSpPr>
            <a:spLocks noChangeArrowheads="1"/>
          </p:cNvSpPr>
          <p:nvPr/>
        </p:nvSpPr>
        <p:spPr bwMode="auto">
          <a:xfrm>
            <a:off x="2819400" y="80772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4.4</a:t>
            </a:r>
          </a:p>
        </p:txBody>
      </p:sp>
      <p:grpSp>
        <p:nvGrpSpPr>
          <p:cNvPr id="223321" name="Group 13"/>
          <p:cNvGrpSpPr>
            <a:grpSpLocks/>
          </p:cNvGrpSpPr>
          <p:nvPr/>
        </p:nvGrpSpPr>
        <p:grpSpPr bwMode="auto">
          <a:xfrm>
            <a:off x="0" y="8686800"/>
            <a:ext cx="6858000" cy="295275"/>
            <a:chOff x="0" y="8686800"/>
            <a:chExt cx="6858000" cy="295395"/>
          </a:xfrm>
        </p:grpSpPr>
        <p:sp>
          <p:nvSpPr>
            <p:cNvPr id="15" name="TextBox 14"/>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6" name="Straight Connector 15"/>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3322" name="TextBox 16"/>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425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2E7A54A4-FE46-4C4E-B092-123FBFE93958}" type="slidenum">
              <a:rPr lang="en-US" altLang="en-US" sz="800">
                <a:latin typeface="Arial" pitchFamily="34" charset="0"/>
              </a:rPr>
              <a:pPr algn="r" eaLnBrk="1" hangingPunct="1">
                <a:spcBef>
                  <a:spcPct val="0"/>
                </a:spcBef>
                <a:buFontTx/>
                <a:buNone/>
              </a:pPr>
              <a:t>43</a:t>
            </a:fld>
            <a:endParaRPr lang="en-US" altLang="en-US" sz="800">
              <a:latin typeface="Arial" pitchFamily="34" charset="0"/>
            </a:endParaRPr>
          </a:p>
        </p:txBody>
      </p:sp>
      <p:sp>
        <p:nvSpPr>
          <p:cNvPr id="4" name="Rectangle 7"/>
          <p:cNvSpPr txBox="1">
            <a:spLocks noChangeArrowheads="1"/>
          </p:cNvSpPr>
          <p:nvPr/>
        </p:nvSpPr>
        <p:spPr>
          <a:xfrm>
            <a:off x="228600" y="762000"/>
            <a:ext cx="6492875" cy="7696200"/>
          </a:xfrm>
          <a:prstGeom prst="rect">
            <a:avLst/>
          </a:prstGeom>
        </p:spPr>
        <p:txBody>
          <a:bodyPr/>
          <a:lstStyle/>
          <a:p>
            <a:pPr eaLnBrk="1" hangingPunct="1">
              <a:buClr>
                <a:srgbClr val="FFFF00"/>
              </a:buClr>
              <a:defRPr/>
            </a:pPr>
            <a:r>
              <a:rPr lang="en-US" sz="1550" b="1" dirty="0">
                <a:latin typeface="Candara" pitchFamily="34" charset="0"/>
                <a:cs typeface="Courier New" pitchFamily="49" charset="0"/>
              </a:rPr>
              <a:t>4.1.1.2 </a:t>
            </a:r>
            <a:r>
              <a:rPr lang="en-US" sz="1550" b="1" dirty="0" err="1">
                <a:latin typeface="Candara" pitchFamily="34" charset="0"/>
                <a:cs typeface="Courier New" pitchFamily="49" charset="0"/>
              </a:rPr>
              <a:t>bool</a:t>
            </a:r>
            <a:r>
              <a:rPr lang="en-US" sz="1550" b="1" dirty="0">
                <a:latin typeface="Candara" pitchFamily="34" charset="0"/>
                <a:cs typeface="Courier New" pitchFamily="49" charset="0"/>
              </a:rPr>
              <a:t> Type</a:t>
            </a:r>
          </a:p>
          <a:p>
            <a:pPr eaLnBrk="1" hangingPunct="1">
              <a:buClr>
                <a:srgbClr val="FFFF00"/>
              </a:buClr>
              <a:defRPr/>
            </a:pPr>
            <a:r>
              <a:rPr lang="en-US" sz="1500" dirty="0">
                <a:latin typeface="Candara" pitchFamily="34" charset="0"/>
                <a:cs typeface="Courier New" pitchFamily="49" charset="0"/>
              </a:rPr>
              <a:t>You can assign a Boolean value to a </a:t>
            </a:r>
            <a:r>
              <a:rPr lang="en-US" sz="1500" dirty="0" err="1">
                <a:latin typeface="Candara" pitchFamily="34" charset="0"/>
                <a:cs typeface="Courier New" pitchFamily="49" charset="0"/>
              </a:rPr>
              <a:t>bool</a:t>
            </a:r>
            <a:r>
              <a:rPr lang="en-US" sz="1500" dirty="0">
                <a:latin typeface="Candara" pitchFamily="34" charset="0"/>
                <a:cs typeface="Courier New" pitchFamily="49" charset="0"/>
              </a:rPr>
              <a:t> variable, for example:</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00" dirty="0" err="1">
                <a:latin typeface="Candara" pitchFamily="34" charset="0"/>
                <a:cs typeface="Courier New" pitchFamily="49" charset="0"/>
              </a:rPr>
              <a:t>bool</a:t>
            </a:r>
            <a:r>
              <a:rPr lang="en-US" sz="1500" dirty="0">
                <a:latin typeface="Candara" pitchFamily="34" charset="0"/>
                <a:cs typeface="Courier New" pitchFamily="49" charset="0"/>
              </a:rPr>
              <a:t> alphabetic = (c &gt; 64 &amp;&amp; c &lt; 123);</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b="1" dirty="0" err="1">
                <a:latin typeface="Candara" pitchFamily="34" charset="0"/>
                <a:cs typeface="Courier New" pitchFamily="49" charset="0"/>
              </a:rPr>
              <a:t>4.1.1.3 Conversions</a:t>
            </a:r>
          </a:p>
          <a:p>
            <a:pPr eaLnBrk="1" hangingPunct="1">
              <a:buClr>
                <a:srgbClr val="FFFF00"/>
              </a:buClr>
              <a:defRPr/>
            </a:pPr>
            <a:r>
              <a:rPr lang="en-US" sz="1500" dirty="0">
                <a:latin typeface="Candara" pitchFamily="34" charset="0"/>
                <a:cs typeface="Courier New" pitchFamily="49" charset="0"/>
              </a:rPr>
              <a:t>In C++, a value of type </a:t>
            </a:r>
            <a:r>
              <a:rPr lang="en-US" sz="1500" dirty="0" err="1">
                <a:latin typeface="Candara" pitchFamily="34" charset="0"/>
                <a:cs typeface="Courier New" pitchFamily="49" charset="0"/>
              </a:rPr>
              <a:t>bool</a:t>
            </a:r>
            <a:r>
              <a:rPr lang="en-US" sz="1500" dirty="0">
                <a:latin typeface="Candara" pitchFamily="34" charset="0"/>
                <a:cs typeface="Courier New" pitchFamily="49" charset="0"/>
              </a:rPr>
              <a:t> can be converted to a value of type </a:t>
            </a:r>
            <a:r>
              <a:rPr lang="en-US" sz="1500" dirty="0" err="1">
                <a:latin typeface="Candara" pitchFamily="34" charset="0"/>
                <a:cs typeface="Courier New" pitchFamily="49" charset="0"/>
              </a:rPr>
              <a:t>int</a:t>
            </a:r>
            <a:r>
              <a:rPr lang="en-US" sz="1500" dirty="0">
                <a:latin typeface="Candara" pitchFamily="34" charset="0"/>
                <a:cs typeface="Courier New" pitchFamily="49" charset="0"/>
              </a:rPr>
              <a:t>; in other words, false is equivalent to zero and true is equivalent to nonzero values. In C#, there is no conversion between the </a:t>
            </a:r>
            <a:r>
              <a:rPr lang="en-US" sz="1500" dirty="0" err="1">
                <a:latin typeface="Candara" pitchFamily="34" charset="0"/>
                <a:cs typeface="Courier New" pitchFamily="49" charset="0"/>
              </a:rPr>
              <a:t>bool</a:t>
            </a:r>
            <a:r>
              <a:rPr lang="en-US" sz="1500" dirty="0">
                <a:latin typeface="Candara" pitchFamily="34" charset="0"/>
                <a:cs typeface="Courier New" pitchFamily="49" charset="0"/>
              </a:rPr>
              <a:t> type and other types. For example, the following if statement is invalid in C#, while it is legal in C++:</a:t>
            </a: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1500" dirty="0">
              <a:latin typeface="Candara" pitchFamily="34" charset="0"/>
              <a:cs typeface="Courier New" pitchFamily="49" charset="0"/>
            </a:endParaRP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600" b="1" dirty="0">
                <a:latin typeface="Candara" pitchFamily="34" charset="0"/>
                <a:cs typeface="Courier New" pitchFamily="49" charset="0"/>
              </a:rPr>
              <a:t>4.1.2 Types -&gt; Value Types -&gt; User Defined types</a:t>
            </a:r>
          </a:p>
          <a:p>
            <a:pPr eaLnBrk="1" hangingPunct="1">
              <a:buClr>
                <a:srgbClr val="FFFF00"/>
              </a:buClr>
              <a:defRPr/>
            </a:pPr>
            <a:r>
              <a:rPr lang="en-US" sz="1500" dirty="0">
                <a:latin typeface="Candara" pitchFamily="34" charset="0"/>
                <a:cs typeface="Courier New" pitchFamily="49" charset="0"/>
              </a:rPr>
              <a:t>User defined types are </a:t>
            </a:r>
            <a:r>
              <a:rPr lang="en-US" sz="1500" dirty="0" err="1">
                <a:latin typeface="Candara" pitchFamily="34" charset="0"/>
                <a:cs typeface="Courier New" pitchFamily="49" charset="0"/>
              </a:rPr>
              <a:t>struct</a:t>
            </a:r>
            <a:r>
              <a:rPr lang="en-US" sz="1500" dirty="0">
                <a:latin typeface="Candara" pitchFamily="34" charset="0"/>
                <a:cs typeface="Courier New" pitchFamily="49" charset="0"/>
              </a:rPr>
              <a:t> types and </a:t>
            </a:r>
            <a:r>
              <a:rPr lang="en-US" sz="1500" dirty="0" err="1">
                <a:latin typeface="Candara" pitchFamily="34" charset="0"/>
                <a:cs typeface="Courier New" pitchFamily="49" charset="0"/>
              </a:rPr>
              <a:t>enum</a:t>
            </a:r>
            <a:r>
              <a:rPr lang="en-US" sz="1500" dirty="0">
                <a:latin typeface="Candara" pitchFamily="34" charset="0"/>
                <a:cs typeface="Courier New" pitchFamily="49" charset="0"/>
              </a:rPr>
              <a:t> types.</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b="1" dirty="0">
                <a:latin typeface="Candara" pitchFamily="34" charset="0"/>
                <a:cs typeface="Courier New" pitchFamily="49" charset="0"/>
              </a:rPr>
              <a:t>4.1.2.1 User Defined Types</a:t>
            </a:r>
          </a:p>
          <a:p>
            <a:pPr eaLnBrk="1" hangingPunct="1">
              <a:buClr>
                <a:srgbClr val="FFFF00"/>
              </a:buClr>
              <a:defRPr/>
            </a:pPr>
            <a:r>
              <a:rPr lang="en-US" sz="1500" dirty="0">
                <a:latin typeface="Candara" pitchFamily="34" charset="0"/>
                <a:cs typeface="Courier New" pitchFamily="49" charset="0"/>
              </a:rPr>
              <a:t>		- </a:t>
            </a:r>
            <a:r>
              <a:rPr lang="en-US" sz="1500" dirty="0" err="1">
                <a:latin typeface="Candara" pitchFamily="34" charset="0"/>
                <a:cs typeface="Courier New" pitchFamily="49" charset="0"/>
              </a:rPr>
              <a:t>struct</a:t>
            </a:r>
            <a:r>
              <a:rPr lang="en-US" sz="1500" dirty="0">
                <a:latin typeface="Candara" pitchFamily="34" charset="0"/>
                <a:cs typeface="Courier New" pitchFamily="49" charset="0"/>
              </a:rPr>
              <a:t> types</a:t>
            </a:r>
          </a:p>
          <a:p>
            <a:pPr eaLnBrk="1" hangingPunct="1">
              <a:buClr>
                <a:srgbClr val="FFFF00"/>
              </a:buClr>
              <a:defRPr/>
            </a:pPr>
            <a:r>
              <a:rPr lang="en-US" sz="1500" dirty="0">
                <a:latin typeface="Candara" pitchFamily="34" charset="0"/>
                <a:cs typeface="Courier New" pitchFamily="49" charset="0"/>
              </a:rPr>
              <a:t>		- </a:t>
            </a:r>
            <a:r>
              <a:rPr lang="en-US" sz="1500" dirty="0" err="1">
                <a:latin typeface="Candara" pitchFamily="34" charset="0"/>
                <a:cs typeface="Courier New" pitchFamily="49" charset="0"/>
              </a:rPr>
              <a:t>enum</a:t>
            </a:r>
            <a:r>
              <a:rPr lang="en-US" sz="1500" dirty="0">
                <a:latin typeface="Candara" pitchFamily="34" charset="0"/>
                <a:cs typeface="Courier New" pitchFamily="49" charset="0"/>
              </a:rPr>
              <a:t> types	</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00" b="1" dirty="0" err="1">
                <a:latin typeface="Candara" pitchFamily="34" charset="0"/>
                <a:cs typeface="Courier New" pitchFamily="49" charset="0"/>
              </a:rPr>
              <a:t>struct</a:t>
            </a:r>
            <a:r>
              <a:rPr lang="en-US" sz="1500" b="1" dirty="0">
                <a:latin typeface="Candara" pitchFamily="34" charset="0"/>
                <a:cs typeface="Courier New" pitchFamily="49" charset="0"/>
              </a:rPr>
              <a:t> type</a:t>
            </a:r>
          </a:p>
          <a:p>
            <a:pPr eaLnBrk="1" hangingPunct="1">
              <a:buClr>
                <a:srgbClr val="FFFF00"/>
              </a:buClr>
              <a:defRPr/>
            </a:pPr>
            <a:r>
              <a:rPr lang="en-US" sz="1500" dirty="0">
                <a:latin typeface="Candara" pitchFamily="34" charset="0"/>
                <a:cs typeface="Courier New" pitchFamily="49" charset="0"/>
              </a:rPr>
              <a:t>A </a:t>
            </a:r>
            <a:r>
              <a:rPr lang="en-US" sz="1500" dirty="0" err="1">
                <a:latin typeface="Candara" pitchFamily="34" charset="0"/>
                <a:cs typeface="Courier New" pitchFamily="49" charset="0"/>
              </a:rPr>
              <a:t>struct</a:t>
            </a:r>
            <a:r>
              <a:rPr lang="en-US" sz="1500" dirty="0">
                <a:latin typeface="Candara" pitchFamily="34" charset="0"/>
                <a:cs typeface="Courier New" pitchFamily="49" charset="0"/>
              </a:rPr>
              <a:t> type is a value type that is typically used to encapsulate small groups of related variables, such as the coordinates of a rectangle or the </a:t>
            </a:r>
            <a:r>
              <a:rPr lang="en-US" sz="1200" dirty="0">
                <a:latin typeface="Candara" pitchFamily="34" charset="0"/>
                <a:cs typeface="Courier New" pitchFamily="49" charset="0"/>
              </a:rPr>
              <a:t>characteristics</a:t>
            </a:r>
            <a:r>
              <a:rPr lang="en-US" sz="1500" dirty="0">
                <a:latin typeface="Candara" pitchFamily="34" charset="0"/>
                <a:cs typeface="Courier New" pitchFamily="49" charset="0"/>
              </a:rPr>
              <a:t> of an item in an inventory. The following example shows a simple </a:t>
            </a:r>
            <a:r>
              <a:rPr lang="en-US" sz="1500" dirty="0" err="1">
                <a:latin typeface="Candara" pitchFamily="34" charset="0"/>
                <a:cs typeface="Courier New" pitchFamily="49" charset="0"/>
              </a:rPr>
              <a:t>struct</a:t>
            </a:r>
            <a:r>
              <a:rPr lang="en-US" sz="1500" dirty="0">
                <a:latin typeface="Candara" pitchFamily="34" charset="0"/>
                <a:cs typeface="Courier New" pitchFamily="49" charset="0"/>
              </a:rPr>
              <a:t> declaration: </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00" dirty="0">
                <a:latin typeface="Candara" pitchFamily="34" charset="0"/>
                <a:cs typeface="Courier New" pitchFamily="49" charset="0"/>
              </a:rPr>
              <a:t>public </a:t>
            </a:r>
            <a:r>
              <a:rPr lang="en-US" sz="1500" dirty="0" err="1">
                <a:latin typeface="Candara" pitchFamily="34" charset="0"/>
                <a:cs typeface="Courier New" pitchFamily="49" charset="0"/>
              </a:rPr>
              <a:t>struct</a:t>
            </a:r>
            <a:r>
              <a:rPr lang="en-US" sz="1500" dirty="0">
                <a:latin typeface="Candara" pitchFamily="34" charset="0"/>
                <a:cs typeface="Courier New" pitchFamily="49" charset="0"/>
              </a:rPr>
              <a:t> Book</a:t>
            </a:r>
          </a:p>
          <a:p>
            <a:pPr eaLnBrk="1" hangingPunct="1">
              <a:buClr>
                <a:srgbClr val="FFFF00"/>
              </a:buClr>
              <a:defRPr/>
            </a:pPr>
            <a:r>
              <a:rPr lang="en-US" sz="1500" dirty="0">
                <a:latin typeface="Candara" pitchFamily="34" charset="0"/>
                <a:cs typeface="Courier New" pitchFamily="49" charset="0"/>
              </a:rPr>
              <a:t>{</a:t>
            </a:r>
          </a:p>
          <a:p>
            <a:pPr eaLnBrk="1" hangingPunct="1">
              <a:buClr>
                <a:srgbClr val="FFFF00"/>
              </a:buClr>
              <a:defRPr/>
            </a:pPr>
            <a:r>
              <a:rPr lang="en-US" sz="1500" dirty="0">
                <a:latin typeface="Candara" pitchFamily="34" charset="0"/>
                <a:cs typeface="Courier New" pitchFamily="49" charset="0"/>
              </a:rPr>
              <a:t>    public decimal price;</a:t>
            </a:r>
          </a:p>
          <a:p>
            <a:pPr eaLnBrk="1" hangingPunct="1">
              <a:buClr>
                <a:srgbClr val="FFFF00"/>
              </a:buClr>
              <a:defRPr/>
            </a:pPr>
            <a:r>
              <a:rPr lang="en-US" sz="1500" dirty="0">
                <a:latin typeface="Candara" pitchFamily="34" charset="0"/>
                <a:cs typeface="Courier New" pitchFamily="49" charset="0"/>
              </a:rPr>
              <a:t>    public string title;</a:t>
            </a:r>
          </a:p>
          <a:p>
            <a:pPr eaLnBrk="1" hangingPunct="1">
              <a:buClr>
                <a:srgbClr val="FFFF00"/>
              </a:buClr>
              <a:defRPr/>
            </a:pPr>
            <a:r>
              <a:rPr lang="en-US" sz="1500" dirty="0">
                <a:latin typeface="Candara" pitchFamily="34" charset="0"/>
                <a:cs typeface="Courier New" pitchFamily="49" charset="0"/>
              </a:rPr>
              <a:t>    public string author;</a:t>
            </a:r>
          </a:p>
          <a:p>
            <a:pPr eaLnBrk="1" hangingPunct="1">
              <a:buClr>
                <a:srgbClr val="FFFF00"/>
              </a:buClr>
              <a:defRPr/>
            </a:pPr>
            <a:r>
              <a:rPr lang="en-US" sz="1500" dirty="0">
                <a:latin typeface="Candara" pitchFamily="34" charset="0"/>
                <a:cs typeface="Courier New" pitchFamily="49" charset="0"/>
              </a:rPr>
              <a:t>}</a:t>
            </a:r>
          </a:p>
        </p:txBody>
      </p:sp>
      <p:sp>
        <p:nvSpPr>
          <p:cNvPr id="224261" name="Rectangle 12"/>
          <p:cNvSpPr>
            <a:spLocks noChangeArrowheads="1"/>
          </p:cNvSpPr>
          <p:nvPr/>
        </p:nvSpPr>
        <p:spPr bwMode="auto">
          <a:xfrm>
            <a:off x="304800" y="2895600"/>
            <a:ext cx="2971800" cy="1169988"/>
          </a:xfrm>
          <a:prstGeom prst="rect">
            <a:avLst/>
          </a:prstGeom>
          <a:solidFill>
            <a:schemeClr val="bg1"/>
          </a:solidFill>
          <a:ln w="9525">
            <a:solidFill>
              <a:srgbClr val="0036A2"/>
            </a:solidFill>
            <a:miter lim="800000"/>
            <a:headEnd/>
            <a:tailEnd/>
          </a:ln>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int x = 123;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if (x)   // Invalid in C#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printf("The value of x is nonzero.");</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a:t>
            </a:r>
          </a:p>
        </p:txBody>
      </p:sp>
      <p:sp>
        <p:nvSpPr>
          <p:cNvPr id="224262" name="Rectangle 13"/>
          <p:cNvSpPr>
            <a:spLocks noChangeArrowheads="1"/>
          </p:cNvSpPr>
          <p:nvPr/>
        </p:nvSpPr>
        <p:spPr bwMode="auto">
          <a:xfrm>
            <a:off x="3352800" y="2895600"/>
            <a:ext cx="3352800" cy="1169988"/>
          </a:xfrm>
          <a:prstGeom prst="rect">
            <a:avLst/>
          </a:prstGeom>
          <a:solidFill>
            <a:schemeClr val="bg1"/>
          </a:solidFill>
          <a:ln w="9525">
            <a:solidFill>
              <a:srgbClr val="0036A2"/>
            </a:solidFill>
            <a:miter lim="800000"/>
            <a:headEnd/>
            <a:tailEnd/>
          </a:ln>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int x = 123;</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if (x!= 0)  //The C# way</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a:t>
            </a:r>
            <a:r>
              <a:rPr lang="en-US" altLang="en-US" sz="1200">
                <a:solidFill>
                  <a:srgbClr val="0036A2"/>
                </a:solidFill>
                <a:latin typeface="Candara" pitchFamily="34" charset="0"/>
                <a:cs typeface="Courier New" pitchFamily="49" charset="0"/>
              </a:rPr>
              <a:t>Console.Write("The value of x is nonzero.")</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a:t>
            </a:r>
            <a:endParaRPr lang="en-US" altLang="en-US" sz="1400">
              <a:solidFill>
                <a:srgbClr val="0036A2"/>
              </a:solidFill>
              <a:latin typeface="AGaramond" charset="0"/>
            </a:endParaRPr>
          </a:p>
        </p:txBody>
      </p:sp>
      <p:sp>
        <p:nvSpPr>
          <p:cNvPr id="15" name="Rectangle 4"/>
          <p:cNvSpPr>
            <a:spLocks noChangeArrowheads="1"/>
          </p:cNvSpPr>
          <p:nvPr/>
        </p:nvSpPr>
        <p:spPr bwMode="auto">
          <a:xfrm>
            <a:off x="304800" y="4038600"/>
            <a:ext cx="27432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4.1-1 – C++ Example</a:t>
            </a:r>
          </a:p>
        </p:txBody>
      </p:sp>
      <p:sp>
        <p:nvSpPr>
          <p:cNvPr id="16" name="Rectangle 4"/>
          <p:cNvSpPr>
            <a:spLocks noChangeArrowheads="1"/>
          </p:cNvSpPr>
          <p:nvPr/>
        </p:nvSpPr>
        <p:spPr bwMode="auto">
          <a:xfrm>
            <a:off x="3733800" y="4038600"/>
            <a:ext cx="2590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4.1-2 – C# Example</a:t>
            </a:r>
          </a:p>
        </p:txBody>
      </p:sp>
      <p:grpSp>
        <p:nvGrpSpPr>
          <p:cNvPr id="224265" name="Group 9"/>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4266"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528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BA99AA7-DC53-460B-B974-85C80F6F16B5}" type="slidenum">
              <a:rPr lang="en-US" altLang="en-US" sz="800">
                <a:latin typeface="Arial" pitchFamily="34" charset="0"/>
              </a:rPr>
              <a:pPr algn="r" eaLnBrk="1" hangingPunct="1">
                <a:spcBef>
                  <a:spcPct val="0"/>
                </a:spcBef>
                <a:buFontTx/>
                <a:buNone/>
              </a:pPr>
              <a:t>44</a:t>
            </a:fld>
            <a:endParaRPr lang="en-US" altLang="en-US" sz="800">
              <a:latin typeface="Arial" pitchFamily="34" charset="0"/>
            </a:endParaRPr>
          </a:p>
        </p:txBody>
      </p:sp>
      <p:sp>
        <p:nvSpPr>
          <p:cNvPr id="225284" name="Rectangle 7"/>
          <p:cNvSpPr txBox="1">
            <a:spLocks noChangeArrowheads="1"/>
          </p:cNvSpPr>
          <p:nvPr/>
        </p:nvSpPr>
        <p:spPr bwMode="auto">
          <a:xfrm>
            <a:off x="228600" y="762000"/>
            <a:ext cx="6492875" cy="769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500" b="1">
                <a:latin typeface="Candara" pitchFamily="34" charset="0"/>
                <a:cs typeface="Courier New" pitchFamily="49" charset="0"/>
              </a:rPr>
              <a:t>structs</a:t>
            </a:r>
            <a:r>
              <a:rPr lang="en-US" altLang="en-US" sz="1500">
                <a:latin typeface="Candara" pitchFamily="34" charset="0"/>
                <a:cs typeface="Courier New" pitchFamily="49" charset="0"/>
              </a:rPr>
              <a:t> can also contain constructors, constants, fields, methods, properties, indexers, operators, events, and nested types, although if several such members are required, you should consider making your type a class instead. </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andara" pitchFamily="34" charset="0"/>
                <a:cs typeface="Courier New" pitchFamily="49" charset="0"/>
              </a:rPr>
              <a:t>structs can implement an interface but they cannot inherit from another struct. For that reason, struct members cannot be declared as protected.</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b="1">
                <a:latin typeface="Candara" pitchFamily="34" charset="0"/>
                <a:cs typeface="Courier New" pitchFamily="49" charset="0"/>
              </a:rPr>
              <a:t>enum types</a:t>
            </a:r>
          </a:p>
          <a:p>
            <a:pPr eaLnBrk="1" hangingPunct="1">
              <a:spcBef>
                <a:spcPct val="0"/>
              </a:spcBef>
              <a:buClr>
                <a:srgbClr val="FFFF00"/>
              </a:buClr>
              <a:buFontTx/>
              <a:buNone/>
            </a:pPr>
            <a:r>
              <a:rPr lang="en-US" altLang="en-US" sz="1500">
                <a:latin typeface="Candara" pitchFamily="34" charset="0"/>
                <a:cs typeface="Courier New" pitchFamily="49" charset="0"/>
              </a:rPr>
              <a:t>The enum keyword is used to declare an enumeration, a distinct type </a:t>
            </a:r>
            <a:r>
              <a:rPr lang="en-US" altLang="en-US" sz="1300">
                <a:latin typeface="Candara" pitchFamily="34" charset="0"/>
                <a:cs typeface="Courier New" pitchFamily="49" charset="0"/>
              </a:rPr>
              <a:t>consisting</a:t>
            </a:r>
            <a:r>
              <a:rPr lang="en-US" altLang="en-US" sz="1500">
                <a:latin typeface="Candara" pitchFamily="34" charset="0"/>
                <a:cs typeface="Courier New" pitchFamily="49" charset="0"/>
              </a:rPr>
              <a:t> of a set of named constants called the enumerator list. Every enumeration type has an underlying type, which can be any integral type except char. This declaration takes the following form::</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andara" pitchFamily="34" charset="0"/>
                <a:cs typeface="Courier New" pitchFamily="49" charset="0"/>
              </a:rPr>
              <a:t>[attributes] [modifiers] enum identifier [:base-type] {enumerator-list} [;] </a:t>
            </a:r>
            <a:r>
              <a:rPr lang="en-US" altLang="en-US" sz="1300">
                <a:latin typeface="Candara" pitchFamily="34" charset="0"/>
                <a:cs typeface="Courier New" pitchFamily="49" charset="0"/>
              </a:rPr>
              <a:t>where</a:t>
            </a:r>
            <a:r>
              <a:rPr lang="en-US" altLang="en-US" sz="1500">
                <a:latin typeface="Candara" pitchFamily="34" charset="0"/>
                <a:cs typeface="Courier New" pitchFamily="49" charset="0"/>
              </a:rPr>
              <a:t>: </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andara" pitchFamily="34" charset="0"/>
                <a:cs typeface="Courier New" pitchFamily="49" charset="0"/>
              </a:rPr>
              <a:t>attributes (Optional) 	: </a:t>
            </a:r>
            <a:r>
              <a:rPr lang="en-US" altLang="en-US" sz="1200">
                <a:latin typeface="Candara" pitchFamily="34" charset="0"/>
                <a:cs typeface="Courier New" pitchFamily="49" charset="0"/>
              </a:rPr>
              <a:t>Additional declarative information</a:t>
            </a:r>
            <a:r>
              <a:rPr lang="en-US" altLang="en-US" sz="1500">
                <a:latin typeface="Candara" pitchFamily="34" charset="0"/>
                <a:cs typeface="Courier New" pitchFamily="49" charset="0"/>
              </a:rPr>
              <a:t>.  </a:t>
            </a:r>
          </a:p>
          <a:p>
            <a:pPr eaLnBrk="1" hangingPunct="1">
              <a:spcBef>
                <a:spcPct val="0"/>
              </a:spcBef>
              <a:buClr>
                <a:srgbClr val="FFFF00"/>
              </a:buClr>
              <a:buFontTx/>
              <a:buNone/>
            </a:pPr>
            <a:r>
              <a:rPr lang="en-US" altLang="en-US" sz="1500">
                <a:latin typeface="Candara" pitchFamily="34" charset="0"/>
                <a:cs typeface="Courier New" pitchFamily="49" charset="0"/>
              </a:rPr>
              <a:t>modifiers (Optional)  	: </a:t>
            </a:r>
            <a:r>
              <a:rPr lang="en-US" altLang="en-US" sz="1200">
                <a:latin typeface="Candara" pitchFamily="34" charset="0"/>
                <a:cs typeface="Courier New" pitchFamily="49" charset="0"/>
              </a:rPr>
              <a:t>The allowed modifiers are new and the four access modifiers. </a:t>
            </a:r>
          </a:p>
          <a:p>
            <a:pPr eaLnBrk="1" hangingPunct="1">
              <a:spcBef>
                <a:spcPct val="0"/>
              </a:spcBef>
              <a:buClr>
                <a:srgbClr val="FFFF00"/>
              </a:buClr>
              <a:buFontTx/>
              <a:buNone/>
            </a:pPr>
            <a:r>
              <a:rPr lang="en-US" altLang="en-US" sz="1500">
                <a:latin typeface="Candara" pitchFamily="34" charset="0"/>
                <a:cs typeface="Courier New" pitchFamily="49" charset="0"/>
              </a:rPr>
              <a:t>identifier 		: </a:t>
            </a:r>
            <a:r>
              <a:rPr lang="en-US" altLang="en-US" sz="1200">
                <a:latin typeface="Candara" pitchFamily="34" charset="0"/>
                <a:cs typeface="Courier New" pitchFamily="49" charset="0"/>
              </a:rPr>
              <a:t>The enum name</a:t>
            </a:r>
            <a:r>
              <a:rPr lang="en-US" altLang="en-US" sz="1500">
                <a:latin typeface="Candara" pitchFamily="34" charset="0"/>
                <a:cs typeface="Courier New" pitchFamily="49" charset="0"/>
              </a:rPr>
              <a:t>. </a:t>
            </a:r>
          </a:p>
          <a:p>
            <a:pPr eaLnBrk="1" hangingPunct="1">
              <a:spcBef>
                <a:spcPct val="0"/>
              </a:spcBef>
              <a:buClr>
                <a:srgbClr val="FFFF00"/>
              </a:buClr>
              <a:buFontTx/>
              <a:buNone/>
            </a:pPr>
            <a:r>
              <a:rPr lang="en-US" altLang="en-US" sz="1500">
                <a:latin typeface="Candara" pitchFamily="34" charset="0"/>
                <a:cs typeface="Courier New" pitchFamily="49" charset="0"/>
              </a:rPr>
              <a:t>base-type (Optional) 	: </a:t>
            </a:r>
            <a:r>
              <a:rPr lang="en-US" altLang="en-US" sz="1200">
                <a:latin typeface="Candara" pitchFamily="34" charset="0"/>
                <a:cs typeface="Courier New" pitchFamily="49" charset="0"/>
              </a:rPr>
              <a:t>The underlying type that specifies the storage allocated for each </a:t>
            </a:r>
          </a:p>
          <a:p>
            <a:pPr eaLnBrk="1" hangingPunct="1">
              <a:spcBef>
                <a:spcPct val="0"/>
              </a:spcBef>
              <a:buClr>
                <a:srgbClr val="FFFF00"/>
              </a:buClr>
              <a:buFontTx/>
              <a:buNone/>
            </a:pPr>
            <a:r>
              <a:rPr lang="en-US" altLang="en-US" sz="1200">
                <a:latin typeface="Candara" pitchFamily="34" charset="0"/>
                <a:cs typeface="Courier New" pitchFamily="49" charset="0"/>
              </a:rPr>
              <a:t>		  enumerator. It can be  one of the integral types except char. The </a:t>
            </a:r>
          </a:p>
          <a:p>
            <a:pPr eaLnBrk="1" hangingPunct="1">
              <a:spcBef>
                <a:spcPct val="0"/>
              </a:spcBef>
              <a:buClr>
                <a:srgbClr val="FFFF00"/>
              </a:buClr>
              <a:buFontTx/>
              <a:buNone/>
            </a:pPr>
            <a:r>
              <a:rPr lang="en-US" altLang="en-US" sz="1200">
                <a:latin typeface="Candara" pitchFamily="34" charset="0"/>
                <a:cs typeface="Courier New" pitchFamily="49" charset="0"/>
              </a:rPr>
              <a:t>		  default is int. </a:t>
            </a:r>
          </a:p>
          <a:p>
            <a:pPr eaLnBrk="1" hangingPunct="1">
              <a:spcBef>
                <a:spcPct val="0"/>
              </a:spcBef>
              <a:buClr>
                <a:srgbClr val="FFFF00"/>
              </a:buClr>
              <a:buFontTx/>
              <a:buNone/>
            </a:pPr>
            <a:r>
              <a:rPr lang="en-US" altLang="en-US" sz="1500">
                <a:latin typeface="Candara" pitchFamily="34" charset="0"/>
                <a:cs typeface="Courier New" pitchFamily="49" charset="0"/>
              </a:rPr>
              <a:t>enumerator-list 	: </a:t>
            </a:r>
            <a:r>
              <a:rPr lang="en-US" altLang="en-US" sz="1200">
                <a:latin typeface="Candara" pitchFamily="34" charset="0"/>
                <a:cs typeface="Courier New" pitchFamily="49" charset="0"/>
              </a:rPr>
              <a:t>The enumerators' identifiers separated by commas, optionally </a:t>
            </a:r>
          </a:p>
          <a:p>
            <a:pPr eaLnBrk="1" hangingPunct="1">
              <a:spcBef>
                <a:spcPct val="0"/>
              </a:spcBef>
              <a:buClr>
                <a:srgbClr val="FFFF00"/>
              </a:buClr>
              <a:buFontTx/>
              <a:buNone/>
            </a:pPr>
            <a:r>
              <a:rPr lang="en-US" altLang="en-US" sz="1200">
                <a:latin typeface="Candara" pitchFamily="34" charset="0"/>
                <a:cs typeface="Courier New" pitchFamily="49" charset="0"/>
              </a:rPr>
              <a:t>		   including a value assignment. </a:t>
            </a:r>
          </a:p>
          <a:p>
            <a:pPr eaLnBrk="1" hangingPunct="1">
              <a:spcBef>
                <a:spcPct val="0"/>
              </a:spcBef>
              <a:buClr>
                <a:srgbClr val="FFFF00"/>
              </a:buClr>
              <a:buFontTx/>
              <a:buNone/>
            </a:pPr>
            <a:r>
              <a:rPr lang="en-US" altLang="en-US" sz="1500">
                <a:latin typeface="Candara" pitchFamily="34" charset="0"/>
                <a:cs typeface="Courier New" pitchFamily="49" charset="0"/>
              </a:rPr>
              <a:t>The default underlying type of the enumeration elements is int. By default, the first enumerator has the value 0, and the value of each successive enumerator is increased by 1. For example:</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ourier New" pitchFamily="49" charset="0"/>
                <a:cs typeface="Courier New" pitchFamily="49" charset="0"/>
              </a:rPr>
              <a:t>enum Days {Sat, Sun, Mon, Tue, Wed, Thu, Fri};</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andara" pitchFamily="34" charset="0"/>
                <a:cs typeface="Courier New" pitchFamily="49" charset="0"/>
              </a:rPr>
              <a:t>In this enumeration, Sat is 0, Sun is 1, Mon is 2, and so forth. Enumerators can have initializers to override the default values. For example:</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ourier New" pitchFamily="49" charset="0"/>
                <a:cs typeface="Courier New" pitchFamily="49" charset="0"/>
              </a:rPr>
              <a:t>enum Days {Sat=1, Sun, Mon, Tue, Wed, Thu, Fri};</a:t>
            </a:r>
          </a:p>
          <a:p>
            <a:pPr eaLnBrk="1" hangingPunct="1">
              <a:spcBef>
                <a:spcPct val="0"/>
              </a:spcBef>
              <a:buClr>
                <a:srgbClr val="FFFF00"/>
              </a:buClr>
              <a:buFontTx/>
              <a:buNone/>
            </a:pPr>
            <a:endParaRPr lang="en-US" altLang="en-US" sz="800">
              <a:latin typeface="Candara" pitchFamily="34" charset="0"/>
              <a:cs typeface="Courier New" pitchFamily="49" charset="0"/>
            </a:endParaRPr>
          </a:p>
          <a:p>
            <a:pPr eaLnBrk="1" hangingPunct="1">
              <a:spcBef>
                <a:spcPct val="0"/>
              </a:spcBef>
              <a:buClr>
                <a:srgbClr val="FFFF00"/>
              </a:buClr>
              <a:buFontTx/>
              <a:buNone/>
            </a:pPr>
            <a:r>
              <a:rPr lang="en-US" altLang="en-US" sz="1500">
                <a:latin typeface="Candara" pitchFamily="34" charset="0"/>
                <a:cs typeface="Courier New" pitchFamily="49" charset="0"/>
              </a:rPr>
              <a:t>In this enumeration, the sequence of elements is forced to start from 1 instead of 0. See the example next page.</a:t>
            </a:r>
          </a:p>
          <a:p>
            <a:pPr eaLnBrk="1" hangingPunct="1">
              <a:spcBef>
                <a:spcPct val="0"/>
              </a:spcBef>
              <a:buClr>
                <a:srgbClr val="FFFF00"/>
              </a:buClr>
              <a:buFontTx/>
              <a:buNone/>
            </a:pPr>
            <a:r>
              <a:rPr lang="en-US" altLang="en-US" sz="1500">
                <a:latin typeface="Candara" pitchFamily="34" charset="0"/>
                <a:cs typeface="Courier New" pitchFamily="49" charset="0"/>
              </a:rPr>
              <a:t> </a:t>
            </a:r>
          </a:p>
          <a:p>
            <a:pPr eaLnBrk="1" hangingPunct="1">
              <a:spcBef>
                <a:spcPct val="0"/>
              </a:spcBef>
              <a:buClr>
                <a:srgbClr val="FFFF00"/>
              </a:buClr>
              <a:buFontTx/>
              <a:buNone/>
            </a:pPr>
            <a:endParaRPr lang="en-US" altLang="en-US" sz="1500">
              <a:latin typeface="Candara" pitchFamily="34" charset="0"/>
              <a:cs typeface="Courier New" pitchFamily="49" charset="0"/>
            </a:endParaRPr>
          </a:p>
          <a:p>
            <a:pPr eaLnBrk="1" hangingPunct="1">
              <a:spcBef>
                <a:spcPct val="0"/>
              </a:spcBef>
              <a:buClr>
                <a:srgbClr val="FFFF00"/>
              </a:buClr>
              <a:buFontTx/>
              <a:buNone/>
            </a:pPr>
            <a:r>
              <a:rPr lang="en-US" altLang="en-US" sz="1500">
                <a:latin typeface="Candara" pitchFamily="34" charset="0"/>
                <a:cs typeface="Courier New" pitchFamily="49" charset="0"/>
              </a:rPr>
              <a:t> </a:t>
            </a:r>
          </a:p>
        </p:txBody>
      </p:sp>
      <p:grpSp>
        <p:nvGrpSpPr>
          <p:cNvPr id="225285"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5286" name="TextBox 8"/>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630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33D03B2-ACAD-4C36-9FBE-16573B38AF41}" type="slidenum">
              <a:rPr lang="en-US" altLang="en-US" sz="800">
                <a:latin typeface="Arial" pitchFamily="34" charset="0"/>
              </a:rPr>
              <a:pPr algn="r" eaLnBrk="1" hangingPunct="1">
                <a:spcBef>
                  <a:spcPct val="0"/>
                </a:spcBef>
                <a:buFontTx/>
                <a:buNone/>
              </a:pPr>
              <a:t>45</a:t>
            </a:fld>
            <a:endParaRPr lang="en-US" altLang="en-US" sz="800">
              <a:latin typeface="Arial" pitchFamily="34" charset="0"/>
            </a:endParaRPr>
          </a:p>
        </p:txBody>
      </p:sp>
      <p:sp>
        <p:nvSpPr>
          <p:cNvPr id="4" name="Rectangle 7"/>
          <p:cNvSpPr txBox="1">
            <a:spLocks noChangeArrowheads="1"/>
          </p:cNvSpPr>
          <p:nvPr/>
        </p:nvSpPr>
        <p:spPr>
          <a:xfrm>
            <a:off x="228600" y="3657600"/>
            <a:ext cx="6492875" cy="4724400"/>
          </a:xfrm>
          <a:prstGeom prst="rect">
            <a:avLst/>
          </a:prstGeom>
        </p:spPr>
        <p:txBody>
          <a:bodyPr/>
          <a:lstStyle/>
          <a:p>
            <a:pPr defTabSz="966788" eaLnBrk="1" hangingPunct="1">
              <a:defRPr/>
            </a:pPr>
            <a:r>
              <a:rPr lang="en-US" sz="1550" dirty="0">
                <a:latin typeface="Candara" pitchFamily="34" charset="0"/>
                <a:cs typeface="Courier New" pitchFamily="49" charset="0"/>
              </a:rPr>
              <a:t>The above example outputs the following.</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Sun = 2</a:t>
            </a:r>
          </a:p>
          <a:p>
            <a:pPr defTabSz="966788" eaLnBrk="1" hangingPunct="1">
              <a:defRPr/>
            </a:pPr>
            <a:r>
              <a:rPr lang="en-US" sz="1550" dirty="0">
                <a:latin typeface="Candara" pitchFamily="34" charset="0"/>
                <a:cs typeface="Courier New" pitchFamily="49" charset="0"/>
              </a:rPr>
              <a:t>Fri = 7</a:t>
            </a:r>
          </a:p>
          <a:p>
            <a:pPr defTabSz="966788" eaLnBrk="1" hangingPunct="1">
              <a:defRPr/>
            </a:pPr>
            <a:r>
              <a:rPr lang="en-US" sz="1550" dirty="0">
                <a:latin typeface="Candara" pitchFamily="34" charset="0"/>
                <a:cs typeface="Courier New" pitchFamily="49" charset="0"/>
              </a:rPr>
              <a:t>Notice that if you remove the </a:t>
            </a:r>
            <a:r>
              <a:rPr lang="en-US" sz="1550" dirty="0" err="1">
                <a:latin typeface="Candara" pitchFamily="34" charset="0"/>
                <a:cs typeface="Courier New" pitchFamily="49" charset="0"/>
              </a:rPr>
              <a:t>initializer</a:t>
            </a:r>
            <a:r>
              <a:rPr lang="en-US" sz="1550" dirty="0">
                <a:latin typeface="Candara" pitchFamily="34" charset="0"/>
                <a:cs typeface="Courier New" pitchFamily="49" charset="0"/>
              </a:rPr>
              <a:t> from Sat=1, the result will be: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Sun = 1</a:t>
            </a:r>
          </a:p>
          <a:p>
            <a:pPr defTabSz="966788" eaLnBrk="1" hangingPunct="1">
              <a:defRPr/>
            </a:pPr>
            <a:r>
              <a:rPr lang="en-US" sz="1550" dirty="0">
                <a:latin typeface="Candara" pitchFamily="34" charset="0"/>
                <a:cs typeface="Courier New" pitchFamily="49" charset="0"/>
              </a:rPr>
              <a:t>Fri = 6</a:t>
            </a:r>
          </a:p>
          <a:p>
            <a:pPr defTabSz="966788" eaLnBrk="1" hangingPunct="1">
              <a:defRPr/>
            </a:pPr>
            <a:endParaRPr lang="en-US" sz="120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4.1.3 Types -&gt; Reference Types</a:t>
            </a:r>
          </a:p>
          <a:p>
            <a:pPr defTabSz="966788" eaLnBrk="1" hangingPunct="1">
              <a:defRPr/>
            </a:pPr>
            <a:r>
              <a:rPr lang="en-US" sz="1550" dirty="0">
                <a:latin typeface="Candara" pitchFamily="34" charset="0"/>
                <a:cs typeface="Courier New" pitchFamily="49" charset="0"/>
              </a:rPr>
              <a:t>Variables of reference types, referred to as objects, store references to the actual data. This section introduces the following keywords used to declare reference types: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4.1.5 Types -&gt; Reference Types -&gt; Pointer Types</a:t>
            </a:r>
          </a:p>
          <a:p>
            <a:pPr defTabSz="966788" eaLnBrk="1" hangingPunct="1">
              <a:defRPr/>
            </a:pPr>
            <a:r>
              <a:rPr lang="en-US" sz="1550" dirty="0">
                <a:latin typeface="Candara" pitchFamily="34" charset="0"/>
                <a:cs typeface="Courier New" pitchFamily="49" charset="0"/>
              </a:rPr>
              <a:t>In an unsafe context, a type may be a pointer type as well as a value type or a reference type. A pointer type declaration takes one of the following forms:</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type* identifier;</a:t>
            </a:r>
          </a:p>
          <a:p>
            <a:pPr defTabSz="966788" eaLnBrk="1" hangingPunct="1">
              <a:defRPr/>
            </a:pPr>
            <a:r>
              <a:rPr lang="en-US" sz="1550" dirty="0">
                <a:latin typeface="Candara" pitchFamily="34" charset="0"/>
                <a:cs typeface="Courier New" pitchFamily="49" charset="0"/>
              </a:rPr>
              <a:t>void* identifier;	 //allowed but not recommended.</a:t>
            </a:r>
          </a:p>
          <a:p>
            <a:pPr defTabSz="966788" eaLnBrk="1" hangingPunct="1">
              <a:defRPr/>
            </a:pPr>
            <a:endParaRPr lang="en-US" sz="1550" dirty="0">
              <a:latin typeface="Candara" pitchFamily="34" charset="0"/>
              <a:cs typeface="Courier New" pitchFamily="49" charset="0"/>
            </a:endParaRPr>
          </a:p>
        </p:txBody>
      </p:sp>
      <p:sp>
        <p:nvSpPr>
          <p:cNvPr id="226309" name="Rectangle 4"/>
          <p:cNvSpPr>
            <a:spLocks noChangeArrowheads="1"/>
          </p:cNvSpPr>
          <p:nvPr/>
        </p:nvSpPr>
        <p:spPr bwMode="auto">
          <a:xfrm>
            <a:off x="762000" y="809625"/>
            <a:ext cx="5105400" cy="2754313"/>
          </a:xfrm>
          <a:prstGeom prst="rect">
            <a:avLst/>
          </a:prstGeom>
          <a:solidFill>
            <a:schemeClr val="bg1"/>
          </a:solidFill>
          <a:ln w="9525">
            <a:solidFill>
              <a:srgbClr val="0036A2"/>
            </a:solidFill>
            <a:miter lim="800000"/>
            <a:headEnd/>
            <a:tailEnd/>
          </a:ln>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using System;</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public class EnumTest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enum Days {Sat=1, Sun, Mon, Tue, Wed, Thu, Fri};</a:t>
            </a:r>
          </a:p>
          <a:p>
            <a:pPr eaLnBrk="1" hangingPunct="1">
              <a:spcBef>
                <a:spcPct val="0"/>
              </a:spcBef>
              <a:buClr>
                <a:srgbClr val="FFFF00"/>
              </a:buClr>
              <a:buFontTx/>
              <a:buNone/>
            </a:pPr>
            <a:endParaRPr lang="en-US" altLang="en-US" sz="500">
              <a:solidFill>
                <a:srgbClr val="0036A2"/>
              </a:solidFill>
              <a:latin typeface="Candara" pitchFamily="34" charset="0"/>
              <a:cs typeface="Courier New" pitchFamily="49" charset="0"/>
            </a:endParaRP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public static void Main()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int x = (int) Days.Sun;</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int y = (int) Days.Fri;</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Console.WriteLine("Sun = {0}", x);</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Console.WriteLine("Fri = {0}", y);</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a:t>
            </a:r>
          </a:p>
        </p:txBody>
      </p:sp>
      <p:sp>
        <p:nvSpPr>
          <p:cNvPr id="7" name="Rectangle 4"/>
          <p:cNvSpPr>
            <a:spLocks noChangeArrowheads="1"/>
          </p:cNvSpPr>
          <p:nvPr/>
        </p:nvSpPr>
        <p:spPr bwMode="auto">
          <a:xfrm>
            <a:off x="2057400" y="3200400"/>
            <a:ext cx="2667000" cy="2286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4.2 – </a:t>
            </a:r>
            <a:r>
              <a:rPr lang="en-US" sz="1550" dirty="0" err="1">
                <a:latin typeface="Candara" pitchFamily="34" charset="0"/>
                <a:cs typeface="Arial" charset="0"/>
              </a:rPr>
              <a:t>Enum</a:t>
            </a:r>
            <a:r>
              <a:rPr lang="en-US" sz="1550" dirty="0">
                <a:latin typeface="Candara" pitchFamily="34" charset="0"/>
                <a:cs typeface="Arial" charset="0"/>
              </a:rPr>
              <a:t> usage</a:t>
            </a:r>
          </a:p>
        </p:txBody>
      </p:sp>
      <p:grpSp>
        <p:nvGrpSpPr>
          <p:cNvPr id="226311" name="Group 7"/>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6312"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733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8C22EEA-C0F8-45D6-8288-CD95CF93E468}" type="slidenum">
              <a:rPr lang="en-US" altLang="en-US" sz="800">
                <a:latin typeface="Arial" pitchFamily="34" charset="0"/>
              </a:rPr>
              <a:pPr algn="r" eaLnBrk="1" hangingPunct="1">
                <a:spcBef>
                  <a:spcPct val="0"/>
                </a:spcBef>
                <a:buFontTx/>
                <a:buNone/>
              </a:pPr>
              <a:t>46</a:t>
            </a:fld>
            <a:endParaRPr lang="en-US" altLang="en-US" sz="800">
              <a:latin typeface="Arial" pitchFamily="34" charset="0"/>
            </a:endParaRPr>
          </a:p>
        </p:txBody>
      </p:sp>
      <p:sp>
        <p:nvSpPr>
          <p:cNvPr id="4" name="Rectangle 7"/>
          <p:cNvSpPr txBox="1">
            <a:spLocks noChangeArrowheads="1"/>
          </p:cNvSpPr>
          <p:nvPr/>
        </p:nvSpPr>
        <p:spPr>
          <a:xfrm>
            <a:off x="228600" y="762000"/>
            <a:ext cx="6492875" cy="7696200"/>
          </a:xfrm>
          <a:prstGeom prst="rect">
            <a:avLst/>
          </a:prstGeom>
        </p:spPr>
        <p:txBody>
          <a:bodyPr/>
          <a:lstStyle/>
          <a:p>
            <a:pPr defTabSz="966788" eaLnBrk="1" hangingPunct="1">
              <a:defRPr/>
            </a:pPr>
            <a:r>
              <a:rPr lang="en-US" sz="1550" dirty="0">
                <a:latin typeface="Candara" pitchFamily="34" charset="0"/>
                <a:cs typeface="Courier New" pitchFamily="49" charset="0"/>
              </a:rPr>
              <a:t>Any of the following types may be a pointer type:</a:t>
            </a:r>
          </a:p>
          <a:p>
            <a:pPr defTabSz="966788" eaLnBrk="1" hangingPunct="1">
              <a:defRPr/>
            </a:pPr>
            <a:r>
              <a:rPr lang="en-US" sz="1550" dirty="0">
                <a:latin typeface="Candara" pitchFamily="34" charset="0"/>
                <a:cs typeface="Courier New" pitchFamily="49" charset="0"/>
              </a:rPr>
              <a:t>-</a:t>
            </a:r>
            <a:r>
              <a:rPr lang="en-US" sz="1550" dirty="0" err="1">
                <a:latin typeface="Candara" pitchFamily="34" charset="0"/>
                <a:cs typeface="Courier New" pitchFamily="49" charset="0"/>
              </a:rPr>
              <a:t>sbyte</a:t>
            </a:r>
            <a:r>
              <a:rPr lang="en-US" sz="1550" dirty="0">
                <a:latin typeface="Candara" pitchFamily="34" charset="0"/>
                <a:cs typeface="Courier New" pitchFamily="49" charset="0"/>
              </a:rPr>
              <a:t>, byte, short, </a:t>
            </a:r>
            <a:r>
              <a:rPr lang="en-US" sz="1550" dirty="0" err="1">
                <a:latin typeface="Candara" pitchFamily="34" charset="0"/>
                <a:cs typeface="Courier New" pitchFamily="49" charset="0"/>
              </a:rPr>
              <a:t>ushort</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int</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uint</a:t>
            </a:r>
            <a:r>
              <a:rPr lang="en-US" sz="1550" dirty="0">
                <a:latin typeface="Candara" pitchFamily="34" charset="0"/>
                <a:cs typeface="Courier New" pitchFamily="49" charset="0"/>
              </a:rPr>
              <a:t>, long, </a:t>
            </a:r>
            <a:r>
              <a:rPr lang="en-US" sz="1550" dirty="0" err="1">
                <a:latin typeface="Candara" pitchFamily="34" charset="0"/>
                <a:cs typeface="Courier New" pitchFamily="49" charset="0"/>
              </a:rPr>
              <a:t>ulong</a:t>
            </a:r>
            <a:r>
              <a:rPr lang="en-US" sz="1550" dirty="0">
                <a:latin typeface="Candara" pitchFamily="34" charset="0"/>
                <a:cs typeface="Courier New" pitchFamily="49" charset="0"/>
              </a:rPr>
              <a:t>, char, float, double, decimal, or </a:t>
            </a:r>
            <a:r>
              <a:rPr lang="en-US" sz="1550" dirty="0" err="1">
                <a:latin typeface="Candara" pitchFamily="34" charset="0"/>
                <a:cs typeface="Courier New" pitchFamily="49" charset="0"/>
              </a:rPr>
              <a:t>bool</a:t>
            </a:r>
            <a:r>
              <a:rPr lang="en-US" sz="1550" dirty="0">
                <a:latin typeface="Candara" pitchFamily="34" charset="0"/>
                <a:cs typeface="Courier New" pitchFamily="49" charset="0"/>
              </a:rPr>
              <a:t>.</a:t>
            </a:r>
          </a:p>
          <a:p>
            <a:pPr defTabSz="966788" eaLnBrk="1" hangingPunct="1">
              <a:defRPr/>
            </a:pPr>
            <a:r>
              <a:rPr lang="en-US" sz="1550" dirty="0">
                <a:latin typeface="Candara" pitchFamily="34" charset="0"/>
                <a:cs typeface="Courier New" pitchFamily="49" charset="0"/>
              </a:rPr>
              <a:t>-Any </a:t>
            </a:r>
            <a:r>
              <a:rPr lang="en-US" sz="1550" dirty="0" err="1">
                <a:latin typeface="Candara" pitchFamily="34" charset="0"/>
                <a:cs typeface="Courier New" pitchFamily="49" charset="0"/>
              </a:rPr>
              <a:t>enum</a:t>
            </a:r>
            <a:r>
              <a:rPr lang="en-US" sz="1550" dirty="0">
                <a:latin typeface="Candara" pitchFamily="34" charset="0"/>
                <a:cs typeface="Courier New" pitchFamily="49" charset="0"/>
              </a:rPr>
              <a:t> type.</a:t>
            </a:r>
          </a:p>
          <a:p>
            <a:pPr defTabSz="966788" eaLnBrk="1" hangingPunct="1">
              <a:defRPr/>
            </a:pPr>
            <a:r>
              <a:rPr lang="en-US" sz="1550" dirty="0">
                <a:latin typeface="Candara" pitchFamily="34" charset="0"/>
                <a:cs typeface="Courier New" pitchFamily="49" charset="0"/>
              </a:rPr>
              <a:t>-Any pointer type.</a:t>
            </a:r>
          </a:p>
          <a:p>
            <a:pPr defTabSz="966788" eaLnBrk="1" hangingPunct="1">
              <a:defRPr/>
            </a:pPr>
            <a:r>
              <a:rPr lang="en-US" sz="1550" dirty="0">
                <a:latin typeface="Candara" pitchFamily="34" charset="0"/>
                <a:cs typeface="Courier New" pitchFamily="49" charset="0"/>
              </a:rPr>
              <a:t>-Any user-defined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type that contains fields of unmanaged types only.</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Pointer types do not inherit from object and no conversions exist between pointer types and object. Also, boxing and </a:t>
            </a:r>
            <a:r>
              <a:rPr lang="en-US" sz="1550" dirty="0" err="1">
                <a:latin typeface="Candara" pitchFamily="34" charset="0"/>
                <a:cs typeface="Courier New" pitchFamily="49" charset="0"/>
              </a:rPr>
              <a:t>unboxing</a:t>
            </a:r>
            <a:r>
              <a:rPr lang="en-US" sz="1550" dirty="0">
                <a:latin typeface="Candara" pitchFamily="34" charset="0"/>
                <a:cs typeface="Courier New" pitchFamily="49" charset="0"/>
              </a:rPr>
              <a:t> do not support pointers. However, you can convert between different pointer types and between pointer types and integral types.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When you declare multiple pointers in the same declaration, the * is written along with the underlying type only, not as a prefix to each pointer name. For example:</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int</a:t>
            </a:r>
            <a:r>
              <a:rPr lang="en-US" sz="1550" dirty="0">
                <a:latin typeface="Candara" pitchFamily="34" charset="0"/>
                <a:cs typeface="Courier New" pitchFamily="49" charset="0"/>
              </a:rPr>
              <a:t>* p1, p2, p3;   	// Ok</a:t>
            </a:r>
          </a:p>
          <a:p>
            <a:pPr defTabSz="966788" eaLnBrk="1" hangingPunct="1">
              <a:defRPr/>
            </a:pPr>
            <a:r>
              <a:rPr lang="en-US" sz="1550" dirty="0" err="1">
                <a:latin typeface="Candara" pitchFamily="34" charset="0"/>
                <a:cs typeface="Courier New" pitchFamily="49" charset="0"/>
              </a:rPr>
              <a:t>int</a:t>
            </a:r>
            <a:r>
              <a:rPr lang="en-US" sz="1550" dirty="0">
                <a:latin typeface="Candara" pitchFamily="34" charset="0"/>
                <a:cs typeface="Courier New" pitchFamily="49" charset="0"/>
              </a:rPr>
              <a:t> *p1, *p2, *p3;	// Invalid in C#</a:t>
            </a:r>
          </a:p>
          <a:p>
            <a:pPr marL="361950" indent="-361950" defTabSz="966788" eaLnBrk="1" hangingPunct="1">
              <a:defRPr/>
            </a:pPr>
            <a:r>
              <a:rPr lang="en-US" sz="1550" dirty="0">
                <a:latin typeface="Candara" pitchFamily="34" charset="0"/>
                <a:cs typeface="Courier New" pitchFamily="49" charset="0"/>
              </a:rPr>
              <a:t>A pointer cannot point to a reference or to a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that contains references</a:t>
            </a:r>
          </a:p>
          <a:p>
            <a:pPr marL="361950" indent="-361950" defTabSz="966788" eaLnBrk="1" hangingPunct="1">
              <a:defRPr/>
            </a:pPr>
            <a:r>
              <a:rPr lang="en-US" sz="1550" dirty="0">
                <a:latin typeface="Candara" pitchFamily="34" charset="0"/>
                <a:cs typeface="Courier New" pitchFamily="49" charset="0"/>
              </a:rPr>
              <a:t>because it is possible for an object reference to be garbage collected even if</a:t>
            </a:r>
          </a:p>
          <a:p>
            <a:pPr marL="361950" indent="-361950" defTabSz="966788" eaLnBrk="1" hangingPunct="1">
              <a:defRPr/>
            </a:pPr>
            <a:r>
              <a:rPr lang="en-US" sz="1550" dirty="0">
                <a:latin typeface="Candara" pitchFamily="34" charset="0"/>
                <a:cs typeface="Courier New" pitchFamily="49" charset="0"/>
              </a:rPr>
              <a:t>a pointer is pointing to it. The GC does not keep track of whether an object</a:t>
            </a:r>
          </a:p>
          <a:p>
            <a:pPr marL="361950" indent="-361950" defTabSz="966788" eaLnBrk="1" hangingPunct="1">
              <a:defRPr/>
            </a:pPr>
            <a:r>
              <a:rPr lang="en-US" sz="1550" dirty="0">
                <a:latin typeface="Candara" pitchFamily="34" charset="0"/>
                <a:cs typeface="Courier New" pitchFamily="49" charset="0"/>
              </a:rPr>
              <a:t>is being pointed to by any pointer types. The value of the pointer variable of</a:t>
            </a:r>
          </a:p>
          <a:p>
            <a:pPr marL="361950" indent="-361950" defTabSz="966788" eaLnBrk="1" hangingPunct="1">
              <a:defRPr/>
            </a:pPr>
            <a:r>
              <a:rPr lang="en-US" sz="1550" dirty="0">
                <a:latin typeface="Candara" pitchFamily="34" charset="0"/>
                <a:cs typeface="Courier New" pitchFamily="49" charset="0"/>
              </a:rPr>
              <a:t>type </a:t>
            </a:r>
            <a:r>
              <a:rPr lang="en-US" sz="1550" dirty="0" err="1">
                <a:latin typeface="Candara" pitchFamily="34" charset="0"/>
                <a:cs typeface="Courier New" pitchFamily="49" charset="0"/>
              </a:rPr>
              <a:t>myType</a:t>
            </a:r>
            <a:r>
              <a:rPr lang="en-US" sz="1550" dirty="0">
                <a:latin typeface="Candara" pitchFamily="34" charset="0"/>
                <a:cs typeface="Courier New" pitchFamily="49" charset="0"/>
              </a:rPr>
              <a:t>* is the address of a variable of type </a:t>
            </a:r>
            <a:r>
              <a:rPr lang="en-US" sz="1550" dirty="0" err="1">
                <a:latin typeface="Candara" pitchFamily="34" charset="0"/>
                <a:cs typeface="Courier New" pitchFamily="49" charset="0"/>
              </a:rPr>
              <a:t>myType</a:t>
            </a:r>
            <a:r>
              <a:rPr lang="en-US" sz="1550" dirty="0">
                <a:latin typeface="Candara" pitchFamily="34" charset="0"/>
                <a:cs typeface="Courier New" pitchFamily="49" charset="0"/>
              </a:rPr>
              <a:t>. Next sections</a:t>
            </a:r>
          </a:p>
          <a:p>
            <a:pPr marL="361950" indent="-361950" defTabSz="966788" eaLnBrk="1" hangingPunct="1">
              <a:defRPr/>
            </a:pPr>
            <a:r>
              <a:rPr lang="en-US" sz="1550" dirty="0">
                <a:latin typeface="Candara" pitchFamily="34" charset="0"/>
                <a:cs typeface="Courier New" pitchFamily="49" charset="0"/>
              </a:rPr>
              <a:t>discuss about pointer types.</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r>
              <a:rPr lang="en-US" sz="1550" b="1" dirty="0">
                <a:latin typeface="Candara" pitchFamily="34" charset="0"/>
                <a:cs typeface="Courier New" pitchFamily="49" charset="0"/>
              </a:rPr>
              <a:t>4.1.5 Types -&gt; Reference Types -&gt; interface Types</a:t>
            </a:r>
          </a:p>
          <a:p>
            <a:pPr marL="361950" indent="-361950" defTabSz="966788" eaLnBrk="1" hangingPunct="1">
              <a:defRPr/>
            </a:pPr>
            <a:r>
              <a:rPr lang="en-US" sz="1550" dirty="0">
                <a:latin typeface="Candara" pitchFamily="34" charset="0"/>
                <a:cs typeface="Courier New" pitchFamily="49" charset="0"/>
              </a:rPr>
              <a:t>Interfaces are defined by using the interface keyword, as shown in </a:t>
            </a:r>
          </a:p>
          <a:p>
            <a:pPr marL="361950" indent="-361950" defTabSz="966788" eaLnBrk="1" hangingPunct="1">
              <a:defRPr/>
            </a:pPr>
            <a:r>
              <a:rPr lang="en-US" sz="1550" dirty="0">
                <a:latin typeface="Candara" pitchFamily="34" charset="0"/>
                <a:cs typeface="Courier New" pitchFamily="49" charset="0"/>
              </a:rPr>
              <a:t>Example 4.3. Interfaces describe a group of related </a:t>
            </a:r>
          </a:p>
        </p:txBody>
      </p:sp>
      <p:sp>
        <p:nvSpPr>
          <p:cNvPr id="6" name="Rectangle 7"/>
          <p:cNvSpPr txBox="1">
            <a:spLocks noChangeArrowheads="1"/>
          </p:cNvSpPr>
          <p:nvPr/>
        </p:nvSpPr>
        <p:spPr>
          <a:xfrm>
            <a:off x="228600" y="7010400"/>
            <a:ext cx="4572000" cy="1524000"/>
          </a:xfrm>
          <a:prstGeom prst="rect">
            <a:avLst/>
          </a:prstGeom>
        </p:spPr>
        <p:txBody>
          <a:bodyPr/>
          <a:lstStyle/>
          <a:p>
            <a:pPr defTabSz="966788" eaLnBrk="1" hangingPunct="1">
              <a:defRPr/>
            </a:pPr>
            <a:r>
              <a:rPr lang="en-US" sz="1550" dirty="0">
                <a:latin typeface="Candara" pitchFamily="34" charset="0"/>
                <a:cs typeface="Courier New" pitchFamily="49" charset="0"/>
              </a:rPr>
              <a:t>functionalities that can belong to any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Interfaces can consist of methods, properties, events, indexers, or any combination of those four member types. An interface cannot contain fields. Interfaces members are automatically public.</a:t>
            </a:r>
          </a:p>
          <a:p>
            <a:pPr marL="361950" indent="-361950"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defTabSz="966788" eaLnBrk="1" hangingPunct="1">
              <a:defRPr/>
            </a:pPr>
            <a:endParaRPr lang="en-US" sz="155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 </a:t>
            </a:r>
          </a:p>
          <a:p>
            <a:pPr eaLnBrk="1" hangingPunct="1">
              <a:buClr>
                <a:srgbClr val="FFFF00"/>
              </a:buClr>
              <a:defRPr/>
            </a:pPr>
            <a:endParaRPr lang="en-US" sz="155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 </a:t>
            </a:r>
          </a:p>
        </p:txBody>
      </p:sp>
      <p:sp>
        <p:nvSpPr>
          <p:cNvPr id="227334" name="Rectangle 34"/>
          <p:cNvSpPr>
            <a:spLocks noChangeArrowheads="1"/>
          </p:cNvSpPr>
          <p:nvPr/>
        </p:nvSpPr>
        <p:spPr bwMode="auto">
          <a:xfrm>
            <a:off x="4724400" y="7086600"/>
            <a:ext cx="1981200" cy="954088"/>
          </a:xfrm>
          <a:prstGeom prst="rect">
            <a:avLst/>
          </a:prstGeom>
          <a:solidFill>
            <a:schemeClr val="bg1"/>
          </a:solidFill>
          <a:ln w="9525">
            <a:solidFill>
              <a:srgbClr val="0036A2"/>
            </a:solidFill>
            <a:miter lim="800000"/>
            <a:headEnd/>
            <a:tailEnd/>
          </a:ln>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interface IEquatable&lt;T&gt;</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    bool Equals(T obj);</a:t>
            </a:r>
          </a:p>
          <a:p>
            <a:pPr eaLnBrk="1" hangingPunct="1">
              <a:spcBef>
                <a:spcPct val="0"/>
              </a:spcBef>
              <a:buClr>
                <a:srgbClr val="FFFF00"/>
              </a:buClr>
              <a:buFontTx/>
              <a:buNone/>
            </a:pPr>
            <a:r>
              <a:rPr lang="en-US" altLang="en-US" sz="1400">
                <a:solidFill>
                  <a:srgbClr val="0036A2"/>
                </a:solidFill>
                <a:latin typeface="Candara" pitchFamily="34" charset="0"/>
                <a:cs typeface="Courier New" pitchFamily="49" charset="0"/>
              </a:rPr>
              <a:t>}</a:t>
            </a:r>
          </a:p>
        </p:txBody>
      </p:sp>
      <p:sp>
        <p:nvSpPr>
          <p:cNvPr id="9" name="Rectangle 4"/>
          <p:cNvSpPr>
            <a:spLocks noChangeArrowheads="1"/>
          </p:cNvSpPr>
          <p:nvPr/>
        </p:nvSpPr>
        <p:spPr bwMode="auto">
          <a:xfrm>
            <a:off x="5029200" y="8045450"/>
            <a:ext cx="1295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4.3</a:t>
            </a:r>
          </a:p>
        </p:txBody>
      </p:sp>
      <p:grpSp>
        <p:nvGrpSpPr>
          <p:cNvPr id="227336" name="Group 10"/>
          <p:cNvGrpSpPr>
            <a:grpSpLocks/>
          </p:cNvGrpSpPr>
          <p:nvPr/>
        </p:nvGrpSpPr>
        <p:grpSpPr bwMode="auto">
          <a:xfrm>
            <a:off x="0" y="8686800"/>
            <a:ext cx="6858000" cy="295275"/>
            <a:chOff x="0" y="8686800"/>
            <a:chExt cx="6858000" cy="295395"/>
          </a:xfrm>
        </p:grpSpPr>
        <p:sp>
          <p:nvSpPr>
            <p:cNvPr id="12" name="TextBox 11"/>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3" name="Straight Connector 12"/>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7337" name="TextBox 13"/>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835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CEE9DA6-F73A-4AF2-8E5D-C7B19B0E8235}" type="slidenum">
              <a:rPr lang="en-US" altLang="en-US" sz="800">
                <a:latin typeface="Arial" pitchFamily="34" charset="0"/>
              </a:rPr>
              <a:pPr algn="r" eaLnBrk="1" hangingPunct="1">
                <a:spcBef>
                  <a:spcPct val="0"/>
                </a:spcBef>
                <a:buFontTx/>
                <a:buNone/>
              </a:pPr>
              <a:t>47</a:t>
            </a:fld>
            <a:endParaRPr lang="en-US" altLang="en-US" sz="800">
              <a:latin typeface="Arial" pitchFamily="34" charset="0"/>
            </a:endParaRPr>
          </a:p>
        </p:txBody>
      </p:sp>
      <p:sp>
        <p:nvSpPr>
          <p:cNvPr id="4" name="Rectangle 7"/>
          <p:cNvSpPr txBox="1">
            <a:spLocks noChangeArrowheads="1"/>
          </p:cNvSpPr>
          <p:nvPr/>
        </p:nvSpPr>
        <p:spPr>
          <a:xfrm>
            <a:off x="228600" y="762000"/>
            <a:ext cx="6565900" cy="3733800"/>
          </a:xfrm>
          <a:prstGeom prst="rect">
            <a:avLst/>
          </a:prstGeom>
        </p:spPr>
        <p:txBody>
          <a:bodyPr/>
          <a:lstStyle/>
          <a:p>
            <a:pPr defTabSz="966788" eaLnBrk="1" hangingPunct="1">
              <a:defRPr/>
            </a:pPr>
            <a:r>
              <a:rPr lang="en-US" sz="1550" dirty="0">
                <a:latin typeface="Candara" pitchFamily="34" charset="0"/>
                <a:cs typeface="Courier New" pitchFamily="49" charset="0"/>
              </a:rPr>
              <a:t>Interfaces describe a group of related functionalities that can belong to any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Interfaces can consist of methods, properties, events, indexers, or any combination of those four member types. An interface cannot contain fields. Interfaces members are automatically public. When a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is said to inherit an interface, it means that the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provides an implementation for all of the members defined by the interface. The interface itself provides no functionality that a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can inherit in  the way that base class functionality can be inherited. However, if a base class implements an interface, the derived class inherits that implementation.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Classes and </a:t>
            </a:r>
            <a:r>
              <a:rPr lang="en-US" sz="1550" dirty="0" err="1">
                <a:latin typeface="Candara" pitchFamily="34" charset="0"/>
                <a:cs typeface="Courier New" pitchFamily="49" charset="0"/>
              </a:rPr>
              <a:t>structs</a:t>
            </a:r>
            <a:r>
              <a:rPr lang="en-US" sz="1550" dirty="0">
                <a:latin typeface="Candara" pitchFamily="34" charset="0"/>
                <a:cs typeface="Courier New" pitchFamily="49" charset="0"/>
              </a:rPr>
              <a:t> can inherit from interfaces in a manner similar to how classes can inherit a base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A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also can inherit more than one interface. When a class or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inherits an interface, it inherits only the method names and signatures, because the interface itself contains no  implementations. For example, to implement an interface member, the corresponding member on the class must be public, non-static, and have the same name and signature as the interface member.</a:t>
            </a:r>
          </a:p>
          <a:p>
            <a:pPr defTabSz="966788" eaLnBrk="1" hangingPunct="1">
              <a:defRPr/>
            </a:pPr>
            <a:endParaRPr lang="en-US" sz="1550" dirty="0">
              <a:latin typeface="Candara" pitchFamily="34" charset="0"/>
              <a:cs typeface="Courier New" pitchFamily="49" charset="0"/>
            </a:endParaRPr>
          </a:p>
        </p:txBody>
      </p:sp>
      <p:sp>
        <p:nvSpPr>
          <p:cNvPr id="228357" name="Rectangle 22"/>
          <p:cNvSpPr>
            <a:spLocks noChangeArrowheads="1"/>
          </p:cNvSpPr>
          <p:nvPr/>
        </p:nvSpPr>
        <p:spPr bwMode="auto">
          <a:xfrm>
            <a:off x="4038600" y="4953000"/>
            <a:ext cx="2743200" cy="3492500"/>
          </a:xfrm>
          <a:prstGeom prst="rect">
            <a:avLst/>
          </a:prstGeom>
          <a:solidFill>
            <a:schemeClr val="bg1"/>
          </a:solidFill>
          <a:ln w="9525">
            <a:solidFill>
              <a:srgbClr val="0036A2"/>
            </a:solidFill>
            <a:miter lim="800000"/>
            <a:headEnd/>
            <a:tailEnd/>
          </a:ln>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public class Car : IEquatable&lt;Car&gt;</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public string Make {get; set;}</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public string Model { get; set; }</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public string Year { get; set; }</a:t>
            </a:r>
          </a:p>
          <a:p>
            <a:pPr eaLnBrk="1" hangingPunct="1">
              <a:spcBef>
                <a:spcPct val="0"/>
              </a:spcBef>
              <a:buClr>
                <a:srgbClr val="FFFF00"/>
              </a:buClr>
              <a:buFontTx/>
              <a:buNone/>
            </a:pPr>
            <a:endParaRPr lang="en-US" altLang="en-US" sz="1300">
              <a:solidFill>
                <a:srgbClr val="0036A2"/>
              </a:solidFill>
              <a:latin typeface="Candara" pitchFamily="34" charset="0"/>
              <a:cs typeface="Courier New" pitchFamily="49" charset="0"/>
            </a:endParaRP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 Implementation of IEquatable&lt;T&gt; interface</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public bool Equals(Car car) {</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if (this.Make == car.Make &amp;&amp;</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this.Model == car.Model &amp;&amp;</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this.Year == car.Year)  {</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return true;</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else return false;</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a:t>
            </a:r>
          </a:p>
        </p:txBody>
      </p:sp>
      <p:sp>
        <p:nvSpPr>
          <p:cNvPr id="10" name="Rectangle 7"/>
          <p:cNvSpPr txBox="1">
            <a:spLocks noChangeArrowheads="1"/>
          </p:cNvSpPr>
          <p:nvPr/>
        </p:nvSpPr>
        <p:spPr>
          <a:xfrm>
            <a:off x="228600" y="5032375"/>
            <a:ext cx="3962400" cy="3429000"/>
          </a:xfrm>
          <a:prstGeom prst="rect">
            <a:avLst/>
          </a:prstGeom>
        </p:spPr>
        <p:txBody>
          <a:bodyPr/>
          <a:lstStyle/>
          <a:p>
            <a:pPr defTabSz="966788" eaLnBrk="1" hangingPunct="1">
              <a:defRPr/>
            </a:pPr>
            <a:r>
              <a:rPr lang="en-US" sz="1550" dirty="0">
                <a:latin typeface="Candara" pitchFamily="34" charset="0"/>
                <a:cs typeface="Courier New" pitchFamily="49" charset="0"/>
              </a:rPr>
              <a:t>Properties and indexers on a class can define extra </a:t>
            </a:r>
            <a:r>
              <a:rPr lang="en-US" sz="1550" dirty="0" err="1">
                <a:latin typeface="Candara" pitchFamily="34" charset="0"/>
                <a:cs typeface="Courier New" pitchFamily="49" charset="0"/>
              </a:rPr>
              <a:t>accessors</a:t>
            </a:r>
            <a:r>
              <a:rPr lang="en-US" sz="1550" dirty="0">
                <a:latin typeface="Candara" pitchFamily="34" charset="0"/>
                <a:cs typeface="Courier New" pitchFamily="49" charset="0"/>
              </a:rPr>
              <a:t> for a property or indexer defined on an interface. For example, an interface may declare a property with a get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but the class implementing the interface can declare the same property with both a get and set method. However, if the property or indexer uses explicit </a:t>
            </a:r>
            <a:r>
              <a:rPr lang="en-US" sz="1200" dirty="0">
                <a:latin typeface="Candara" pitchFamily="34" charset="0"/>
                <a:cs typeface="Courier New" pitchFamily="49" charset="0"/>
              </a:rPr>
              <a:t>implementation</a:t>
            </a:r>
            <a:r>
              <a:rPr lang="en-US" sz="1550" dirty="0">
                <a:latin typeface="Candara" pitchFamily="34" charset="0"/>
                <a:cs typeface="Courier New" pitchFamily="49" charset="0"/>
              </a:rPr>
              <a:t>, the </a:t>
            </a:r>
            <a:r>
              <a:rPr lang="en-US" sz="1550" dirty="0" err="1">
                <a:latin typeface="Candara" pitchFamily="34" charset="0"/>
                <a:cs typeface="Courier New" pitchFamily="49" charset="0"/>
              </a:rPr>
              <a:t>accessors</a:t>
            </a:r>
            <a:r>
              <a:rPr lang="en-US" sz="1550" dirty="0">
                <a:latin typeface="Candara" pitchFamily="34" charset="0"/>
                <a:cs typeface="Courier New" pitchFamily="49" charset="0"/>
              </a:rPr>
              <a:t> must match.  Interfaces and interface members are abstract; interfaces do not provide a default implementation. For more information, see Abstract and Sealed Classes and Class Members. </a:t>
            </a:r>
          </a:p>
          <a:p>
            <a:pPr defTabSz="966788" eaLnBrk="1" hangingPunct="1">
              <a:spcBef>
                <a:spcPct val="50000"/>
              </a:spcBef>
              <a:defRPr/>
            </a:pPr>
            <a:endParaRPr lang="en-US" sz="1550" dirty="0">
              <a:latin typeface="Candara" pitchFamily="34" charset="0"/>
              <a:cs typeface="Courier New" pitchFamily="49" charset="0"/>
            </a:endParaRPr>
          </a:p>
        </p:txBody>
      </p:sp>
      <p:sp>
        <p:nvSpPr>
          <p:cNvPr id="11" name="Rectangle 4"/>
          <p:cNvSpPr>
            <a:spLocks noChangeArrowheads="1"/>
          </p:cNvSpPr>
          <p:nvPr/>
        </p:nvSpPr>
        <p:spPr bwMode="auto">
          <a:xfrm>
            <a:off x="4724400" y="8153400"/>
            <a:ext cx="1295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4.4</a:t>
            </a:r>
          </a:p>
        </p:txBody>
      </p:sp>
      <p:grpSp>
        <p:nvGrpSpPr>
          <p:cNvPr id="228360" name="Group 12"/>
          <p:cNvGrpSpPr>
            <a:grpSpLocks/>
          </p:cNvGrpSpPr>
          <p:nvPr/>
        </p:nvGrpSpPr>
        <p:grpSpPr bwMode="auto">
          <a:xfrm>
            <a:off x="0" y="8686800"/>
            <a:ext cx="6858000" cy="295275"/>
            <a:chOff x="0" y="8686800"/>
            <a:chExt cx="6858000" cy="295395"/>
          </a:xfrm>
        </p:grpSpPr>
        <p:sp>
          <p:nvSpPr>
            <p:cNvPr id="14" name="TextBox 13"/>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5" name="Straight Connector 14"/>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8361"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2937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772D2B75-2E2B-40EC-8485-5FAAE05D6487}" type="slidenum">
              <a:rPr lang="en-US" altLang="en-US" sz="800">
                <a:latin typeface="Arial" pitchFamily="34" charset="0"/>
              </a:rPr>
              <a:pPr algn="r" eaLnBrk="1" hangingPunct="1">
                <a:spcBef>
                  <a:spcPct val="0"/>
                </a:spcBef>
                <a:buFontTx/>
                <a:buNone/>
              </a:pPr>
              <a:t>48</a:t>
            </a:fld>
            <a:endParaRPr lang="en-US" altLang="en-US" sz="800">
              <a:latin typeface="Arial" pitchFamily="34" charset="0"/>
            </a:endParaRPr>
          </a:p>
        </p:txBody>
      </p:sp>
      <p:sp>
        <p:nvSpPr>
          <p:cNvPr id="4" name="Rectangle 7"/>
          <p:cNvSpPr txBox="1">
            <a:spLocks noChangeArrowheads="1"/>
          </p:cNvSpPr>
          <p:nvPr/>
        </p:nvSpPr>
        <p:spPr>
          <a:xfrm>
            <a:off x="228600" y="762000"/>
            <a:ext cx="6565900" cy="2133600"/>
          </a:xfrm>
          <a:prstGeom prst="rect">
            <a:avLst/>
          </a:prstGeom>
        </p:spPr>
        <p:txBody>
          <a:bodyPr/>
          <a:lstStyle/>
          <a:p>
            <a:pPr defTabSz="966788" eaLnBrk="1" hangingPunct="1">
              <a:defRPr/>
            </a:pPr>
            <a:r>
              <a:rPr lang="en-US" sz="1550" b="1" dirty="0">
                <a:latin typeface="Candara" pitchFamily="34" charset="0"/>
                <a:cs typeface="Courier New" pitchFamily="49" charset="0"/>
              </a:rPr>
              <a:t>4.1.6 Types -&gt; Reference Types -&gt; Self-Describing Types</a:t>
            </a:r>
          </a:p>
          <a:p>
            <a:pPr defTabSz="966788" eaLnBrk="1" hangingPunct="1">
              <a:defRPr/>
            </a:pPr>
            <a:r>
              <a:rPr lang="en-US" sz="1550" dirty="0">
                <a:latin typeface="Candara" pitchFamily="34" charset="0"/>
                <a:cs typeface="Courier New" pitchFamily="49" charset="0"/>
              </a:rPr>
              <a:t>Self describing types are further classified into array and class types.</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4.1.7 Types -&gt; Reference Types -&gt; Self-Describing Types-&gt; Arrays</a:t>
            </a:r>
          </a:p>
          <a:p>
            <a:pPr defTabSz="966788" eaLnBrk="1" hangingPunct="1">
              <a:defRPr/>
            </a:pPr>
            <a:r>
              <a:rPr lang="en-US" sz="1550" dirty="0">
                <a:latin typeface="Candara" pitchFamily="34" charset="0"/>
                <a:cs typeface="Courier New" pitchFamily="49" charset="0"/>
              </a:rPr>
              <a:t>In Chapter 1 (pages 36+) an introduction to C# arrays were given.</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4.1.8 Types -&gt; Reference Types -&gt; Self-Describing Types-&gt; User-Defined </a:t>
            </a:r>
            <a:r>
              <a:rPr lang="en-US" sz="1550" dirty="0">
                <a:latin typeface="Candara" pitchFamily="34" charset="0"/>
                <a:cs typeface="Courier New" pitchFamily="49" charset="0"/>
              </a:rPr>
              <a:t>Classes </a:t>
            </a:r>
            <a:r>
              <a:rPr lang="en-US" sz="1550" dirty="0" err="1">
                <a:latin typeface="Candara" pitchFamily="34" charset="0"/>
                <a:cs typeface="Courier New" pitchFamily="49" charset="0"/>
              </a:rPr>
              <a:t>Classes</a:t>
            </a:r>
            <a:r>
              <a:rPr lang="en-US" sz="1550" dirty="0">
                <a:latin typeface="Candara" pitchFamily="34" charset="0"/>
                <a:cs typeface="Courier New" pitchFamily="49" charset="0"/>
              </a:rPr>
              <a:t> are declared using the keyword class, as shown in example 4.5.</a:t>
            </a:r>
          </a:p>
        </p:txBody>
      </p:sp>
      <p:sp>
        <p:nvSpPr>
          <p:cNvPr id="229381" name="Rectangle 19"/>
          <p:cNvSpPr>
            <a:spLocks noChangeArrowheads="1"/>
          </p:cNvSpPr>
          <p:nvPr/>
        </p:nvSpPr>
        <p:spPr bwMode="auto">
          <a:xfrm>
            <a:off x="4038600" y="3048000"/>
            <a:ext cx="2590800" cy="1292225"/>
          </a:xfrm>
          <a:prstGeom prst="rect">
            <a:avLst/>
          </a:prstGeom>
          <a:solidFill>
            <a:schemeClr val="bg1"/>
          </a:solidFill>
          <a:ln w="9525">
            <a:solidFill>
              <a:srgbClr val="0036A2"/>
            </a:solidFill>
            <a:miter lim="800000"/>
            <a:headEnd/>
            <a:tailEnd/>
          </a:ln>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class TestClass</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 Methods, properties, fields,</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 events, delegates </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    // and nested classes go here.</a:t>
            </a:r>
          </a:p>
          <a:p>
            <a:pPr eaLnBrk="1" hangingPunct="1">
              <a:spcBef>
                <a:spcPct val="0"/>
              </a:spcBef>
              <a:buClr>
                <a:srgbClr val="FFFF00"/>
              </a:buClr>
              <a:buFontTx/>
              <a:buNone/>
            </a:pPr>
            <a:r>
              <a:rPr lang="en-US" altLang="en-US" sz="1300">
                <a:solidFill>
                  <a:srgbClr val="0036A2"/>
                </a:solidFill>
                <a:latin typeface="Candara" pitchFamily="34" charset="0"/>
                <a:cs typeface="Courier New" pitchFamily="49" charset="0"/>
              </a:rPr>
              <a:t>}</a:t>
            </a:r>
          </a:p>
        </p:txBody>
      </p:sp>
      <p:sp>
        <p:nvSpPr>
          <p:cNvPr id="10" name="Rectangle 7"/>
          <p:cNvSpPr txBox="1">
            <a:spLocks noChangeArrowheads="1"/>
          </p:cNvSpPr>
          <p:nvPr/>
        </p:nvSpPr>
        <p:spPr>
          <a:xfrm>
            <a:off x="228600" y="2971800"/>
            <a:ext cx="3733800" cy="1524000"/>
          </a:xfrm>
          <a:prstGeom prst="rect">
            <a:avLst/>
          </a:prstGeom>
        </p:spPr>
        <p:txBody>
          <a:bodyPr/>
          <a:lstStyle/>
          <a:p>
            <a:pPr defTabSz="966788" eaLnBrk="1" hangingPunct="1">
              <a:defRPr/>
            </a:pPr>
            <a:r>
              <a:rPr lang="en-US" sz="1550" dirty="0">
                <a:latin typeface="Candara" pitchFamily="34" charset="0"/>
                <a:cs typeface="Courier New" pitchFamily="49" charset="0"/>
              </a:rPr>
              <a:t>Classes create the template to instantiate objects in the computer memory. Objects of classes interact via the properties, methods and events defined within each class. Object of a class is created using the following paradigm: </a:t>
            </a:r>
          </a:p>
        </p:txBody>
      </p:sp>
      <p:sp>
        <p:nvSpPr>
          <p:cNvPr id="11" name="Rectangle 7"/>
          <p:cNvSpPr txBox="1">
            <a:spLocks noChangeArrowheads="1"/>
          </p:cNvSpPr>
          <p:nvPr/>
        </p:nvSpPr>
        <p:spPr>
          <a:xfrm>
            <a:off x="228600" y="4572000"/>
            <a:ext cx="6565900" cy="2743200"/>
          </a:xfrm>
          <a:prstGeom prst="rect">
            <a:avLst/>
          </a:prstGeom>
        </p:spPr>
        <p:txBody>
          <a:bodyPr/>
          <a:lstStyle/>
          <a:p>
            <a:pPr defTabSz="966788" eaLnBrk="1" hangingPunct="1">
              <a:defRPr/>
            </a:pPr>
            <a:r>
              <a:rPr lang="en-US" sz="1550" b="1" dirty="0">
                <a:latin typeface="Candara" pitchFamily="34" charset="0"/>
                <a:cs typeface="Courier New" pitchFamily="49" charset="0"/>
              </a:rPr>
              <a:t>&lt;Class Name&gt;   identifier = new &lt;Class Name&gt;();</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For example, One object can send messages to methods of another  object. One object can fire an event of another etc.</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Unlike C++, only single inheritance is allowed in C#. In other words, a class can inherit implementation from one base class only. However, a class can implement more than one interface. The following table shows examples of class inheritance and interface implementation:</a:t>
            </a:r>
          </a:p>
        </p:txBody>
      </p:sp>
      <p:sp>
        <p:nvSpPr>
          <p:cNvPr id="12" name="Rectangle 4"/>
          <p:cNvSpPr>
            <a:spLocks noChangeArrowheads="1"/>
          </p:cNvSpPr>
          <p:nvPr/>
        </p:nvSpPr>
        <p:spPr bwMode="auto">
          <a:xfrm>
            <a:off x="4572000" y="4267200"/>
            <a:ext cx="1295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4.5</a:t>
            </a:r>
          </a:p>
        </p:txBody>
      </p:sp>
      <p:graphicFrame>
        <p:nvGraphicFramePr>
          <p:cNvPr id="13" name="Group 85"/>
          <p:cNvGraphicFramePr>
            <a:graphicFrameLocks noGrp="1"/>
          </p:cNvGraphicFramePr>
          <p:nvPr/>
        </p:nvGraphicFramePr>
        <p:xfrm>
          <a:off x="609600" y="6629400"/>
          <a:ext cx="5638800" cy="1293814"/>
        </p:xfrm>
        <a:graphic>
          <a:graphicData uri="http://schemas.openxmlformats.org/drawingml/2006/table">
            <a:tbl>
              <a:tblPr/>
              <a:tblGrid>
                <a:gridCol w="2382839"/>
                <a:gridCol w="3255961"/>
              </a:tblGrid>
              <a:tr h="22869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3399"/>
                          </a:solidFill>
                          <a:effectLst/>
                          <a:latin typeface="Verdana" pitchFamily="34" charset="0"/>
                          <a:cs typeface="Arial" pitchFamily="34" charset="0"/>
                        </a:rPr>
                        <a:t>Inheritance</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3399"/>
                          </a:solidFill>
                          <a:effectLst/>
                          <a:latin typeface="Verdana" pitchFamily="34" charset="0"/>
                          <a:cs typeface="Arial" pitchFamily="34" charset="0"/>
                        </a:rPr>
                        <a:t>Example</a:t>
                      </a:r>
                      <a:endParaRPr kumimoji="0" lang="en-US" sz="2500" b="0" i="0" u="none" strike="noStrike" cap="none" normalizeH="0" baseline="0" smtClean="0">
                        <a:ln>
                          <a:noFill/>
                        </a:ln>
                        <a:solidFill>
                          <a:srgbClr val="003399"/>
                        </a:solidFill>
                        <a:effectLst/>
                        <a:latin typeface="Times New Roman" pitchFamily="18" charset="0"/>
                        <a:cs typeface="Arial" pitchFamily="34" charset="0"/>
                      </a:endParaRPr>
                    </a:p>
                  </a:txBody>
                  <a:tcPr marL="91441" marR="91441" marT="45739" marB="4573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94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None</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class </a:t>
                      </a:r>
                      <a:r>
                        <a:rPr kumimoji="0" lang="en-US" sz="1000" b="0" i="0" u="none" strike="noStrike" cap="none" normalizeH="0" baseline="0" dirty="0" err="1" smtClean="0">
                          <a:ln>
                            <a:noFill/>
                          </a:ln>
                          <a:solidFill>
                            <a:srgbClr val="003399"/>
                          </a:solidFill>
                          <a:effectLst/>
                          <a:latin typeface="Verdana" pitchFamily="34" charset="0"/>
                          <a:cs typeface="Arial" pitchFamily="34" charset="0"/>
                        </a:rPr>
                        <a:t>ClassA</a:t>
                      </a:r>
                      <a:r>
                        <a:rPr kumimoji="0" lang="en-US" sz="1000" b="0" i="0" u="none" strike="noStrike" cap="none" normalizeH="0" baseline="0" dirty="0" smtClean="0">
                          <a:ln>
                            <a:noFill/>
                          </a:ln>
                          <a:solidFill>
                            <a:srgbClr val="003399"/>
                          </a:solidFill>
                          <a:effectLst/>
                          <a:latin typeface="Verdana" pitchFamily="34" charset="0"/>
                          <a:cs typeface="Arial" pitchFamily="34" charset="0"/>
                        </a:rPr>
                        <a:t> { }</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372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Single</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class </a:t>
                      </a:r>
                      <a:r>
                        <a:rPr kumimoji="0" lang="en-US" sz="1000" b="0" i="0" u="none" strike="noStrike" cap="none" normalizeH="0" baseline="0" dirty="0" err="1" smtClean="0">
                          <a:ln>
                            <a:noFill/>
                          </a:ln>
                          <a:solidFill>
                            <a:srgbClr val="003399"/>
                          </a:solidFill>
                          <a:effectLst/>
                          <a:latin typeface="Verdana" pitchFamily="34" charset="0"/>
                          <a:cs typeface="Arial" pitchFamily="34" charset="0"/>
                        </a:rPr>
                        <a:t>DerivedClass</a:t>
                      </a:r>
                      <a:r>
                        <a:rPr kumimoji="0" lang="en-US" sz="1000" b="0" i="0" u="none" strike="noStrike" cap="none" normalizeH="0" baseline="0" dirty="0" smtClean="0">
                          <a:ln>
                            <a:noFill/>
                          </a:ln>
                          <a:solidFill>
                            <a:srgbClr val="003399"/>
                          </a:solidFill>
                          <a:effectLst/>
                          <a:latin typeface="Verdana" pitchFamily="34" charset="0"/>
                          <a:cs typeface="Arial" pitchFamily="34" charset="0"/>
                        </a:rPr>
                        <a:t>: </a:t>
                      </a:r>
                      <a:r>
                        <a:rPr kumimoji="0" lang="en-US" sz="1000" b="0" i="0" u="none" strike="noStrike" cap="none" normalizeH="0" baseline="0" dirty="0" err="1" smtClean="0">
                          <a:ln>
                            <a:noFill/>
                          </a:ln>
                          <a:solidFill>
                            <a:srgbClr val="003399"/>
                          </a:solidFill>
                          <a:effectLst/>
                          <a:latin typeface="Verdana" pitchFamily="34" charset="0"/>
                          <a:cs typeface="Arial" pitchFamily="34" charset="0"/>
                        </a:rPr>
                        <a:t>BaseClass</a:t>
                      </a:r>
                      <a:r>
                        <a:rPr kumimoji="0" lang="en-US" sz="1000" b="0" i="0" u="none" strike="noStrike" cap="none" normalizeH="0" baseline="0" dirty="0" smtClean="0">
                          <a:ln>
                            <a:noFill/>
                          </a:ln>
                          <a:solidFill>
                            <a:srgbClr val="003399"/>
                          </a:solidFill>
                          <a:effectLst/>
                          <a:latin typeface="Verdana" pitchFamily="34" charset="0"/>
                          <a:cs typeface="Arial" pitchFamily="34" charset="0"/>
                        </a:rPr>
                        <a:t> { }</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372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399"/>
                          </a:solidFill>
                          <a:effectLst/>
                          <a:latin typeface="Verdana" pitchFamily="34" charset="0"/>
                          <a:cs typeface="Arial" pitchFamily="34" charset="0"/>
                        </a:rPr>
                        <a:t>None, implements two interfaces</a:t>
                      </a:r>
                      <a:endParaRPr kumimoji="0" lang="en-US" sz="2500" b="0" i="0" u="none" strike="noStrike" cap="none" normalizeH="0" baseline="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class </a:t>
                      </a:r>
                      <a:r>
                        <a:rPr kumimoji="0" lang="en-US" sz="1000" b="0" i="0" u="none" strike="noStrike" cap="none" normalizeH="0" baseline="0" dirty="0" err="1" smtClean="0">
                          <a:ln>
                            <a:noFill/>
                          </a:ln>
                          <a:solidFill>
                            <a:srgbClr val="003399"/>
                          </a:solidFill>
                          <a:effectLst/>
                          <a:latin typeface="Verdana" pitchFamily="34" charset="0"/>
                          <a:cs typeface="Arial" pitchFamily="34" charset="0"/>
                        </a:rPr>
                        <a:t>ImplClass</a:t>
                      </a:r>
                      <a:r>
                        <a:rPr kumimoji="0" lang="en-US" sz="1000" b="0" i="0" u="none" strike="noStrike" cap="none" normalizeH="0" baseline="0" dirty="0" smtClean="0">
                          <a:ln>
                            <a:noFill/>
                          </a:ln>
                          <a:solidFill>
                            <a:srgbClr val="003399"/>
                          </a:solidFill>
                          <a:effectLst/>
                          <a:latin typeface="Verdana" pitchFamily="34" charset="0"/>
                          <a:cs typeface="Arial" pitchFamily="34" charset="0"/>
                        </a:rPr>
                        <a:t>: IFace1, IFace2 { }</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372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399"/>
                          </a:solidFill>
                          <a:effectLst/>
                          <a:latin typeface="Verdana" pitchFamily="34" charset="0"/>
                          <a:cs typeface="Arial" pitchFamily="34" charset="0"/>
                        </a:rPr>
                        <a:t>Single, implements one interface</a:t>
                      </a:r>
                      <a:endParaRPr kumimoji="0" lang="en-US" sz="2500" b="0" i="0" u="none" strike="noStrike" cap="none" normalizeH="0" baseline="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399"/>
                          </a:solidFill>
                          <a:effectLst/>
                          <a:latin typeface="Verdana" pitchFamily="34" charset="0"/>
                          <a:cs typeface="Arial" pitchFamily="34" charset="0"/>
                        </a:rPr>
                        <a:t>class </a:t>
                      </a:r>
                      <a:r>
                        <a:rPr kumimoji="0" lang="en-US" sz="1000" b="0" i="0" u="none" strike="noStrike" cap="none" normalizeH="0" baseline="0" dirty="0" err="1" smtClean="0">
                          <a:ln>
                            <a:noFill/>
                          </a:ln>
                          <a:solidFill>
                            <a:srgbClr val="003399"/>
                          </a:solidFill>
                          <a:effectLst/>
                          <a:latin typeface="Verdana" pitchFamily="34" charset="0"/>
                          <a:cs typeface="Arial" pitchFamily="34" charset="0"/>
                        </a:rPr>
                        <a:t>ImplDerivedClass</a:t>
                      </a:r>
                      <a:r>
                        <a:rPr kumimoji="0" lang="en-US" sz="1000" b="0" i="0" u="none" strike="noStrike" cap="none" normalizeH="0" baseline="0" dirty="0" smtClean="0">
                          <a:ln>
                            <a:noFill/>
                          </a:ln>
                          <a:solidFill>
                            <a:srgbClr val="003399"/>
                          </a:solidFill>
                          <a:effectLst/>
                          <a:latin typeface="Verdana" pitchFamily="34" charset="0"/>
                          <a:cs typeface="Arial" pitchFamily="34" charset="0"/>
                        </a:rPr>
                        <a:t>: </a:t>
                      </a:r>
                      <a:r>
                        <a:rPr kumimoji="0" lang="en-US" sz="1000" b="0" i="0" u="none" strike="noStrike" cap="none" normalizeH="0" baseline="0" dirty="0" err="1" smtClean="0">
                          <a:ln>
                            <a:noFill/>
                          </a:ln>
                          <a:solidFill>
                            <a:srgbClr val="003399"/>
                          </a:solidFill>
                          <a:effectLst/>
                          <a:latin typeface="Verdana" pitchFamily="34" charset="0"/>
                          <a:cs typeface="Arial" pitchFamily="34" charset="0"/>
                        </a:rPr>
                        <a:t>BaseClass</a:t>
                      </a:r>
                      <a:r>
                        <a:rPr kumimoji="0" lang="en-US" sz="1000" b="0" i="0" u="none" strike="noStrike" cap="none" normalizeH="0" baseline="0" dirty="0" smtClean="0">
                          <a:ln>
                            <a:noFill/>
                          </a:ln>
                          <a:solidFill>
                            <a:srgbClr val="003399"/>
                          </a:solidFill>
                          <a:effectLst/>
                          <a:latin typeface="Verdana" pitchFamily="34" charset="0"/>
                          <a:cs typeface="Arial" pitchFamily="34" charset="0"/>
                        </a:rPr>
                        <a:t>, IFace1 { } </a:t>
                      </a:r>
                      <a:endParaRPr kumimoji="0" lang="en-US" sz="2500" b="0" i="0" u="none" strike="noStrike" cap="none" normalizeH="0" baseline="0" dirty="0" smtClean="0">
                        <a:ln>
                          <a:noFill/>
                        </a:ln>
                        <a:solidFill>
                          <a:srgbClr val="003399"/>
                        </a:solidFill>
                        <a:effectLst/>
                        <a:latin typeface="Times New Roman" pitchFamily="18" charset="0"/>
                        <a:cs typeface="Arial" pitchFamily="34" charset="0"/>
                      </a:endParaRPr>
                    </a:p>
                  </a:txBody>
                  <a:tcPr marL="91441" marR="9144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4" name="Rectangle 4"/>
          <p:cNvSpPr>
            <a:spLocks noChangeArrowheads="1"/>
          </p:cNvSpPr>
          <p:nvPr/>
        </p:nvSpPr>
        <p:spPr bwMode="auto">
          <a:xfrm>
            <a:off x="2743200" y="7924800"/>
            <a:ext cx="11430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4.5</a:t>
            </a:r>
          </a:p>
        </p:txBody>
      </p:sp>
      <p:grpSp>
        <p:nvGrpSpPr>
          <p:cNvPr id="229406" name="Group 15"/>
          <p:cNvGrpSpPr>
            <a:grpSpLocks/>
          </p:cNvGrpSpPr>
          <p:nvPr/>
        </p:nvGrpSpPr>
        <p:grpSpPr bwMode="auto">
          <a:xfrm>
            <a:off x="0" y="8686800"/>
            <a:ext cx="6858000" cy="295275"/>
            <a:chOff x="0" y="8686800"/>
            <a:chExt cx="6858000" cy="295395"/>
          </a:xfrm>
        </p:grpSpPr>
        <p:sp>
          <p:nvSpPr>
            <p:cNvPr id="17" name="TextBox 1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8" name="Straight Connector 1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9407" name="TextBox 15"/>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040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31745CC-A539-459C-80A0-0A0888D60B02}" type="slidenum">
              <a:rPr lang="en-US" altLang="en-US" sz="800">
                <a:latin typeface="Arial" pitchFamily="34" charset="0"/>
              </a:rPr>
              <a:pPr algn="r" eaLnBrk="1" hangingPunct="1">
                <a:spcBef>
                  <a:spcPct val="0"/>
                </a:spcBef>
                <a:buFontTx/>
                <a:buNone/>
              </a:pPr>
              <a:t>49</a:t>
            </a:fld>
            <a:endParaRPr lang="en-US" altLang="en-US" sz="800">
              <a:latin typeface="Arial" pitchFamily="34" charset="0"/>
            </a:endParaRPr>
          </a:p>
        </p:txBody>
      </p:sp>
      <p:sp>
        <p:nvSpPr>
          <p:cNvPr id="4" name="Rectangle 7"/>
          <p:cNvSpPr txBox="1">
            <a:spLocks noChangeArrowheads="1"/>
          </p:cNvSpPr>
          <p:nvPr/>
        </p:nvSpPr>
        <p:spPr>
          <a:xfrm>
            <a:off x="228600" y="762000"/>
            <a:ext cx="6565900" cy="4343400"/>
          </a:xfrm>
          <a:prstGeom prst="rect">
            <a:avLst/>
          </a:prstGeom>
        </p:spPr>
        <p:txBody>
          <a:bodyPr/>
          <a:lstStyle/>
          <a:p>
            <a:pPr defTabSz="966788" eaLnBrk="1" hangingPunct="1">
              <a:defRPr/>
            </a:pPr>
            <a:r>
              <a:rPr lang="en-US" sz="1550" dirty="0">
                <a:latin typeface="Candara" pitchFamily="34" charset="0"/>
                <a:cs typeface="Courier New" pitchFamily="49" charset="0"/>
              </a:rPr>
              <a:t>The access levels </a:t>
            </a:r>
            <a:r>
              <a:rPr lang="en-US" sz="1550" b="1" dirty="0">
                <a:latin typeface="Candara" pitchFamily="34" charset="0"/>
                <a:cs typeface="Courier New" pitchFamily="49" charset="0"/>
              </a:rPr>
              <a:t>protected</a:t>
            </a:r>
            <a:r>
              <a:rPr lang="en-US" sz="1550" dirty="0">
                <a:latin typeface="Candara" pitchFamily="34" charset="0"/>
                <a:cs typeface="Courier New" pitchFamily="49" charset="0"/>
              </a:rPr>
              <a:t> and </a:t>
            </a:r>
            <a:r>
              <a:rPr lang="en-US" sz="1550" b="1" dirty="0">
                <a:latin typeface="Candara" pitchFamily="34" charset="0"/>
                <a:cs typeface="Courier New" pitchFamily="49" charset="0"/>
              </a:rPr>
              <a:t>private</a:t>
            </a:r>
            <a:r>
              <a:rPr lang="en-US" sz="1550" dirty="0">
                <a:latin typeface="Candara" pitchFamily="34" charset="0"/>
                <a:cs typeface="Courier New" pitchFamily="49" charset="0"/>
              </a:rPr>
              <a:t> are only allowed on nested classes.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You can also declare </a:t>
            </a:r>
            <a:r>
              <a:rPr lang="en-US" sz="1550" b="1" dirty="0">
                <a:latin typeface="Candara" pitchFamily="34" charset="0"/>
                <a:cs typeface="Courier New" pitchFamily="49" charset="0"/>
              </a:rPr>
              <a:t>generic classes </a:t>
            </a:r>
            <a:r>
              <a:rPr lang="en-US" sz="1550" dirty="0">
                <a:latin typeface="Candara" pitchFamily="34" charset="0"/>
                <a:cs typeface="Courier New" pitchFamily="49" charset="0"/>
              </a:rPr>
              <a:t>that have type parameters; see Generic Classes for more information.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b="1" dirty="0">
                <a:latin typeface="Candara" pitchFamily="34" charset="0"/>
                <a:cs typeface="Courier New" pitchFamily="49" charset="0"/>
              </a:rPr>
              <a:t>A class can contain declarations of the following members: </a:t>
            </a:r>
          </a:p>
          <a:p>
            <a:pPr defTabSz="966788" eaLnBrk="1" hangingPunct="1">
              <a:defRPr/>
            </a:pPr>
            <a:r>
              <a:rPr lang="en-US" sz="1550" dirty="0">
                <a:latin typeface="Candara" pitchFamily="34" charset="0"/>
                <a:cs typeface="Courier New" pitchFamily="49" charset="0"/>
              </a:rPr>
              <a:t>Constructors </a:t>
            </a:r>
          </a:p>
          <a:p>
            <a:pPr defTabSz="966788" eaLnBrk="1" hangingPunct="1">
              <a:defRPr/>
            </a:pPr>
            <a:r>
              <a:rPr lang="en-US" sz="1550" dirty="0">
                <a:latin typeface="Candara" pitchFamily="34" charset="0"/>
                <a:cs typeface="Courier New" pitchFamily="49" charset="0"/>
              </a:rPr>
              <a:t>Destructors </a:t>
            </a:r>
          </a:p>
          <a:p>
            <a:pPr defTabSz="966788" eaLnBrk="1" hangingPunct="1">
              <a:defRPr/>
            </a:pPr>
            <a:r>
              <a:rPr lang="en-US" sz="1550" dirty="0">
                <a:latin typeface="Candara" pitchFamily="34" charset="0"/>
                <a:cs typeface="Courier New" pitchFamily="49" charset="0"/>
              </a:rPr>
              <a:t>Constants </a:t>
            </a:r>
          </a:p>
          <a:p>
            <a:pPr defTabSz="966788" eaLnBrk="1" hangingPunct="1">
              <a:defRPr/>
            </a:pPr>
            <a:r>
              <a:rPr lang="en-US" sz="1550" dirty="0">
                <a:latin typeface="Candara" pitchFamily="34" charset="0"/>
                <a:cs typeface="Courier New" pitchFamily="49" charset="0"/>
              </a:rPr>
              <a:t>Fields </a:t>
            </a:r>
          </a:p>
          <a:p>
            <a:pPr defTabSz="966788" eaLnBrk="1" hangingPunct="1">
              <a:defRPr/>
            </a:pPr>
            <a:r>
              <a:rPr lang="en-US" sz="1550" dirty="0">
                <a:latin typeface="Candara" pitchFamily="34" charset="0"/>
                <a:cs typeface="Courier New" pitchFamily="49" charset="0"/>
              </a:rPr>
              <a:t>Methods </a:t>
            </a:r>
          </a:p>
          <a:p>
            <a:pPr defTabSz="966788" eaLnBrk="1" hangingPunct="1">
              <a:defRPr/>
            </a:pPr>
            <a:r>
              <a:rPr lang="en-US" sz="1550" dirty="0">
                <a:latin typeface="Candara" pitchFamily="34" charset="0"/>
                <a:cs typeface="Courier New" pitchFamily="49" charset="0"/>
              </a:rPr>
              <a:t>Properties </a:t>
            </a:r>
          </a:p>
          <a:p>
            <a:pPr defTabSz="966788" eaLnBrk="1" hangingPunct="1">
              <a:defRPr/>
            </a:pPr>
            <a:r>
              <a:rPr lang="en-US" sz="1550" dirty="0">
                <a:latin typeface="Candara" pitchFamily="34" charset="0"/>
                <a:cs typeface="Courier New" pitchFamily="49" charset="0"/>
              </a:rPr>
              <a:t>Indexers </a:t>
            </a:r>
          </a:p>
          <a:p>
            <a:pPr defTabSz="966788" eaLnBrk="1" hangingPunct="1">
              <a:defRPr/>
            </a:pPr>
            <a:r>
              <a:rPr lang="en-US" sz="1550" dirty="0">
                <a:latin typeface="Candara" pitchFamily="34" charset="0"/>
                <a:cs typeface="Courier New" pitchFamily="49" charset="0"/>
              </a:rPr>
              <a:t>Operators </a:t>
            </a:r>
          </a:p>
          <a:p>
            <a:pPr defTabSz="966788" eaLnBrk="1" hangingPunct="1">
              <a:defRPr/>
            </a:pPr>
            <a:r>
              <a:rPr lang="en-US" sz="1550" dirty="0">
                <a:latin typeface="Candara" pitchFamily="34" charset="0"/>
                <a:cs typeface="Courier New" pitchFamily="49" charset="0"/>
              </a:rPr>
              <a:t>Events </a:t>
            </a:r>
          </a:p>
          <a:p>
            <a:pPr defTabSz="966788" eaLnBrk="1" hangingPunct="1">
              <a:defRPr/>
            </a:pPr>
            <a:r>
              <a:rPr lang="en-US" sz="1550" dirty="0">
                <a:latin typeface="Candara" pitchFamily="34" charset="0"/>
                <a:cs typeface="Courier New" pitchFamily="49" charset="0"/>
              </a:rPr>
              <a:t>Delegates </a:t>
            </a:r>
          </a:p>
          <a:p>
            <a:pPr defTabSz="966788" eaLnBrk="1" hangingPunct="1">
              <a:defRPr/>
            </a:pPr>
            <a:r>
              <a:rPr lang="en-US" sz="1550" dirty="0">
                <a:latin typeface="Candara" pitchFamily="34" charset="0"/>
                <a:cs typeface="Courier New" pitchFamily="49" charset="0"/>
              </a:rPr>
              <a:t>Classes </a:t>
            </a:r>
          </a:p>
          <a:p>
            <a:pPr defTabSz="966788" eaLnBrk="1" hangingPunct="1">
              <a:defRPr/>
            </a:pPr>
            <a:r>
              <a:rPr lang="en-US" sz="1550" dirty="0">
                <a:latin typeface="Candara" pitchFamily="34" charset="0"/>
                <a:cs typeface="Courier New" pitchFamily="49" charset="0"/>
              </a:rPr>
              <a:t>Interfaces </a:t>
            </a:r>
          </a:p>
          <a:p>
            <a:pPr defTabSz="966788" eaLnBrk="1" hangingPunct="1">
              <a:defRPr/>
            </a:pPr>
            <a:r>
              <a:rPr lang="en-US" sz="1550" dirty="0" err="1">
                <a:latin typeface="Candara" pitchFamily="34" charset="0"/>
                <a:cs typeface="Courier New" pitchFamily="49" charset="0"/>
              </a:rPr>
              <a:t>Structs</a:t>
            </a:r>
            <a:endParaRPr lang="en-US" sz="1550" dirty="0">
              <a:latin typeface="Candara" pitchFamily="34" charset="0"/>
              <a:cs typeface="Courier New" pitchFamily="49" charset="0"/>
            </a:endParaRPr>
          </a:p>
        </p:txBody>
      </p:sp>
      <p:sp>
        <p:nvSpPr>
          <p:cNvPr id="12" name="Rectangle 7"/>
          <p:cNvSpPr txBox="1">
            <a:spLocks noChangeArrowheads="1"/>
          </p:cNvSpPr>
          <p:nvPr/>
        </p:nvSpPr>
        <p:spPr>
          <a:xfrm>
            <a:off x="228600" y="5181600"/>
            <a:ext cx="3429000" cy="2743200"/>
          </a:xfrm>
          <a:prstGeom prst="rect">
            <a:avLst/>
          </a:prstGeom>
        </p:spPr>
        <p:txBody>
          <a:bodyPr/>
          <a:lstStyle/>
          <a:p>
            <a:pPr defTabSz="966788" eaLnBrk="1" hangingPunct="1">
              <a:defRPr/>
            </a:pPr>
            <a:r>
              <a:rPr lang="en-US" sz="1550" dirty="0">
                <a:latin typeface="Candara" pitchFamily="34" charset="0"/>
                <a:cs typeface="Courier New" pitchFamily="49" charset="0"/>
              </a:rPr>
              <a:t>The example 4.6 demonstrates declaring class fields, constructors, and methods. It also demonstrates object instantiation and printing instance data. In this example, two classes are declared, the Child class, which contains two private fields (name and age) and two public methods. The second class, </a:t>
            </a:r>
            <a:r>
              <a:rPr lang="en-US" sz="1550" dirty="0" err="1">
                <a:latin typeface="Candara" pitchFamily="34" charset="0"/>
                <a:cs typeface="Courier New" pitchFamily="49" charset="0"/>
              </a:rPr>
              <a:t>TestClass</a:t>
            </a:r>
            <a:r>
              <a:rPr lang="en-US" sz="1550" dirty="0">
                <a:latin typeface="Candara" pitchFamily="34" charset="0"/>
                <a:cs typeface="Courier New" pitchFamily="49" charset="0"/>
              </a:rPr>
              <a:t>, is used to contain Main. The result of the above example is shown below.  </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 </a:t>
            </a:r>
          </a:p>
          <a:p>
            <a:pPr defTabSz="966788" eaLnBrk="1" hangingPunct="1">
              <a:defRPr/>
            </a:pPr>
            <a:endParaRPr lang="en-US" sz="1550" dirty="0">
              <a:latin typeface="Candara" pitchFamily="34" charset="0"/>
              <a:cs typeface="Courier New" pitchFamily="49" charset="0"/>
            </a:endParaRPr>
          </a:p>
        </p:txBody>
      </p:sp>
      <p:graphicFrame>
        <p:nvGraphicFramePr>
          <p:cNvPr id="13" name="Table 12"/>
          <p:cNvGraphicFramePr>
            <a:graphicFrameLocks noGrp="1"/>
          </p:cNvGraphicFramePr>
          <p:nvPr/>
        </p:nvGraphicFramePr>
        <p:xfrm>
          <a:off x="3581400" y="2057400"/>
          <a:ext cx="3200400" cy="6324600"/>
        </p:xfrm>
        <a:graphic>
          <a:graphicData uri="http://schemas.openxmlformats.org/drawingml/2006/table">
            <a:tbl>
              <a:tblPr/>
              <a:tblGrid>
                <a:gridCol w="3200400"/>
              </a:tblGrid>
              <a:tr h="6324600">
                <a:tc>
                  <a:txBody>
                    <a:bodyPr/>
                    <a:lstStyle/>
                    <a:p>
                      <a:pPr algn="l" fontAlgn="b"/>
                      <a:r>
                        <a:rPr lang="en-US" sz="1000" b="1" i="0" u="none" strike="noStrike" dirty="0" smtClean="0">
                          <a:solidFill>
                            <a:srgbClr val="000000"/>
                          </a:solidFill>
                          <a:latin typeface="Candara" pitchFamily="34" charset="0"/>
                        </a:rPr>
                        <a:t> class Child                               </a:t>
                      </a: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smtClean="0">
                          <a:solidFill>
                            <a:srgbClr val="000000"/>
                          </a:solidFill>
                          <a:latin typeface="Candara" pitchFamily="34" charset="0"/>
                        </a:rPr>
                        <a:t> { </a:t>
                      </a: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private </a:t>
                      </a:r>
                      <a:r>
                        <a:rPr lang="en-US" sz="1000" b="0" i="0" u="none" strike="noStrike" dirty="0" err="1">
                          <a:solidFill>
                            <a:srgbClr val="000000"/>
                          </a:solidFill>
                          <a:latin typeface="Candara" pitchFamily="34" charset="0"/>
                        </a:rPr>
                        <a:t>int</a:t>
                      </a:r>
                      <a:r>
                        <a:rPr lang="en-US" sz="1000" b="0" i="0" u="none" strike="noStrike" dirty="0">
                          <a:solidFill>
                            <a:srgbClr val="000000"/>
                          </a:solidFill>
                          <a:latin typeface="Candara" pitchFamily="34" charset="0"/>
                        </a:rPr>
                        <a:t> age;</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private string name;</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Default constructor:</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public Child()</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name = "N/A";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Constructor:</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public Child(string name, </a:t>
                      </a:r>
                      <a:r>
                        <a:rPr lang="en-US" sz="1000" b="0" i="0" u="none" strike="noStrike" dirty="0" err="1">
                          <a:solidFill>
                            <a:srgbClr val="000000"/>
                          </a:solidFill>
                          <a:latin typeface="Candara" pitchFamily="34" charset="0"/>
                        </a:rPr>
                        <a:t>int</a:t>
                      </a:r>
                      <a:r>
                        <a:rPr lang="en-US" sz="1000" b="0" i="0" u="none" strike="noStrike" dirty="0">
                          <a:solidFill>
                            <a:srgbClr val="000000"/>
                          </a:solidFill>
                          <a:latin typeface="Candara" pitchFamily="34" charset="0"/>
                        </a:rPr>
                        <a:t> age)</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this.name = name;</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r>
                        <a:rPr lang="en-US" sz="1000" b="0" i="0" u="none" strike="noStrike" dirty="0" err="1">
                          <a:solidFill>
                            <a:srgbClr val="000000"/>
                          </a:solidFill>
                          <a:latin typeface="Candara" pitchFamily="34" charset="0"/>
                        </a:rPr>
                        <a:t>this.age</a:t>
                      </a:r>
                      <a:r>
                        <a:rPr lang="en-US" sz="1000" b="0" i="0" u="none" strike="noStrike" dirty="0">
                          <a:solidFill>
                            <a:srgbClr val="000000"/>
                          </a:solidFill>
                          <a:latin typeface="Candara" pitchFamily="34" charset="0"/>
                        </a:rPr>
                        <a:t> = age;</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Printing method:</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public void </a:t>
                      </a:r>
                      <a:r>
                        <a:rPr lang="en-US" sz="1000" b="0" i="0" u="none" strike="noStrike" dirty="0" err="1">
                          <a:solidFill>
                            <a:srgbClr val="000000"/>
                          </a:solidFill>
                          <a:latin typeface="Candara" pitchFamily="34" charset="0"/>
                        </a:rPr>
                        <a:t>PrintChild</a:t>
                      </a:r>
                      <a:r>
                        <a:rPr lang="en-US" sz="1000" b="0" i="0" u="none" strike="noStrike" dirty="0">
                          <a:solidFill>
                            <a:srgbClr val="000000"/>
                          </a:solidFill>
                          <a:latin typeface="Candara" pitchFamily="34" charset="0"/>
                        </a:rPr>
                        <a:t>()</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a:t>
                      </a:r>
                      <a:r>
                        <a:rPr lang="en-US" sz="1000" b="0" i="0" u="none" strike="noStrike" dirty="0" err="1">
                          <a:solidFill>
                            <a:srgbClr val="000000"/>
                          </a:solidFill>
                          <a:latin typeface="Candara" pitchFamily="34" charset="0"/>
                        </a:rPr>
                        <a:t>Console.WriteLine</a:t>
                      </a:r>
                      <a:r>
                        <a:rPr lang="en-US" sz="1000" b="0" i="0" u="none" strike="noStrike" dirty="0">
                          <a:solidFill>
                            <a:srgbClr val="000000"/>
                          </a:solidFill>
                          <a:latin typeface="Candara" pitchFamily="34" charset="0"/>
                        </a:rPr>
                        <a:t>("{0}, {1} years old.", name, age);  }</a:t>
                      </a:r>
                      <a:br>
                        <a:rPr lang="en-US" sz="1000" b="0" i="0" u="none" strike="noStrike" dirty="0">
                          <a:solidFill>
                            <a:srgbClr val="000000"/>
                          </a:solidFill>
                          <a:latin typeface="Candara" pitchFamily="34" charset="0"/>
                        </a:rPr>
                      </a:br>
                      <a:r>
                        <a:rPr lang="en-US" sz="1000" b="0" i="0" u="none" strike="noStrike" dirty="0" smtClean="0">
                          <a:solidFill>
                            <a:srgbClr val="000000"/>
                          </a:solidFill>
                          <a:latin typeface="Candara" pitchFamily="34" charset="0"/>
                        </a:rPr>
                        <a:t> } </a:t>
                      </a: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smtClean="0">
                          <a:solidFill>
                            <a:srgbClr val="000000"/>
                          </a:solidFill>
                          <a:latin typeface="Candara" pitchFamily="34" charset="0"/>
                        </a:rPr>
                        <a:t> class </a:t>
                      </a:r>
                      <a:r>
                        <a:rPr lang="en-US" sz="1000" b="0" i="0" u="none" strike="noStrike" dirty="0" err="1">
                          <a:solidFill>
                            <a:srgbClr val="000000"/>
                          </a:solidFill>
                          <a:latin typeface="Candara" pitchFamily="34" charset="0"/>
                        </a:rPr>
                        <a:t>StringTest</a:t>
                      </a: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smtClean="0">
                          <a:solidFill>
                            <a:srgbClr val="000000"/>
                          </a:solidFill>
                          <a:latin typeface="Candara" pitchFamily="34" charset="0"/>
                        </a:rPr>
                        <a:t> { </a:t>
                      </a: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static void Main()</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Create objects by using the new operator:</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Child child1 = new Child("Craig", 11);</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Child child2 = new Child("Sally", 10);</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Create an object using the default constructor:</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Child child3 = new Child();</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 Display results:</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r>
                        <a:rPr lang="en-US" sz="1000" b="0" i="0" u="none" strike="noStrike" dirty="0" err="1">
                          <a:solidFill>
                            <a:srgbClr val="000000"/>
                          </a:solidFill>
                          <a:latin typeface="Candara" pitchFamily="34" charset="0"/>
                        </a:rPr>
                        <a:t>Console.Write</a:t>
                      </a:r>
                      <a:r>
                        <a:rPr lang="en-US" sz="1000" b="0" i="0" u="none" strike="noStrike" dirty="0">
                          <a:solidFill>
                            <a:srgbClr val="000000"/>
                          </a:solidFill>
                          <a:latin typeface="Candara" pitchFamily="34" charset="0"/>
                        </a:rPr>
                        <a:t>("Child #1: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child1.PrintChild();</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r>
                        <a:rPr lang="en-US" sz="1000" b="0" i="0" u="none" strike="noStrike" dirty="0" err="1">
                          <a:solidFill>
                            <a:srgbClr val="000000"/>
                          </a:solidFill>
                          <a:latin typeface="Candara" pitchFamily="34" charset="0"/>
                        </a:rPr>
                        <a:t>Console.Write</a:t>
                      </a:r>
                      <a:r>
                        <a:rPr lang="en-US" sz="1000" b="0" i="0" u="none" strike="noStrike" dirty="0">
                          <a:solidFill>
                            <a:srgbClr val="000000"/>
                          </a:solidFill>
                          <a:latin typeface="Candara" pitchFamily="34" charset="0"/>
                        </a:rPr>
                        <a:t>("Child #2: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child2.PrintChild();</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r>
                        <a:rPr lang="en-US" sz="1000" b="0" i="0" u="none" strike="noStrike" dirty="0" err="1">
                          <a:solidFill>
                            <a:srgbClr val="000000"/>
                          </a:solidFill>
                          <a:latin typeface="Candara" pitchFamily="34" charset="0"/>
                        </a:rPr>
                        <a:t>Console.Write</a:t>
                      </a:r>
                      <a:r>
                        <a:rPr lang="en-US" sz="1000" b="0" i="0" u="none" strike="noStrike" dirty="0">
                          <a:solidFill>
                            <a:srgbClr val="000000"/>
                          </a:solidFill>
                          <a:latin typeface="Candara" pitchFamily="34" charset="0"/>
                        </a:rPr>
                        <a:t>("Child #3: ");</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child3.PrintChild();</a:t>
                      </a:r>
                      <a:br>
                        <a:rPr lang="en-US" sz="1000" b="0" i="0" u="none" strike="noStrike" dirty="0">
                          <a:solidFill>
                            <a:srgbClr val="000000"/>
                          </a:solidFill>
                          <a:latin typeface="Candara" pitchFamily="34" charset="0"/>
                        </a:rPr>
                      </a:br>
                      <a:r>
                        <a:rPr lang="en-US" sz="1000" b="0" i="0" u="none" strike="noStrike" dirty="0">
                          <a:solidFill>
                            <a:srgbClr val="000000"/>
                          </a:solidFill>
                          <a:latin typeface="Candara" pitchFamily="34" charset="0"/>
                        </a:rPr>
                        <a:t>    }</a:t>
                      </a:r>
                      <a:br>
                        <a:rPr lang="en-US" sz="1000" b="0" i="0" u="none" strike="noStrike" dirty="0">
                          <a:solidFill>
                            <a:srgbClr val="000000"/>
                          </a:solidFill>
                          <a:latin typeface="Candara" pitchFamily="34" charset="0"/>
                        </a:rPr>
                      </a:br>
                      <a:r>
                        <a:rPr lang="en-US" sz="1000" b="0" i="0" u="none" strike="noStrike" dirty="0" smtClean="0">
                          <a:solidFill>
                            <a:srgbClr val="000000"/>
                          </a:solidFill>
                          <a:latin typeface="Candara" pitchFamily="34" charset="0"/>
                        </a:rPr>
                        <a:t> }</a:t>
                      </a:r>
                      <a:endParaRPr lang="en-US" sz="1000" b="0" i="0" u="none" strike="noStrike" dirty="0">
                        <a:solidFill>
                          <a:srgbClr val="000000"/>
                        </a:solidFill>
                        <a:latin typeface="Candara" pitchFamily="34" charset="0"/>
                      </a:endParaRPr>
                    </a:p>
                  </a:txBody>
                  <a:tcPr marL="7215" marR="7215" marT="72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Rectangle 4"/>
          <p:cNvSpPr>
            <a:spLocks noChangeArrowheads="1"/>
          </p:cNvSpPr>
          <p:nvPr/>
        </p:nvSpPr>
        <p:spPr bwMode="auto">
          <a:xfrm>
            <a:off x="5029200" y="2057400"/>
            <a:ext cx="1295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rgbClr val="0036A2"/>
                </a:solidFill>
                <a:latin typeface="Candara" pitchFamily="34" charset="0"/>
              </a:rPr>
              <a:t>Example</a:t>
            </a:r>
            <a:r>
              <a:rPr lang="en-US" sz="1550" dirty="0">
                <a:solidFill>
                  <a:srgbClr val="0036A2"/>
                </a:solidFill>
                <a:latin typeface="Candara" pitchFamily="34" charset="0"/>
                <a:cs typeface="Arial" charset="0"/>
              </a:rPr>
              <a:t> 4.6</a:t>
            </a:r>
          </a:p>
        </p:txBody>
      </p:sp>
      <p:sp>
        <p:nvSpPr>
          <p:cNvPr id="230413" name="Rectangle 44"/>
          <p:cNvSpPr>
            <a:spLocks noChangeArrowheads="1"/>
          </p:cNvSpPr>
          <p:nvPr/>
        </p:nvSpPr>
        <p:spPr bwMode="auto">
          <a:xfrm>
            <a:off x="228600" y="7848600"/>
            <a:ext cx="335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1200">
                <a:latin typeface="Courier New" pitchFamily="49" charset="0"/>
                <a:cs typeface="Courier New" pitchFamily="49" charset="0"/>
              </a:rPr>
              <a:t>Child #1: Craig, 11 years old. </a:t>
            </a:r>
          </a:p>
          <a:p>
            <a:pPr>
              <a:spcBef>
                <a:spcPct val="0"/>
              </a:spcBef>
              <a:buFontTx/>
              <a:buNone/>
            </a:pPr>
            <a:r>
              <a:rPr lang="en-US" altLang="en-US" sz="1200">
                <a:latin typeface="Courier New" pitchFamily="49" charset="0"/>
                <a:cs typeface="Courier New" pitchFamily="49" charset="0"/>
              </a:rPr>
              <a:t>Child #2: Sally, 10 years old. </a:t>
            </a:r>
          </a:p>
          <a:p>
            <a:pPr>
              <a:spcBef>
                <a:spcPct val="0"/>
              </a:spcBef>
              <a:buFontTx/>
              <a:buNone/>
            </a:pPr>
            <a:r>
              <a:rPr lang="en-US" altLang="en-US" sz="1200">
                <a:latin typeface="Courier New" pitchFamily="49" charset="0"/>
                <a:cs typeface="Courier New" pitchFamily="49" charset="0"/>
              </a:rPr>
              <a:t>Child #3: N/A, 0 years old.  </a:t>
            </a:r>
          </a:p>
        </p:txBody>
      </p:sp>
      <p:grpSp>
        <p:nvGrpSpPr>
          <p:cNvPr id="230414" name="Group 9"/>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5" name="Straight Connector 14"/>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0415" name="TextBox 16"/>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534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971A624-6656-4930-9FE5-A8B1547C5A54}" type="slidenum">
              <a:rPr lang="en-US" altLang="en-US" sz="800">
                <a:latin typeface="Arial" pitchFamily="34" charset="0"/>
              </a:rPr>
              <a:pPr algn="r" eaLnBrk="1" hangingPunct="1">
                <a:spcBef>
                  <a:spcPct val="0"/>
                </a:spcBef>
                <a:buFontTx/>
                <a:buNone/>
              </a:pPr>
              <a:t>5</a:t>
            </a:fld>
            <a:endParaRPr lang="en-US" altLang="en-US" sz="800">
              <a:latin typeface="Arial" pitchFamily="34" charset="0"/>
            </a:endParaRPr>
          </a:p>
        </p:txBody>
      </p:sp>
      <p:sp>
        <p:nvSpPr>
          <p:cNvPr id="5"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sz="1600" b="1" dirty="0">
                <a:latin typeface="Candara" pitchFamily="34" charset="0"/>
                <a:cs typeface="Arial" charset="0"/>
              </a:rPr>
              <a:t>3.1.3 C# Statements</a:t>
            </a:r>
          </a:p>
          <a:p>
            <a:pPr marL="361950" indent="-361950" defTabSz="966788" eaLnBrk="1" hangingPunct="1">
              <a:defRPr/>
            </a:pPr>
            <a:r>
              <a:rPr lang="en-US" sz="1550" dirty="0">
                <a:latin typeface="Candara" pitchFamily="34" charset="0"/>
                <a:cs typeface="Arial" charset="0"/>
              </a:rPr>
              <a:t> A C# statement is always terminated at a semicolon. Examine the code</a:t>
            </a:r>
          </a:p>
          <a:p>
            <a:pPr marL="361950" indent="-361950" defTabSz="966788" eaLnBrk="1" hangingPunct="1">
              <a:defRPr/>
            </a:pPr>
            <a:r>
              <a:rPr lang="en-US" sz="1550" dirty="0">
                <a:latin typeface="Candara" pitchFamily="34" charset="0"/>
                <a:cs typeface="Arial" charset="0"/>
              </a:rPr>
              <a:t>snippets below: </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//A String object definition.</a:t>
            </a:r>
          </a:p>
          <a:p>
            <a:pPr marL="361950" indent="-361950" defTabSz="966788" eaLnBrk="1" fontAlgn="ctr" hangingPunct="1">
              <a:defRPr/>
            </a:pPr>
            <a:r>
              <a:rPr lang="en-US" sz="1550" dirty="0">
                <a:latin typeface="Courier New" pitchFamily="49" charset="0"/>
                <a:cs typeface="Courier New" pitchFamily="49" charset="0"/>
              </a:rPr>
              <a:t>string </a:t>
            </a:r>
            <a:r>
              <a:rPr lang="en-US" sz="1550" dirty="0" err="1">
                <a:latin typeface="Courier New" pitchFamily="49" charset="0"/>
                <a:cs typeface="Courier New" pitchFamily="49" charset="0"/>
              </a:rPr>
              <a:t>aString</a:t>
            </a:r>
            <a:r>
              <a:rPr lang="en-US" sz="1550" dirty="0">
                <a:latin typeface="Courier New" pitchFamily="49" charset="0"/>
                <a:cs typeface="Courier New" pitchFamily="49" charset="0"/>
              </a:rPr>
              <a:t> = "hello";</a:t>
            </a:r>
            <a:r>
              <a:rPr lang="en-US" sz="1550" dirty="0">
                <a:latin typeface="Candara" pitchFamily="34" charset="0"/>
                <a:cs typeface="Arial" charset="0"/>
              </a:rPr>
              <a:t/>
            </a:r>
            <a:br>
              <a:rPr lang="en-US" sz="1550" dirty="0">
                <a:latin typeface="Candara" pitchFamily="34" charset="0"/>
                <a:cs typeface="Arial" charset="0"/>
              </a:rPr>
            </a:br>
            <a:endParaRPr lang="en-US" sz="1550" dirty="0">
              <a:latin typeface="Candara" pitchFamily="34" charset="0"/>
              <a:cs typeface="Arial" charset="0"/>
            </a:endParaRPr>
          </a:p>
          <a:p>
            <a:pPr marL="361950" indent="-361950" defTabSz="966788" eaLnBrk="1" fontAlgn="ctr" hangingPunct="1">
              <a:defRPr/>
            </a:pPr>
            <a:r>
              <a:rPr lang="en-US" sz="1550" dirty="0">
                <a:latin typeface="Candara" pitchFamily="34" charset="0"/>
                <a:cs typeface="Arial" charset="0"/>
              </a:rPr>
              <a:t>//An integer definition</a:t>
            </a:r>
          </a:p>
          <a:p>
            <a:pPr marL="361950" indent="-361950" defTabSz="966788" eaLnBrk="1" fontAlgn="ctr"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anInt</a:t>
            </a:r>
            <a:r>
              <a:rPr lang="en-US" sz="1550" dirty="0">
                <a:latin typeface="Courier New" pitchFamily="49" charset="0"/>
                <a:cs typeface="Courier New" pitchFamily="49" charset="0"/>
              </a:rPr>
              <a:t> = 10;</a:t>
            </a:r>
          </a:p>
          <a:p>
            <a:pPr marL="361950" indent="-361950" defTabSz="966788" eaLnBrk="1" fontAlgn="ctr" hangingPunct="1">
              <a:defRPr/>
            </a:pPr>
            <a:endParaRPr lang="en-US" sz="1550" dirty="0">
              <a:latin typeface="Candara" pitchFamily="34" charset="0"/>
              <a:cs typeface="Arial" charset="0"/>
            </a:endParaRPr>
          </a:p>
          <a:p>
            <a:pPr marL="361950" indent="-361950" defTabSz="966788" eaLnBrk="1" fontAlgn="ctr" hangingPunct="1">
              <a:defRPr/>
            </a:pPr>
            <a:r>
              <a:rPr lang="en-US" sz="1550" dirty="0">
                <a:latin typeface="Candara" pitchFamily="34" charset="0"/>
                <a:cs typeface="Arial" charset="0"/>
              </a:rPr>
              <a:t>//Long  code statements can be split.</a:t>
            </a:r>
          </a:p>
          <a:p>
            <a:pPr marL="361950" indent="-361950" defTabSz="966788" eaLnBrk="1" fontAlgn="ctr" hangingPunct="1">
              <a:defRPr/>
            </a:pPr>
            <a:r>
              <a:rPr lang="en-US" sz="1550" dirty="0" err="1">
                <a:latin typeface="Courier New" pitchFamily="49" charset="0"/>
                <a:cs typeface="Courier New" pitchFamily="49" charset="0"/>
              </a:rPr>
              <a:t>totValue = baseValue1 + baseValue2 + baseValue3;</a:t>
            </a:r>
          </a:p>
          <a:p>
            <a:pPr marL="361950" indent="-361950" defTabSz="966788" eaLnBrk="1" fontAlgn="ctr"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//Long  code statements can wrapped in multiple lines.</a:t>
            </a:r>
          </a:p>
          <a:p>
            <a:pPr marL="361950" indent="-361950" defTabSz="966788" eaLnBrk="1" fontAlgn="ctr" hangingPunct="1">
              <a:defRPr/>
            </a:pPr>
            <a:r>
              <a:rPr lang="en-US" sz="1550" dirty="0" err="1">
                <a:latin typeface="Courier New" pitchFamily="49" charset="0"/>
                <a:cs typeface="Courier New" pitchFamily="49" charset="0"/>
              </a:rPr>
              <a:t>totValue</a:t>
            </a:r>
            <a:r>
              <a:rPr lang="en-US" sz="1550" dirty="0">
                <a:latin typeface="Courier New" pitchFamily="49" charset="0"/>
                <a:cs typeface="Courier New" pitchFamily="49" charset="0"/>
              </a:rPr>
              <a:t> = baseValue1 +    </a:t>
            </a:r>
          </a:p>
          <a:p>
            <a:pPr marL="361950" indent="-361950" defTabSz="966788" eaLnBrk="1" fontAlgn="ctr" hangingPunct="1">
              <a:defRPr/>
            </a:pPr>
            <a:r>
              <a:rPr lang="en-US" sz="1550" dirty="0">
                <a:latin typeface="Courier New" pitchFamily="49" charset="0"/>
                <a:cs typeface="Courier New" pitchFamily="49" charset="0"/>
              </a:rPr>
              <a:t>           baseValue2 + </a:t>
            </a:r>
          </a:p>
          <a:p>
            <a:pPr marL="361950" indent="-361950" defTabSz="966788" eaLnBrk="1" fontAlgn="ctr" hangingPunct="1">
              <a:defRPr/>
            </a:pPr>
            <a:r>
              <a:rPr lang="en-US" sz="1550" dirty="0">
                <a:latin typeface="Courier New" pitchFamily="49" charset="0"/>
                <a:cs typeface="Courier New" pitchFamily="49" charset="0"/>
              </a:rPr>
              <a:t>	        baseValue3;</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//A C# system specific statement and usage.</a:t>
            </a:r>
          </a:p>
          <a:p>
            <a:pPr marL="361950" indent="-361950" defTabSz="966788" eaLnBrk="1" hangingPunct="1">
              <a:defRPr/>
            </a:pPr>
            <a:r>
              <a:rPr lang="en-US" sz="1550" dirty="0">
                <a:latin typeface="Courier New" pitchFamily="49" charset="0"/>
                <a:cs typeface="Courier New" pitchFamily="49" charset="0"/>
              </a:rPr>
              <a:t>using System;   </a:t>
            </a:r>
          </a:p>
          <a:p>
            <a:pPr marL="361950" indent="-361950" defTabSz="966788" eaLnBrk="1" hangingPunct="1">
              <a:defRPr/>
            </a:pPr>
            <a:endParaRPr lang="en-US" sz="1550" dirty="0">
              <a:latin typeface="Courier New" pitchFamily="49" charset="0"/>
              <a:cs typeface="Courier New" pitchFamily="49" charset="0"/>
            </a:endParaRPr>
          </a:p>
          <a:p>
            <a:pPr marL="361950" indent="-361950" defTabSz="966788" eaLnBrk="1" hangingPunct="1">
              <a:defRPr/>
            </a:pPr>
            <a:r>
              <a:rPr lang="en-US" sz="1550" dirty="0" err="1">
                <a:latin typeface="Courier New" pitchFamily="49" charset="0"/>
                <a:cs typeface="Courier New" pitchFamily="49" charset="0"/>
              </a:rPr>
              <a:t>Console.WriteLine</a:t>
            </a:r>
            <a:r>
              <a:rPr lang="en-US" sz="1550" dirty="0">
                <a:latin typeface="Courier New" pitchFamily="49" charset="0"/>
                <a:cs typeface="Courier New" pitchFamily="49" charset="0"/>
              </a:rPr>
              <a:t>("This is a statement"); </a:t>
            </a:r>
          </a:p>
          <a:p>
            <a:pPr marL="361950" indent="-361950" defTabSz="966788" eaLnBrk="1" hangingPunct="1">
              <a:defRPr/>
            </a:pPr>
            <a:r>
              <a:rPr lang="en-US" sz="1550" dirty="0" err="1">
                <a:latin typeface="Courier New" pitchFamily="49" charset="0"/>
                <a:cs typeface="Courier New" pitchFamily="49" charset="0"/>
              </a:rPr>
              <a:t>Console.Read</a:t>
            </a:r>
            <a:r>
              <a:rPr lang="en-US" sz="1550" dirty="0">
                <a:latin typeface="Courier New" pitchFamily="49" charset="0"/>
                <a:cs typeface="Courier New" pitchFamily="49" charset="0"/>
              </a:rPr>
              <a:t>(); </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The  class Console is defined in System namespace. So to use the Console</a:t>
            </a:r>
          </a:p>
          <a:p>
            <a:pPr marL="361950" indent="-361950" defTabSz="966788" eaLnBrk="1" hangingPunct="1">
              <a:defRPr/>
            </a:pPr>
            <a:r>
              <a:rPr lang="en-US" sz="1550" dirty="0">
                <a:latin typeface="Candara" pitchFamily="34" charset="0"/>
                <a:cs typeface="Arial" charset="0"/>
              </a:rPr>
              <a:t>you have say ‘using Systems’ in order to get visibility to </a:t>
            </a:r>
            <a:r>
              <a:rPr lang="en-US" sz="1550" b="1" dirty="0">
                <a:latin typeface="Candara" pitchFamily="34" charset="0"/>
                <a:cs typeface="Arial" charset="0"/>
              </a:rPr>
              <a:t>the System’s</a:t>
            </a:r>
          </a:p>
          <a:p>
            <a:pPr marL="361950" indent="-361950" defTabSz="966788" eaLnBrk="1" hangingPunct="1">
              <a:defRPr/>
            </a:pPr>
            <a:r>
              <a:rPr lang="en-US" sz="1550" b="1" dirty="0">
                <a:latin typeface="Candara" pitchFamily="34" charset="0"/>
                <a:cs typeface="Arial" charset="0"/>
              </a:rPr>
              <a:t>namespace’ .</a:t>
            </a:r>
          </a:p>
        </p:txBody>
      </p:sp>
      <p:grpSp>
        <p:nvGrpSpPr>
          <p:cNvPr id="185349" name="Group 6"/>
          <p:cNvGrpSpPr>
            <a:grpSpLocks/>
          </p:cNvGrpSpPr>
          <p:nvPr/>
        </p:nvGrpSpPr>
        <p:grpSpPr bwMode="auto">
          <a:xfrm>
            <a:off x="0" y="8686800"/>
            <a:ext cx="6858000" cy="295275"/>
            <a:chOff x="0" y="8686800"/>
            <a:chExt cx="6858000" cy="295395"/>
          </a:xfrm>
        </p:grpSpPr>
        <p:sp>
          <p:nvSpPr>
            <p:cNvPr id="8" name="TextBox 7"/>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5350" name="TextBox 9"/>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142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A98E056E-1E20-437C-9907-9D1E5C11B15D}" type="slidenum">
              <a:rPr lang="en-US" altLang="en-US" sz="800">
                <a:latin typeface="Arial" pitchFamily="34" charset="0"/>
              </a:rPr>
              <a:pPr algn="r" eaLnBrk="1" hangingPunct="1">
                <a:spcBef>
                  <a:spcPct val="0"/>
                </a:spcBef>
                <a:buFontTx/>
                <a:buNone/>
              </a:pPr>
              <a:t>50</a:t>
            </a:fld>
            <a:endParaRPr lang="en-US" altLang="en-US" sz="800">
              <a:latin typeface="Arial" pitchFamily="34" charset="0"/>
            </a:endParaRPr>
          </a:p>
        </p:txBody>
      </p:sp>
      <p:sp>
        <p:nvSpPr>
          <p:cNvPr id="4" name="Rectangle 7"/>
          <p:cNvSpPr txBox="1">
            <a:spLocks noChangeArrowheads="1"/>
          </p:cNvSpPr>
          <p:nvPr/>
        </p:nvSpPr>
        <p:spPr>
          <a:xfrm>
            <a:off x="228600" y="762000"/>
            <a:ext cx="6565900" cy="3429000"/>
          </a:xfrm>
          <a:prstGeom prst="rect">
            <a:avLst/>
          </a:prstGeom>
        </p:spPr>
        <p:txBody>
          <a:bodyPr/>
          <a:lstStyle/>
          <a:p>
            <a:pPr defTabSz="966788" eaLnBrk="1" hangingPunct="1">
              <a:defRPr/>
            </a:pPr>
            <a:r>
              <a:rPr lang="en-US" sz="1550" dirty="0">
                <a:latin typeface="Candara" pitchFamily="34" charset="0"/>
                <a:cs typeface="Courier New" pitchFamily="49" charset="0"/>
              </a:rPr>
              <a:t>Notice, in example 3.5, the private fields (name and age) can only be accessed through the public methods of the Child class. For example, you cannot print the child's name, from the Main method, using a statement like this: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err="1">
                <a:latin typeface="Candara" pitchFamily="34" charset="0"/>
                <a:cs typeface="Courier New" pitchFamily="49" charset="0"/>
              </a:rPr>
              <a:t>Console.Write</a:t>
            </a:r>
            <a:r>
              <a:rPr lang="en-US" sz="1550" dirty="0">
                <a:latin typeface="Candara" pitchFamily="34" charset="0"/>
                <a:cs typeface="Courier New" pitchFamily="49" charset="0"/>
              </a:rPr>
              <a:t>(child1.name);   // Error</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Accessing private members of Child from Main would only be possible if Main were a member of the class.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Types declared inside a class without an Access Modifier default to private, so the data members in this example would still be private if the keyword were removed. </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Finally, notice that for the object created using the default constructor (child3), the age field was initialized to zero by default. </a:t>
            </a:r>
          </a:p>
        </p:txBody>
      </p:sp>
      <p:sp>
        <p:nvSpPr>
          <p:cNvPr id="8" name="Rectangle 4"/>
          <p:cNvSpPr>
            <a:spLocks noChangeArrowheads="1"/>
          </p:cNvSpPr>
          <p:nvPr/>
        </p:nvSpPr>
        <p:spPr bwMode="auto">
          <a:xfrm>
            <a:off x="5029200" y="2057400"/>
            <a:ext cx="1295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chemeClr val="bg1"/>
                </a:solidFill>
                <a:latin typeface="Candara" pitchFamily="34" charset="0"/>
              </a:rPr>
              <a:t>Example</a:t>
            </a:r>
            <a:r>
              <a:rPr lang="en-US" sz="1550" dirty="0">
                <a:solidFill>
                  <a:schemeClr val="bg1"/>
                </a:solidFill>
                <a:latin typeface="Candara" pitchFamily="34" charset="0"/>
                <a:cs typeface="Arial" charset="0"/>
              </a:rPr>
              <a:t> 4.6</a:t>
            </a:r>
          </a:p>
        </p:txBody>
      </p:sp>
      <p:grpSp>
        <p:nvGrpSpPr>
          <p:cNvPr id="231430" name="Group 6"/>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1431"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245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5362590-CB56-4200-8650-839E3BC8C701}" type="slidenum">
              <a:rPr lang="en-US" altLang="en-US" sz="800">
                <a:latin typeface="Arial" pitchFamily="34" charset="0"/>
              </a:rPr>
              <a:pPr algn="r" eaLnBrk="1" hangingPunct="1">
                <a:spcBef>
                  <a:spcPct val="0"/>
                </a:spcBef>
                <a:buFontTx/>
                <a:buNone/>
              </a:pPr>
              <a:t>51</a:t>
            </a:fld>
            <a:endParaRPr lang="en-US" altLang="en-US" sz="800">
              <a:latin typeface="Arial" pitchFamily="34" charset="0"/>
            </a:endParaRPr>
          </a:p>
        </p:txBody>
      </p:sp>
      <p:sp>
        <p:nvSpPr>
          <p:cNvPr id="4" name="Rectangle 7"/>
          <p:cNvSpPr txBox="1">
            <a:spLocks noChangeArrowheads="1"/>
          </p:cNvSpPr>
          <p:nvPr/>
        </p:nvSpPr>
        <p:spPr>
          <a:xfrm>
            <a:off x="228600" y="762000"/>
            <a:ext cx="6583363" cy="7467600"/>
          </a:xfrm>
          <a:prstGeom prst="rect">
            <a:avLst/>
          </a:prstGeom>
        </p:spPr>
        <p:txBody>
          <a:bodyPr/>
          <a:lstStyle/>
          <a:p>
            <a:pPr eaLnBrk="1" hangingPunct="1">
              <a:buClr>
                <a:srgbClr val="FFFF00"/>
              </a:buClr>
              <a:defRPr/>
            </a:pPr>
            <a:r>
              <a:rPr lang="en-US" sz="2000" b="1" dirty="0">
                <a:effectLst>
                  <a:outerShdw blurRad="38100" dist="38100" dir="2700000" algn="tl">
                    <a:srgbClr val="000000"/>
                  </a:outerShdw>
                </a:effectLst>
                <a:latin typeface="Candara" pitchFamily="34" charset="0"/>
                <a:cs typeface="Times New Roman" pitchFamily="18" charset="0"/>
              </a:rPr>
              <a:t>4.2 Static Classes and Static Class Members  </a:t>
            </a:r>
          </a:p>
          <a:p>
            <a:pPr eaLnBrk="1" hangingPunct="1">
              <a:buClr>
                <a:srgbClr val="FFFF00"/>
              </a:buClr>
              <a:defRPr/>
            </a:pPr>
            <a:r>
              <a:rPr lang="en-US" sz="1550" dirty="0">
                <a:latin typeface="Candara" pitchFamily="34" charset="0"/>
                <a:cs typeface="Courier New" pitchFamily="49" charset="0"/>
              </a:rPr>
              <a:t>Static classes and class members are used to create data and functions that can be accessed without creating an instance of the class. Static class </a:t>
            </a:r>
            <a:r>
              <a:rPr lang="en-US" sz="1400" dirty="0">
                <a:latin typeface="Candara" pitchFamily="34" charset="0"/>
                <a:cs typeface="Courier New" pitchFamily="49" charset="0"/>
              </a:rPr>
              <a:t>members</a:t>
            </a:r>
            <a:r>
              <a:rPr lang="en-US" sz="1550" dirty="0">
                <a:latin typeface="Candara" pitchFamily="34" charset="0"/>
                <a:cs typeface="Courier New" pitchFamily="49" charset="0"/>
              </a:rPr>
              <a:t> can be used to separate data and behavior that is independent of any object identity: the data and functions do not change regardless of what happens to the object. Static classes can be used when there is no data or behavior in the class that depends on object identity.</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b="1" dirty="0">
                <a:latin typeface="Candara" pitchFamily="34" charset="0"/>
                <a:cs typeface="Courier New" pitchFamily="49" charset="0"/>
              </a:rPr>
              <a:t>4.2.1 Static Classes </a:t>
            </a:r>
          </a:p>
          <a:p>
            <a:pPr eaLnBrk="1" hangingPunct="1">
              <a:buClr>
                <a:srgbClr val="FFFF00"/>
              </a:buClr>
              <a:defRPr/>
            </a:pPr>
            <a:r>
              <a:rPr lang="en-US" sz="1550" dirty="0">
                <a:latin typeface="Candara" pitchFamily="34" charset="0"/>
                <a:cs typeface="Courier New" pitchFamily="49" charset="0"/>
              </a:rPr>
              <a:t>A class can be declared static, indicating that it contains only static members. It is not possible to create instances of a static class using the new keyword. Static classes are loaded automatically by the .NET Framework common language runtime (CLR) when the program or namespace containing the class is loaded.</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Use a static class to contain methods that are not associated with a </a:t>
            </a:r>
            <a:r>
              <a:rPr lang="en-US" sz="1400" dirty="0">
                <a:latin typeface="Candara" pitchFamily="34" charset="0"/>
                <a:cs typeface="Courier New" pitchFamily="49" charset="0"/>
              </a:rPr>
              <a:t>particular</a:t>
            </a:r>
            <a:r>
              <a:rPr lang="en-US" sz="1550" dirty="0">
                <a:latin typeface="Candara" pitchFamily="34" charset="0"/>
                <a:cs typeface="Courier New" pitchFamily="49" charset="0"/>
              </a:rPr>
              <a:t> object. For example, it is a common requirement to create a set of methods that do not act on instance data and are not associated to a specific object in your code. You could use a static class to hold those methods. The main features of a static class are:</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b="1" dirty="0">
                <a:latin typeface="Candara" pitchFamily="34" charset="0"/>
                <a:cs typeface="Courier New" pitchFamily="49" charset="0"/>
              </a:rPr>
              <a:t>1. They only contain static members 	   3. They cannot be instantiated.</a:t>
            </a:r>
          </a:p>
          <a:p>
            <a:pPr eaLnBrk="1" hangingPunct="1">
              <a:buClr>
                <a:srgbClr val="FFFF00"/>
              </a:buClr>
              <a:defRPr/>
            </a:pPr>
            <a:r>
              <a:rPr lang="en-US" sz="1550" b="1" dirty="0">
                <a:latin typeface="Candara" pitchFamily="34" charset="0"/>
                <a:cs typeface="Courier New" pitchFamily="49" charset="0"/>
              </a:rPr>
              <a:t>2. They cannot contain Instance Constructors 4. They are sealed	</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Creating a static class is therefore much the same as creating a class that contains only static members and a private constructor. A private </a:t>
            </a:r>
            <a:r>
              <a:rPr lang="en-US" sz="1400" dirty="0">
                <a:latin typeface="Candara" pitchFamily="34" charset="0"/>
                <a:cs typeface="Courier New" pitchFamily="49" charset="0"/>
              </a:rPr>
              <a:t>constructor</a:t>
            </a:r>
            <a:r>
              <a:rPr lang="en-US" sz="1550" dirty="0">
                <a:latin typeface="Candara" pitchFamily="34" charset="0"/>
                <a:cs typeface="Courier New" pitchFamily="49" charset="0"/>
              </a:rPr>
              <a:t> prevents the class from being instantiated. The advantage of using a static class is that the compiler can check to make sure that no instance members are accidentally added. The compiler will guarantee that instances of this class cannot be created. Static classes are sealed and therefore cannot be inherited. Static classes cannot contain a constructor, although it is still possible to declare a static constructor to assign initial values or set up some static state. </a:t>
            </a:r>
          </a:p>
        </p:txBody>
      </p:sp>
      <p:grpSp>
        <p:nvGrpSpPr>
          <p:cNvPr id="232453" name="Group 5"/>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2454" name="TextBox 9"/>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347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055BF13-0113-4C93-9F98-E0BE40B61FB6}" type="slidenum">
              <a:rPr lang="en-US" altLang="en-US" sz="800">
                <a:latin typeface="Arial" pitchFamily="34" charset="0"/>
              </a:rPr>
              <a:pPr algn="r" eaLnBrk="1" hangingPunct="1">
                <a:spcBef>
                  <a:spcPct val="0"/>
                </a:spcBef>
                <a:buFontTx/>
                <a:buNone/>
              </a:pPr>
              <a:t>52</a:t>
            </a:fld>
            <a:endParaRPr lang="en-US" altLang="en-US" sz="800">
              <a:latin typeface="Arial" pitchFamily="34" charset="0"/>
            </a:endParaRPr>
          </a:p>
        </p:txBody>
      </p:sp>
      <p:sp>
        <p:nvSpPr>
          <p:cNvPr id="4" name="Rectangle 7"/>
          <p:cNvSpPr txBox="1">
            <a:spLocks noChangeArrowheads="1"/>
          </p:cNvSpPr>
          <p:nvPr/>
        </p:nvSpPr>
        <p:spPr>
          <a:xfrm>
            <a:off x="228600" y="762000"/>
            <a:ext cx="3276600" cy="3733800"/>
          </a:xfrm>
          <a:prstGeom prst="rect">
            <a:avLst/>
          </a:prstGeom>
        </p:spPr>
        <p:txBody>
          <a:bodyPr/>
          <a:lstStyle/>
          <a:p>
            <a:pPr defTabSz="966788" eaLnBrk="1" hangingPunct="1">
              <a:defRPr/>
            </a:pPr>
            <a:r>
              <a:rPr lang="en-US" sz="1550" dirty="0">
                <a:latin typeface="Candara" pitchFamily="34" charset="0"/>
                <a:cs typeface="Courier New" pitchFamily="49" charset="0"/>
              </a:rPr>
              <a:t>A static class example is the C#’s Math class. The Math class contains all static methods. It does not maintain any state; only a set of functions that ‘gives’ you certain set of values.</a:t>
            </a:r>
          </a:p>
          <a:p>
            <a:pPr defTabSz="966788" eaLnBrk="1" hangingPunct="1">
              <a:defRPr/>
            </a:pPr>
            <a:endParaRPr lang="en-US" sz="80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In order to create you own static class, just think of what you plan to do. For example say you want to have class to convert temperatures from Fahrenheit to Celsius and vise versa. For this all you need is to have two functions in a class. So we can write the class as static as  shown in example 4.7-1</a:t>
            </a:r>
          </a:p>
        </p:txBody>
      </p:sp>
      <p:sp>
        <p:nvSpPr>
          <p:cNvPr id="6" name="Rectangle 4"/>
          <p:cNvSpPr>
            <a:spLocks noChangeArrowheads="1"/>
          </p:cNvSpPr>
          <p:nvPr/>
        </p:nvSpPr>
        <p:spPr bwMode="auto">
          <a:xfrm>
            <a:off x="5029200" y="2057400"/>
            <a:ext cx="1295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chemeClr val="bg1"/>
                </a:solidFill>
                <a:latin typeface="Candara" pitchFamily="34" charset="0"/>
              </a:rPr>
              <a:t>Example</a:t>
            </a:r>
            <a:r>
              <a:rPr lang="en-US" sz="1550" dirty="0">
                <a:solidFill>
                  <a:schemeClr val="bg1"/>
                </a:solidFill>
                <a:latin typeface="Candara" pitchFamily="34" charset="0"/>
                <a:cs typeface="Arial" charset="0"/>
              </a:rPr>
              <a:t> 4.6</a:t>
            </a:r>
          </a:p>
        </p:txBody>
      </p:sp>
      <p:graphicFrame>
        <p:nvGraphicFramePr>
          <p:cNvPr id="7" name="Table 6"/>
          <p:cNvGraphicFramePr>
            <a:graphicFrameLocks noGrp="1"/>
          </p:cNvGraphicFramePr>
          <p:nvPr/>
        </p:nvGraphicFramePr>
        <p:xfrm>
          <a:off x="3429000" y="838200"/>
          <a:ext cx="3276600" cy="3276600"/>
        </p:xfrm>
        <a:graphic>
          <a:graphicData uri="http://schemas.openxmlformats.org/drawingml/2006/table">
            <a:tbl>
              <a:tblPr/>
              <a:tblGrid>
                <a:gridCol w="3276600"/>
              </a:tblGrid>
              <a:tr h="3276600">
                <a:tc>
                  <a:txBody>
                    <a:bodyPr/>
                    <a:lstStyle/>
                    <a:p>
                      <a:pPr algn="l" fontAlgn="b"/>
                      <a:r>
                        <a:rPr lang="en-US" sz="850" b="0" i="0" u="none" strike="noStrike" dirty="0">
                          <a:solidFill>
                            <a:srgbClr val="0036A2"/>
                          </a:solidFill>
                          <a:latin typeface="Candara" pitchFamily="34" charset="0"/>
                        </a:rPr>
                        <a:t>public static class </a:t>
                      </a:r>
                      <a:r>
                        <a:rPr lang="en-US" sz="850" b="0" i="0" u="none" strike="noStrike" dirty="0" err="1">
                          <a:solidFill>
                            <a:srgbClr val="0036A2"/>
                          </a:solidFill>
                          <a:latin typeface="Candara" pitchFamily="34" charset="0"/>
                        </a:rPr>
                        <a:t>TemperatureConverter</a:t>
                      </a:r>
                      <a:r>
                        <a:rPr lang="en-US" sz="850" b="0" i="0" u="none" strike="noStrike" dirty="0">
                          <a:solidFill>
                            <a:srgbClr val="0036A2"/>
                          </a:solidFill>
                          <a:latin typeface="Candara" pitchFamily="34" charset="0"/>
                        </a:rPr>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public static double </a:t>
                      </a:r>
                      <a:r>
                        <a:rPr lang="en-US" sz="850" b="0" i="0" u="none" strike="noStrike" dirty="0" err="1">
                          <a:solidFill>
                            <a:srgbClr val="0036A2"/>
                          </a:solidFill>
                          <a:latin typeface="Candara" pitchFamily="34" charset="0"/>
                        </a:rPr>
                        <a:t>CelsiusToFahrenheit</a:t>
                      </a:r>
                      <a:r>
                        <a:rPr lang="en-US" sz="850" b="0" i="0" u="none" strike="noStrike" dirty="0">
                          <a:solidFill>
                            <a:srgbClr val="0036A2"/>
                          </a:solidFill>
                          <a:latin typeface="Candara" pitchFamily="34" charset="0"/>
                        </a:rPr>
                        <a:t>(string </a:t>
                      </a:r>
                      <a:r>
                        <a:rPr lang="en-US" sz="850" b="0" i="0" u="none" strike="noStrike" dirty="0" err="1">
                          <a:solidFill>
                            <a:srgbClr val="0036A2"/>
                          </a:solidFill>
                          <a:latin typeface="Candara" pitchFamily="34" charset="0"/>
                        </a:rPr>
                        <a:t>temperatureCelsius</a:t>
                      </a: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 Convert argument to double for calculations.</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double </a:t>
                      </a:r>
                      <a:r>
                        <a:rPr lang="en-US" sz="850" b="0" i="0" u="none" strike="noStrike" dirty="0" err="1">
                          <a:solidFill>
                            <a:srgbClr val="0036A2"/>
                          </a:solidFill>
                          <a:latin typeface="Candara" pitchFamily="34" charset="0"/>
                        </a:rPr>
                        <a:t>celsius</a:t>
                      </a:r>
                      <a:r>
                        <a:rPr lang="en-US" sz="850" b="0" i="0" u="none" strike="noStrike" dirty="0">
                          <a:solidFill>
                            <a:srgbClr val="0036A2"/>
                          </a:solidFill>
                          <a:latin typeface="Candara" pitchFamily="34" charset="0"/>
                        </a:rPr>
                        <a:t> = </a:t>
                      </a:r>
                      <a:r>
                        <a:rPr lang="en-US" sz="850" b="0" i="0" u="none" strike="noStrike" dirty="0" err="1">
                          <a:solidFill>
                            <a:srgbClr val="0036A2"/>
                          </a:solidFill>
                          <a:latin typeface="Candara" pitchFamily="34" charset="0"/>
                        </a:rPr>
                        <a:t>System.Double.Parse</a:t>
                      </a:r>
                      <a:r>
                        <a:rPr lang="en-US" sz="850" b="0" i="0" u="none" strike="noStrike" dirty="0">
                          <a:solidFill>
                            <a:srgbClr val="0036A2"/>
                          </a:solidFill>
                          <a:latin typeface="Candara" pitchFamily="34" charset="0"/>
                        </a:rPr>
                        <a:t>(</a:t>
                      </a:r>
                      <a:r>
                        <a:rPr lang="en-US" sz="850" b="0" i="0" u="none" strike="noStrike" dirty="0" err="1">
                          <a:solidFill>
                            <a:srgbClr val="0036A2"/>
                          </a:solidFill>
                          <a:latin typeface="Candara" pitchFamily="34" charset="0"/>
                        </a:rPr>
                        <a:t>temperatureCelsius</a:t>
                      </a: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 Convert Celsius to Fahrenheit.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double </a:t>
                      </a:r>
                      <a:r>
                        <a:rPr lang="en-US" sz="850" b="0" i="0" u="none" strike="noStrike" dirty="0" err="1">
                          <a:solidFill>
                            <a:srgbClr val="0036A2"/>
                          </a:solidFill>
                          <a:latin typeface="Candara" pitchFamily="34" charset="0"/>
                        </a:rPr>
                        <a:t>fahrenheit</a:t>
                      </a:r>
                      <a:r>
                        <a:rPr lang="en-US" sz="850" b="0" i="0" u="none" strike="noStrike" dirty="0">
                          <a:solidFill>
                            <a:srgbClr val="0036A2"/>
                          </a:solidFill>
                          <a:latin typeface="Candara" pitchFamily="34" charset="0"/>
                        </a:rPr>
                        <a:t> = (</a:t>
                      </a:r>
                      <a:r>
                        <a:rPr lang="en-US" sz="850" b="0" i="0" u="none" strike="noStrike" dirty="0" err="1">
                          <a:solidFill>
                            <a:srgbClr val="0036A2"/>
                          </a:solidFill>
                          <a:latin typeface="Candara" pitchFamily="34" charset="0"/>
                        </a:rPr>
                        <a:t>celsius</a:t>
                      </a:r>
                      <a:r>
                        <a:rPr lang="en-US" sz="850" b="0" i="0" u="none" strike="noStrike" dirty="0">
                          <a:solidFill>
                            <a:srgbClr val="0036A2"/>
                          </a:solidFill>
                          <a:latin typeface="Candara" pitchFamily="34" charset="0"/>
                        </a:rPr>
                        <a:t> * 9 / 5) + 32;</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return </a:t>
                      </a:r>
                      <a:r>
                        <a:rPr lang="en-US" sz="850" b="0" i="0" u="none" strike="noStrike" dirty="0" err="1">
                          <a:solidFill>
                            <a:srgbClr val="0036A2"/>
                          </a:solidFill>
                          <a:latin typeface="Candara" pitchFamily="34" charset="0"/>
                        </a:rPr>
                        <a:t>fahrenheit</a:t>
                      </a: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public static double </a:t>
                      </a:r>
                      <a:r>
                        <a:rPr lang="en-US" sz="850" b="0" i="0" u="none" strike="noStrike" dirty="0" err="1">
                          <a:solidFill>
                            <a:srgbClr val="0036A2"/>
                          </a:solidFill>
                          <a:latin typeface="Candara" pitchFamily="34" charset="0"/>
                        </a:rPr>
                        <a:t>FahrenheitToCelsius</a:t>
                      </a:r>
                      <a:r>
                        <a:rPr lang="en-US" sz="850" b="0" i="0" u="none" strike="noStrike" dirty="0" smtClean="0">
                          <a:solidFill>
                            <a:srgbClr val="0036A2"/>
                          </a:solidFill>
                          <a:latin typeface="Candara" pitchFamily="34" charset="0"/>
                        </a:rPr>
                        <a:t>(</a:t>
                      </a:r>
                    </a:p>
                    <a:p>
                      <a:pPr algn="l" fontAlgn="b"/>
                      <a:r>
                        <a:rPr lang="en-US" sz="850" b="0" i="0" u="none" strike="noStrike" dirty="0" smtClean="0">
                          <a:solidFill>
                            <a:srgbClr val="0036A2"/>
                          </a:solidFill>
                          <a:latin typeface="Candara" pitchFamily="34" charset="0"/>
                        </a:rPr>
                        <a:t>                                                string </a:t>
                      </a:r>
                      <a:r>
                        <a:rPr lang="en-US" sz="850" b="0" i="0" u="none" strike="noStrike" dirty="0" err="1">
                          <a:solidFill>
                            <a:srgbClr val="0036A2"/>
                          </a:solidFill>
                          <a:latin typeface="Candara" pitchFamily="34" charset="0"/>
                        </a:rPr>
                        <a:t>temperatureFahrenheit</a:t>
                      </a: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 Convert argument to double for calculations.</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double </a:t>
                      </a:r>
                      <a:r>
                        <a:rPr lang="en-US" sz="850" b="0" i="0" u="none" strike="noStrike" dirty="0" err="1">
                          <a:solidFill>
                            <a:srgbClr val="0036A2"/>
                          </a:solidFill>
                          <a:latin typeface="Candara" pitchFamily="34" charset="0"/>
                        </a:rPr>
                        <a:t>fahrenheit</a:t>
                      </a:r>
                      <a:r>
                        <a:rPr lang="en-US" sz="850" b="0" i="0" u="none" strike="noStrike" dirty="0">
                          <a:solidFill>
                            <a:srgbClr val="0036A2"/>
                          </a:solidFill>
                          <a:latin typeface="Candara" pitchFamily="34" charset="0"/>
                        </a:rPr>
                        <a:t> = </a:t>
                      </a:r>
                      <a:r>
                        <a:rPr lang="en-US" sz="850" b="0" i="0" u="none" strike="noStrike" dirty="0" err="1">
                          <a:solidFill>
                            <a:srgbClr val="0036A2"/>
                          </a:solidFill>
                          <a:latin typeface="Candara" pitchFamily="34" charset="0"/>
                        </a:rPr>
                        <a:t>System.Double.Parse</a:t>
                      </a:r>
                      <a:r>
                        <a:rPr lang="en-US" sz="850" b="0" i="0" u="none" strike="noStrike" dirty="0">
                          <a:solidFill>
                            <a:srgbClr val="0036A2"/>
                          </a:solidFill>
                          <a:latin typeface="Candara" pitchFamily="34" charset="0"/>
                        </a:rPr>
                        <a:t>(</a:t>
                      </a:r>
                      <a:r>
                        <a:rPr lang="en-US" sz="850" b="0" i="0" u="none" strike="noStrike" dirty="0" err="1">
                          <a:solidFill>
                            <a:srgbClr val="0036A2"/>
                          </a:solidFill>
                          <a:latin typeface="Candara" pitchFamily="34" charset="0"/>
                        </a:rPr>
                        <a:t>temperatureFahrenheit</a:t>
                      </a: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 Convert Fahrenheit to Celsius.</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double </a:t>
                      </a:r>
                      <a:r>
                        <a:rPr lang="en-US" sz="850" b="0" i="0" u="none" strike="noStrike" dirty="0" err="1">
                          <a:solidFill>
                            <a:srgbClr val="0036A2"/>
                          </a:solidFill>
                          <a:latin typeface="Candara" pitchFamily="34" charset="0"/>
                        </a:rPr>
                        <a:t>celsius</a:t>
                      </a:r>
                      <a:r>
                        <a:rPr lang="en-US" sz="850" b="0" i="0" u="none" strike="noStrike" dirty="0">
                          <a:solidFill>
                            <a:srgbClr val="0036A2"/>
                          </a:solidFill>
                          <a:latin typeface="Candara" pitchFamily="34" charset="0"/>
                        </a:rPr>
                        <a:t> = (</a:t>
                      </a:r>
                      <a:r>
                        <a:rPr lang="en-US" sz="850" b="0" i="0" u="none" strike="noStrike" dirty="0" err="1">
                          <a:solidFill>
                            <a:srgbClr val="0036A2"/>
                          </a:solidFill>
                          <a:latin typeface="Candara" pitchFamily="34" charset="0"/>
                        </a:rPr>
                        <a:t>fahrenheit</a:t>
                      </a:r>
                      <a:r>
                        <a:rPr lang="en-US" sz="850" b="0" i="0" u="none" strike="noStrike" dirty="0">
                          <a:solidFill>
                            <a:srgbClr val="0036A2"/>
                          </a:solidFill>
                          <a:latin typeface="Candara" pitchFamily="34" charset="0"/>
                        </a:rPr>
                        <a:t> - 32) * 5 / 9;</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return </a:t>
                      </a:r>
                      <a:r>
                        <a:rPr lang="en-US" sz="850" b="0" i="0" u="none" strike="noStrike" dirty="0" err="1">
                          <a:solidFill>
                            <a:srgbClr val="0036A2"/>
                          </a:solidFill>
                          <a:latin typeface="Candara" pitchFamily="34" charset="0"/>
                        </a:rPr>
                        <a:t>celsius</a:t>
                      </a:r>
                      <a:r>
                        <a:rPr lang="en-US" sz="850" b="0" i="0" u="none" strike="noStrike" dirty="0">
                          <a:solidFill>
                            <a:srgbClr val="0036A2"/>
                          </a:solidFill>
                          <a:latin typeface="Candara" pitchFamily="34" charset="0"/>
                        </a:rPr>
                        <a:t>;</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    }</a:t>
                      </a:r>
                      <a:br>
                        <a:rPr lang="en-US" sz="850" b="0" i="0" u="none" strike="noStrike" dirty="0">
                          <a:solidFill>
                            <a:srgbClr val="0036A2"/>
                          </a:solidFill>
                          <a:latin typeface="Candara" pitchFamily="34" charset="0"/>
                        </a:rPr>
                      </a:br>
                      <a:r>
                        <a:rPr lang="en-US" sz="850" b="0" i="0" u="none" strike="noStrike" dirty="0">
                          <a:solidFill>
                            <a:srgbClr val="0036A2"/>
                          </a:solidFill>
                          <a:latin typeface="Candara" pitchFamily="34" charset="0"/>
                        </a:rPr>
                        <a:t>}</a:t>
                      </a:r>
                    </a:p>
                  </a:txBody>
                  <a:tcPr marL="7815" marR="7815" marT="78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743200" y="4381500"/>
          <a:ext cx="3962400" cy="4152900"/>
        </p:xfrm>
        <a:graphic>
          <a:graphicData uri="http://schemas.openxmlformats.org/drawingml/2006/table">
            <a:tbl>
              <a:tblPr/>
              <a:tblGrid>
                <a:gridCol w="3962400"/>
              </a:tblGrid>
              <a:tr h="4152900">
                <a:tc>
                  <a:txBody>
                    <a:bodyPr/>
                    <a:lstStyle/>
                    <a:p>
                      <a:pPr algn="l" fontAlgn="b"/>
                      <a:r>
                        <a:rPr lang="en-US" sz="800" b="0" i="0" u="none" strike="noStrike" dirty="0">
                          <a:solidFill>
                            <a:srgbClr val="0036A2"/>
                          </a:solidFill>
                          <a:latin typeface="Candara" pitchFamily="34" charset="0"/>
                        </a:rPr>
                        <a:t>class </a:t>
                      </a:r>
                      <a:r>
                        <a:rPr lang="en-US" sz="800" b="0" i="0" u="none" strike="noStrike" dirty="0" err="1">
                          <a:solidFill>
                            <a:srgbClr val="0036A2"/>
                          </a:solidFill>
                          <a:latin typeface="Candara" pitchFamily="34" charset="0"/>
                        </a:rPr>
                        <a:t>TestTemperatureConverter</a:t>
                      </a:r>
                      <a:r>
                        <a:rPr lang="en-US" sz="800" b="0" i="0" u="none" strike="noStrike" dirty="0">
                          <a:solidFill>
                            <a:srgbClr val="0036A2"/>
                          </a:solidFill>
                          <a:latin typeface="Candara" pitchFamily="34" charset="0"/>
                        </a:rPr>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static void Main()</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System.Console.WriteLine</a:t>
                      </a:r>
                      <a:r>
                        <a:rPr lang="en-US" sz="800" b="0" i="0" u="none" strike="noStrike" dirty="0">
                          <a:solidFill>
                            <a:srgbClr val="0036A2"/>
                          </a:solidFill>
                          <a:latin typeface="Candara" pitchFamily="34" charset="0"/>
                        </a:rPr>
                        <a:t>("Please select the convertor direction");</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System.Console.WriteLine</a:t>
                      </a:r>
                      <a:r>
                        <a:rPr lang="en-US" sz="800" b="0" i="0" u="none" strike="noStrike" dirty="0">
                          <a:solidFill>
                            <a:srgbClr val="0036A2"/>
                          </a:solidFill>
                          <a:latin typeface="Candara" pitchFamily="34" charset="0"/>
                        </a:rPr>
                        <a:t>("1. From Celsius to Fahrenheit.");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System.Console.WriteLine</a:t>
                      </a:r>
                      <a:r>
                        <a:rPr lang="en-US" sz="800" b="0" i="0" u="none" strike="noStrike" dirty="0">
                          <a:solidFill>
                            <a:srgbClr val="0036A2"/>
                          </a:solidFill>
                          <a:latin typeface="Candara" pitchFamily="34" charset="0"/>
                        </a:rPr>
                        <a:t>("2. From Fahrenheit to Celsius.");</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a:t>
                      </a:r>
                      <a:r>
                        <a:rPr lang="en-US" sz="800" b="0" i="0" u="none" strike="noStrike" dirty="0">
                          <a:solidFill>
                            <a:srgbClr val="0036A2"/>
                          </a:solidFill>
                          <a:latin typeface="Candara" pitchFamily="34" charset="0"/>
                        </a:rPr>
                        <a: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string selection = </a:t>
                      </a:r>
                      <a:r>
                        <a:rPr lang="en-US" sz="800" b="0" i="0" u="none" strike="noStrike" dirty="0" err="1">
                          <a:solidFill>
                            <a:srgbClr val="0036A2"/>
                          </a:solidFill>
                          <a:latin typeface="Candara" pitchFamily="34" charset="0"/>
                        </a:rPr>
                        <a:t>System.Console.ReadLine</a:t>
                      </a:r>
                      <a:r>
                        <a:rPr lang="en-US" sz="800" b="0" i="0" u="none" strike="noStrike" dirty="0">
                          <a:solidFill>
                            <a:srgbClr val="0036A2"/>
                          </a:solidFill>
                          <a:latin typeface="Candara" pitchFamily="34" charset="0"/>
                        </a:rPr>
                        <a: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double F, C = 0;</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switch (selection)</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case "1":</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a:t>
                      </a:r>
                      <a:r>
                        <a:rPr lang="en-US" sz="800" b="0" i="0" u="none" strike="noStrike" dirty="0">
                          <a:solidFill>
                            <a:srgbClr val="0036A2"/>
                          </a:solidFill>
                          <a:latin typeface="Candara" pitchFamily="34" charset="0"/>
                        </a:rPr>
                        <a:t>("Please enter the Celsius temperature: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F = </a:t>
                      </a:r>
                      <a:r>
                        <a:rPr lang="en-US" sz="800" b="0" i="0" u="none" strike="noStrike" dirty="0" err="1">
                          <a:solidFill>
                            <a:srgbClr val="0036A2"/>
                          </a:solidFill>
                          <a:latin typeface="Candara" pitchFamily="34" charset="0"/>
                        </a:rPr>
                        <a:t>TemperatureConverter.CelsiusToFahrenheit</a:t>
                      </a:r>
                      <a:r>
                        <a:rPr lang="en-US" sz="800" b="0" i="0" u="none" strike="noStrike" dirty="0">
                          <a:solidFill>
                            <a:srgbClr val="0036A2"/>
                          </a:solidFill>
                          <a:latin typeface="Candara" pitchFamily="34" charset="0"/>
                        </a:rPr>
                        <a:t>(</a:t>
                      </a:r>
                      <a:r>
                        <a:rPr lang="en-US" sz="800" b="0" i="0" u="none" strike="noStrike" dirty="0" err="1">
                          <a:solidFill>
                            <a:srgbClr val="0036A2"/>
                          </a:solidFill>
                          <a:latin typeface="Candara" pitchFamily="34" charset="0"/>
                        </a:rPr>
                        <a:t>System.Console.ReadLine</a:t>
                      </a:r>
                      <a:r>
                        <a:rPr lang="en-US" sz="800" b="0" i="0" u="none" strike="noStrike" dirty="0">
                          <a:solidFill>
                            <a:srgbClr val="0036A2"/>
                          </a:solidFill>
                          <a:latin typeface="Candara" pitchFamily="34" charset="0"/>
                        </a:rPr>
                        <a: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System.Console.WriteLine</a:t>
                      </a:r>
                      <a:r>
                        <a:rPr lang="en-US" sz="800" b="0" i="0" u="none" strike="noStrike" dirty="0">
                          <a:solidFill>
                            <a:srgbClr val="0036A2"/>
                          </a:solidFill>
                          <a:latin typeface="Candara" pitchFamily="34" charset="0"/>
                        </a:rPr>
                        <a:t>("Temperature in Fahrenheit: {0:F2}", F);</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break;</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case "2":</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a:t>
                      </a:r>
                      <a:r>
                        <a:rPr lang="en-US" sz="800" b="0" i="0" u="none" strike="noStrike" dirty="0">
                          <a:solidFill>
                            <a:srgbClr val="0036A2"/>
                          </a:solidFill>
                          <a:latin typeface="Candara" pitchFamily="34" charset="0"/>
                        </a:rPr>
                        <a:t>("Please enter the Fahrenheit temperature: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C = </a:t>
                      </a:r>
                      <a:r>
                        <a:rPr lang="en-US" sz="800" b="0" i="0" u="none" strike="noStrike" dirty="0" err="1">
                          <a:solidFill>
                            <a:srgbClr val="0036A2"/>
                          </a:solidFill>
                          <a:latin typeface="Candara" pitchFamily="34" charset="0"/>
                        </a:rPr>
                        <a:t>TemperatureConverter.FahrenheitToCelsius</a:t>
                      </a:r>
                      <a:r>
                        <a:rPr lang="en-US" sz="800" b="0" i="0" u="none" strike="noStrike" dirty="0">
                          <a:solidFill>
                            <a:srgbClr val="0036A2"/>
                          </a:solidFill>
                          <a:latin typeface="Candara" pitchFamily="34" charset="0"/>
                        </a:rPr>
                        <a:t>(</a:t>
                      </a:r>
                      <a:r>
                        <a:rPr lang="en-US" sz="800" b="0" i="0" u="none" strike="noStrike" dirty="0" err="1">
                          <a:solidFill>
                            <a:srgbClr val="0036A2"/>
                          </a:solidFill>
                          <a:latin typeface="Candara" pitchFamily="34" charset="0"/>
                        </a:rPr>
                        <a:t>System.Console.ReadLine</a:t>
                      </a:r>
                      <a:r>
                        <a:rPr lang="en-US" sz="800" b="0" i="0" u="none" strike="noStrike" dirty="0">
                          <a:solidFill>
                            <a:srgbClr val="0036A2"/>
                          </a:solidFill>
                          <a:latin typeface="Candara" pitchFamily="34" charset="0"/>
                        </a:rPr>
                        <a: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System.Console.WriteLine</a:t>
                      </a:r>
                      <a:r>
                        <a:rPr lang="en-US" sz="800" b="0" i="0" u="none" strike="noStrike" dirty="0">
                          <a:solidFill>
                            <a:srgbClr val="0036A2"/>
                          </a:solidFill>
                          <a:latin typeface="Candara" pitchFamily="34" charset="0"/>
                        </a:rPr>
                        <a:t>("Temperature in Celsius: {0:F2}", C);</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break;</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default:</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r>
                        <a:rPr lang="en-US" sz="800" b="0" i="0" u="none" strike="noStrike" dirty="0" err="1">
                          <a:solidFill>
                            <a:srgbClr val="0036A2"/>
                          </a:solidFill>
                          <a:latin typeface="Candara" pitchFamily="34" charset="0"/>
                        </a:rPr>
                        <a:t>System.Console.WriteLine</a:t>
                      </a:r>
                      <a:r>
                        <a:rPr lang="en-US" sz="800" b="0" i="0" u="none" strike="noStrike" dirty="0">
                          <a:solidFill>
                            <a:srgbClr val="0036A2"/>
                          </a:solidFill>
                          <a:latin typeface="Candara" pitchFamily="34" charset="0"/>
                        </a:rPr>
                        <a:t>("Please select a convertor.");</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break;</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    }</a:t>
                      </a:r>
                      <a:br>
                        <a:rPr lang="en-US" sz="800" b="0" i="0" u="none" strike="noStrike" dirty="0">
                          <a:solidFill>
                            <a:srgbClr val="0036A2"/>
                          </a:solidFill>
                          <a:latin typeface="Candara" pitchFamily="34" charset="0"/>
                        </a:rPr>
                      </a:br>
                      <a:r>
                        <a:rPr lang="en-US" sz="800" b="0" i="0" u="none" strike="noStrike" dirty="0">
                          <a:solidFill>
                            <a:srgbClr val="0036A2"/>
                          </a:solidFill>
                          <a:latin typeface="Candara" pitchFamily="34" charset="0"/>
                        </a:rPr>
                        <a:t>}</a:t>
                      </a:r>
                    </a:p>
                  </a:txBody>
                  <a:tcPr marL="7815" marR="7815" marT="78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4"/>
          <p:cNvSpPr>
            <a:spLocks noChangeArrowheads="1"/>
          </p:cNvSpPr>
          <p:nvPr/>
        </p:nvSpPr>
        <p:spPr bwMode="auto">
          <a:xfrm>
            <a:off x="4800600" y="38100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rgbClr val="0036A2"/>
                </a:solidFill>
                <a:latin typeface="Candara" pitchFamily="34" charset="0"/>
              </a:rPr>
              <a:t>Example</a:t>
            </a:r>
            <a:r>
              <a:rPr lang="en-US" sz="1550" dirty="0">
                <a:solidFill>
                  <a:srgbClr val="0036A2"/>
                </a:solidFill>
                <a:latin typeface="Candara" pitchFamily="34" charset="0"/>
                <a:cs typeface="Arial" charset="0"/>
              </a:rPr>
              <a:t> 4.7-1</a:t>
            </a:r>
          </a:p>
        </p:txBody>
      </p:sp>
      <p:sp>
        <p:nvSpPr>
          <p:cNvPr id="10" name="Rectangle 4"/>
          <p:cNvSpPr>
            <a:spLocks noChangeArrowheads="1"/>
          </p:cNvSpPr>
          <p:nvPr/>
        </p:nvSpPr>
        <p:spPr bwMode="auto">
          <a:xfrm>
            <a:off x="4572000" y="819785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rgbClr val="0036A2"/>
                </a:solidFill>
                <a:latin typeface="Candara" pitchFamily="34" charset="0"/>
              </a:rPr>
              <a:t>Example</a:t>
            </a:r>
            <a:r>
              <a:rPr lang="en-US" sz="1550" dirty="0">
                <a:solidFill>
                  <a:srgbClr val="0036A2"/>
                </a:solidFill>
                <a:latin typeface="Candara" pitchFamily="34" charset="0"/>
                <a:cs typeface="Arial" charset="0"/>
              </a:rPr>
              <a:t> 4.7-2</a:t>
            </a:r>
          </a:p>
        </p:txBody>
      </p:sp>
      <p:sp>
        <p:nvSpPr>
          <p:cNvPr id="11" name="Rectangle 7"/>
          <p:cNvSpPr txBox="1">
            <a:spLocks noChangeArrowheads="1"/>
          </p:cNvSpPr>
          <p:nvPr/>
        </p:nvSpPr>
        <p:spPr>
          <a:xfrm>
            <a:off x="228600" y="4572000"/>
            <a:ext cx="2514600" cy="2971800"/>
          </a:xfrm>
          <a:prstGeom prst="rect">
            <a:avLst/>
          </a:prstGeom>
        </p:spPr>
        <p:txBody>
          <a:bodyPr/>
          <a:lstStyle/>
          <a:p>
            <a:pPr defTabSz="966788" eaLnBrk="1" hangingPunct="1">
              <a:defRPr/>
            </a:pPr>
            <a:r>
              <a:rPr lang="en-US" sz="1550" dirty="0">
                <a:latin typeface="Candara" pitchFamily="34" charset="0"/>
                <a:cs typeface="Courier New" pitchFamily="49" charset="0"/>
              </a:rPr>
              <a:t>Example 4.7-2 shows how </a:t>
            </a:r>
          </a:p>
          <a:p>
            <a:pPr defTabSz="966788" eaLnBrk="1" hangingPunct="1">
              <a:defRPr/>
            </a:pPr>
            <a:r>
              <a:rPr lang="en-US" sz="1550" dirty="0">
                <a:latin typeface="Candara" pitchFamily="34" charset="0"/>
                <a:cs typeface="Courier New" pitchFamily="49" charset="0"/>
              </a:rPr>
              <a:t>the </a:t>
            </a:r>
            <a:r>
              <a:rPr lang="en-US" sz="1550" dirty="0" err="1">
                <a:latin typeface="Candara" pitchFamily="34" charset="0"/>
                <a:cs typeface="Courier New" pitchFamily="49" charset="0"/>
              </a:rPr>
              <a:t>TemperatureConverter</a:t>
            </a:r>
            <a:r>
              <a:rPr lang="en-US" sz="1550" dirty="0">
                <a:latin typeface="Candara" pitchFamily="34" charset="0"/>
                <a:cs typeface="Courier New" pitchFamily="49" charset="0"/>
              </a:rPr>
              <a:t> is used.</a:t>
            </a:r>
          </a:p>
          <a:p>
            <a:pPr defTabSz="966788" eaLnBrk="1" hangingPunct="1">
              <a:defRPr/>
            </a:pPr>
            <a:endParaRPr lang="en-US" sz="1550" dirty="0">
              <a:latin typeface="Candara" pitchFamily="34" charset="0"/>
              <a:cs typeface="Courier New" pitchFamily="49" charset="0"/>
            </a:endParaRPr>
          </a:p>
          <a:p>
            <a:pPr defTabSz="966788" eaLnBrk="1" hangingPunct="1">
              <a:defRPr/>
            </a:pPr>
            <a:r>
              <a:rPr lang="en-US" sz="1550" dirty="0">
                <a:latin typeface="Candara" pitchFamily="34" charset="0"/>
                <a:cs typeface="Courier New" pitchFamily="49" charset="0"/>
              </a:rPr>
              <a:t>Notice that there is no need to  create an instance of the class </a:t>
            </a:r>
            <a:r>
              <a:rPr lang="en-US" sz="1400" dirty="0" err="1">
                <a:latin typeface="Candara" pitchFamily="34" charset="0"/>
                <a:cs typeface="Courier New" pitchFamily="49" charset="0"/>
              </a:rPr>
              <a:t>TemperatureConverter</a:t>
            </a:r>
            <a:r>
              <a:rPr lang="en-US" sz="1550" dirty="0">
                <a:latin typeface="Candara" pitchFamily="34" charset="0"/>
                <a:cs typeface="Courier New" pitchFamily="49" charset="0"/>
              </a:rPr>
              <a:t> to use the methods of the class. Just by using the class paradigm </a:t>
            </a:r>
            <a:r>
              <a:rPr lang="en-US" sz="1550" dirty="0" err="1">
                <a:latin typeface="Candara" pitchFamily="34" charset="0"/>
                <a:cs typeface="Courier New" pitchFamily="49" charset="0"/>
              </a:rPr>
              <a:t>ClassName.MethodName</a:t>
            </a:r>
            <a:r>
              <a:rPr lang="en-US" sz="1550" dirty="0">
                <a:latin typeface="Candara" pitchFamily="34" charset="0"/>
                <a:cs typeface="Courier New" pitchFamily="49" charset="0"/>
              </a:rPr>
              <a:t> will suffice. </a:t>
            </a:r>
          </a:p>
        </p:txBody>
      </p:sp>
      <p:grpSp>
        <p:nvGrpSpPr>
          <p:cNvPr id="233493" name="Group 11"/>
          <p:cNvGrpSpPr>
            <a:grpSpLocks/>
          </p:cNvGrpSpPr>
          <p:nvPr/>
        </p:nvGrpSpPr>
        <p:grpSpPr bwMode="auto">
          <a:xfrm>
            <a:off x="0" y="8686800"/>
            <a:ext cx="6858000" cy="295275"/>
            <a:chOff x="0" y="8686800"/>
            <a:chExt cx="6858000" cy="295395"/>
          </a:xfrm>
        </p:grpSpPr>
        <p:sp>
          <p:nvSpPr>
            <p:cNvPr id="14" name="TextBox 13"/>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5" name="Straight Connector 14"/>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3494" name="TextBox 15"/>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449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2A6B4AE-DBB5-4ADB-9D72-DA7B144357A3}" type="slidenum">
              <a:rPr lang="en-US" altLang="en-US" sz="800">
                <a:latin typeface="Arial" pitchFamily="34" charset="0"/>
              </a:rPr>
              <a:pPr algn="r" eaLnBrk="1" hangingPunct="1">
                <a:spcBef>
                  <a:spcPct val="0"/>
                </a:spcBef>
                <a:buFontTx/>
                <a:buNone/>
              </a:pPr>
              <a:t>53</a:t>
            </a:fld>
            <a:endParaRPr lang="en-US" altLang="en-US" sz="800">
              <a:latin typeface="Arial" pitchFamily="34" charset="0"/>
            </a:endParaRPr>
          </a:p>
        </p:txBody>
      </p:sp>
      <p:sp>
        <p:nvSpPr>
          <p:cNvPr id="4" name="Rectangle 7"/>
          <p:cNvSpPr txBox="1">
            <a:spLocks noChangeArrowheads="1"/>
          </p:cNvSpPr>
          <p:nvPr/>
        </p:nvSpPr>
        <p:spPr>
          <a:xfrm>
            <a:off x="228600" y="762000"/>
            <a:ext cx="6583363" cy="4648200"/>
          </a:xfrm>
          <a:prstGeom prst="rect">
            <a:avLst/>
          </a:prstGeom>
        </p:spPr>
        <p:txBody>
          <a:bodyPr/>
          <a:lstStyle/>
          <a:p>
            <a:pPr eaLnBrk="1" hangingPunct="1">
              <a:buClr>
                <a:srgbClr val="FFFF00"/>
              </a:buClr>
              <a:defRPr/>
            </a:pPr>
            <a:r>
              <a:rPr lang="en-US" sz="1600" b="1" dirty="0">
                <a:latin typeface="Candara" pitchFamily="34" charset="0"/>
                <a:cs typeface="Courier New" pitchFamily="49" charset="0"/>
              </a:rPr>
              <a:t>4.2.2Static Members </a:t>
            </a:r>
          </a:p>
          <a:p>
            <a:pPr eaLnBrk="1" hangingPunct="1">
              <a:buClr>
                <a:srgbClr val="FFFF00"/>
              </a:buClr>
              <a:defRPr/>
            </a:pPr>
            <a:r>
              <a:rPr lang="en-US" sz="1550" dirty="0">
                <a:latin typeface="Candara" pitchFamily="34" charset="0"/>
                <a:cs typeface="Courier New" pitchFamily="49" charset="0"/>
              </a:rPr>
              <a:t>A static method, field, property, or event is callable on a class even when no instance of the class has been created. If any instances of the class are created, they cannot be used to access the static member. Only one copy of </a:t>
            </a:r>
          </a:p>
          <a:p>
            <a:pPr eaLnBrk="1" hangingPunct="1">
              <a:buClr>
                <a:srgbClr val="FFFF00"/>
              </a:buClr>
              <a:defRPr/>
            </a:pPr>
            <a:r>
              <a:rPr lang="en-US" sz="1550" dirty="0">
                <a:latin typeface="Candara" pitchFamily="34" charset="0"/>
                <a:cs typeface="Courier New" pitchFamily="49" charset="0"/>
              </a:rPr>
              <a:t>static fields and events exists, and static methods and properties can only access static fields and static events. Static members are often used to represent data or calculations that do not change in response to object state; for instance, a math library might contain static methods for calculating sine and cosine.</a:t>
            </a:r>
          </a:p>
          <a:p>
            <a:pPr eaLnBrk="1" hangingPunct="1">
              <a:buClr>
                <a:srgbClr val="FFFF00"/>
              </a:buClr>
              <a:defRPr/>
            </a:pPr>
            <a:endParaRPr lang="en-US" sz="155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Static class members are declared using the static keyword before the return type of the member, for example, static members are initialized before the static member is accessed for the first time, and before the static constructor, if any is called. To access a static class member, use the name of the class instead of a variable name to specify the location of the member. For example:</a:t>
            </a:r>
          </a:p>
          <a:p>
            <a:pPr eaLnBrk="1" hangingPunct="1">
              <a:buClr>
                <a:srgbClr val="FFFF00"/>
              </a:buClr>
              <a:defRPr/>
            </a:pPr>
            <a:endParaRPr lang="en-US" sz="900" dirty="0">
              <a:latin typeface="Candara" pitchFamily="34" charset="0"/>
              <a:cs typeface="Courier New" pitchFamily="49" charset="0"/>
            </a:endParaRPr>
          </a:p>
          <a:p>
            <a:pPr eaLnBrk="1" hangingPunct="1">
              <a:buClr>
                <a:srgbClr val="FFFF00"/>
              </a:buClr>
              <a:defRPr/>
            </a:pPr>
            <a:r>
              <a:rPr lang="en-US" sz="1550" dirty="0" err="1">
                <a:latin typeface="Candara" pitchFamily="34" charset="0"/>
                <a:cs typeface="Courier New" pitchFamily="49" charset="0"/>
              </a:rPr>
              <a:t>Automobile.Drive</a:t>
            </a:r>
            <a:r>
              <a:rPr lang="en-US" sz="1550" dirty="0">
                <a:latin typeface="Candara" pitchFamily="34" charset="0"/>
                <a:cs typeface="Courier New" pitchFamily="49" charset="0"/>
              </a:rPr>
              <a:t>();</a:t>
            </a:r>
          </a:p>
          <a:p>
            <a:pPr eaLnBrk="1" hangingPunct="1">
              <a:buClr>
                <a:srgbClr val="FFFF00"/>
              </a:buClr>
              <a:defRPr/>
            </a:pPr>
            <a:r>
              <a:rPr lang="en-US" sz="1550" dirty="0" err="1">
                <a:latin typeface="Candara" pitchFamily="34" charset="0"/>
                <a:cs typeface="Courier New" pitchFamily="49" charset="0"/>
              </a:rPr>
              <a:t>int</a:t>
            </a:r>
            <a:r>
              <a:rPr lang="en-US" sz="1550" dirty="0">
                <a:latin typeface="Candara" pitchFamily="34" charset="0"/>
                <a:cs typeface="Courier New" pitchFamily="49" charset="0"/>
              </a:rPr>
              <a:t> </a:t>
            </a:r>
            <a:r>
              <a:rPr lang="en-US" sz="1550" dirty="0" err="1">
                <a:latin typeface="Candara" pitchFamily="34" charset="0"/>
                <a:cs typeface="Courier New" pitchFamily="49" charset="0"/>
              </a:rPr>
              <a:t>i</a:t>
            </a:r>
            <a:r>
              <a:rPr lang="en-US" sz="1550" dirty="0">
                <a:latin typeface="Candara" pitchFamily="34" charset="0"/>
                <a:cs typeface="Courier New" pitchFamily="49" charset="0"/>
              </a:rPr>
              <a:t> = </a:t>
            </a:r>
            <a:r>
              <a:rPr lang="en-US" sz="1550" dirty="0" err="1">
                <a:latin typeface="Candara" pitchFamily="34" charset="0"/>
                <a:cs typeface="Courier New" pitchFamily="49" charset="0"/>
              </a:rPr>
              <a:t>Automobile.NumberOfWheels</a:t>
            </a:r>
            <a:r>
              <a:rPr lang="en-US" sz="1550" dirty="0">
                <a:latin typeface="Candara" pitchFamily="34" charset="0"/>
                <a:cs typeface="Courier New" pitchFamily="49" charset="0"/>
              </a:rPr>
              <a:t>;</a:t>
            </a:r>
          </a:p>
        </p:txBody>
      </p:sp>
      <p:sp>
        <p:nvSpPr>
          <p:cNvPr id="6" name="Rectangle 21"/>
          <p:cNvSpPr>
            <a:spLocks noChangeArrowheads="1"/>
          </p:cNvSpPr>
          <p:nvPr/>
        </p:nvSpPr>
        <p:spPr bwMode="auto">
          <a:xfrm>
            <a:off x="990600" y="5291138"/>
            <a:ext cx="4800600" cy="2862262"/>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mn-cs"/>
              </a:rPr>
              <a:t>public class Automobile</a:t>
            </a:r>
          </a:p>
          <a:p>
            <a:pPr defTabSz="966788" eaLnBrk="1" hangingPunct="1">
              <a:defRPr/>
            </a:pP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    public static </a:t>
            </a:r>
            <a:r>
              <a:rPr lang="en-US" sz="1200" dirty="0" err="1">
                <a:solidFill>
                  <a:srgbClr val="0036A2"/>
                </a:solidFill>
                <a:latin typeface="Candara" pitchFamily="34" charset="0"/>
                <a:cs typeface="+mn-cs"/>
              </a:rPr>
              <a:t>int</a:t>
            </a: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NumberOfWheels</a:t>
            </a:r>
            <a:r>
              <a:rPr lang="en-US" sz="1200" dirty="0">
                <a:solidFill>
                  <a:srgbClr val="0036A2"/>
                </a:solidFill>
                <a:latin typeface="Candara" pitchFamily="34" charset="0"/>
                <a:cs typeface="+mn-cs"/>
              </a:rPr>
              <a:t> = 4;</a:t>
            </a:r>
          </a:p>
          <a:p>
            <a:pPr defTabSz="966788" eaLnBrk="1" hangingPunct="1">
              <a:defRPr/>
            </a:pPr>
            <a:r>
              <a:rPr lang="en-US" sz="1200" dirty="0">
                <a:solidFill>
                  <a:srgbClr val="0036A2"/>
                </a:solidFill>
                <a:latin typeface="Candara" pitchFamily="34" charset="0"/>
                <a:cs typeface="+mn-cs"/>
              </a:rPr>
              <a:t>    public static </a:t>
            </a:r>
            <a:r>
              <a:rPr lang="en-US" sz="1200" dirty="0" err="1">
                <a:solidFill>
                  <a:srgbClr val="0036A2"/>
                </a:solidFill>
                <a:latin typeface="Candara" pitchFamily="34" charset="0"/>
                <a:cs typeface="+mn-cs"/>
              </a:rPr>
              <a:t>int</a:t>
            </a: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SizeOfGasTank</a:t>
            </a:r>
            <a:endParaRPr lang="en-US" sz="1200" dirty="0">
              <a:solidFill>
                <a:srgbClr val="0036A2"/>
              </a:solidFill>
              <a:latin typeface="Candara" pitchFamily="34" charset="0"/>
              <a:cs typeface="+mn-cs"/>
            </a:endParaRP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get</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return 15;</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public static void Drive() { }</a:t>
            </a:r>
          </a:p>
          <a:p>
            <a:pPr defTabSz="966788" eaLnBrk="1" hangingPunct="1">
              <a:defRPr/>
            </a:pPr>
            <a:r>
              <a:rPr lang="en-US" sz="1200" dirty="0">
                <a:solidFill>
                  <a:srgbClr val="0036A2"/>
                </a:solidFill>
                <a:latin typeface="Candara" pitchFamily="34" charset="0"/>
                <a:cs typeface="+mn-cs"/>
              </a:rPr>
              <a:t>    public static event </a:t>
            </a:r>
            <a:r>
              <a:rPr lang="en-US" sz="1200" dirty="0" err="1">
                <a:solidFill>
                  <a:srgbClr val="0036A2"/>
                </a:solidFill>
                <a:latin typeface="Candara" pitchFamily="34" charset="0"/>
                <a:cs typeface="+mn-cs"/>
              </a:rPr>
              <a:t>EventType</a:t>
            </a: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RunOutOfGas</a:t>
            </a:r>
            <a:r>
              <a:rPr lang="en-US" sz="1200" dirty="0">
                <a:solidFill>
                  <a:srgbClr val="0036A2"/>
                </a:solidFill>
                <a:latin typeface="Candara" pitchFamily="34" charset="0"/>
                <a:cs typeface="+mn-cs"/>
              </a:rPr>
              <a:t>;</a:t>
            </a:r>
          </a:p>
          <a:p>
            <a:pPr defTabSz="966788" eaLnBrk="1" hangingPunct="1">
              <a:defRPr/>
            </a:pPr>
            <a:endParaRPr lang="en-US" sz="1200" dirty="0">
              <a:solidFill>
                <a:srgbClr val="0036A2"/>
              </a:solidFill>
              <a:latin typeface="Candara" pitchFamily="34" charset="0"/>
              <a:cs typeface="+mn-cs"/>
            </a:endParaRPr>
          </a:p>
          <a:p>
            <a:pPr defTabSz="966788" eaLnBrk="1" hangingPunct="1">
              <a:defRPr/>
            </a:pPr>
            <a:r>
              <a:rPr lang="en-US" sz="1200" dirty="0">
                <a:solidFill>
                  <a:srgbClr val="0036A2"/>
                </a:solidFill>
                <a:latin typeface="Candara" pitchFamily="34" charset="0"/>
                <a:cs typeface="+mn-cs"/>
              </a:rPr>
              <a:t>    //other non-static fields and properties...</a:t>
            </a:r>
          </a:p>
          <a:p>
            <a:pPr defTabSz="966788" eaLnBrk="1" hangingPunct="1">
              <a:defRPr/>
            </a:pPr>
            <a:r>
              <a:rPr lang="en-US" sz="1200" dirty="0">
                <a:solidFill>
                  <a:srgbClr val="0036A2"/>
                </a:solidFill>
                <a:latin typeface="Candara" pitchFamily="34" charset="0"/>
                <a:cs typeface="+mn-cs"/>
              </a:rPr>
              <a:t>}</a:t>
            </a:r>
          </a:p>
        </p:txBody>
      </p:sp>
      <p:sp>
        <p:nvSpPr>
          <p:cNvPr id="7" name="Rectangle 4"/>
          <p:cNvSpPr>
            <a:spLocks noChangeArrowheads="1"/>
          </p:cNvSpPr>
          <p:nvPr/>
        </p:nvSpPr>
        <p:spPr bwMode="auto">
          <a:xfrm>
            <a:off x="2667000" y="81534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4.8</a:t>
            </a:r>
          </a:p>
        </p:txBody>
      </p:sp>
      <p:grpSp>
        <p:nvGrpSpPr>
          <p:cNvPr id="234503"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4504"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552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F52FC695-D358-4963-881A-C4E8228131AF}" type="slidenum">
              <a:rPr lang="en-US" altLang="en-US" sz="800">
                <a:latin typeface="Arial" pitchFamily="34" charset="0"/>
              </a:rPr>
              <a:pPr algn="r" eaLnBrk="1" hangingPunct="1">
                <a:spcBef>
                  <a:spcPct val="0"/>
                </a:spcBef>
                <a:buFontTx/>
                <a:buNone/>
              </a:pPr>
              <a:t>54</a:t>
            </a:fld>
            <a:endParaRPr lang="en-US" altLang="en-US" sz="800">
              <a:latin typeface="Arial" pitchFamily="34" charset="0"/>
            </a:endParaRPr>
          </a:p>
        </p:txBody>
      </p:sp>
      <p:sp>
        <p:nvSpPr>
          <p:cNvPr id="4" name="Rectangle 7"/>
          <p:cNvSpPr txBox="1">
            <a:spLocks noChangeArrowheads="1"/>
          </p:cNvSpPr>
          <p:nvPr/>
        </p:nvSpPr>
        <p:spPr>
          <a:xfrm>
            <a:off x="228600" y="762000"/>
            <a:ext cx="3733800" cy="5715000"/>
          </a:xfrm>
          <a:prstGeom prst="rect">
            <a:avLst/>
          </a:prstGeom>
        </p:spPr>
        <p:txBody>
          <a:bodyPr/>
          <a:lstStyle/>
          <a:p>
            <a:pPr eaLnBrk="1" hangingPunct="1">
              <a:buClr>
                <a:srgbClr val="FFFF00"/>
              </a:buClr>
              <a:defRPr/>
            </a:pPr>
            <a:r>
              <a:rPr lang="en-US" sz="1600" b="1" dirty="0">
                <a:latin typeface="Candara" pitchFamily="34" charset="0"/>
                <a:cs typeface="Courier New" pitchFamily="49" charset="0"/>
              </a:rPr>
              <a:t>4.2.3 Using Properties </a:t>
            </a:r>
          </a:p>
          <a:p>
            <a:pPr eaLnBrk="1" hangingPunct="1">
              <a:buClr>
                <a:srgbClr val="FFFF00"/>
              </a:buClr>
              <a:defRPr/>
            </a:pPr>
            <a:r>
              <a:rPr lang="en-US" sz="1550" dirty="0">
                <a:latin typeface="Candara" pitchFamily="34" charset="0"/>
                <a:cs typeface="Courier New" pitchFamily="49" charset="0"/>
              </a:rPr>
              <a:t>Properties combine aspects of both fields and methods. To the user of an object, a property appears to be a field, accessing the property requires the same syntax. To the implementer of a class, a property is one or two code blocks, representing a get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and/or a set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The code block for the get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is executed when the property is read; the code block for the set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is </a:t>
            </a:r>
          </a:p>
          <a:p>
            <a:pPr eaLnBrk="1" hangingPunct="1">
              <a:buClr>
                <a:srgbClr val="FFFF00"/>
              </a:buClr>
              <a:defRPr/>
            </a:pPr>
            <a:r>
              <a:rPr lang="en-US" sz="1550" dirty="0">
                <a:latin typeface="Candara" pitchFamily="34" charset="0"/>
                <a:cs typeface="Courier New" pitchFamily="49" charset="0"/>
              </a:rPr>
              <a:t>executed when the property is assigned a new value. A property without a set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is considered read-only. A property without a get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is considered write-only. A property that has both </a:t>
            </a:r>
            <a:r>
              <a:rPr lang="en-US" sz="1550" dirty="0" err="1">
                <a:latin typeface="Candara" pitchFamily="34" charset="0"/>
                <a:cs typeface="Courier New" pitchFamily="49" charset="0"/>
              </a:rPr>
              <a:t>accessors</a:t>
            </a:r>
            <a:r>
              <a:rPr lang="en-US" sz="1550" dirty="0">
                <a:latin typeface="Candara" pitchFamily="34" charset="0"/>
                <a:cs typeface="Courier New" pitchFamily="49" charset="0"/>
              </a:rPr>
              <a:t> is read-write. </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Unlike fields, properties are not classified as variables. Therefore, you cannot pass a property as a ref (C# Reference) or out </a:t>
            </a:r>
          </a:p>
          <a:p>
            <a:pPr eaLnBrk="1" hangingPunct="1">
              <a:buClr>
                <a:srgbClr val="FFFF00"/>
              </a:buClr>
              <a:defRPr/>
            </a:pPr>
            <a:r>
              <a:rPr lang="en-US" sz="1550" dirty="0">
                <a:latin typeface="Candara" pitchFamily="34" charset="0"/>
                <a:cs typeface="Courier New" pitchFamily="49" charset="0"/>
              </a:rPr>
              <a:t>(C# Reference) parameter. </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Properties have many uses: they can validate data before allowing a change; </a:t>
            </a:r>
          </a:p>
        </p:txBody>
      </p:sp>
      <p:sp>
        <p:nvSpPr>
          <p:cNvPr id="7" name="Rectangle 4"/>
          <p:cNvSpPr>
            <a:spLocks noChangeArrowheads="1"/>
          </p:cNvSpPr>
          <p:nvPr/>
        </p:nvSpPr>
        <p:spPr bwMode="auto">
          <a:xfrm>
            <a:off x="4724400" y="61722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4.9</a:t>
            </a:r>
          </a:p>
        </p:txBody>
      </p:sp>
      <p:sp>
        <p:nvSpPr>
          <p:cNvPr id="8" name="Rectangle 14"/>
          <p:cNvSpPr>
            <a:spLocks noChangeArrowheads="1"/>
          </p:cNvSpPr>
          <p:nvPr/>
        </p:nvSpPr>
        <p:spPr bwMode="auto">
          <a:xfrm>
            <a:off x="3810000" y="914400"/>
            <a:ext cx="2971800" cy="526256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mn-cs"/>
              </a:rPr>
              <a:t>public class Date</a:t>
            </a:r>
          </a:p>
          <a:p>
            <a:pPr defTabSz="966788" eaLnBrk="1" hangingPunct="1">
              <a:defRPr/>
            </a:pP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  private </a:t>
            </a:r>
            <a:r>
              <a:rPr lang="en-US" sz="1200" dirty="0" err="1">
                <a:solidFill>
                  <a:srgbClr val="0036A2"/>
                </a:solidFill>
                <a:latin typeface="Candara" pitchFamily="34" charset="0"/>
                <a:cs typeface="+mn-cs"/>
              </a:rPr>
              <a:t>int</a:t>
            </a:r>
            <a:r>
              <a:rPr lang="en-US" sz="1200" dirty="0">
                <a:solidFill>
                  <a:srgbClr val="0036A2"/>
                </a:solidFill>
                <a:latin typeface="Candara" pitchFamily="34" charset="0"/>
                <a:cs typeface="+mn-cs"/>
              </a:rPr>
              <a:t> month = 7;  </a:t>
            </a:r>
          </a:p>
          <a:p>
            <a:pPr defTabSz="966788" eaLnBrk="1" hangingPunct="1">
              <a:defRPr/>
            </a:pPr>
            <a:r>
              <a:rPr lang="en-US" sz="1200" dirty="0">
                <a:solidFill>
                  <a:srgbClr val="0036A2"/>
                </a:solidFill>
                <a:latin typeface="Candara" pitchFamily="34" charset="0"/>
                <a:cs typeface="+mn-cs"/>
              </a:rPr>
              <a:t>  public </a:t>
            </a:r>
            <a:r>
              <a:rPr lang="en-US" sz="1200" dirty="0" err="1">
                <a:solidFill>
                  <a:srgbClr val="0036A2"/>
                </a:solidFill>
                <a:latin typeface="Candara" pitchFamily="34" charset="0"/>
                <a:cs typeface="+mn-cs"/>
              </a:rPr>
              <a:t>int</a:t>
            </a:r>
            <a:r>
              <a:rPr lang="en-US" sz="1200" dirty="0">
                <a:solidFill>
                  <a:srgbClr val="0036A2"/>
                </a:solidFill>
                <a:latin typeface="Candara" pitchFamily="34" charset="0"/>
                <a:cs typeface="+mn-cs"/>
              </a:rPr>
              <a:t> Month</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get</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return month;</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set</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if ((value &gt; 0) &amp;&amp; (value &lt; 13))</a:t>
            </a:r>
          </a:p>
          <a:p>
            <a:pPr defTabSz="966788" eaLnBrk="1" hangingPunct="1">
              <a:defRPr/>
            </a:pPr>
            <a:r>
              <a:rPr lang="en-US" sz="1200" dirty="0">
                <a:solidFill>
                  <a:srgbClr val="0036A2"/>
                </a:solidFill>
                <a:latin typeface="Candara" pitchFamily="34" charset="0"/>
                <a:cs typeface="+mn-cs"/>
              </a:rPr>
              <a:t>     {  month = value;  }</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public class Program</a:t>
            </a:r>
          </a:p>
          <a:p>
            <a:pPr defTabSz="966788" eaLnBrk="1" hangingPunct="1">
              <a:defRPr/>
            </a:pP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 static void Main(string[] </a:t>
            </a:r>
            <a:r>
              <a:rPr lang="en-US" sz="1200" dirty="0" err="1">
                <a:solidFill>
                  <a:srgbClr val="0036A2"/>
                </a:solidFill>
                <a:latin typeface="Candara" pitchFamily="34" charset="0"/>
                <a:cs typeface="+mn-cs"/>
              </a:rPr>
              <a:t>args</a:t>
            </a: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  Date </a:t>
            </a:r>
            <a:r>
              <a:rPr lang="en-US" sz="1200" dirty="0" err="1">
                <a:solidFill>
                  <a:srgbClr val="0036A2"/>
                </a:solidFill>
                <a:latin typeface="Candara" pitchFamily="34" charset="0"/>
                <a:cs typeface="+mn-cs"/>
              </a:rPr>
              <a:t>date</a:t>
            </a:r>
            <a:r>
              <a:rPr lang="en-US" sz="1200" dirty="0">
                <a:solidFill>
                  <a:srgbClr val="0036A2"/>
                </a:solidFill>
                <a:latin typeface="Candara" pitchFamily="34" charset="0"/>
                <a:cs typeface="+mn-cs"/>
              </a:rPr>
              <a:t> = new Date();</a:t>
            </a:r>
          </a:p>
          <a:p>
            <a:pPr defTabSz="966788" eaLnBrk="1" hangingPunct="1">
              <a:defRPr/>
            </a:pP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date.Month</a:t>
            </a:r>
            <a:r>
              <a:rPr lang="en-US" sz="1200" dirty="0">
                <a:solidFill>
                  <a:srgbClr val="0036A2"/>
                </a:solidFill>
                <a:latin typeface="Candara" pitchFamily="34" charset="0"/>
                <a:cs typeface="+mn-cs"/>
              </a:rPr>
              <a:t> = 12;</a:t>
            </a:r>
          </a:p>
          <a:p>
            <a:pPr defTabSz="966788" eaLnBrk="1" hangingPunct="1">
              <a:defRPr/>
            </a:pP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System.Console.WriteLine</a:t>
            </a:r>
            <a:r>
              <a:rPr lang="en-US" sz="1200" dirty="0">
                <a:solidFill>
                  <a:srgbClr val="0036A2"/>
                </a:solidFill>
                <a:latin typeface="Candara" pitchFamily="34" charset="0"/>
                <a:cs typeface="+mn-cs"/>
              </a:rPr>
              <a:t>(“Month : " +</a:t>
            </a:r>
          </a:p>
          <a:p>
            <a:pPr defTabSz="966788" eaLnBrk="1" hangingPunct="1">
              <a:defRPr/>
            </a:pP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date.Month</a:t>
            </a: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  </a:t>
            </a:r>
            <a:r>
              <a:rPr lang="en-US" sz="1200" dirty="0" err="1">
                <a:solidFill>
                  <a:srgbClr val="0036A2"/>
                </a:solidFill>
                <a:latin typeface="Candara" pitchFamily="34" charset="0"/>
                <a:cs typeface="+mn-cs"/>
              </a:rPr>
              <a:t>System.Console.ReadLine</a:t>
            </a:r>
            <a:r>
              <a:rPr lang="en-US" sz="1200" dirty="0">
                <a:solidFill>
                  <a:srgbClr val="0036A2"/>
                </a:solidFill>
                <a:latin typeface="Candara" pitchFamily="34" charset="0"/>
                <a:cs typeface="+mn-cs"/>
              </a:rPr>
              <a:t>();</a:t>
            </a:r>
          </a:p>
          <a:p>
            <a:pPr defTabSz="966788" eaLnBrk="1" hangingPunct="1">
              <a:defRPr/>
            </a:pPr>
            <a:r>
              <a:rPr lang="en-US" sz="1200" dirty="0">
                <a:solidFill>
                  <a:srgbClr val="0036A2"/>
                </a:solidFill>
                <a:latin typeface="Candara" pitchFamily="34" charset="0"/>
                <a:cs typeface="+mn-cs"/>
              </a:rPr>
              <a:t> }</a:t>
            </a:r>
          </a:p>
          <a:p>
            <a:pPr defTabSz="966788" eaLnBrk="1" hangingPunct="1">
              <a:defRPr/>
            </a:pPr>
            <a:r>
              <a:rPr lang="en-US" sz="1200" dirty="0">
                <a:solidFill>
                  <a:srgbClr val="0036A2"/>
                </a:solidFill>
                <a:latin typeface="Candara" pitchFamily="34" charset="0"/>
                <a:cs typeface="+mn-cs"/>
              </a:rPr>
              <a:t>}</a:t>
            </a:r>
          </a:p>
        </p:txBody>
      </p:sp>
      <p:sp>
        <p:nvSpPr>
          <p:cNvPr id="9" name="Rectangle 7"/>
          <p:cNvSpPr txBox="1">
            <a:spLocks noChangeArrowheads="1"/>
          </p:cNvSpPr>
          <p:nvPr/>
        </p:nvSpPr>
        <p:spPr>
          <a:xfrm>
            <a:off x="228600" y="6432550"/>
            <a:ext cx="6477000" cy="1676400"/>
          </a:xfrm>
          <a:prstGeom prst="rect">
            <a:avLst/>
          </a:prstGeom>
        </p:spPr>
        <p:txBody>
          <a:bodyPr/>
          <a:lstStyle/>
          <a:p>
            <a:pPr eaLnBrk="1" hangingPunct="1">
              <a:buClr>
                <a:srgbClr val="FFFF00"/>
              </a:buClr>
              <a:defRPr/>
            </a:pPr>
            <a:r>
              <a:rPr lang="en-US" sz="1550" dirty="0">
                <a:latin typeface="Candara" pitchFamily="34" charset="0"/>
                <a:cs typeface="Courier New" pitchFamily="49" charset="0"/>
              </a:rPr>
              <a:t>they can transparently expose data on a class where that data is actually retrieved from some other source, such as a database; they can take an action when data is changed, such as raising an event, or changing the value of other fields. </a:t>
            </a:r>
          </a:p>
          <a:p>
            <a:pPr eaLnBrk="1" hangingPunct="1">
              <a:buClr>
                <a:srgbClr val="FFFF00"/>
              </a:buClr>
              <a:defRPr/>
            </a:pPr>
            <a:r>
              <a:rPr lang="en-US" sz="1550" dirty="0">
                <a:latin typeface="Candara" pitchFamily="34" charset="0"/>
                <a:cs typeface="Courier New" pitchFamily="49" charset="0"/>
              </a:rPr>
              <a:t>Properties are declared in the class block by specifying the access level of the field, followed by the type of the property, followed by the name of the property, and followed by a code block that declares a get-</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and/or a set </a:t>
            </a:r>
            <a:r>
              <a:rPr lang="en-US" sz="1550" dirty="0" err="1">
                <a:latin typeface="Candara" pitchFamily="34" charset="0"/>
                <a:cs typeface="Courier New" pitchFamily="49" charset="0"/>
              </a:rPr>
              <a:t>accessor</a:t>
            </a:r>
            <a:r>
              <a:rPr lang="en-US" sz="1550" dirty="0">
                <a:latin typeface="Candara" pitchFamily="34" charset="0"/>
                <a:cs typeface="Courier New" pitchFamily="49" charset="0"/>
              </a:rPr>
              <a:t>. See Example 4.9</a:t>
            </a:r>
          </a:p>
          <a:p>
            <a:pPr eaLnBrk="1" hangingPunct="1">
              <a:buClr>
                <a:srgbClr val="FFFF00"/>
              </a:buClr>
              <a:defRPr/>
            </a:pPr>
            <a:endParaRPr lang="en-US" sz="1550" dirty="0">
              <a:latin typeface="Candara" pitchFamily="34" charset="0"/>
              <a:cs typeface="Courier New" pitchFamily="49" charset="0"/>
            </a:endParaRPr>
          </a:p>
          <a:p>
            <a:pPr eaLnBrk="1" hangingPunct="1">
              <a:buClr>
                <a:srgbClr val="FFFF00"/>
              </a:buClr>
              <a:defRPr/>
            </a:pPr>
            <a:endParaRPr lang="en-US" sz="1550" dirty="0">
              <a:latin typeface="Candara" pitchFamily="34" charset="0"/>
              <a:cs typeface="Courier New" pitchFamily="49" charset="0"/>
            </a:endParaRPr>
          </a:p>
        </p:txBody>
      </p:sp>
      <p:grpSp>
        <p:nvGrpSpPr>
          <p:cNvPr id="235528" name="Group 10"/>
          <p:cNvGrpSpPr>
            <a:grpSpLocks/>
          </p:cNvGrpSpPr>
          <p:nvPr/>
        </p:nvGrpSpPr>
        <p:grpSpPr bwMode="auto">
          <a:xfrm>
            <a:off x="0" y="8686800"/>
            <a:ext cx="6858000" cy="295275"/>
            <a:chOff x="0" y="8686800"/>
            <a:chExt cx="6858000" cy="295395"/>
          </a:xfrm>
        </p:grpSpPr>
        <p:sp>
          <p:nvSpPr>
            <p:cNvPr id="12" name="TextBox 11"/>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3" name="Straight Connector 12"/>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5529" name="TextBox 13"/>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654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F6254E41-B809-4727-9C46-3D06A534651B}" type="slidenum">
              <a:rPr lang="en-US" altLang="en-US" sz="800">
                <a:latin typeface="Arial" pitchFamily="34" charset="0"/>
              </a:rPr>
              <a:pPr algn="r" eaLnBrk="1" hangingPunct="1">
                <a:spcBef>
                  <a:spcPct val="0"/>
                </a:spcBef>
                <a:buFontTx/>
                <a:buNone/>
              </a:pPr>
              <a:t>55</a:t>
            </a:fld>
            <a:endParaRPr lang="en-US" altLang="en-US" sz="800">
              <a:latin typeface="Arial" pitchFamily="34" charset="0"/>
            </a:endParaRPr>
          </a:p>
        </p:txBody>
      </p:sp>
      <p:sp>
        <p:nvSpPr>
          <p:cNvPr id="4" name="Rectangle 7"/>
          <p:cNvSpPr txBox="1">
            <a:spLocks noChangeArrowheads="1"/>
          </p:cNvSpPr>
          <p:nvPr/>
        </p:nvSpPr>
        <p:spPr>
          <a:xfrm>
            <a:off x="228600" y="762000"/>
            <a:ext cx="6477000" cy="1752600"/>
          </a:xfrm>
          <a:prstGeom prst="rect">
            <a:avLst/>
          </a:prstGeom>
        </p:spPr>
        <p:txBody>
          <a:bodyPr/>
          <a:lstStyle/>
          <a:p>
            <a:pPr eaLnBrk="1" hangingPunct="1">
              <a:buClr>
                <a:srgbClr val="FFFF00"/>
              </a:buClr>
              <a:defRPr/>
            </a:pPr>
            <a:r>
              <a:rPr lang="en-US" sz="1600" b="1" dirty="0">
                <a:latin typeface="Candara" pitchFamily="34" charset="0"/>
                <a:cs typeface="Courier New" pitchFamily="49" charset="0"/>
              </a:rPr>
              <a:t>4.2.4 Auto-Implemented Properties</a:t>
            </a:r>
          </a:p>
          <a:p>
            <a:pPr eaLnBrk="1" hangingPunct="1">
              <a:buClr>
                <a:srgbClr val="FFFF00"/>
              </a:buClr>
              <a:defRPr/>
            </a:pPr>
            <a:r>
              <a:rPr lang="en-US" sz="1550" dirty="0">
                <a:latin typeface="Candara" pitchFamily="34" charset="0"/>
                <a:cs typeface="Courier New" pitchFamily="49" charset="0"/>
              </a:rPr>
              <a:t>In C# 3.0 and later, auto-implemented properties make property-declaration more concise when no additional logic is required in the property </a:t>
            </a:r>
            <a:r>
              <a:rPr lang="en-US" sz="1550" dirty="0" err="1">
                <a:latin typeface="Candara" pitchFamily="34" charset="0"/>
                <a:cs typeface="Courier New" pitchFamily="49" charset="0"/>
              </a:rPr>
              <a:t>accessors</a:t>
            </a:r>
            <a:r>
              <a:rPr lang="en-US" sz="1550" dirty="0">
                <a:latin typeface="Candara" pitchFamily="34" charset="0"/>
                <a:cs typeface="Courier New" pitchFamily="49" charset="0"/>
              </a:rPr>
              <a:t>. They also enable client code to create objects . When you declare a property as shown in the following example, the compiler creates a private, anonymous backing field can only be accessed through </a:t>
            </a:r>
          </a:p>
          <a:p>
            <a:pPr eaLnBrk="1" hangingPunct="1">
              <a:buClr>
                <a:srgbClr val="FFFF00"/>
              </a:buClr>
              <a:defRPr/>
            </a:pPr>
            <a:r>
              <a:rPr lang="en-US" sz="1550" dirty="0">
                <a:latin typeface="Candara" pitchFamily="34" charset="0"/>
                <a:cs typeface="Courier New" pitchFamily="49" charset="0"/>
              </a:rPr>
              <a:t>the property's get and set </a:t>
            </a:r>
            <a:r>
              <a:rPr lang="en-US" sz="1550" dirty="0" err="1">
                <a:latin typeface="Candara" pitchFamily="34" charset="0"/>
                <a:cs typeface="Courier New" pitchFamily="49" charset="0"/>
              </a:rPr>
              <a:t>accessors</a:t>
            </a:r>
            <a:r>
              <a:rPr lang="en-US" sz="1550" dirty="0">
                <a:latin typeface="Candara" pitchFamily="34" charset="0"/>
                <a:cs typeface="Courier New" pitchFamily="49" charset="0"/>
              </a:rPr>
              <a:t>.</a:t>
            </a:r>
          </a:p>
        </p:txBody>
      </p:sp>
      <p:sp>
        <p:nvSpPr>
          <p:cNvPr id="6" name="Rectangle 4"/>
          <p:cNvSpPr>
            <a:spLocks noChangeArrowheads="1"/>
          </p:cNvSpPr>
          <p:nvPr/>
        </p:nvSpPr>
        <p:spPr bwMode="auto">
          <a:xfrm>
            <a:off x="1219200" y="59436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4.10-1</a:t>
            </a:r>
          </a:p>
        </p:txBody>
      </p:sp>
      <p:graphicFrame>
        <p:nvGraphicFramePr>
          <p:cNvPr id="9" name="Table 8"/>
          <p:cNvGraphicFramePr>
            <a:graphicFrameLocks noGrp="1"/>
          </p:cNvGraphicFramePr>
          <p:nvPr/>
        </p:nvGraphicFramePr>
        <p:xfrm>
          <a:off x="304800" y="2590800"/>
          <a:ext cx="3200400" cy="3360738"/>
        </p:xfrm>
        <a:graphic>
          <a:graphicData uri="http://schemas.openxmlformats.org/drawingml/2006/table">
            <a:tbl>
              <a:tblPr/>
              <a:tblGrid>
                <a:gridCol w="3200400"/>
              </a:tblGrid>
              <a:tr h="3360738">
                <a:tc>
                  <a:txBody>
                    <a:bodyPr/>
                    <a:lstStyle/>
                    <a:p>
                      <a:pPr algn="l" fontAlgn="b"/>
                      <a:r>
                        <a:rPr lang="en-US" sz="1000" b="0" i="0" u="none" strike="noStrike" dirty="0" smtClean="0">
                          <a:solidFill>
                            <a:srgbClr val="0036A2"/>
                          </a:solidFill>
                          <a:latin typeface="Candara" pitchFamily="34" charset="0"/>
                        </a:rPr>
                        <a:t> // </a:t>
                      </a:r>
                      <a:r>
                        <a:rPr lang="en-US" sz="1000" b="0" i="0" u="none" strike="noStrike" dirty="0">
                          <a:solidFill>
                            <a:srgbClr val="0036A2"/>
                          </a:solidFill>
                          <a:latin typeface="Candara" pitchFamily="34" charset="0"/>
                        </a:rPr>
                        <a:t>This class is mutable. Its data can be modified from</a:t>
                      </a:r>
                      <a:br>
                        <a:rPr lang="en-US" sz="1000" b="0" i="0" u="none" strike="noStrike" dirty="0">
                          <a:solidFill>
                            <a:srgbClr val="0036A2"/>
                          </a:solidFill>
                          <a:latin typeface="Candara" pitchFamily="34" charset="0"/>
                        </a:rPr>
                      </a:br>
                      <a:r>
                        <a:rPr lang="en-US" sz="1000" b="0" i="0" u="none" strike="noStrike" dirty="0" smtClean="0">
                          <a:solidFill>
                            <a:srgbClr val="0036A2"/>
                          </a:solidFill>
                          <a:latin typeface="Candara" pitchFamily="34" charset="0"/>
                        </a:rPr>
                        <a:t> // </a:t>
                      </a:r>
                      <a:r>
                        <a:rPr lang="en-US" sz="1000" b="0" i="0" u="none" strike="noStrike" dirty="0">
                          <a:solidFill>
                            <a:srgbClr val="0036A2"/>
                          </a:solidFill>
                          <a:latin typeface="Candara" pitchFamily="34" charset="0"/>
                        </a:rPr>
                        <a:t>outside the class.</a:t>
                      </a:r>
                      <a:br>
                        <a:rPr lang="en-US" sz="1000" b="0" i="0" u="none" strike="noStrike" dirty="0">
                          <a:solidFill>
                            <a:srgbClr val="0036A2"/>
                          </a:solidFill>
                          <a:latin typeface="Candara" pitchFamily="34" charset="0"/>
                        </a:rPr>
                      </a:br>
                      <a:r>
                        <a:rPr lang="en-US" sz="1000" b="0" i="0" u="none" strike="noStrike" dirty="0" smtClean="0">
                          <a:solidFill>
                            <a:srgbClr val="0036A2"/>
                          </a:solidFill>
                          <a:latin typeface="Candara" pitchFamily="34" charset="0"/>
                        </a:rPr>
                        <a:t> class </a:t>
                      </a:r>
                      <a:r>
                        <a:rPr lang="en-US" sz="1000" b="0" i="0" u="none" strike="noStrike" dirty="0">
                          <a:solidFill>
                            <a:srgbClr val="0036A2"/>
                          </a:solidFill>
                          <a:latin typeface="Candara" pitchFamily="34" charset="0"/>
                        </a:rPr>
                        <a:t>Customer</a:t>
                      </a:r>
                      <a:br>
                        <a:rPr lang="en-US" sz="1000" b="0" i="0" u="none" strike="noStrike" dirty="0">
                          <a:solidFill>
                            <a:srgbClr val="0036A2"/>
                          </a:solidFill>
                          <a:latin typeface="Candara" pitchFamily="34" charset="0"/>
                        </a:rPr>
                      </a:br>
                      <a:r>
                        <a:rPr lang="en-US" sz="1000" b="0" i="0" u="none" strike="noStrike" dirty="0" smtClean="0">
                          <a:solidFill>
                            <a:srgbClr val="0036A2"/>
                          </a:solidFill>
                          <a:latin typeface="Candara" pitchFamily="34" charset="0"/>
                        </a:rPr>
                        <a:t> {</a:t>
                      </a:r>
                      <a:r>
                        <a:rPr lang="en-US" sz="1000" b="0" i="0" u="none" strike="noStrike" dirty="0">
                          <a:solidFill>
                            <a:srgbClr val="0036A2"/>
                          </a:solidFill>
                          <a:latin typeface="Candara" pitchFamily="34" charset="0"/>
                        </a:rPr>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 Auto-</a:t>
                      </a:r>
                      <a:r>
                        <a:rPr lang="en-US" sz="1000" b="0" i="0" u="none" strike="noStrike" dirty="0" err="1">
                          <a:solidFill>
                            <a:srgbClr val="0036A2"/>
                          </a:solidFill>
                          <a:latin typeface="Candara" pitchFamily="34" charset="0"/>
                        </a:rPr>
                        <a:t>Impl</a:t>
                      </a:r>
                      <a:r>
                        <a:rPr lang="en-US" sz="1000" b="0" i="0" u="none" strike="noStrike" dirty="0">
                          <a:solidFill>
                            <a:srgbClr val="0036A2"/>
                          </a:solidFill>
                          <a:latin typeface="Candara" pitchFamily="34" charset="0"/>
                        </a:rPr>
                        <a:t> Properties for trivial get and set</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public double </a:t>
                      </a:r>
                      <a:r>
                        <a:rPr lang="en-US" sz="1000" b="0" i="0" u="none" strike="noStrike" dirty="0" err="1">
                          <a:solidFill>
                            <a:srgbClr val="0036A2"/>
                          </a:solidFill>
                          <a:latin typeface="Candara" pitchFamily="34" charset="0"/>
                        </a:rPr>
                        <a:t>TotalPurchases</a:t>
                      </a:r>
                      <a:r>
                        <a:rPr lang="en-US" sz="1000" b="0" i="0" u="none" strike="noStrike" dirty="0">
                          <a:solidFill>
                            <a:srgbClr val="0036A2"/>
                          </a:solidFill>
                          <a:latin typeface="Candara" pitchFamily="34" charset="0"/>
                        </a:rPr>
                        <a:t> { get; set;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public string Name { get; set;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public </a:t>
                      </a:r>
                      <a:r>
                        <a:rPr lang="en-US" sz="1000" b="0" i="0" u="none" strike="noStrike" dirty="0" err="1">
                          <a:solidFill>
                            <a:srgbClr val="0036A2"/>
                          </a:solidFill>
                          <a:latin typeface="Candara" pitchFamily="34" charset="0"/>
                        </a:rPr>
                        <a:t>int</a:t>
                      </a:r>
                      <a:r>
                        <a:rPr lang="en-US" sz="1000" b="0" i="0" u="none" strike="noStrike" dirty="0">
                          <a:solidFill>
                            <a:srgbClr val="0036A2"/>
                          </a:solidFill>
                          <a:latin typeface="Candara" pitchFamily="34" charset="0"/>
                        </a:rPr>
                        <a:t> </a:t>
                      </a:r>
                      <a:r>
                        <a:rPr lang="en-US" sz="1000" b="0" i="0" u="none" strike="noStrike" dirty="0" err="1">
                          <a:solidFill>
                            <a:srgbClr val="0036A2"/>
                          </a:solidFill>
                          <a:latin typeface="Candara" pitchFamily="34" charset="0"/>
                        </a:rPr>
                        <a:t>CustomerID</a:t>
                      </a:r>
                      <a:r>
                        <a:rPr lang="en-US" sz="1000" b="0" i="0" u="none" strike="noStrike" dirty="0">
                          <a:solidFill>
                            <a:srgbClr val="0036A2"/>
                          </a:solidFill>
                          <a:latin typeface="Candara" pitchFamily="34" charset="0"/>
                        </a:rPr>
                        <a:t> { get; set;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 Constructor</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public Customer(double purchases, string name, </a:t>
                      </a:r>
                      <a:r>
                        <a:rPr lang="en-US" sz="1000" b="0" i="0" u="none" strike="noStrike" dirty="0" err="1">
                          <a:solidFill>
                            <a:srgbClr val="0036A2"/>
                          </a:solidFill>
                          <a:latin typeface="Candara" pitchFamily="34" charset="0"/>
                        </a:rPr>
                        <a:t>int</a:t>
                      </a:r>
                      <a:r>
                        <a:rPr lang="en-US" sz="1000" b="0" i="0" u="none" strike="noStrike" dirty="0">
                          <a:solidFill>
                            <a:srgbClr val="0036A2"/>
                          </a:solidFill>
                          <a:latin typeface="Candara" pitchFamily="34" charset="0"/>
                        </a:rPr>
                        <a:t> ID)</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a:t>
                      </a:r>
                      <a:r>
                        <a:rPr lang="en-US" sz="1000" b="0" i="0" u="none" strike="noStrike" dirty="0" err="1">
                          <a:solidFill>
                            <a:srgbClr val="0036A2"/>
                          </a:solidFill>
                          <a:latin typeface="Candara" pitchFamily="34" charset="0"/>
                        </a:rPr>
                        <a:t>TotalPurchases</a:t>
                      </a:r>
                      <a:r>
                        <a:rPr lang="en-US" sz="1000" b="0" i="0" u="none" strike="noStrike" dirty="0">
                          <a:solidFill>
                            <a:srgbClr val="0036A2"/>
                          </a:solidFill>
                          <a:latin typeface="Candara" pitchFamily="34" charset="0"/>
                        </a:rPr>
                        <a:t> = purchases;</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Name = name;</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a:t>
                      </a:r>
                      <a:r>
                        <a:rPr lang="en-US" sz="1000" b="0" i="0" u="none" strike="noStrike" dirty="0" err="1">
                          <a:solidFill>
                            <a:srgbClr val="0036A2"/>
                          </a:solidFill>
                          <a:latin typeface="Candara" pitchFamily="34" charset="0"/>
                        </a:rPr>
                        <a:t>CustomerID</a:t>
                      </a:r>
                      <a:r>
                        <a:rPr lang="en-US" sz="1000" b="0" i="0" u="none" strike="noStrike" dirty="0">
                          <a:solidFill>
                            <a:srgbClr val="0036A2"/>
                          </a:solidFill>
                          <a:latin typeface="Candara" pitchFamily="34" charset="0"/>
                        </a:rPr>
                        <a:t> = ID;</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 Methods</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public string </a:t>
                      </a:r>
                      <a:r>
                        <a:rPr lang="en-US" sz="1000" b="0" i="0" u="none" strike="noStrike" dirty="0" err="1">
                          <a:solidFill>
                            <a:srgbClr val="0036A2"/>
                          </a:solidFill>
                          <a:latin typeface="Candara" pitchFamily="34" charset="0"/>
                        </a:rPr>
                        <a:t>GetContactInfo</a:t>
                      </a:r>
                      <a:r>
                        <a:rPr lang="en-US" sz="1000" b="0" i="0" u="none" strike="noStrike" dirty="0">
                          <a:solidFill>
                            <a:srgbClr val="0036A2"/>
                          </a:solidFill>
                          <a:latin typeface="Candara" pitchFamily="34" charset="0"/>
                        </a:rPr>
                        <a:t>() {return "</a:t>
                      </a:r>
                      <a:r>
                        <a:rPr lang="en-US" sz="1000" b="0" i="0" u="none" strike="noStrike" dirty="0" err="1">
                          <a:solidFill>
                            <a:srgbClr val="0036A2"/>
                          </a:solidFill>
                          <a:latin typeface="Candara" pitchFamily="34" charset="0"/>
                        </a:rPr>
                        <a:t>ContactInfo</a:t>
                      </a:r>
                      <a:r>
                        <a:rPr lang="en-US" sz="1000" b="0" i="0" u="none" strike="noStrike" dirty="0">
                          <a:solidFill>
                            <a:srgbClr val="0036A2"/>
                          </a:solidFill>
                          <a:latin typeface="Candara" pitchFamily="34" charset="0"/>
                        </a:rPr>
                        <a:t>";}</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public string </a:t>
                      </a:r>
                      <a:r>
                        <a:rPr lang="en-US" sz="1000" b="0" i="0" u="none" strike="noStrike" dirty="0" err="1">
                          <a:solidFill>
                            <a:srgbClr val="0036A2"/>
                          </a:solidFill>
                          <a:latin typeface="Candara" pitchFamily="34" charset="0"/>
                        </a:rPr>
                        <a:t>GetTransactionHistory</a:t>
                      </a:r>
                      <a:r>
                        <a:rPr lang="en-US" sz="1000" b="0" i="0" u="none" strike="noStrike" dirty="0">
                          <a:solidFill>
                            <a:srgbClr val="0036A2"/>
                          </a:solidFill>
                          <a:latin typeface="Candara" pitchFamily="34" charset="0"/>
                        </a:rPr>
                        <a:t>() {return "History";}</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a:r>
                      <a:br>
                        <a:rPr lang="en-US" sz="1000" b="0" i="0" u="none" strike="noStrike" dirty="0">
                          <a:solidFill>
                            <a:srgbClr val="0036A2"/>
                          </a:solidFill>
                          <a:latin typeface="Candara" pitchFamily="34" charset="0"/>
                        </a:rPr>
                      </a:br>
                      <a:r>
                        <a:rPr lang="en-US" sz="1000" b="0" i="0" u="none" strike="noStrike" dirty="0">
                          <a:solidFill>
                            <a:srgbClr val="0036A2"/>
                          </a:solidFill>
                          <a:latin typeface="Candara" pitchFamily="34" charset="0"/>
                        </a:rPr>
                        <a:t>    // .. Additional methods, events, etc.</a:t>
                      </a:r>
                      <a:br>
                        <a:rPr lang="en-US" sz="1000" b="0" i="0" u="none" strike="noStrike" dirty="0">
                          <a:solidFill>
                            <a:srgbClr val="0036A2"/>
                          </a:solidFill>
                          <a:latin typeface="Candara" pitchFamily="34" charset="0"/>
                        </a:rPr>
                      </a:br>
                      <a:r>
                        <a:rPr lang="en-US" sz="1000" b="0" i="0" u="none" strike="noStrike" dirty="0" smtClean="0">
                          <a:solidFill>
                            <a:srgbClr val="0036A2"/>
                          </a:solidFill>
                          <a:latin typeface="Candara" pitchFamily="34" charset="0"/>
                        </a:rPr>
                        <a:t> }</a:t>
                      </a:r>
                      <a:endParaRPr lang="en-US" sz="1000" b="0" i="0" u="none" strike="noStrike" dirty="0">
                        <a:solidFill>
                          <a:srgbClr val="0036A2"/>
                        </a:solidFill>
                        <a:latin typeface="Candara" pitchFamily="34" charset="0"/>
                      </a:endParaRPr>
                    </a:p>
                  </a:txBody>
                  <a:tcPr marL="7815" marR="7815" marT="78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3581400" y="2590800"/>
          <a:ext cx="3124200" cy="1836738"/>
        </p:xfrm>
        <a:graphic>
          <a:graphicData uri="http://schemas.openxmlformats.org/drawingml/2006/table">
            <a:tbl>
              <a:tblPr/>
              <a:tblGrid>
                <a:gridCol w="3124200"/>
              </a:tblGrid>
              <a:tr h="1836738">
                <a:tc>
                  <a:txBody>
                    <a:bodyPr/>
                    <a:lstStyle/>
                    <a:p>
                      <a:pPr marL="0" algn="l" defTabSz="914400" rtl="0" eaLnBrk="1" fontAlgn="b" latinLnBrk="0" hangingPunct="1"/>
                      <a:r>
                        <a:rPr lang="en-US" sz="1000" b="0" i="0" u="none" strike="noStrike" kern="1200" dirty="0" smtClean="0">
                          <a:solidFill>
                            <a:srgbClr val="0036A2"/>
                          </a:solidFill>
                          <a:latin typeface="Candara" pitchFamily="34" charset="0"/>
                          <a:ea typeface="+mn-ea"/>
                          <a:cs typeface="+mn-cs"/>
                        </a:rPr>
                        <a:t> class </a:t>
                      </a:r>
                      <a:r>
                        <a:rPr lang="en-US" sz="1000" b="0" i="0" u="none" strike="noStrike" kern="1200" dirty="0">
                          <a:solidFill>
                            <a:srgbClr val="0036A2"/>
                          </a:solidFill>
                          <a:latin typeface="Candara" pitchFamily="34" charset="0"/>
                          <a:ea typeface="+mn-ea"/>
                          <a:cs typeface="+mn-cs"/>
                        </a:rPr>
                        <a:t>Program</a:t>
                      </a:r>
                      <a:br>
                        <a:rPr lang="en-US" sz="1000" b="0" i="0" u="none" strike="noStrike" kern="1200" dirty="0">
                          <a:solidFill>
                            <a:srgbClr val="0036A2"/>
                          </a:solidFill>
                          <a:latin typeface="Candara" pitchFamily="34" charset="0"/>
                          <a:ea typeface="+mn-ea"/>
                          <a:cs typeface="+mn-cs"/>
                        </a:rPr>
                      </a:br>
                      <a:r>
                        <a:rPr lang="en-US" sz="1000" b="0" i="0" u="none" strike="noStrike" kern="1200" dirty="0" smtClean="0">
                          <a:solidFill>
                            <a:srgbClr val="0036A2"/>
                          </a:solidFill>
                          <a:latin typeface="Candara" pitchFamily="34" charset="0"/>
                          <a:ea typeface="+mn-ea"/>
                          <a:cs typeface="+mn-cs"/>
                        </a:rPr>
                        <a:t> {</a:t>
                      </a:r>
                      <a:r>
                        <a:rPr lang="en-US" sz="1000" b="0" i="0" u="none" strike="noStrike" kern="1200" dirty="0">
                          <a:solidFill>
                            <a:srgbClr val="0036A2"/>
                          </a:solidFill>
                          <a:latin typeface="Candara" pitchFamily="34" charset="0"/>
                          <a:ea typeface="+mn-ea"/>
                          <a:cs typeface="+mn-cs"/>
                        </a:rPr>
                        <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static void Main()</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 </a:t>
                      </a:r>
                      <a:r>
                        <a:rPr lang="en-US" sz="1000" b="0" i="0" u="none" strike="noStrike" kern="1200" dirty="0" err="1">
                          <a:solidFill>
                            <a:srgbClr val="0036A2"/>
                          </a:solidFill>
                          <a:latin typeface="Candara" pitchFamily="34" charset="0"/>
                          <a:ea typeface="+mn-ea"/>
                          <a:cs typeface="+mn-cs"/>
                        </a:rPr>
                        <a:t>Intialize</a:t>
                      </a:r>
                      <a:r>
                        <a:rPr lang="en-US" sz="1000" b="0" i="0" u="none" strike="noStrike" kern="1200" dirty="0">
                          <a:solidFill>
                            <a:srgbClr val="0036A2"/>
                          </a:solidFill>
                          <a:latin typeface="Candara" pitchFamily="34" charset="0"/>
                          <a:ea typeface="+mn-ea"/>
                          <a:cs typeface="+mn-cs"/>
                        </a:rPr>
                        <a:t> a new object.</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Customer cust1 = new Customer </a:t>
                      </a:r>
                      <a:endParaRPr lang="en-US" sz="1000" b="0" i="0" u="none" strike="noStrike" kern="1200" dirty="0" smtClean="0">
                        <a:solidFill>
                          <a:srgbClr val="0036A2"/>
                        </a:solidFill>
                        <a:latin typeface="Candara" pitchFamily="34" charset="0"/>
                        <a:ea typeface="+mn-ea"/>
                        <a:cs typeface="+mn-cs"/>
                      </a:endParaRPr>
                    </a:p>
                    <a:p>
                      <a:pPr marL="0" algn="l" defTabSz="914400" rtl="0" eaLnBrk="1" fontAlgn="b" latinLnBrk="0" hangingPunct="1"/>
                      <a:r>
                        <a:rPr lang="en-US" sz="1000" b="0" i="0" u="none" strike="noStrike" kern="1200" dirty="0" smtClean="0">
                          <a:solidFill>
                            <a:srgbClr val="0036A2"/>
                          </a:solidFill>
                          <a:latin typeface="Candara" pitchFamily="34" charset="0"/>
                          <a:ea typeface="+mn-ea"/>
                          <a:cs typeface="+mn-cs"/>
                        </a:rPr>
                        <a:t>                                              ( </a:t>
                      </a:r>
                      <a:r>
                        <a:rPr lang="en-US" sz="1000" b="0" i="0" u="none" strike="noStrike" kern="1200" dirty="0">
                          <a:solidFill>
                            <a:srgbClr val="0036A2"/>
                          </a:solidFill>
                          <a:latin typeface="Candara" pitchFamily="34" charset="0"/>
                          <a:ea typeface="+mn-ea"/>
                          <a:cs typeface="+mn-cs"/>
                        </a:rPr>
                        <a:t>4987.63, "Northwind",90108 );</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//Modify a property</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cust1.TotalPurchases += 499.99;</a:t>
                      </a:r>
                      <a:br>
                        <a:rPr lang="en-US" sz="1000" b="0" i="0" u="none" strike="noStrike" kern="1200" dirty="0">
                          <a:solidFill>
                            <a:srgbClr val="0036A2"/>
                          </a:solidFill>
                          <a:latin typeface="Candara" pitchFamily="34" charset="0"/>
                          <a:ea typeface="+mn-ea"/>
                          <a:cs typeface="+mn-cs"/>
                        </a:rPr>
                      </a:br>
                      <a:r>
                        <a:rPr lang="en-US" sz="1000" b="0" i="0" u="none" strike="noStrike" kern="1200" dirty="0">
                          <a:solidFill>
                            <a:srgbClr val="0036A2"/>
                          </a:solidFill>
                          <a:latin typeface="Candara" pitchFamily="34" charset="0"/>
                          <a:ea typeface="+mn-ea"/>
                          <a:cs typeface="+mn-cs"/>
                        </a:rPr>
                        <a:t>    }</a:t>
                      </a:r>
                      <a:br>
                        <a:rPr lang="en-US" sz="1000" b="0" i="0" u="none" strike="noStrike" kern="1200" dirty="0">
                          <a:solidFill>
                            <a:srgbClr val="0036A2"/>
                          </a:solidFill>
                          <a:latin typeface="Candara" pitchFamily="34" charset="0"/>
                          <a:ea typeface="+mn-ea"/>
                          <a:cs typeface="+mn-cs"/>
                        </a:rPr>
                      </a:br>
                      <a:r>
                        <a:rPr lang="en-US" sz="1000" b="0" i="0" u="none" strike="noStrike" kern="1200" dirty="0" smtClean="0">
                          <a:solidFill>
                            <a:srgbClr val="0036A2"/>
                          </a:solidFill>
                          <a:latin typeface="Candara" pitchFamily="34" charset="0"/>
                          <a:ea typeface="+mn-ea"/>
                          <a:cs typeface="+mn-cs"/>
                        </a:rPr>
                        <a:t> }</a:t>
                      </a:r>
                      <a:endParaRPr lang="en-US" sz="1000" b="0" i="0" u="none" strike="noStrike" kern="1200" dirty="0">
                        <a:solidFill>
                          <a:srgbClr val="0036A2"/>
                        </a:solidFill>
                        <a:latin typeface="Candara" pitchFamily="34" charset="0"/>
                        <a:ea typeface="+mn-ea"/>
                        <a:cs typeface="+mn-cs"/>
                      </a:endParaRPr>
                    </a:p>
                  </a:txBody>
                  <a:tcPr marL="7815" marR="7815" marT="78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4"/>
          <p:cNvSpPr>
            <a:spLocks noChangeArrowheads="1"/>
          </p:cNvSpPr>
          <p:nvPr/>
        </p:nvSpPr>
        <p:spPr bwMode="auto">
          <a:xfrm>
            <a:off x="4343400" y="44196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4.10-2</a:t>
            </a:r>
          </a:p>
        </p:txBody>
      </p:sp>
      <p:grpSp>
        <p:nvGrpSpPr>
          <p:cNvPr id="236563" name="Group 12"/>
          <p:cNvGrpSpPr>
            <a:grpSpLocks/>
          </p:cNvGrpSpPr>
          <p:nvPr/>
        </p:nvGrpSpPr>
        <p:grpSpPr bwMode="auto">
          <a:xfrm>
            <a:off x="0" y="8686800"/>
            <a:ext cx="6858000" cy="295275"/>
            <a:chOff x="0" y="8686800"/>
            <a:chExt cx="6858000" cy="295395"/>
          </a:xfrm>
        </p:grpSpPr>
        <p:sp>
          <p:nvSpPr>
            <p:cNvPr id="14" name="TextBox 13"/>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5" name="Straight Connector 14"/>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6564"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757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E32D107-B89E-4EA1-B4E8-046BC5DF1A73}" type="slidenum">
              <a:rPr lang="en-US" altLang="en-US" sz="800">
                <a:latin typeface="Arial" pitchFamily="34" charset="0"/>
              </a:rPr>
              <a:pPr algn="r" eaLnBrk="1" hangingPunct="1">
                <a:spcBef>
                  <a:spcPct val="0"/>
                </a:spcBef>
                <a:buFontTx/>
                <a:buNone/>
              </a:pPr>
              <a:t>56</a:t>
            </a:fld>
            <a:endParaRPr lang="en-US" altLang="en-US" sz="800">
              <a:latin typeface="Arial" pitchFamily="34" charset="0"/>
            </a:endParaRPr>
          </a:p>
        </p:txBody>
      </p:sp>
      <p:sp>
        <p:nvSpPr>
          <p:cNvPr id="4" name="Rectangle 7"/>
          <p:cNvSpPr txBox="1">
            <a:spLocks noChangeArrowheads="1"/>
          </p:cNvSpPr>
          <p:nvPr/>
        </p:nvSpPr>
        <p:spPr>
          <a:xfrm>
            <a:off x="228600" y="762000"/>
            <a:ext cx="6477000" cy="4724400"/>
          </a:xfrm>
          <a:prstGeom prst="rect">
            <a:avLst/>
          </a:prstGeom>
        </p:spPr>
        <p:txBody>
          <a:bodyPr/>
          <a:lstStyle/>
          <a:p>
            <a:pPr eaLnBrk="1" hangingPunct="1">
              <a:buClr>
                <a:srgbClr val="FFFF00"/>
              </a:buClr>
              <a:defRPr/>
            </a:pPr>
            <a:r>
              <a:rPr lang="en-US" sz="1600" b="1" dirty="0">
                <a:latin typeface="Candara" pitchFamily="34" charset="0"/>
                <a:cs typeface="Courier New" pitchFamily="49" charset="0"/>
              </a:rPr>
              <a:t>4.2.5 Methods and Constructors</a:t>
            </a:r>
          </a:p>
          <a:p>
            <a:pPr eaLnBrk="1" hangingPunct="1">
              <a:buClr>
                <a:srgbClr val="FFFF00"/>
              </a:buClr>
              <a:defRPr/>
            </a:pPr>
            <a:r>
              <a:rPr lang="en-US" sz="1550" b="1" dirty="0">
                <a:latin typeface="Candara" pitchFamily="34" charset="0"/>
                <a:cs typeface="Courier New" pitchFamily="49" charset="0"/>
              </a:rPr>
              <a:t>4.2.5.1 Methods</a:t>
            </a:r>
          </a:p>
          <a:p>
            <a:pPr eaLnBrk="1" hangingPunct="1">
              <a:buClr>
                <a:srgbClr val="FFFF00"/>
              </a:buClr>
              <a:defRPr/>
            </a:pPr>
            <a:r>
              <a:rPr lang="en-US" sz="1600" dirty="0">
                <a:latin typeface="Candara" pitchFamily="34" charset="0"/>
                <a:cs typeface="Courier New" pitchFamily="49" charset="0"/>
              </a:rPr>
              <a:t>Methods are declared in a class or </a:t>
            </a:r>
            <a:r>
              <a:rPr lang="en-US" sz="1600" dirty="0" err="1">
                <a:latin typeface="Candara" pitchFamily="34" charset="0"/>
                <a:cs typeface="Courier New" pitchFamily="49" charset="0"/>
              </a:rPr>
              <a:t>struct</a:t>
            </a:r>
            <a:r>
              <a:rPr lang="en-US" sz="1600" dirty="0">
                <a:latin typeface="Candara" pitchFamily="34" charset="0"/>
                <a:cs typeface="Courier New" pitchFamily="49" charset="0"/>
              </a:rPr>
              <a:t> by specifying the access level such as public or private, optional modifiers such as abstract or sealed, the return value, the name of the method, and any method parameters. These parts together are the signature of the method.  A return type of a method is not part of the signature of the method for the purposes of method  overloading. However, it is part of the signature of  the method when determining the compatibility between a delegate and the method that it points to. </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600" dirty="0">
                <a:latin typeface="Candara" pitchFamily="34" charset="0"/>
                <a:cs typeface="Courier New" pitchFamily="49" charset="0"/>
              </a:rPr>
              <a:t>Method parameters are enclosed in parentheses and are separated by commas. Empty parentheses indicate that the method requires no parameters. The class  in example 4.11-1 contains three methods.</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600" dirty="0">
                <a:latin typeface="Candara" pitchFamily="34" charset="0"/>
                <a:cs typeface="Courier New" pitchFamily="49" charset="0"/>
              </a:rPr>
              <a:t>Calling a method on an object is like accessing a field. After the object name, add a period, the name of the method, and parentheses. Arguments are listed within the parentheses, and are separated by </a:t>
            </a:r>
          </a:p>
          <a:p>
            <a:pPr eaLnBrk="1" hangingPunct="1">
              <a:buClr>
                <a:srgbClr val="FFFF00"/>
              </a:buClr>
              <a:defRPr/>
            </a:pPr>
            <a:r>
              <a:rPr lang="en-US" sz="1600" dirty="0">
                <a:latin typeface="Candara" pitchFamily="34" charset="0"/>
                <a:cs typeface="Courier New" pitchFamily="49" charset="0"/>
              </a:rPr>
              <a:t>commas. The methods of the Motorcycle class can therefore be called as in the example 4.11-2 </a:t>
            </a:r>
          </a:p>
        </p:txBody>
      </p:sp>
      <p:sp>
        <p:nvSpPr>
          <p:cNvPr id="6" name="Rectangle 4"/>
          <p:cNvSpPr>
            <a:spLocks noChangeArrowheads="1"/>
          </p:cNvSpPr>
          <p:nvPr/>
        </p:nvSpPr>
        <p:spPr bwMode="auto">
          <a:xfrm>
            <a:off x="4495800" y="83058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4.11-2</a:t>
            </a:r>
          </a:p>
        </p:txBody>
      </p:sp>
      <p:sp>
        <p:nvSpPr>
          <p:cNvPr id="9" name="Rectangle 4"/>
          <p:cNvSpPr>
            <a:spLocks noChangeArrowheads="1"/>
          </p:cNvSpPr>
          <p:nvPr/>
        </p:nvSpPr>
        <p:spPr bwMode="auto">
          <a:xfrm>
            <a:off x="1371600" y="75438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4.11-1</a:t>
            </a:r>
          </a:p>
        </p:txBody>
      </p:sp>
      <p:graphicFrame>
        <p:nvGraphicFramePr>
          <p:cNvPr id="10" name="Table 9"/>
          <p:cNvGraphicFramePr>
            <a:graphicFrameLocks noGrp="1"/>
          </p:cNvGraphicFramePr>
          <p:nvPr/>
        </p:nvGraphicFramePr>
        <p:xfrm>
          <a:off x="304800" y="5486400"/>
          <a:ext cx="3505200" cy="2065338"/>
        </p:xfrm>
        <a:graphic>
          <a:graphicData uri="http://schemas.openxmlformats.org/drawingml/2006/table">
            <a:tbl>
              <a:tblPr/>
              <a:tblGrid>
                <a:gridCol w="3505200"/>
              </a:tblGrid>
              <a:tr h="2065338">
                <a:tc>
                  <a:txBody>
                    <a:bodyPr/>
                    <a:lstStyle/>
                    <a:p>
                      <a:pPr algn="l" fontAlgn="b"/>
                      <a:r>
                        <a:rPr lang="en-US" sz="900" b="0" i="0" u="none" strike="noStrike" dirty="0">
                          <a:solidFill>
                            <a:srgbClr val="0036A2"/>
                          </a:solidFill>
                          <a:latin typeface="Candara" pitchFamily="34" charset="0"/>
                        </a:rPr>
                        <a:t>abstract class Motorcycle</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 Anyone can call this.</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public void </a:t>
                      </a:r>
                      <a:r>
                        <a:rPr lang="en-US" sz="900" b="0" i="0" u="none" strike="noStrike" dirty="0" err="1">
                          <a:solidFill>
                            <a:srgbClr val="0036A2"/>
                          </a:solidFill>
                          <a:latin typeface="Candara" pitchFamily="34" charset="0"/>
                        </a:rPr>
                        <a:t>StartEngine</a:t>
                      </a:r>
                      <a:r>
                        <a:rPr lang="en-US" sz="900" b="0" i="0" u="none" strike="noStrike" dirty="0">
                          <a:solidFill>
                            <a:srgbClr val="0036A2"/>
                          </a:solidFill>
                          <a:latin typeface="Candara" pitchFamily="34" charset="0"/>
                        </a:rPr>
                        <a:t>() {/* Method statements here */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 Only derived classes can call this.</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protected void </a:t>
                      </a:r>
                      <a:r>
                        <a:rPr lang="en-US" sz="900" b="0" i="0" u="none" strike="noStrike" dirty="0" err="1">
                          <a:solidFill>
                            <a:srgbClr val="0036A2"/>
                          </a:solidFill>
                          <a:latin typeface="Candara" pitchFamily="34" charset="0"/>
                        </a:rPr>
                        <a:t>AddGas</a:t>
                      </a:r>
                      <a:r>
                        <a:rPr lang="en-US" sz="900" b="0" i="0" u="none" strike="noStrike" dirty="0">
                          <a:solidFill>
                            <a:srgbClr val="0036A2"/>
                          </a:solidFill>
                          <a:latin typeface="Candara" pitchFamily="34" charset="0"/>
                        </a:rPr>
                        <a:t>(</a:t>
                      </a:r>
                      <a:r>
                        <a:rPr lang="en-US" sz="900" b="0" i="0" u="none" strike="noStrike" dirty="0" err="1">
                          <a:solidFill>
                            <a:srgbClr val="0036A2"/>
                          </a:solidFill>
                          <a:latin typeface="Candara" pitchFamily="34" charset="0"/>
                        </a:rPr>
                        <a:t>int</a:t>
                      </a:r>
                      <a:r>
                        <a:rPr lang="en-US" sz="900" b="0" i="0" u="none" strike="noStrike" dirty="0">
                          <a:solidFill>
                            <a:srgbClr val="0036A2"/>
                          </a:solidFill>
                          <a:latin typeface="Candara" pitchFamily="34" charset="0"/>
                        </a:rPr>
                        <a:t> gallons) { /* Method statements here */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 Derived classes can override the base class implementation.</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public virtual </a:t>
                      </a:r>
                      <a:r>
                        <a:rPr lang="en-US" sz="900" b="0" i="0" u="none" strike="noStrike" dirty="0" err="1">
                          <a:solidFill>
                            <a:srgbClr val="0036A2"/>
                          </a:solidFill>
                          <a:latin typeface="Candara" pitchFamily="34" charset="0"/>
                        </a:rPr>
                        <a:t>int</a:t>
                      </a:r>
                      <a:r>
                        <a:rPr lang="en-US" sz="900" b="0" i="0" u="none" strike="noStrike" dirty="0">
                          <a:solidFill>
                            <a:srgbClr val="0036A2"/>
                          </a:solidFill>
                          <a:latin typeface="Candara" pitchFamily="34" charset="0"/>
                        </a:rPr>
                        <a:t> Drive(</a:t>
                      </a:r>
                      <a:r>
                        <a:rPr lang="en-US" sz="900" b="0" i="0" u="none" strike="noStrike" dirty="0" err="1">
                          <a:solidFill>
                            <a:srgbClr val="0036A2"/>
                          </a:solidFill>
                          <a:latin typeface="Candara" pitchFamily="34" charset="0"/>
                        </a:rPr>
                        <a:t>int</a:t>
                      </a:r>
                      <a:r>
                        <a:rPr lang="en-US" sz="900" b="0" i="0" u="none" strike="noStrike" dirty="0">
                          <a:solidFill>
                            <a:srgbClr val="0036A2"/>
                          </a:solidFill>
                          <a:latin typeface="Candara" pitchFamily="34" charset="0"/>
                        </a:rPr>
                        <a:t> miles, </a:t>
                      </a:r>
                      <a:r>
                        <a:rPr lang="en-US" sz="900" b="0" i="0" u="none" strike="noStrike" dirty="0" err="1">
                          <a:solidFill>
                            <a:srgbClr val="0036A2"/>
                          </a:solidFill>
                          <a:latin typeface="Candara" pitchFamily="34" charset="0"/>
                        </a:rPr>
                        <a:t>int</a:t>
                      </a:r>
                      <a:r>
                        <a:rPr lang="en-US" sz="900" b="0" i="0" u="none" strike="noStrike" dirty="0">
                          <a:solidFill>
                            <a:srgbClr val="0036A2"/>
                          </a:solidFill>
                          <a:latin typeface="Candara" pitchFamily="34" charset="0"/>
                        </a:rPr>
                        <a:t> speed) </a:t>
                      </a:r>
                      <a:r>
                        <a:rPr lang="en-US" sz="900" b="0" i="0" u="none" strike="noStrike" dirty="0" smtClean="0">
                          <a:solidFill>
                            <a:srgbClr val="0036A2"/>
                          </a:solidFill>
                          <a:latin typeface="Candara" pitchFamily="34" charset="0"/>
                        </a:rPr>
                        <a:t>{</a:t>
                      </a:r>
                    </a:p>
                    <a:p>
                      <a:pPr algn="l" fontAlgn="b"/>
                      <a:r>
                        <a:rPr lang="en-US" sz="900" b="0" i="0" u="none" strike="noStrike" dirty="0" smtClean="0">
                          <a:solidFill>
                            <a:srgbClr val="0036A2"/>
                          </a:solidFill>
                          <a:latin typeface="Candara" pitchFamily="34" charset="0"/>
                        </a:rPr>
                        <a:t>     </a:t>
                      </a:r>
                      <a:r>
                        <a:rPr lang="en-US" sz="900" b="0" i="0" u="none" strike="noStrike" dirty="0">
                          <a:solidFill>
                            <a:srgbClr val="0036A2"/>
                          </a:solidFill>
                          <a:latin typeface="Candara" pitchFamily="34" charset="0"/>
                        </a:rPr>
                        <a:t>/* Method statements here */ return 1;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 Derived classes must implement this.</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public abstract double </a:t>
                      </a:r>
                      <a:r>
                        <a:rPr lang="en-US" sz="900" b="0" i="0" u="none" strike="noStrike" dirty="0" err="1">
                          <a:solidFill>
                            <a:srgbClr val="0036A2"/>
                          </a:solidFill>
                          <a:latin typeface="Candara" pitchFamily="34" charset="0"/>
                        </a:rPr>
                        <a:t>GetTopSpeed</a:t>
                      </a: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smtClean="0">
                          <a:solidFill>
                            <a:srgbClr val="0036A2"/>
                          </a:solidFill>
                          <a:latin typeface="Candara" pitchFamily="34" charset="0"/>
                        </a:rPr>
                        <a:t>}</a:t>
                      </a:r>
                    </a:p>
                  </a:txBody>
                  <a:tcPr marL="7815" marR="7815" marT="78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3962400" y="5486400"/>
          <a:ext cx="2590800" cy="2819400"/>
        </p:xfrm>
        <a:graphic>
          <a:graphicData uri="http://schemas.openxmlformats.org/drawingml/2006/table">
            <a:tbl>
              <a:tblPr/>
              <a:tblGrid>
                <a:gridCol w="2590800"/>
              </a:tblGrid>
              <a:tr h="2819400">
                <a:tc>
                  <a:txBody>
                    <a:bodyPr/>
                    <a:lstStyle/>
                    <a:p>
                      <a:pPr algn="l" fontAlgn="b"/>
                      <a:r>
                        <a:rPr lang="en-US" sz="900" b="0" i="0" u="none" strike="noStrike" dirty="0">
                          <a:solidFill>
                            <a:srgbClr val="0036A2"/>
                          </a:solidFill>
                          <a:latin typeface="Candara" pitchFamily="34" charset="0"/>
                        </a:rPr>
                        <a:t>class </a:t>
                      </a:r>
                      <a:r>
                        <a:rPr lang="en-US" sz="900" b="0" i="0" u="none" strike="noStrike" dirty="0" err="1">
                          <a:solidFill>
                            <a:srgbClr val="0036A2"/>
                          </a:solidFill>
                          <a:latin typeface="Candara" pitchFamily="34" charset="0"/>
                        </a:rPr>
                        <a:t>TestMotorcycle</a:t>
                      </a:r>
                      <a:r>
                        <a:rPr lang="en-US" sz="900" b="0" i="0" u="none" strike="noStrike" dirty="0">
                          <a:solidFill>
                            <a:srgbClr val="0036A2"/>
                          </a:solidFill>
                          <a:latin typeface="Candara" pitchFamily="34" charset="0"/>
                        </a:rPr>
                        <a:t> : Motorcycle</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public override double </a:t>
                      </a:r>
                      <a:r>
                        <a:rPr lang="en-US" sz="900" b="0" i="0" u="none" strike="noStrike" dirty="0" err="1">
                          <a:solidFill>
                            <a:srgbClr val="0036A2"/>
                          </a:solidFill>
                          <a:latin typeface="Candara" pitchFamily="34" charset="0"/>
                        </a:rPr>
                        <a:t>GetTopSpeed</a:t>
                      </a: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return 108.4;</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static void Main()</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r>
                        <a:rPr lang="en-US" sz="900" b="0" i="0" u="none" strike="noStrike" dirty="0" err="1">
                          <a:solidFill>
                            <a:srgbClr val="0036A2"/>
                          </a:solidFill>
                          <a:latin typeface="Candara" pitchFamily="34" charset="0"/>
                        </a:rPr>
                        <a:t>TestMotorcycle</a:t>
                      </a:r>
                      <a:r>
                        <a:rPr lang="en-US" sz="900" b="0" i="0" u="none" strike="noStrike" dirty="0">
                          <a:solidFill>
                            <a:srgbClr val="0036A2"/>
                          </a:solidFill>
                          <a:latin typeface="Candara" pitchFamily="34" charset="0"/>
                        </a:rPr>
                        <a:t> </a:t>
                      </a:r>
                      <a:r>
                        <a:rPr lang="en-US" sz="900" b="0" i="0" u="none" strike="noStrike" dirty="0" err="1">
                          <a:solidFill>
                            <a:srgbClr val="0036A2"/>
                          </a:solidFill>
                          <a:latin typeface="Candara" pitchFamily="34" charset="0"/>
                        </a:rPr>
                        <a:t>moto</a:t>
                      </a:r>
                      <a:r>
                        <a:rPr lang="en-US" sz="900" b="0" i="0" u="none" strike="noStrike" dirty="0">
                          <a:solidFill>
                            <a:srgbClr val="0036A2"/>
                          </a:solidFill>
                          <a:latin typeface="Candara" pitchFamily="34" charset="0"/>
                        </a:rPr>
                        <a:t> = new </a:t>
                      </a:r>
                      <a:r>
                        <a:rPr lang="en-US" sz="900" b="0" i="0" u="none" strike="noStrike" dirty="0" err="1">
                          <a:solidFill>
                            <a:srgbClr val="0036A2"/>
                          </a:solidFill>
                          <a:latin typeface="Candara" pitchFamily="34" charset="0"/>
                        </a:rPr>
                        <a:t>TestMotorcycle</a:t>
                      </a: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r>
                        <a:rPr lang="en-US" sz="900" b="0" i="0" u="none" strike="noStrike" dirty="0" err="1">
                          <a:solidFill>
                            <a:srgbClr val="0036A2"/>
                          </a:solidFill>
                          <a:latin typeface="Candara" pitchFamily="34" charset="0"/>
                        </a:rPr>
                        <a:t>moto.StartEngine</a:t>
                      </a: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r>
                        <a:rPr lang="en-US" sz="900" b="0" i="0" u="none" strike="noStrike" dirty="0" err="1">
                          <a:solidFill>
                            <a:srgbClr val="0036A2"/>
                          </a:solidFill>
                          <a:latin typeface="Candara" pitchFamily="34" charset="0"/>
                        </a:rPr>
                        <a:t>moto.AddGas</a:t>
                      </a:r>
                      <a:r>
                        <a:rPr lang="en-US" sz="900" b="0" i="0" u="none" strike="noStrike" dirty="0">
                          <a:solidFill>
                            <a:srgbClr val="0036A2"/>
                          </a:solidFill>
                          <a:latin typeface="Candara" pitchFamily="34" charset="0"/>
                        </a:rPr>
                        <a:t>(15);</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r>
                        <a:rPr lang="en-US" sz="900" b="0" i="0" u="none" strike="noStrike" dirty="0" err="1">
                          <a:solidFill>
                            <a:srgbClr val="0036A2"/>
                          </a:solidFill>
                          <a:latin typeface="Candara" pitchFamily="34" charset="0"/>
                        </a:rPr>
                        <a:t>moto.Drive</a:t>
                      </a:r>
                      <a:r>
                        <a:rPr lang="en-US" sz="900" b="0" i="0" u="none" strike="noStrike" dirty="0">
                          <a:solidFill>
                            <a:srgbClr val="0036A2"/>
                          </a:solidFill>
                          <a:latin typeface="Candara" pitchFamily="34" charset="0"/>
                        </a:rPr>
                        <a:t>(5, 20);</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double speed = </a:t>
                      </a:r>
                      <a:r>
                        <a:rPr lang="en-US" sz="900" b="0" i="0" u="none" strike="noStrike" dirty="0" err="1">
                          <a:solidFill>
                            <a:srgbClr val="0036A2"/>
                          </a:solidFill>
                          <a:latin typeface="Candara" pitchFamily="34" charset="0"/>
                        </a:rPr>
                        <a:t>moto.GetTopSpeed</a:t>
                      </a:r>
                      <a:r>
                        <a:rPr lang="en-US" sz="900" b="0" i="0" u="none" strike="noStrike" dirty="0">
                          <a:solidFill>
                            <a:srgbClr val="0036A2"/>
                          </a:solidFill>
                          <a:latin typeface="Candara" pitchFamily="34" charset="0"/>
                        </a:rPr>
                        <a:t>();</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r>
                        <a:rPr lang="en-US" sz="900" b="0" i="0" u="none" strike="noStrike" dirty="0" err="1">
                          <a:solidFill>
                            <a:srgbClr val="0036A2"/>
                          </a:solidFill>
                          <a:latin typeface="Candara" pitchFamily="34" charset="0"/>
                        </a:rPr>
                        <a:t>Console.WriteLine</a:t>
                      </a:r>
                      <a:r>
                        <a:rPr lang="en-US" sz="900" b="0" i="0" u="none" strike="noStrike" dirty="0">
                          <a:solidFill>
                            <a:srgbClr val="0036A2"/>
                          </a:solidFill>
                          <a:latin typeface="Candara" pitchFamily="34" charset="0"/>
                        </a:rPr>
                        <a:t>("My top speed is {0}", speed);</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    }</a:t>
                      </a:r>
                      <a:br>
                        <a:rPr lang="en-US" sz="900" b="0" i="0" u="none" strike="noStrike" dirty="0">
                          <a:solidFill>
                            <a:srgbClr val="0036A2"/>
                          </a:solidFill>
                          <a:latin typeface="Candara" pitchFamily="34" charset="0"/>
                        </a:rPr>
                      </a:br>
                      <a:r>
                        <a:rPr lang="en-US" sz="900" b="0" i="0" u="none" strike="noStrike" dirty="0">
                          <a:solidFill>
                            <a:srgbClr val="0036A2"/>
                          </a:solidFill>
                          <a:latin typeface="Candara" pitchFamily="34" charset="0"/>
                        </a:rPr>
                        <a:t>}</a:t>
                      </a:r>
                    </a:p>
                  </a:txBody>
                  <a:tcPr marL="7815" marR="7815" marT="78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237587" name="Group 12"/>
          <p:cNvGrpSpPr>
            <a:grpSpLocks/>
          </p:cNvGrpSpPr>
          <p:nvPr/>
        </p:nvGrpSpPr>
        <p:grpSpPr bwMode="auto">
          <a:xfrm>
            <a:off x="0" y="8686800"/>
            <a:ext cx="6858000" cy="295275"/>
            <a:chOff x="0" y="8686800"/>
            <a:chExt cx="6858000" cy="295395"/>
          </a:xfrm>
        </p:grpSpPr>
        <p:sp>
          <p:nvSpPr>
            <p:cNvPr id="14" name="TextBox 13"/>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5" name="Straight Connector 14"/>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7588"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859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7FA23A12-428D-4470-A536-AF6F6EF92325}" type="slidenum">
              <a:rPr lang="en-US" altLang="en-US" sz="800">
                <a:latin typeface="Arial" pitchFamily="34" charset="0"/>
              </a:rPr>
              <a:pPr algn="r" eaLnBrk="1" hangingPunct="1">
                <a:spcBef>
                  <a:spcPct val="0"/>
                </a:spcBef>
                <a:buFontTx/>
                <a:buNone/>
              </a:pPr>
              <a:t>57</a:t>
            </a:fld>
            <a:endParaRPr lang="en-US" altLang="en-US" sz="800">
              <a:latin typeface="Arial" pitchFamily="34" charset="0"/>
            </a:endParaRPr>
          </a:p>
        </p:txBody>
      </p:sp>
      <p:sp>
        <p:nvSpPr>
          <p:cNvPr id="238596" name="Rectangle 7"/>
          <p:cNvSpPr txBox="1">
            <a:spLocks noChangeArrowheads="1"/>
          </p:cNvSpPr>
          <p:nvPr/>
        </p:nvSpPr>
        <p:spPr bwMode="auto">
          <a:xfrm>
            <a:off x="228600" y="762000"/>
            <a:ext cx="6477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Clr>
                <a:srgbClr val="FFFF00"/>
              </a:buClr>
              <a:buFontTx/>
              <a:buNone/>
            </a:pPr>
            <a:r>
              <a:rPr lang="en-US" altLang="en-US" sz="1500" b="1">
                <a:latin typeface="Candara" pitchFamily="34" charset="0"/>
                <a:cs typeface="Courier New" pitchFamily="49" charset="0"/>
              </a:rPr>
              <a:t>4.2.5.2 Constructors</a:t>
            </a:r>
            <a:endParaRPr lang="en-US" altLang="en-US" sz="1500">
              <a:latin typeface="Candara" pitchFamily="34" charset="0"/>
              <a:cs typeface="Courier New" pitchFamily="49" charset="0"/>
            </a:endParaRPr>
          </a:p>
          <a:p>
            <a:pPr eaLnBrk="1" hangingPunct="1">
              <a:spcBef>
                <a:spcPct val="0"/>
              </a:spcBef>
              <a:buFontTx/>
              <a:buNone/>
            </a:pPr>
            <a:r>
              <a:rPr lang="en-US" altLang="en-US" sz="1500">
                <a:latin typeface="Candara" pitchFamily="34" charset="0"/>
                <a:cs typeface="Courier New" pitchFamily="49" charset="0"/>
              </a:rPr>
              <a:t>Whenever a class or struct is created, its constructor is called. A class or</a:t>
            </a:r>
          </a:p>
          <a:p>
            <a:pPr eaLnBrk="1" hangingPunct="1">
              <a:spcBef>
                <a:spcPct val="0"/>
              </a:spcBef>
              <a:buFontTx/>
              <a:buNone/>
            </a:pPr>
            <a:r>
              <a:rPr lang="en-US" altLang="en-US" sz="1500">
                <a:latin typeface="Candara" pitchFamily="34" charset="0"/>
                <a:cs typeface="Courier New" pitchFamily="49" charset="0"/>
              </a:rPr>
              <a:t>struct may have multiple constructors that take different arguments. </a:t>
            </a:r>
          </a:p>
          <a:p>
            <a:pPr eaLnBrk="1" hangingPunct="1">
              <a:spcBef>
                <a:spcPct val="0"/>
              </a:spcBef>
              <a:buFontTx/>
              <a:buNone/>
            </a:pPr>
            <a:r>
              <a:rPr lang="en-US" altLang="en-US" sz="1500">
                <a:latin typeface="Candara" pitchFamily="34" charset="0"/>
                <a:cs typeface="Courier New" pitchFamily="49" charset="0"/>
              </a:rPr>
              <a:t>Constructors enable the programmer to set default values, limit </a:t>
            </a:r>
          </a:p>
          <a:p>
            <a:pPr eaLnBrk="1" hangingPunct="1">
              <a:spcBef>
                <a:spcPct val="0"/>
              </a:spcBef>
              <a:buFontTx/>
              <a:buNone/>
            </a:pPr>
            <a:r>
              <a:rPr lang="en-US" altLang="en-US" sz="1500">
                <a:latin typeface="Candara" pitchFamily="34" charset="0"/>
                <a:cs typeface="Courier New" pitchFamily="49" charset="0"/>
              </a:rPr>
              <a:t>instantiation, and write code that is flexible and easy to read. </a:t>
            </a:r>
          </a:p>
          <a:p>
            <a:pPr eaLnBrk="1" hangingPunct="1">
              <a:spcBef>
                <a:spcPct val="0"/>
              </a:spcBef>
              <a:buFontTx/>
              <a:buNone/>
            </a:pPr>
            <a:endParaRPr lang="en-US" altLang="en-US" sz="800">
              <a:latin typeface="Candara" pitchFamily="34" charset="0"/>
              <a:cs typeface="Courier New" pitchFamily="49" charset="0"/>
            </a:endParaRPr>
          </a:p>
          <a:p>
            <a:pPr eaLnBrk="1" hangingPunct="1">
              <a:spcBef>
                <a:spcPct val="0"/>
              </a:spcBef>
              <a:buFontTx/>
              <a:buNone/>
            </a:pPr>
            <a:r>
              <a:rPr lang="en-US" altLang="en-US" sz="1500">
                <a:latin typeface="Candara" pitchFamily="34" charset="0"/>
                <a:cs typeface="Courier New" pitchFamily="49" charset="0"/>
              </a:rPr>
              <a:t>If you do not provide a constructor for your object, C# will create one by</a:t>
            </a:r>
          </a:p>
          <a:p>
            <a:pPr eaLnBrk="1" hangingPunct="1">
              <a:spcBef>
                <a:spcPct val="0"/>
              </a:spcBef>
              <a:buFontTx/>
              <a:buNone/>
            </a:pPr>
            <a:r>
              <a:rPr lang="en-US" altLang="en-US" sz="1500">
                <a:latin typeface="Candara" pitchFamily="34" charset="0"/>
                <a:cs typeface="Courier New" pitchFamily="49" charset="0"/>
              </a:rPr>
              <a:t>default that instantiates the object and sets member variables to the</a:t>
            </a:r>
          </a:p>
          <a:p>
            <a:pPr eaLnBrk="1" hangingPunct="1">
              <a:spcBef>
                <a:spcPct val="0"/>
              </a:spcBef>
              <a:buFontTx/>
              <a:buNone/>
            </a:pPr>
            <a:r>
              <a:rPr lang="en-US" altLang="en-US" sz="1500">
                <a:latin typeface="Candara" pitchFamily="34" charset="0"/>
                <a:cs typeface="Courier New" pitchFamily="49" charset="0"/>
              </a:rPr>
              <a:t>default values. Static classes and structs can also have constructors. </a:t>
            </a:r>
          </a:p>
          <a:p>
            <a:pPr eaLnBrk="1" hangingPunct="1">
              <a:spcBef>
                <a:spcPct val="0"/>
              </a:spcBef>
              <a:buFontTx/>
              <a:buNone/>
            </a:pPr>
            <a:endParaRPr lang="en-US" altLang="en-US" sz="800" b="1">
              <a:latin typeface="Candara" pitchFamily="34" charset="0"/>
              <a:cs typeface="Courier New" pitchFamily="49" charset="0"/>
            </a:endParaRPr>
          </a:p>
          <a:p>
            <a:pPr eaLnBrk="1" hangingPunct="1">
              <a:spcBef>
                <a:spcPct val="0"/>
              </a:spcBef>
              <a:buFontTx/>
              <a:buNone/>
            </a:pPr>
            <a:r>
              <a:rPr lang="en-US" altLang="en-US" sz="1500" b="1">
                <a:latin typeface="Candara" pitchFamily="34" charset="0"/>
                <a:cs typeface="Courier New" pitchFamily="49" charset="0"/>
              </a:rPr>
              <a:t>4.2.5.3 Using Constructors</a:t>
            </a:r>
          </a:p>
          <a:p>
            <a:pPr eaLnBrk="1" hangingPunct="1">
              <a:spcBef>
                <a:spcPct val="0"/>
              </a:spcBef>
              <a:buFontTx/>
              <a:buNone/>
            </a:pPr>
            <a:r>
              <a:rPr lang="en-US" altLang="en-US" sz="1500">
                <a:latin typeface="Candara" pitchFamily="34" charset="0"/>
                <a:cs typeface="Courier New" pitchFamily="49" charset="0"/>
              </a:rPr>
              <a:t>Constructors are class methods that are executed when an object of a</a:t>
            </a:r>
          </a:p>
          <a:p>
            <a:pPr eaLnBrk="1" hangingPunct="1">
              <a:spcBef>
                <a:spcPct val="0"/>
              </a:spcBef>
              <a:buFontTx/>
              <a:buNone/>
            </a:pPr>
            <a:r>
              <a:rPr lang="en-US" altLang="en-US" sz="1500">
                <a:latin typeface="Candara" pitchFamily="34" charset="0"/>
                <a:cs typeface="Courier New" pitchFamily="49" charset="0"/>
              </a:rPr>
              <a:t>given type is created. Constructors have the same name as the class, and</a:t>
            </a:r>
          </a:p>
          <a:p>
            <a:pPr eaLnBrk="1" hangingPunct="1">
              <a:spcBef>
                <a:spcPct val="0"/>
              </a:spcBef>
              <a:buFontTx/>
              <a:buNone/>
            </a:pPr>
            <a:r>
              <a:rPr lang="en-US" altLang="en-US" sz="1500">
                <a:latin typeface="Candara" pitchFamily="34" charset="0"/>
                <a:cs typeface="Courier New" pitchFamily="49" charset="0"/>
              </a:rPr>
              <a:t>usually initialize the data members of the new object. </a:t>
            </a:r>
          </a:p>
          <a:p>
            <a:pPr eaLnBrk="1" hangingPunct="1">
              <a:spcBef>
                <a:spcPct val="0"/>
              </a:spcBef>
              <a:buFontTx/>
              <a:buNone/>
            </a:pPr>
            <a:endParaRPr lang="en-US" altLang="en-US" sz="800">
              <a:latin typeface="Candara" pitchFamily="34" charset="0"/>
              <a:cs typeface="Courier New" pitchFamily="49" charset="0"/>
            </a:endParaRPr>
          </a:p>
          <a:p>
            <a:pPr eaLnBrk="1" hangingPunct="1">
              <a:spcBef>
                <a:spcPct val="0"/>
              </a:spcBef>
              <a:buFontTx/>
              <a:buNone/>
            </a:pPr>
            <a:r>
              <a:rPr lang="en-US" altLang="en-US" sz="1500">
                <a:latin typeface="Candara" pitchFamily="34" charset="0"/>
                <a:cs typeface="Courier New" pitchFamily="49" charset="0"/>
              </a:rPr>
              <a:t>In the example 4.12, a class named </a:t>
            </a:r>
            <a:r>
              <a:rPr lang="en-US" altLang="en-US" sz="1500" b="1">
                <a:latin typeface="Candara" pitchFamily="34" charset="0"/>
                <a:cs typeface="Courier New" pitchFamily="49" charset="0"/>
              </a:rPr>
              <a:t>Taxi</a:t>
            </a:r>
            <a:r>
              <a:rPr lang="en-US" altLang="en-US" sz="1500">
                <a:latin typeface="Candara" pitchFamily="34" charset="0"/>
                <a:cs typeface="Courier New" pitchFamily="49" charset="0"/>
              </a:rPr>
              <a:t> is defined by using a simple</a:t>
            </a:r>
          </a:p>
          <a:p>
            <a:pPr eaLnBrk="1" hangingPunct="1">
              <a:spcBef>
                <a:spcPct val="0"/>
              </a:spcBef>
              <a:buFontTx/>
              <a:buNone/>
            </a:pPr>
            <a:r>
              <a:rPr lang="en-US" altLang="en-US" sz="1500">
                <a:latin typeface="Candara" pitchFamily="34" charset="0"/>
                <a:cs typeface="Courier New" pitchFamily="49" charset="0"/>
              </a:rPr>
              <a:t>constructor. This class is then instantiated with the new operator. The Taxi </a:t>
            </a:r>
          </a:p>
          <a:p>
            <a:pPr eaLnBrk="1" hangingPunct="1">
              <a:spcBef>
                <a:spcPct val="0"/>
              </a:spcBef>
              <a:buFontTx/>
              <a:buNone/>
            </a:pPr>
            <a:r>
              <a:rPr lang="en-US" altLang="en-US" sz="1500">
                <a:latin typeface="Candara" pitchFamily="34" charset="0"/>
                <a:cs typeface="Courier New" pitchFamily="49" charset="0"/>
              </a:rPr>
              <a:t>constructor is invoked by the new operator immediately after memory is</a:t>
            </a:r>
          </a:p>
          <a:p>
            <a:pPr eaLnBrk="1" hangingPunct="1">
              <a:spcBef>
                <a:spcPct val="0"/>
              </a:spcBef>
              <a:buFontTx/>
              <a:buNone/>
            </a:pPr>
            <a:r>
              <a:rPr lang="en-US" altLang="en-US" sz="1500">
                <a:latin typeface="Candara" pitchFamily="34" charset="0"/>
                <a:cs typeface="Courier New" pitchFamily="49" charset="0"/>
              </a:rPr>
              <a:t>allocated for the new object.</a:t>
            </a:r>
          </a:p>
        </p:txBody>
      </p:sp>
      <p:sp>
        <p:nvSpPr>
          <p:cNvPr id="6" name="Rectangle 4"/>
          <p:cNvSpPr>
            <a:spLocks noChangeArrowheads="1"/>
          </p:cNvSpPr>
          <p:nvPr/>
        </p:nvSpPr>
        <p:spPr bwMode="auto">
          <a:xfrm>
            <a:off x="1143000" y="80010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4.12</a:t>
            </a:r>
          </a:p>
        </p:txBody>
      </p:sp>
      <p:sp>
        <p:nvSpPr>
          <p:cNvPr id="10" name="Rectangle 19"/>
          <p:cNvSpPr>
            <a:spLocks noChangeArrowheads="1"/>
          </p:cNvSpPr>
          <p:nvPr/>
        </p:nvSpPr>
        <p:spPr bwMode="auto">
          <a:xfrm>
            <a:off x="381000" y="5029200"/>
            <a:ext cx="2971800" cy="297021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100" dirty="0">
                <a:solidFill>
                  <a:srgbClr val="0036A2"/>
                </a:solidFill>
                <a:latin typeface="Candara" pitchFamily="34" charset="0"/>
                <a:cs typeface="+mn-cs"/>
              </a:rPr>
              <a:t>public class Taxi</a:t>
            </a:r>
          </a:p>
          <a:p>
            <a:pPr defTabSz="966788" eaLnBrk="1" hangingPunct="1">
              <a:defRPr/>
            </a:pP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public </a:t>
            </a:r>
            <a:r>
              <a:rPr lang="en-US" sz="1100" dirty="0" err="1">
                <a:solidFill>
                  <a:srgbClr val="0036A2"/>
                </a:solidFill>
                <a:latin typeface="Candara" pitchFamily="34" charset="0"/>
                <a:cs typeface="+mn-cs"/>
              </a:rPr>
              <a:t>bool</a:t>
            </a: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isInitialized</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public Taxi()</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isInitialized</a:t>
            </a:r>
            <a:r>
              <a:rPr lang="en-US" sz="1100" dirty="0">
                <a:solidFill>
                  <a:srgbClr val="0036A2"/>
                </a:solidFill>
                <a:latin typeface="Candara" pitchFamily="34" charset="0"/>
                <a:cs typeface="+mn-cs"/>
              </a:rPr>
              <a:t> = true;</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a:t>
            </a:r>
          </a:p>
          <a:p>
            <a:pPr defTabSz="966788" eaLnBrk="1" hangingPunct="1">
              <a:defRPr/>
            </a:pP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class </a:t>
            </a:r>
            <a:r>
              <a:rPr lang="en-US" sz="1100" dirty="0" err="1">
                <a:solidFill>
                  <a:srgbClr val="0036A2"/>
                </a:solidFill>
                <a:latin typeface="Candara" pitchFamily="34" charset="0"/>
                <a:cs typeface="+mn-cs"/>
              </a:rPr>
              <a:t>TestTaxi</a:t>
            </a:r>
            <a:endParaRPr lang="en-US" sz="1100" dirty="0">
              <a:solidFill>
                <a:srgbClr val="0036A2"/>
              </a:solidFill>
              <a:latin typeface="Candara" pitchFamily="34" charset="0"/>
              <a:cs typeface="+mn-cs"/>
            </a:endParaRPr>
          </a:p>
          <a:p>
            <a:pPr defTabSz="966788" eaLnBrk="1" hangingPunct="1">
              <a:defRPr/>
            </a:pP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static void Main()</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        Taxi t = new Taxi();</a:t>
            </a:r>
          </a:p>
          <a:p>
            <a:pPr defTabSz="966788" eaLnBrk="1" hangingPunct="1">
              <a:defRPr/>
            </a:pPr>
            <a:r>
              <a:rPr lang="en-US" sz="1100" dirty="0">
                <a:solidFill>
                  <a:srgbClr val="0036A2"/>
                </a:solidFill>
                <a:latin typeface="Candara" pitchFamily="34" charset="0"/>
                <a:cs typeface="+mn-cs"/>
              </a:rPr>
              <a:t>        </a:t>
            </a:r>
            <a:r>
              <a:rPr lang="en-US" sz="1100" dirty="0" err="1">
                <a:solidFill>
                  <a:srgbClr val="0036A2"/>
                </a:solidFill>
                <a:latin typeface="Candara" pitchFamily="34" charset="0"/>
                <a:cs typeface="+mn-cs"/>
              </a:rPr>
              <a:t>Console.WriteLine</a:t>
            </a:r>
            <a:r>
              <a:rPr lang="en-US" sz="1100" dirty="0">
                <a:solidFill>
                  <a:srgbClr val="0036A2"/>
                </a:solidFill>
                <a:latin typeface="Candara" pitchFamily="34" charset="0"/>
                <a:cs typeface="+mn-cs"/>
              </a:rPr>
              <a:t>(</a:t>
            </a:r>
            <a:r>
              <a:rPr lang="en-US" sz="1100" dirty="0" err="1">
                <a:solidFill>
                  <a:srgbClr val="0036A2"/>
                </a:solidFill>
                <a:latin typeface="Candara" pitchFamily="34" charset="0"/>
                <a:cs typeface="+mn-cs"/>
              </a:rPr>
              <a:t>t.isInitialized</a:t>
            </a:r>
            <a:r>
              <a:rPr lang="en-US" sz="1100" dirty="0">
                <a:solidFill>
                  <a:srgbClr val="0036A2"/>
                </a:solidFill>
                <a:latin typeface="Candara" pitchFamily="34" charset="0"/>
                <a:cs typeface="+mn-cs"/>
              </a:rPr>
              <a:t>);</a:t>
            </a:r>
          </a:p>
          <a:p>
            <a:pPr defTabSz="966788" eaLnBrk="1" hangingPunct="1">
              <a:defRPr/>
            </a:pPr>
            <a:r>
              <a:rPr lang="en-US" sz="1100" dirty="0">
                <a:solidFill>
                  <a:srgbClr val="0036A2"/>
                </a:solidFill>
                <a:latin typeface="Candara" pitchFamily="34" charset="0"/>
                <a:cs typeface="+mn-cs"/>
              </a:rPr>
              <a:t>    }</a:t>
            </a:r>
          </a:p>
          <a:p>
            <a:pPr defTabSz="966788" eaLnBrk="1" hangingPunct="1">
              <a:defRPr/>
            </a:pPr>
            <a:r>
              <a:rPr lang="en-US" sz="1100" dirty="0">
                <a:solidFill>
                  <a:srgbClr val="0036A2"/>
                </a:solidFill>
                <a:latin typeface="Candara" pitchFamily="34" charset="0"/>
                <a:cs typeface="+mn-cs"/>
              </a:rPr>
              <a:t>}</a:t>
            </a:r>
          </a:p>
        </p:txBody>
      </p:sp>
      <p:grpSp>
        <p:nvGrpSpPr>
          <p:cNvPr id="238599" name="Group 7"/>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8600"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3961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D9073F3-82C1-49AD-AE54-B66174EDAE18}" type="slidenum">
              <a:rPr lang="en-US" altLang="en-US" sz="800">
                <a:latin typeface="Arial" pitchFamily="34" charset="0"/>
              </a:rPr>
              <a:pPr algn="r" eaLnBrk="1" hangingPunct="1">
                <a:spcBef>
                  <a:spcPct val="0"/>
                </a:spcBef>
                <a:buFontTx/>
                <a:buNone/>
              </a:pPr>
              <a:t>58</a:t>
            </a:fld>
            <a:endParaRPr lang="en-US" altLang="en-US" sz="800">
              <a:latin typeface="Arial" pitchFamily="34" charset="0"/>
            </a:endParaRPr>
          </a:p>
        </p:txBody>
      </p:sp>
      <p:sp>
        <p:nvSpPr>
          <p:cNvPr id="4" name="Rectangle 7"/>
          <p:cNvSpPr txBox="1">
            <a:spLocks noChangeArrowheads="1"/>
          </p:cNvSpPr>
          <p:nvPr/>
        </p:nvSpPr>
        <p:spPr>
          <a:xfrm>
            <a:off x="228600" y="762000"/>
            <a:ext cx="6510338" cy="4267200"/>
          </a:xfrm>
          <a:prstGeom prst="rect">
            <a:avLst/>
          </a:prstGeom>
        </p:spPr>
        <p:txBody>
          <a:bodyPr/>
          <a:lstStyle/>
          <a:p>
            <a:pPr eaLnBrk="1" hangingPunct="1">
              <a:buClr>
                <a:srgbClr val="FFFF00"/>
              </a:buClr>
              <a:defRPr/>
            </a:pPr>
            <a:r>
              <a:rPr lang="en-US" sz="1600" b="1" dirty="0">
                <a:latin typeface="Candara" pitchFamily="34" charset="0"/>
                <a:cs typeface="Courier New" pitchFamily="49" charset="0"/>
              </a:rPr>
              <a:t>4.2.6 Passing Parameters</a:t>
            </a:r>
            <a:endParaRPr lang="en-US" sz="160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In C#, parameters can be passed either by value or by reference. Passing parameters by reference allows function members (methods, properties, indexers, operators, and constructors) to change the value of the </a:t>
            </a:r>
          </a:p>
          <a:p>
            <a:pPr eaLnBrk="1" hangingPunct="1">
              <a:buClr>
                <a:srgbClr val="FFFF00"/>
              </a:buClr>
              <a:defRPr/>
            </a:pPr>
            <a:r>
              <a:rPr lang="en-US" sz="1550" dirty="0">
                <a:latin typeface="Candara" pitchFamily="34" charset="0"/>
                <a:cs typeface="Courier New" pitchFamily="49" charset="0"/>
              </a:rPr>
              <a:t>parameters and have that change persist. To pass a parameter by reference, use the ref or out keyword. For simplicity, only the ref keyword is used in the examples of this topic. For information on the difference between </a:t>
            </a:r>
          </a:p>
          <a:p>
            <a:pPr eaLnBrk="1" hangingPunct="1">
              <a:buClr>
                <a:srgbClr val="FFFF00"/>
              </a:buClr>
              <a:defRPr/>
            </a:pPr>
            <a:r>
              <a:rPr lang="en-US" sz="1550" dirty="0">
                <a:latin typeface="Candara" pitchFamily="34" charset="0"/>
                <a:cs typeface="Courier New" pitchFamily="49" charset="0"/>
              </a:rPr>
              <a:t>ref and out, see ref, out, and Passing Arrays Using ref and out.</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b="1" dirty="0">
                <a:latin typeface="Candara" pitchFamily="34" charset="0"/>
                <a:cs typeface="Courier New" pitchFamily="49" charset="0"/>
              </a:rPr>
              <a:t>4.2.6.1 Passing Value-Type Parameters</a:t>
            </a:r>
          </a:p>
          <a:p>
            <a:pPr eaLnBrk="1" hangingPunct="1">
              <a:buClr>
                <a:srgbClr val="FFFF00"/>
              </a:buClr>
              <a:defRPr/>
            </a:pPr>
            <a:r>
              <a:rPr lang="en-US" sz="1550" dirty="0">
                <a:latin typeface="Candara" pitchFamily="34" charset="0"/>
                <a:cs typeface="Courier New" pitchFamily="49" charset="0"/>
              </a:rPr>
              <a:t>A value-type variable contains its data directly as opposed to a reference-type variable, which contains a reference to its data. Therefore, passing a value-type variable to a method means passing a copy of the variable to the method. Any changes to the parameter that take place inside the method have no affect on the original data stored in the variable. If you want the called method to change the value of the parameter, you have to pass it by reference, using the ref or out keyword. For simplicity, the following examples use </a:t>
            </a:r>
            <a:r>
              <a:rPr lang="en-US" sz="1550" b="1" dirty="0">
                <a:latin typeface="Candara" pitchFamily="34" charset="0"/>
                <a:cs typeface="Courier New" pitchFamily="49" charset="0"/>
              </a:rPr>
              <a:t>ref</a:t>
            </a:r>
            <a:r>
              <a:rPr lang="en-US" sz="1550" dirty="0">
                <a:latin typeface="Candara" pitchFamily="34" charset="0"/>
                <a:cs typeface="Courier New" pitchFamily="49" charset="0"/>
              </a:rPr>
              <a:t>.</a:t>
            </a:r>
          </a:p>
          <a:p>
            <a:pPr eaLnBrk="1" hangingPunct="1">
              <a:buClr>
                <a:srgbClr val="FFFF00"/>
              </a:buClr>
              <a:defRPr/>
            </a:pPr>
            <a:r>
              <a:rPr lang="en-US" sz="1550" dirty="0">
                <a:latin typeface="Candara" pitchFamily="34" charset="0"/>
                <a:cs typeface="Courier New" pitchFamily="49" charset="0"/>
              </a:rPr>
              <a:t> </a:t>
            </a:r>
          </a:p>
        </p:txBody>
      </p:sp>
      <p:graphicFrame>
        <p:nvGraphicFramePr>
          <p:cNvPr id="8" name="Table 7"/>
          <p:cNvGraphicFramePr>
            <a:graphicFrameLocks noGrp="1"/>
          </p:cNvGraphicFramePr>
          <p:nvPr/>
        </p:nvGraphicFramePr>
        <p:xfrm>
          <a:off x="381000" y="5013325"/>
          <a:ext cx="5257800" cy="3482975"/>
        </p:xfrm>
        <a:graphic>
          <a:graphicData uri="http://schemas.openxmlformats.org/drawingml/2006/table">
            <a:tbl>
              <a:tblPr/>
              <a:tblGrid>
                <a:gridCol w="5257800"/>
              </a:tblGrid>
              <a:tr h="3482975">
                <a:tc>
                  <a:txBody>
                    <a:bodyPr/>
                    <a:lstStyle/>
                    <a:p>
                      <a:pPr algn="l" fontAlgn="b"/>
                      <a:r>
                        <a:rPr lang="en-US" sz="1200" b="0" i="0" u="none" strike="noStrike" dirty="0" smtClean="0">
                          <a:solidFill>
                            <a:srgbClr val="0036A2"/>
                          </a:solidFill>
                          <a:latin typeface="Candara" pitchFamily="34" charset="0"/>
                        </a:rPr>
                        <a:t> // </a:t>
                      </a:r>
                      <a:r>
                        <a:rPr lang="en-US" sz="1200" b="0" i="0" u="none" strike="noStrike" dirty="0">
                          <a:solidFill>
                            <a:srgbClr val="0036A2"/>
                          </a:solidFill>
                          <a:latin typeface="Candara" pitchFamily="34" charset="0"/>
                        </a:rPr>
                        <a:t>PassingParams1.cs </a:t>
                      </a:r>
                      <a:br>
                        <a:rPr lang="en-US" sz="1200" b="0" i="0" u="none" strike="noStrike" dirty="0">
                          <a:solidFill>
                            <a:srgbClr val="0036A2"/>
                          </a:solidFill>
                          <a:latin typeface="Candara" pitchFamily="34" charset="0"/>
                        </a:rPr>
                      </a:br>
                      <a:r>
                        <a:rPr lang="en-US" sz="1200" b="0" i="0" u="none" strike="noStrike" dirty="0" smtClean="0">
                          <a:solidFill>
                            <a:srgbClr val="0036A2"/>
                          </a:solidFill>
                          <a:latin typeface="Candara" pitchFamily="34" charset="0"/>
                        </a:rPr>
                        <a:t> using </a:t>
                      </a:r>
                      <a:r>
                        <a:rPr lang="en-US" sz="1200" b="0" i="0" u="none" strike="noStrike" dirty="0">
                          <a:solidFill>
                            <a:srgbClr val="0036A2"/>
                          </a:solidFill>
                          <a:latin typeface="Candara" pitchFamily="34" charset="0"/>
                        </a:rPr>
                        <a:t>System;</a:t>
                      </a:r>
                      <a:br>
                        <a:rPr lang="en-US" sz="1200" b="0" i="0" u="none" strike="noStrike" dirty="0">
                          <a:solidFill>
                            <a:srgbClr val="0036A2"/>
                          </a:solidFill>
                          <a:latin typeface="Candara" pitchFamily="34" charset="0"/>
                        </a:rPr>
                      </a:br>
                      <a:r>
                        <a:rPr lang="en-US" sz="1200" b="0" i="0" u="none" strike="noStrike" dirty="0" smtClean="0">
                          <a:solidFill>
                            <a:srgbClr val="0036A2"/>
                          </a:solidFill>
                          <a:latin typeface="Candara" pitchFamily="34" charset="0"/>
                        </a:rPr>
                        <a:t> class </a:t>
                      </a:r>
                      <a:r>
                        <a:rPr lang="en-US" sz="1200" b="0" i="0" u="none" strike="noStrike" dirty="0" err="1">
                          <a:solidFill>
                            <a:srgbClr val="0036A2"/>
                          </a:solidFill>
                          <a:latin typeface="Candara" pitchFamily="34" charset="0"/>
                        </a:rPr>
                        <a:t>PassingValByVal</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smtClean="0">
                          <a:solidFill>
                            <a:srgbClr val="0036A2"/>
                          </a:solidFill>
                          <a:latin typeface="Candara" pitchFamily="34" charset="0"/>
                        </a:rPr>
                        <a:t> {</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static void </a:t>
                      </a:r>
                      <a:r>
                        <a:rPr lang="en-US" sz="1200" b="0" i="0" u="none" strike="noStrike" dirty="0" err="1">
                          <a:solidFill>
                            <a:srgbClr val="0036A2"/>
                          </a:solidFill>
                          <a:latin typeface="Candara" pitchFamily="34" charset="0"/>
                        </a:rPr>
                        <a:t>SquareIt</a:t>
                      </a:r>
                      <a:r>
                        <a:rPr lang="en-US" sz="1200" b="0" i="0" u="none" strike="noStrike" dirty="0">
                          <a:solidFill>
                            <a:srgbClr val="0036A2"/>
                          </a:solidFill>
                          <a:latin typeface="Candara" pitchFamily="34" charset="0"/>
                        </a:rPr>
                        <a:t>(</a:t>
                      </a:r>
                      <a:r>
                        <a:rPr lang="en-US" sz="1200" b="0" i="0" u="none" strike="noStrike" dirty="0" err="1">
                          <a:solidFill>
                            <a:srgbClr val="0036A2"/>
                          </a:solidFill>
                          <a:latin typeface="Candara" pitchFamily="34" charset="0"/>
                        </a:rPr>
                        <a:t>int</a:t>
                      </a:r>
                      <a:r>
                        <a:rPr lang="en-US" sz="1200" b="0" i="0" u="none" strike="noStrike" dirty="0">
                          <a:solidFill>
                            <a:srgbClr val="0036A2"/>
                          </a:solidFill>
                          <a:latin typeface="Candara" pitchFamily="34" charset="0"/>
                        </a:rPr>
                        <a:t> x)</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 The parameter x is passed by value.</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 Changes to x will not affect the original value of </a:t>
                      </a:r>
                      <a:r>
                        <a:rPr lang="en-US" sz="1200" b="0" i="0" u="none" strike="noStrike" dirty="0" err="1">
                          <a:solidFill>
                            <a:srgbClr val="0036A2"/>
                          </a:solidFill>
                          <a:latin typeface="Candara" pitchFamily="34" charset="0"/>
                        </a:rPr>
                        <a:t>myInt</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x *= x;</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Console.WriteLine</a:t>
                      </a:r>
                      <a:r>
                        <a:rPr lang="en-US" sz="1200" b="0" i="0" u="none" strike="noStrike" dirty="0">
                          <a:solidFill>
                            <a:srgbClr val="0036A2"/>
                          </a:solidFill>
                          <a:latin typeface="Candara" pitchFamily="34" charset="0"/>
                        </a:rPr>
                        <a:t>("The value inside the method: {0}", x);</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public static void Main()</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int</a:t>
                      </a: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myInt</a:t>
                      </a:r>
                      <a:r>
                        <a:rPr lang="en-US" sz="1200" b="0" i="0" u="none" strike="noStrike" dirty="0">
                          <a:solidFill>
                            <a:srgbClr val="0036A2"/>
                          </a:solidFill>
                          <a:latin typeface="Candara" pitchFamily="34" charset="0"/>
                        </a:rPr>
                        <a:t> = 5;</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Console.WriteLine</a:t>
                      </a:r>
                      <a:r>
                        <a:rPr lang="en-US" sz="1200" b="0" i="0" u="none" strike="noStrike" dirty="0">
                          <a:solidFill>
                            <a:srgbClr val="0036A2"/>
                          </a:solidFill>
                          <a:latin typeface="Candara" pitchFamily="34" charset="0"/>
                        </a:rPr>
                        <a:t>("The value before calling the method: {0</a:t>
                      </a:r>
                      <a:r>
                        <a:rPr lang="en-US" sz="1200" b="0" i="0" u="none" strike="noStrike" dirty="0" smtClean="0">
                          <a:solidFill>
                            <a:srgbClr val="0036A2"/>
                          </a:solidFill>
                          <a:latin typeface="Candara" pitchFamily="34" charset="0"/>
                        </a:rPr>
                        <a:t>}",  </a:t>
                      </a:r>
                      <a:r>
                        <a:rPr lang="en-US" sz="1200" b="0" i="0" u="none" strike="noStrike" dirty="0" err="1">
                          <a:solidFill>
                            <a:srgbClr val="0036A2"/>
                          </a:solidFill>
                          <a:latin typeface="Candara" pitchFamily="34" charset="0"/>
                        </a:rPr>
                        <a:t>myInt</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SquareIt</a:t>
                      </a:r>
                      <a:r>
                        <a:rPr lang="en-US" sz="1200" b="0" i="0" u="none" strike="noStrike" dirty="0">
                          <a:solidFill>
                            <a:srgbClr val="0036A2"/>
                          </a:solidFill>
                          <a:latin typeface="Candara" pitchFamily="34" charset="0"/>
                        </a:rPr>
                        <a:t>(</a:t>
                      </a:r>
                      <a:r>
                        <a:rPr lang="en-US" sz="1200" b="0" i="0" u="none" strike="noStrike" dirty="0" err="1">
                          <a:solidFill>
                            <a:srgbClr val="0036A2"/>
                          </a:solidFill>
                          <a:latin typeface="Candara" pitchFamily="34" charset="0"/>
                        </a:rPr>
                        <a:t>myInt</a:t>
                      </a:r>
                      <a:r>
                        <a:rPr lang="en-US" sz="1200" b="0" i="0" u="none" strike="noStrike" dirty="0">
                          <a:solidFill>
                            <a:srgbClr val="0036A2"/>
                          </a:solidFill>
                          <a:latin typeface="Candara" pitchFamily="34" charset="0"/>
                        </a:rPr>
                        <a:t>);   // Passing </a:t>
                      </a:r>
                      <a:r>
                        <a:rPr lang="en-US" sz="1200" b="0" i="0" u="none" strike="noStrike" dirty="0" err="1">
                          <a:solidFill>
                            <a:srgbClr val="0036A2"/>
                          </a:solidFill>
                          <a:latin typeface="Candara" pitchFamily="34" charset="0"/>
                        </a:rPr>
                        <a:t>myInt</a:t>
                      </a:r>
                      <a:r>
                        <a:rPr lang="en-US" sz="1200" b="0" i="0" u="none" strike="noStrike" dirty="0">
                          <a:solidFill>
                            <a:srgbClr val="0036A2"/>
                          </a:solidFill>
                          <a:latin typeface="Candara" pitchFamily="34" charset="0"/>
                        </a:rPr>
                        <a:t> by value.</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Console.WriteLine</a:t>
                      </a:r>
                      <a:r>
                        <a:rPr lang="en-US" sz="1200" b="0" i="0" u="none" strike="noStrike" dirty="0">
                          <a:solidFill>
                            <a:srgbClr val="0036A2"/>
                          </a:solidFill>
                          <a:latin typeface="Candara" pitchFamily="34" charset="0"/>
                        </a:rPr>
                        <a:t>("The value after calling the method: {0</a:t>
                      </a:r>
                      <a:r>
                        <a:rPr lang="en-US" sz="1200" b="0" i="0" u="none" strike="noStrike" dirty="0" smtClean="0">
                          <a:solidFill>
                            <a:srgbClr val="0036A2"/>
                          </a:solidFill>
                          <a:latin typeface="Candara" pitchFamily="34" charset="0"/>
                        </a:rPr>
                        <a:t>}", </a:t>
                      </a:r>
                      <a:r>
                        <a:rPr lang="en-US" sz="1200" b="0" i="0" u="none" strike="noStrike" dirty="0" err="1" smtClean="0">
                          <a:solidFill>
                            <a:srgbClr val="0036A2"/>
                          </a:solidFill>
                          <a:latin typeface="Candara" pitchFamily="34" charset="0"/>
                        </a:rPr>
                        <a:t>myInt</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smtClean="0">
                          <a:solidFill>
                            <a:srgbClr val="0036A2"/>
                          </a:solidFill>
                          <a:latin typeface="Candara" pitchFamily="34" charset="0"/>
                        </a:rPr>
                        <a:t> }</a:t>
                      </a:r>
                      <a:endParaRPr lang="en-US" sz="1200" b="0" i="0" u="none" strike="noStrike" dirty="0">
                        <a:solidFill>
                          <a:srgbClr val="0036A2"/>
                        </a:solidFill>
                        <a:latin typeface="Candara" pitchFamily="34" charset="0"/>
                      </a:endParaRPr>
                    </a:p>
                  </a:txBody>
                  <a:tcPr marL="7815" marR="7815" marT="78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27"/>
          <p:cNvSpPr>
            <a:spLocks noChangeArrowheads="1"/>
          </p:cNvSpPr>
          <p:nvPr/>
        </p:nvSpPr>
        <p:spPr bwMode="auto">
          <a:xfrm>
            <a:off x="3276600" y="5029200"/>
            <a:ext cx="2362200" cy="86201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000" dirty="0">
                <a:solidFill>
                  <a:srgbClr val="0036A2"/>
                </a:solidFill>
                <a:latin typeface="Arial" pitchFamily="34" charset="0"/>
                <a:cs typeface="Courier New" pitchFamily="49" charset="0"/>
              </a:rPr>
              <a:t>Output</a:t>
            </a:r>
          </a:p>
          <a:p>
            <a:pPr defTabSz="966788" eaLnBrk="1" hangingPunct="1">
              <a:defRPr/>
            </a:pPr>
            <a:r>
              <a:rPr lang="en-US" sz="1000" dirty="0">
                <a:solidFill>
                  <a:srgbClr val="0036A2"/>
                </a:solidFill>
                <a:latin typeface="Arial" pitchFamily="34" charset="0"/>
                <a:cs typeface="Courier New" pitchFamily="49" charset="0"/>
              </a:rPr>
              <a:t> </a:t>
            </a:r>
          </a:p>
          <a:p>
            <a:pPr defTabSz="966788" eaLnBrk="1" hangingPunct="1">
              <a:defRPr/>
            </a:pPr>
            <a:r>
              <a:rPr lang="en-US" sz="1000" dirty="0">
                <a:solidFill>
                  <a:srgbClr val="0036A2"/>
                </a:solidFill>
                <a:latin typeface="Arial" pitchFamily="34" charset="0"/>
                <a:cs typeface="Courier New" pitchFamily="49" charset="0"/>
              </a:rPr>
              <a:t>The value before calling the method: 5</a:t>
            </a:r>
          </a:p>
          <a:p>
            <a:pPr defTabSz="966788" eaLnBrk="1" hangingPunct="1">
              <a:defRPr/>
            </a:pPr>
            <a:r>
              <a:rPr lang="en-US" sz="1000" dirty="0">
                <a:solidFill>
                  <a:srgbClr val="0036A2"/>
                </a:solidFill>
                <a:latin typeface="Arial" pitchFamily="34" charset="0"/>
                <a:cs typeface="Courier New" pitchFamily="49" charset="0"/>
              </a:rPr>
              <a:t>The value inside the method: 25</a:t>
            </a:r>
          </a:p>
          <a:p>
            <a:pPr defTabSz="966788" eaLnBrk="1" hangingPunct="1">
              <a:defRPr/>
            </a:pPr>
            <a:r>
              <a:rPr lang="en-US" sz="1000" dirty="0">
                <a:solidFill>
                  <a:srgbClr val="0036A2"/>
                </a:solidFill>
                <a:latin typeface="Arial" pitchFamily="34" charset="0"/>
                <a:cs typeface="Courier New" pitchFamily="49" charset="0"/>
              </a:rPr>
              <a:t>The value after calling the method: 5</a:t>
            </a:r>
          </a:p>
        </p:txBody>
      </p:sp>
      <p:grpSp>
        <p:nvGrpSpPr>
          <p:cNvPr id="239628" name="Group 9"/>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9629"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
        <p:nvSpPr>
          <p:cNvPr id="5" name="Rectangle 4"/>
          <p:cNvSpPr>
            <a:spLocks noChangeArrowheads="1"/>
          </p:cNvSpPr>
          <p:nvPr/>
        </p:nvSpPr>
        <p:spPr bwMode="auto">
          <a:xfrm>
            <a:off x="2286000" y="82296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4.13</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064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E2CA5CC6-1A92-4DCE-BDBC-E68DF4A94388}" type="slidenum">
              <a:rPr lang="en-US" altLang="en-US" sz="800">
                <a:latin typeface="Arial" pitchFamily="34" charset="0"/>
              </a:rPr>
              <a:pPr algn="r" eaLnBrk="1" hangingPunct="1">
                <a:spcBef>
                  <a:spcPct val="0"/>
                </a:spcBef>
                <a:buFontTx/>
                <a:buNone/>
              </a:pPr>
              <a:t>59</a:t>
            </a:fld>
            <a:endParaRPr lang="en-US" altLang="en-US" sz="800">
              <a:latin typeface="Arial" pitchFamily="34" charset="0"/>
            </a:endParaRPr>
          </a:p>
        </p:txBody>
      </p:sp>
      <p:sp>
        <p:nvSpPr>
          <p:cNvPr id="5" name="Rectangle 7"/>
          <p:cNvSpPr txBox="1">
            <a:spLocks noChangeArrowheads="1"/>
          </p:cNvSpPr>
          <p:nvPr/>
        </p:nvSpPr>
        <p:spPr>
          <a:xfrm>
            <a:off x="228600" y="762000"/>
            <a:ext cx="6510338" cy="4343400"/>
          </a:xfrm>
          <a:prstGeom prst="rect">
            <a:avLst/>
          </a:prstGeom>
        </p:spPr>
        <p:txBody>
          <a:bodyPr/>
          <a:lstStyle/>
          <a:p>
            <a:pPr eaLnBrk="1" hangingPunct="1">
              <a:buClr>
                <a:srgbClr val="FFFF00"/>
              </a:buClr>
              <a:defRPr/>
            </a:pPr>
            <a:r>
              <a:rPr lang="en-US" sz="1550" b="1" dirty="0">
                <a:latin typeface="Candara" pitchFamily="34" charset="0"/>
                <a:cs typeface="Courier New" pitchFamily="49" charset="0"/>
              </a:rPr>
              <a:t>4.2.6.2 Passing Reference-Type Parameters</a:t>
            </a:r>
          </a:p>
          <a:p>
            <a:pPr eaLnBrk="1" hangingPunct="1">
              <a:buClr>
                <a:srgbClr val="FFFF00"/>
              </a:buClr>
              <a:defRPr/>
            </a:pPr>
            <a:r>
              <a:rPr lang="en-US" sz="1550" dirty="0">
                <a:latin typeface="Candara" pitchFamily="34" charset="0"/>
                <a:cs typeface="Courier New" pitchFamily="49" charset="0"/>
              </a:rPr>
              <a:t>A variable of a reference type does not contain its data directly; it contains a reference to its data. When you pass a reference-type parameter by value, it is possible to change the data pointed to by the reference, such as the value of a class member. However, you cannot change the value of the reference itself; that is, you cannot use the same reference to allocate memory for a new class and have it persist outside the block. To do that, pass the parameter using the ref (or out) keyword. For simplicity, the following examples use </a:t>
            </a:r>
            <a:r>
              <a:rPr lang="en-US" sz="1550" b="1" dirty="0">
                <a:latin typeface="Candara" pitchFamily="34" charset="0"/>
                <a:cs typeface="Courier New" pitchFamily="49" charset="0"/>
              </a:rPr>
              <a:t>ref</a:t>
            </a:r>
            <a:r>
              <a:rPr lang="en-US" sz="1550" dirty="0">
                <a:latin typeface="Candara" pitchFamily="34" charset="0"/>
                <a:cs typeface="Courier New" pitchFamily="49" charset="0"/>
              </a:rPr>
              <a:t>.</a:t>
            </a:r>
          </a:p>
          <a:p>
            <a:pPr eaLnBrk="1" hangingPunct="1">
              <a:buClr>
                <a:srgbClr val="FFFF00"/>
              </a:buClr>
              <a:defRPr/>
            </a:pPr>
            <a:endParaRPr lang="en-US" sz="800" dirty="0">
              <a:latin typeface="Candara" pitchFamily="34" charset="0"/>
              <a:cs typeface="Courier New" pitchFamily="49" charset="0"/>
            </a:endParaRPr>
          </a:p>
          <a:p>
            <a:pPr eaLnBrk="1" hangingPunct="1">
              <a:buClr>
                <a:srgbClr val="FFFF00"/>
              </a:buClr>
              <a:defRPr/>
            </a:pPr>
            <a:r>
              <a:rPr lang="en-US" sz="1550" dirty="0">
                <a:latin typeface="Candara" pitchFamily="34" charset="0"/>
                <a:cs typeface="Courier New" pitchFamily="49" charset="0"/>
              </a:rPr>
              <a:t>The following example demonstrates passing a reference-type parameter, </a:t>
            </a:r>
            <a:r>
              <a:rPr lang="en-US" sz="1550" dirty="0" err="1">
                <a:latin typeface="Candara" pitchFamily="34" charset="0"/>
                <a:cs typeface="Courier New" pitchFamily="49" charset="0"/>
              </a:rPr>
              <a:t>myArray</a:t>
            </a:r>
            <a:r>
              <a:rPr lang="en-US" sz="1550" dirty="0">
                <a:latin typeface="Candara" pitchFamily="34" charset="0"/>
                <a:cs typeface="Courier New" pitchFamily="49" charset="0"/>
              </a:rPr>
              <a:t>, by value, to a method, Change. Because the parameter is a </a:t>
            </a:r>
            <a:r>
              <a:rPr lang="en-US" sz="1200" dirty="0">
                <a:latin typeface="Candara" pitchFamily="34" charset="0"/>
                <a:cs typeface="Courier New" pitchFamily="49" charset="0"/>
              </a:rPr>
              <a:t>reference</a:t>
            </a:r>
            <a:r>
              <a:rPr lang="en-US" sz="1550" dirty="0">
                <a:latin typeface="Candara" pitchFamily="34" charset="0"/>
                <a:cs typeface="Courier New" pitchFamily="49" charset="0"/>
              </a:rPr>
              <a:t> to </a:t>
            </a:r>
            <a:r>
              <a:rPr lang="en-US" sz="1550" dirty="0" err="1">
                <a:latin typeface="Candara" pitchFamily="34" charset="0"/>
                <a:cs typeface="Courier New" pitchFamily="49" charset="0"/>
              </a:rPr>
              <a:t>myArray</a:t>
            </a:r>
            <a:r>
              <a:rPr lang="en-US" sz="1550" dirty="0">
                <a:latin typeface="Candara" pitchFamily="34" charset="0"/>
                <a:cs typeface="Courier New" pitchFamily="49" charset="0"/>
              </a:rPr>
              <a:t>, it is possible to change the values of the array elements. However, the attempt to reassign the parameter to a different memory location only works inside the method and does not affect the original variable, </a:t>
            </a:r>
            <a:r>
              <a:rPr lang="en-US" sz="1550" dirty="0" err="1">
                <a:latin typeface="Candara" pitchFamily="34" charset="0"/>
                <a:cs typeface="Courier New" pitchFamily="49" charset="0"/>
              </a:rPr>
              <a:t>myArray</a:t>
            </a:r>
            <a:r>
              <a:rPr lang="en-US" sz="1550" dirty="0">
                <a:latin typeface="Candara" pitchFamily="34" charset="0"/>
                <a:cs typeface="Courier New" pitchFamily="49" charset="0"/>
              </a:rPr>
              <a:t>.</a:t>
            </a:r>
          </a:p>
        </p:txBody>
      </p:sp>
      <p:graphicFrame>
        <p:nvGraphicFramePr>
          <p:cNvPr id="10" name="Table 9"/>
          <p:cNvGraphicFramePr>
            <a:graphicFrameLocks noGrp="1"/>
          </p:cNvGraphicFramePr>
          <p:nvPr/>
        </p:nvGraphicFramePr>
        <p:xfrm>
          <a:off x="381000" y="4495800"/>
          <a:ext cx="4953000" cy="3116732"/>
        </p:xfrm>
        <a:graphic>
          <a:graphicData uri="http://schemas.openxmlformats.org/drawingml/2006/table">
            <a:tbl>
              <a:tblPr/>
              <a:tblGrid>
                <a:gridCol w="4953000"/>
              </a:tblGrid>
              <a:tr h="3116263">
                <a:tc>
                  <a:txBody>
                    <a:bodyPr/>
                    <a:lstStyle/>
                    <a:p>
                      <a:pPr algn="l" fontAlgn="b"/>
                      <a:r>
                        <a:rPr lang="en-US" sz="1200" b="0" i="0" u="none" strike="noStrike" dirty="0">
                          <a:solidFill>
                            <a:srgbClr val="0036A2"/>
                          </a:solidFill>
                          <a:latin typeface="Calibri"/>
                        </a:rPr>
                        <a:t>// PassingParams2.cs </a:t>
                      </a:r>
                      <a:br>
                        <a:rPr lang="en-US" sz="1200" b="0" i="0" u="none" strike="noStrike" dirty="0">
                          <a:solidFill>
                            <a:srgbClr val="0036A2"/>
                          </a:solidFill>
                          <a:latin typeface="Calibri"/>
                        </a:rPr>
                      </a:br>
                      <a:r>
                        <a:rPr lang="en-US" sz="1200" b="0" i="0" u="none" strike="noStrike" dirty="0">
                          <a:solidFill>
                            <a:srgbClr val="0036A2"/>
                          </a:solidFill>
                          <a:latin typeface="Calibri"/>
                        </a:rPr>
                        <a:t>using System;</a:t>
                      </a:r>
                      <a:br>
                        <a:rPr lang="en-US" sz="1200" b="0" i="0" u="none" strike="noStrike" dirty="0">
                          <a:solidFill>
                            <a:srgbClr val="0036A2"/>
                          </a:solidFill>
                          <a:latin typeface="Calibri"/>
                        </a:rPr>
                      </a:br>
                      <a:r>
                        <a:rPr lang="en-US" sz="1200" b="0" i="0" u="none" strike="noStrike" dirty="0">
                          <a:solidFill>
                            <a:srgbClr val="0036A2"/>
                          </a:solidFill>
                          <a:latin typeface="Calibri"/>
                        </a:rPr>
                        <a:t>class </a:t>
                      </a:r>
                      <a:r>
                        <a:rPr lang="en-US" sz="1200" b="0" i="0" u="none" strike="noStrike" dirty="0" err="1">
                          <a:solidFill>
                            <a:srgbClr val="0036A2"/>
                          </a:solidFill>
                          <a:latin typeface="Calibri"/>
                        </a:rPr>
                        <a:t>PassingValByRef</a:t>
                      </a:r>
                      <a:r>
                        <a:rPr lang="en-US" sz="1200" b="0" i="0" u="none" strike="noStrike" dirty="0">
                          <a:solidFill>
                            <a:srgbClr val="0036A2"/>
                          </a:solidFill>
                          <a:latin typeface="Calibri"/>
                        </a:rPr>
                        <a:t/>
                      </a:r>
                      <a:br>
                        <a:rPr lang="en-US" sz="1200" b="0" i="0" u="none" strike="noStrike" dirty="0">
                          <a:solidFill>
                            <a:srgbClr val="0036A2"/>
                          </a:solidFill>
                          <a:latin typeface="Calibri"/>
                        </a:rPr>
                      </a:br>
                      <a:r>
                        <a:rPr lang="en-US" sz="1200" b="0" i="0" u="none" strike="noStrike" dirty="0">
                          <a:solidFill>
                            <a:srgbClr val="0036A2"/>
                          </a:solidFill>
                          <a:latin typeface="Calibri"/>
                        </a:rPr>
                        <a:t>{</a:t>
                      </a:r>
                      <a:br>
                        <a:rPr lang="en-US" sz="1200" b="0" i="0" u="none" strike="noStrike" dirty="0">
                          <a:solidFill>
                            <a:srgbClr val="0036A2"/>
                          </a:solidFill>
                          <a:latin typeface="Calibri"/>
                        </a:rPr>
                      </a:br>
                      <a:r>
                        <a:rPr lang="en-US" sz="1200" b="0" i="0" u="none" strike="noStrike" dirty="0">
                          <a:solidFill>
                            <a:srgbClr val="0036A2"/>
                          </a:solidFill>
                          <a:latin typeface="Calibri"/>
                        </a:rPr>
                        <a:t>    static void </a:t>
                      </a:r>
                      <a:r>
                        <a:rPr lang="en-US" sz="1200" b="0" i="0" u="none" strike="noStrike" dirty="0" err="1">
                          <a:solidFill>
                            <a:srgbClr val="0036A2"/>
                          </a:solidFill>
                          <a:latin typeface="Calibri"/>
                        </a:rPr>
                        <a:t>SquareIt</a:t>
                      </a:r>
                      <a:r>
                        <a:rPr lang="en-US" sz="1200" b="0" i="0" u="none" strike="noStrike" dirty="0">
                          <a:solidFill>
                            <a:srgbClr val="0036A2"/>
                          </a:solidFill>
                          <a:latin typeface="Calibri"/>
                        </a:rPr>
                        <a:t>(ref </a:t>
                      </a:r>
                      <a:r>
                        <a:rPr lang="en-US" sz="1200" b="0" i="0" u="none" strike="noStrike" dirty="0" err="1">
                          <a:solidFill>
                            <a:srgbClr val="0036A2"/>
                          </a:solidFill>
                          <a:latin typeface="Calibri"/>
                        </a:rPr>
                        <a:t>int</a:t>
                      </a:r>
                      <a:r>
                        <a:rPr lang="en-US" sz="1200" b="0" i="0" u="none" strike="noStrike" dirty="0">
                          <a:solidFill>
                            <a:srgbClr val="0036A2"/>
                          </a:solidFill>
                          <a:latin typeface="Calibri"/>
                        </a:rPr>
                        <a:t> x)</a:t>
                      </a:r>
                      <a:br>
                        <a:rPr lang="en-US" sz="1200" b="0" i="0" u="none" strike="noStrike" dirty="0">
                          <a:solidFill>
                            <a:srgbClr val="0036A2"/>
                          </a:solidFill>
                          <a:latin typeface="Calibri"/>
                        </a:rPr>
                      </a:br>
                      <a:r>
                        <a:rPr lang="en-US" sz="1200" b="0" i="0" u="none" strike="noStrike" dirty="0">
                          <a:solidFill>
                            <a:srgbClr val="0036A2"/>
                          </a:solidFill>
                          <a:latin typeface="Calibri"/>
                        </a:rPr>
                        <a:t>    // The parameter x is passed by reference.</a:t>
                      </a:r>
                      <a:br>
                        <a:rPr lang="en-US" sz="1200" b="0" i="0" u="none" strike="noStrike" dirty="0">
                          <a:solidFill>
                            <a:srgbClr val="0036A2"/>
                          </a:solidFill>
                          <a:latin typeface="Calibri"/>
                        </a:rPr>
                      </a:br>
                      <a:r>
                        <a:rPr lang="en-US" sz="1200" b="0" i="0" u="none" strike="noStrike" dirty="0">
                          <a:solidFill>
                            <a:srgbClr val="0036A2"/>
                          </a:solidFill>
                          <a:latin typeface="Calibri"/>
                        </a:rPr>
                        <a:t>    // Changes to x will affect the original value of </a:t>
                      </a:r>
                      <a:r>
                        <a:rPr lang="en-US" sz="1200" b="0" i="0" u="none" strike="noStrike" dirty="0" err="1">
                          <a:solidFill>
                            <a:srgbClr val="0036A2"/>
                          </a:solidFill>
                          <a:latin typeface="Calibri"/>
                        </a:rPr>
                        <a:t>myInt</a:t>
                      </a:r>
                      <a:r>
                        <a:rPr lang="en-US" sz="1200" b="0" i="0" u="none" strike="noStrike" dirty="0" smtClean="0">
                          <a:solidFill>
                            <a:srgbClr val="0036A2"/>
                          </a:solidFill>
                          <a:latin typeface="Calibri"/>
                        </a:rPr>
                        <a:t>.     </a:t>
                      </a:r>
                      <a:r>
                        <a:rPr lang="en-US" sz="1200" b="0" i="0" u="none" strike="noStrike" dirty="0">
                          <a:solidFill>
                            <a:srgbClr val="0036A2"/>
                          </a:solidFill>
                          <a:latin typeface="Calibri"/>
                        </a:rPr>
                        <a:t>{</a:t>
                      </a:r>
                      <a:br>
                        <a:rPr lang="en-US" sz="1200" b="0" i="0" u="none" strike="noStrike" dirty="0">
                          <a:solidFill>
                            <a:srgbClr val="0036A2"/>
                          </a:solidFill>
                          <a:latin typeface="Calibri"/>
                        </a:rPr>
                      </a:br>
                      <a:r>
                        <a:rPr lang="en-US" sz="1200" b="0" i="0" u="none" strike="noStrike" dirty="0">
                          <a:solidFill>
                            <a:srgbClr val="0036A2"/>
                          </a:solidFill>
                          <a:latin typeface="Calibri"/>
                        </a:rPr>
                        <a:t>        x *= x;</a:t>
                      </a:r>
                      <a:br>
                        <a:rPr lang="en-US" sz="1200" b="0" i="0" u="none" strike="noStrike" dirty="0">
                          <a:solidFill>
                            <a:srgbClr val="0036A2"/>
                          </a:solidFill>
                          <a:latin typeface="Calibri"/>
                        </a:rPr>
                      </a:br>
                      <a:r>
                        <a:rPr lang="en-US" sz="1200" b="0" i="0" u="none" strike="noStrike" dirty="0">
                          <a:solidFill>
                            <a:srgbClr val="0036A2"/>
                          </a:solidFill>
                          <a:latin typeface="Calibri"/>
                        </a:rPr>
                        <a:t>        </a:t>
                      </a:r>
                      <a:r>
                        <a:rPr lang="en-US" sz="1200" b="0" i="0" u="none" strike="noStrike" dirty="0" err="1">
                          <a:solidFill>
                            <a:srgbClr val="0036A2"/>
                          </a:solidFill>
                          <a:latin typeface="Calibri"/>
                        </a:rPr>
                        <a:t>Console.WriteLine</a:t>
                      </a:r>
                      <a:r>
                        <a:rPr lang="en-US" sz="1200" b="0" i="0" u="none" strike="noStrike" dirty="0">
                          <a:solidFill>
                            <a:srgbClr val="0036A2"/>
                          </a:solidFill>
                          <a:latin typeface="Calibri"/>
                        </a:rPr>
                        <a:t>("The value inside the method: {0}", x);</a:t>
                      </a:r>
                      <a:br>
                        <a:rPr lang="en-US" sz="1200" b="0" i="0" u="none" strike="noStrike" dirty="0">
                          <a:solidFill>
                            <a:srgbClr val="0036A2"/>
                          </a:solidFill>
                          <a:latin typeface="Calibri"/>
                        </a:rPr>
                      </a:br>
                      <a:r>
                        <a:rPr lang="en-US" sz="1200" b="0" i="0" u="none" strike="noStrike" dirty="0">
                          <a:solidFill>
                            <a:srgbClr val="0036A2"/>
                          </a:solidFill>
                          <a:latin typeface="Calibri"/>
                        </a:rPr>
                        <a:t>    }</a:t>
                      </a:r>
                      <a:br>
                        <a:rPr lang="en-US" sz="1200" b="0" i="0" u="none" strike="noStrike" dirty="0">
                          <a:solidFill>
                            <a:srgbClr val="0036A2"/>
                          </a:solidFill>
                          <a:latin typeface="Calibri"/>
                        </a:rPr>
                      </a:br>
                      <a:r>
                        <a:rPr lang="en-US" sz="1200" b="0" i="0" u="none" strike="noStrike" dirty="0">
                          <a:solidFill>
                            <a:srgbClr val="0036A2"/>
                          </a:solidFill>
                          <a:latin typeface="Calibri"/>
                        </a:rPr>
                        <a:t>    public static void Main</a:t>
                      </a:r>
                      <a:r>
                        <a:rPr lang="en-US" sz="1200" b="0" i="0" u="none" strike="noStrike" dirty="0" smtClean="0">
                          <a:solidFill>
                            <a:srgbClr val="0036A2"/>
                          </a:solidFill>
                          <a:latin typeface="Calibri"/>
                        </a:rPr>
                        <a:t>()     </a:t>
                      </a:r>
                      <a:r>
                        <a:rPr lang="en-US" sz="1200" b="0" i="0" u="none" strike="noStrike" dirty="0">
                          <a:solidFill>
                            <a:srgbClr val="0036A2"/>
                          </a:solidFill>
                          <a:latin typeface="Calibri"/>
                        </a:rPr>
                        <a:t>{</a:t>
                      </a:r>
                      <a:br>
                        <a:rPr lang="en-US" sz="1200" b="0" i="0" u="none" strike="noStrike" dirty="0">
                          <a:solidFill>
                            <a:srgbClr val="0036A2"/>
                          </a:solidFill>
                          <a:latin typeface="Calibri"/>
                        </a:rPr>
                      </a:br>
                      <a:r>
                        <a:rPr lang="en-US" sz="1200" b="0" i="0" u="none" strike="noStrike" dirty="0">
                          <a:solidFill>
                            <a:srgbClr val="0036A2"/>
                          </a:solidFill>
                          <a:latin typeface="Calibri"/>
                        </a:rPr>
                        <a:t>        </a:t>
                      </a:r>
                      <a:r>
                        <a:rPr lang="en-US" sz="1200" b="0" i="0" u="none" strike="noStrike" dirty="0" err="1">
                          <a:solidFill>
                            <a:srgbClr val="0036A2"/>
                          </a:solidFill>
                          <a:latin typeface="Calibri"/>
                        </a:rPr>
                        <a:t>int</a:t>
                      </a:r>
                      <a:r>
                        <a:rPr lang="en-US" sz="1200" b="0" i="0" u="none" strike="noStrike" dirty="0">
                          <a:solidFill>
                            <a:srgbClr val="0036A2"/>
                          </a:solidFill>
                          <a:latin typeface="Calibri"/>
                        </a:rPr>
                        <a:t> </a:t>
                      </a:r>
                      <a:r>
                        <a:rPr lang="en-US" sz="1200" b="0" i="0" u="none" strike="noStrike" dirty="0" err="1">
                          <a:solidFill>
                            <a:srgbClr val="0036A2"/>
                          </a:solidFill>
                          <a:latin typeface="Calibri"/>
                        </a:rPr>
                        <a:t>myInt</a:t>
                      </a:r>
                      <a:r>
                        <a:rPr lang="en-US" sz="1200" b="0" i="0" u="none" strike="noStrike" dirty="0">
                          <a:solidFill>
                            <a:srgbClr val="0036A2"/>
                          </a:solidFill>
                          <a:latin typeface="Calibri"/>
                        </a:rPr>
                        <a:t> = 5;</a:t>
                      </a:r>
                      <a:br>
                        <a:rPr lang="en-US" sz="1200" b="0" i="0" u="none" strike="noStrike" dirty="0">
                          <a:solidFill>
                            <a:srgbClr val="0036A2"/>
                          </a:solidFill>
                          <a:latin typeface="Calibri"/>
                        </a:rPr>
                      </a:br>
                      <a:r>
                        <a:rPr lang="en-US" sz="1200" b="0" i="0" u="none" strike="noStrike" dirty="0">
                          <a:solidFill>
                            <a:srgbClr val="0036A2"/>
                          </a:solidFill>
                          <a:latin typeface="Calibri"/>
                        </a:rPr>
                        <a:t>        </a:t>
                      </a:r>
                      <a:r>
                        <a:rPr lang="en-US" sz="1200" b="0" i="0" u="none" strike="noStrike" dirty="0" err="1">
                          <a:solidFill>
                            <a:srgbClr val="0036A2"/>
                          </a:solidFill>
                          <a:latin typeface="Calibri"/>
                        </a:rPr>
                        <a:t>Console.WriteLine</a:t>
                      </a:r>
                      <a:r>
                        <a:rPr lang="en-US" sz="1200" b="0" i="0" u="none" strike="noStrike" dirty="0">
                          <a:solidFill>
                            <a:srgbClr val="0036A2"/>
                          </a:solidFill>
                          <a:latin typeface="Calibri"/>
                        </a:rPr>
                        <a:t>("The value before calling the method: {0</a:t>
                      </a:r>
                      <a:r>
                        <a:rPr lang="en-US" sz="1200" b="0" i="0" u="none" strike="noStrike" dirty="0" smtClean="0">
                          <a:solidFill>
                            <a:srgbClr val="0036A2"/>
                          </a:solidFill>
                          <a:latin typeface="Calibri"/>
                        </a:rPr>
                        <a:t>}",  </a:t>
                      </a:r>
                      <a:r>
                        <a:rPr lang="en-US" sz="1200" b="0" i="0" u="none" strike="noStrike" dirty="0" err="1" smtClean="0">
                          <a:solidFill>
                            <a:srgbClr val="0036A2"/>
                          </a:solidFill>
                          <a:latin typeface="Calibri"/>
                        </a:rPr>
                        <a:t>myInt</a:t>
                      </a:r>
                      <a:r>
                        <a:rPr lang="en-US" sz="1200" b="0" i="0" u="none" strike="noStrike" dirty="0">
                          <a:solidFill>
                            <a:srgbClr val="0036A2"/>
                          </a:solidFill>
                          <a:latin typeface="Calibri"/>
                        </a:rPr>
                        <a:t>);</a:t>
                      </a:r>
                      <a:br>
                        <a:rPr lang="en-US" sz="1200" b="0" i="0" u="none" strike="noStrike" dirty="0">
                          <a:solidFill>
                            <a:srgbClr val="0036A2"/>
                          </a:solidFill>
                          <a:latin typeface="Calibri"/>
                        </a:rPr>
                      </a:br>
                      <a:r>
                        <a:rPr lang="en-US" sz="1200" b="0" i="0" u="none" strike="noStrike" dirty="0">
                          <a:solidFill>
                            <a:srgbClr val="0036A2"/>
                          </a:solidFill>
                          <a:latin typeface="Calibri"/>
                        </a:rPr>
                        <a:t>        </a:t>
                      </a:r>
                      <a:r>
                        <a:rPr lang="en-US" sz="1200" b="0" i="0" u="none" strike="noStrike" dirty="0" err="1">
                          <a:solidFill>
                            <a:srgbClr val="0036A2"/>
                          </a:solidFill>
                          <a:latin typeface="Calibri"/>
                        </a:rPr>
                        <a:t>SquareIt</a:t>
                      </a:r>
                      <a:r>
                        <a:rPr lang="en-US" sz="1200" b="0" i="0" u="none" strike="noStrike" dirty="0">
                          <a:solidFill>
                            <a:srgbClr val="0036A2"/>
                          </a:solidFill>
                          <a:latin typeface="Calibri"/>
                        </a:rPr>
                        <a:t>(ref </a:t>
                      </a:r>
                      <a:r>
                        <a:rPr lang="en-US" sz="1200" b="0" i="0" u="none" strike="noStrike" dirty="0" err="1">
                          <a:solidFill>
                            <a:srgbClr val="0036A2"/>
                          </a:solidFill>
                          <a:latin typeface="Calibri"/>
                        </a:rPr>
                        <a:t>myInt</a:t>
                      </a:r>
                      <a:r>
                        <a:rPr lang="en-US" sz="1200" b="0" i="0" u="none" strike="noStrike" dirty="0">
                          <a:solidFill>
                            <a:srgbClr val="0036A2"/>
                          </a:solidFill>
                          <a:latin typeface="Calibri"/>
                        </a:rPr>
                        <a:t>);   // Passing </a:t>
                      </a:r>
                      <a:r>
                        <a:rPr lang="en-US" sz="1200" b="0" i="0" u="none" strike="noStrike" dirty="0" err="1">
                          <a:solidFill>
                            <a:srgbClr val="0036A2"/>
                          </a:solidFill>
                          <a:latin typeface="Calibri"/>
                        </a:rPr>
                        <a:t>myInt</a:t>
                      </a:r>
                      <a:r>
                        <a:rPr lang="en-US" sz="1200" b="0" i="0" u="none" strike="noStrike" dirty="0">
                          <a:solidFill>
                            <a:srgbClr val="0036A2"/>
                          </a:solidFill>
                          <a:latin typeface="Calibri"/>
                        </a:rPr>
                        <a:t> by reference.</a:t>
                      </a:r>
                      <a:br>
                        <a:rPr lang="en-US" sz="1200" b="0" i="0" u="none" strike="noStrike" dirty="0">
                          <a:solidFill>
                            <a:srgbClr val="0036A2"/>
                          </a:solidFill>
                          <a:latin typeface="Calibri"/>
                        </a:rPr>
                      </a:br>
                      <a:r>
                        <a:rPr lang="en-US" sz="1200" b="0" i="0" u="none" strike="noStrike" dirty="0">
                          <a:solidFill>
                            <a:srgbClr val="0036A2"/>
                          </a:solidFill>
                          <a:latin typeface="Calibri"/>
                        </a:rPr>
                        <a:t>        </a:t>
                      </a:r>
                      <a:r>
                        <a:rPr lang="en-US" sz="1200" b="0" i="0" u="none" strike="noStrike" dirty="0" err="1">
                          <a:solidFill>
                            <a:srgbClr val="0036A2"/>
                          </a:solidFill>
                          <a:latin typeface="Calibri"/>
                        </a:rPr>
                        <a:t>Console.WriteLine</a:t>
                      </a:r>
                      <a:r>
                        <a:rPr lang="en-US" sz="1200" b="0" i="0" u="none" strike="noStrike" dirty="0">
                          <a:solidFill>
                            <a:srgbClr val="0036A2"/>
                          </a:solidFill>
                          <a:latin typeface="Calibri"/>
                        </a:rPr>
                        <a:t>("The value after calling the method: {0</a:t>
                      </a:r>
                      <a:r>
                        <a:rPr lang="en-US" sz="1200" b="0" i="0" u="none" strike="noStrike" dirty="0" smtClean="0">
                          <a:solidFill>
                            <a:srgbClr val="0036A2"/>
                          </a:solidFill>
                          <a:latin typeface="Calibri"/>
                        </a:rPr>
                        <a:t>}",  </a:t>
                      </a:r>
                      <a:r>
                        <a:rPr lang="en-US" sz="1200" b="0" i="0" u="none" strike="noStrike" dirty="0" err="1" smtClean="0">
                          <a:solidFill>
                            <a:srgbClr val="0036A2"/>
                          </a:solidFill>
                          <a:latin typeface="Calibri"/>
                        </a:rPr>
                        <a:t>myInt</a:t>
                      </a:r>
                      <a:r>
                        <a:rPr lang="en-US" sz="1200" b="0" i="0" u="none" strike="noStrike" dirty="0">
                          <a:solidFill>
                            <a:srgbClr val="0036A2"/>
                          </a:solidFill>
                          <a:latin typeface="Calibri"/>
                        </a:rPr>
                        <a:t>);</a:t>
                      </a:r>
                      <a:br>
                        <a:rPr lang="en-US" sz="1200" b="0" i="0" u="none" strike="noStrike" dirty="0">
                          <a:solidFill>
                            <a:srgbClr val="0036A2"/>
                          </a:solidFill>
                          <a:latin typeface="Calibri"/>
                        </a:rPr>
                      </a:br>
                      <a:r>
                        <a:rPr lang="en-US" sz="1200" b="0" i="0" u="none" strike="noStrike" dirty="0">
                          <a:solidFill>
                            <a:srgbClr val="0036A2"/>
                          </a:solidFill>
                          <a:latin typeface="Calibri"/>
                        </a:rPr>
                        <a:t>    }</a:t>
                      </a:r>
                      <a:br>
                        <a:rPr lang="en-US" sz="1200" b="0" i="0" u="none" strike="noStrike" dirty="0">
                          <a:solidFill>
                            <a:srgbClr val="0036A2"/>
                          </a:solidFill>
                          <a:latin typeface="Calibri"/>
                        </a:rPr>
                      </a:br>
                      <a:r>
                        <a:rPr lang="en-US" sz="1200" b="0" i="0" u="none" strike="noStrike" dirty="0" smtClean="0">
                          <a:solidFill>
                            <a:srgbClr val="0036A2"/>
                          </a:solidFill>
                          <a:latin typeface="Calibri"/>
                        </a:rPr>
                        <a:t> }</a:t>
                      </a:r>
                      <a:endParaRPr lang="en-US" sz="1200" b="0" i="0" u="none" strike="noStrike" dirty="0">
                        <a:solidFill>
                          <a:srgbClr val="0036A2"/>
                        </a:solidFill>
                        <a:latin typeface="Calibri"/>
                      </a:endParaRPr>
                    </a:p>
                  </a:txBody>
                  <a:tcPr marL="7815" marR="7815" marT="77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Rectangle 25"/>
          <p:cNvSpPr>
            <a:spLocks noChangeArrowheads="1"/>
          </p:cNvSpPr>
          <p:nvPr/>
        </p:nvSpPr>
        <p:spPr bwMode="auto">
          <a:xfrm>
            <a:off x="381000" y="7620000"/>
            <a:ext cx="4953000" cy="83026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mn-cs"/>
              </a:rPr>
              <a:t>Output</a:t>
            </a:r>
          </a:p>
          <a:p>
            <a:pPr defTabSz="966788" eaLnBrk="1" hangingPunct="1">
              <a:defRPr/>
            </a:pPr>
            <a:r>
              <a:rPr lang="en-US" sz="1200" dirty="0">
                <a:solidFill>
                  <a:srgbClr val="0036A2"/>
                </a:solidFill>
                <a:latin typeface="Candara" pitchFamily="34" charset="0"/>
                <a:cs typeface="+mn-cs"/>
              </a:rPr>
              <a:t>Inside Main, before calling the method, the first element is: 1</a:t>
            </a:r>
          </a:p>
          <a:p>
            <a:pPr defTabSz="966788" eaLnBrk="1" hangingPunct="1">
              <a:defRPr/>
            </a:pPr>
            <a:r>
              <a:rPr lang="en-US" sz="1200" dirty="0">
                <a:solidFill>
                  <a:srgbClr val="0036A2"/>
                </a:solidFill>
                <a:latin typeface="Candara" pitchFamily="34" charset="0"/>
                <a:cs typeface="+mn-cs"/>
              </a:rPr>
              <a:t>Inside the method, the first element is: -3</a:t>
            </a:r>
          </a:p>
          <a:p>
            <a:pPr defTabSz="966788" eaLnBrk="1" hangingPunct="1">
              <a:defRPr/>
            </a:pPr>
            <a:r>
              <a:rPr lang="en-US" sz="1200" dirty="0">
                <a:solidFill>
                  <a:srgbClr val="0036A2"/>
                </a:solidFill>
                <a:latin typeface="Candara" pitchFamily="34" charset="0"/>
                <a:cs typeface="+mn-cs"/>
              </a:rPr>
              <a:t>Inside Main, after calling the method, the first element is: 888</a:t>
            </a:r>
          </a:p>
        </p:txBody>
      </p:sp>
      <p:grpSp>
        <p:nvGrpSpPr>
          <p:cNvPr id="240652" name="Group 8"/>
          <p:cNvGrpSpPr>
            <a:grpSpLocks/>
          </p:cNvGrpSpPr>
          <p:nvPr/>
        </p:nvGrpSpPr>
        <p:grpSpPr bwMode="auto">
          <a:xfrm>
            <a:off x="0" y="8686800"/>
            <a:ext cx="6858000" cy="295275"/>
            <a:chOff x="0" y="8686800"/>
            <a:chExt cx="6858000" cy="295395"/>
          </a:xfrm>
        </p:grpSpPr>
        <p:sp>
          <p:nvSpPr>
            <p:cNvPr id="12" name="TextBox 11"/>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3" name="Straight Connector 12"/>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0653" name="TextBox 13"/>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
        <p:nvSpPr>
          <p:cNvPr id="6" name="Rectangle 5"/>
          <p:cNvSpPr>
            <a:spLocks noChangeArrowheads="1"/>
          </p:cNvSpPr>
          <p:nvPr/>
        </p:nvSpPr>
        <p:spPr bwMode="auto">
          <a:xfrm>
            <a:off x="3886200" y="44958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rgbClr val="0036A2"/>
                </a:solidFill>
                <a:latin typeface="Candara" pitchFamily="34" charset="0"/>
              </a:rPr>
              <a:t>Example</a:t>
            </a:r>
            <a:r>
              <a:rPr lang="en-US" sz="1550" dirty="0">
                <a:solidFill>
                  <a:srgbClr val="0036A2"/>
                </a:solidFill>
                <a:latin typeface="Candara" pitchFamily="34" charset="0"/>
                <a:cs typeface="Arial" charset="0"/>
              </a:rPr>
              <a:t> 4.14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637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77B4DD3-20C2-4DBC-B31C-5C3849976178}" type="slidenum">
              <a:rPr lang="en-US" altLang="en-US" sz="800">
                <a:latin typeface="Arial" pitchFamily="34" charset="0"/>
              </a:rPr>
              <a:pPr algn="r" eaLnBrk="1" hangingPunct="1">
                <a:spcBef>
                  <a:spcPct val="0"/>
                </a:spcBef>
                <a:buFontTx/>
                <a:buNone/>
              </a:pPr>
              <a:t>6</a:t>
            </a:fld>
            <a:endParaRPr lang="en-US" altLang="en-US" sz="800">
              <a:latin typeface="Arial" pitchFamily="34" charset="0"/>
            </a:endParaRPr>
          </a:p>
        </p:txBody>
      </p:sp>
      <p:sp>
        <p:nvSpPr>
          <p:cNvPr id="5"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sz="1600" b="1" dirty="0">
                <a:latin typeface="Candara" pitchFamily="34" charset="0"/>
                <a:cs typeface="Arial" charset="0"/>
              </a:rPr>
              <a:t>3.1.4Statement Blocks</a:t>
            </a:r>
          </a:p>
          <a:p>
            <a:pPr marL="361950" indent="-361950" defTabSz="966788" eaLnBrk="1" hangingPunct="1">
              <a:defRPr/>
            </a:pPr>
            <a:r>
              <a:rPr lang="en-US" sz="1550" dirty="0">
                <a:latin typeface="Candara" pitchFamily="34" charset="0"/>
                <a:cs typeface="Arial" charset="0"/>
              </a:rPr>
              <a:t>Statement blocks encloses multiple lines of statements with curly braces.</a:t>
            </a:r>
          </a:p>
          <a:p>
            <a:pPr marL="361950" indent="-361950" defTabSz="966788" eaLnBrk="1" hangingPunct="1">
              <a:defRPr/>
            </a:pPr>
            <a:r>
              <a:rPr lang="en-US" sz="1550" dirty="0">
                <a:latin typeface="Candara" pitchFamily="34" charset="0"/>
                <a:cs typeface="Arial" charset="0"/>
              </a:rPr>
              <a:t>As discussed before it is allowed for curly braces to end with a semicolon</a:t>
            </a:r>
          </a:p>
          <a:p>
            <a:pPr marL="361950" indent="-361950" defTabSz="966788" eaLnBrk="1" hangingPunct="1">
              <a:defRPr/>
            </a:pPr>
            <a:r>
              <a:rPr lang="en-US" sz="1550" dirty="0">
                <a:latin typeface="Candara" pitchFamily="34" charset="0"/>
                <a:cs typeface="Arial" charset="0"/>
              </a:rPr>
              <a:t>but not recommended. </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b="1" dirty="0">
                <a:latin typeface="Candara" pitchFamily="34" charset="0"/>
                <a:cs typeface="Arial" charset="0"/>
              </a:rPr>
              <a:t>Single Statement: </a:t>
            </a:r>
          </a:p>
          <a:p>
            <a:pPr marL="361950" indent="-361950" defTabSz="966788" eaLnBrk="1" hangingPunct="1">
              <a:defRPr/>
            </a:pPr>
            <a:r>
              <a:rPr lang="en-US" sz="1550" dirty="0">
                <a:latin typeface="Candara" pitchFamily="34" charset="0"/>
                <a:cs typeface="Arial" charset="0"/>
              </a:rPr>
              <a:t>In some cases you may only have one statement to run. If you have one</a:t>
            </a:r>
          </a:p>
          <a:p>
            <a:pPr marL="361950" indent="-361950" defTabSz="966788" eaLnBrk="1" hangingPunct="1">
              <a:defRPr/>
            </a:pPr>
            <a:r>
              <a:rPr lang="en-US" sz="1550" dirty="0">
                <a:latin typeface="Candara" pitchFamily="34" charset="0"/>
                <a:cs typeface="Arial" charset="0"/>
              </a:rPr>
              <a:t>statement to execute statement blocks are not required. Take a look at the</a:t>
            </a:r>
          </a:p>
          <a:p>
            <a:pPr marL="361950" indent="-361950" defTabSz="966788" eaLnBrk="1" hangingPunct="1">
              <a:defRPr/>
            </a:pPr>
            <a:r>
              <a:rPr lang="en-US" sz="1550" dirty="0">
                <a:latin typeface="Candara" pitchFamily="34" charset="0"/>
                <a:cs typeface="Arial" charset="0"/>
              </a:rPr>
              <a:t>following code:</a:t>
            </a:r>
          </a:p>
        </p:txBody>
      </p:sp>
      <p:sp>
        <p:nvSpPr>
          <p:cNvPr id="7" name="Rectangle 21"/>
          <p:cNvSpPr>
            <a:spLocks noChangeArrowheads="1"/>
          </p:cNvSpPr>
          <p:nvPr/>
        </p:nvSpPr>
        <p:spPr bwMode="auto">
          <a:xfrm>
            <a:off x="457200" y="3124200"/>
            <a:ext cx="4953000" cy="2678113"/>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defTabSz="966788" eaLnBrk="1" hangingPunct="1">
              <a:defRPr/>
            </a:pPr>
            <a:r>
              <a:rPr lang="en-US" sz="1200" dirty="0">
                <a:solidFill>
                  <a:srgbClr val="0036A2"/>
                </a:solidFill>
                <a:latin typeface="Arial" pitchFamily="34" charset="0"/>
              </a:rPr>
              <a:t>using System;	//namespace</a:t>
            </a:r>
          </a:p>
          <a:p>
            <a:pPr defTabSz="966788" eaLnBrk="1" hangingPunct="1">
              <a:defRPr/>
            </a:pPr>
            <a:endParaRPr lang="en-US" sz="1200" dirty="0">
              <a:solidFill>
                <a:srgbClr val="0036A2"/>
              </a:solidFill>
              <a:latin typeface="Arial" pitchFamily="34" charset="0"/>
            </a:endParaRPr>
          </a:p>
          <a:p>
            <a:pPr defTabSz="966788" eaLnBrk="1" hangingPunct="1">
              <a:defRPr/>
            </a:pPr>
            <a:r>
              <a:rPr lang="en-US" sz="1200" dirty="0">
                <a:solidFill>
                  <a:srgbClr val="0036A2"/>
                </a:solidFill>
                <a:latin typeface="Arial" pitchFamily="34" charset="0"/>
              </a:rPr>
              <a:t>class Program 	//Class Name</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static void Main(string[] </a:t>
            </a:r>
            <a:r>
              <a:rPr lang="en-US" sz="1200" dirty="0" err="1">
                <a:solidFill>
                  <a:srgbClr val="0036A2"/>
                </a:solidFill>
                <a:latin typeface="Arial" pitchFamily="34" charset="0"/>
              </a:rPr>
              <a:t>args</a:t>
            </a: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 </a:t>
            </a:r>
          </a:p>
          <a:p>
            <a:pPr defTabSz="966788" eaLnBrk="1" hangingPunct="1">
              <a:defRPr/>
            </a:pPr>
            <a:r>
              <a:rPr lang="en-US" sz="1200" dirty="0">
                <a:solidFill>
                  <a:srgbClr val="0036A2"/>
                </a:solidFill>
                <a:latin typeface="Arial" pitchFamily="34" charset="0"/>
              </a:rPr>
              <a:t>    </a:t>
            </a:r>
            <a:r>
              <a:rPr lang="en-US" sz="1200" dirty="0" err="1">
                <a:solidFill>
                  <a:srgbClr val="0036A2"/>
                </a:solidFill>
                <a:latin typeface="Arial" pitchFamily="34" charset="0"/>
              </a:rPr>
              <a:t>int</a:t>
            </a:r>
            <a:r>
              <a:rPr lang="en-US" sz="1200" dirty="0">
                <a:solidFill>
                  <a:srgbClr val="0036A2"/>
                </a:solidFill>
                <a:latin typeface="Arial" pitchFamily="34" charset="0"/>
              </a:rPr>
              <a:t> a = 1; </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if(a == 1) </a:t>
            </a:r>
          </a:p>
          <a:p>
            <a:pPr defTabSz="966788" eaLnBrk="1" hangingPunct="1">
              <a:defRPr/>
            </a:pPr>
            <a:endParaRPr lang="en-US" sz="1200" dirty="0">
              <a:solidFill>
                <a:srgbClr val="0036A2"/>
              </a:solidFill>
              <a:latin typeface="Arial" pitchFamily="34" charset="0"/>
            </a:endParaRPr>
          </a:p>
          <a:p>
            <a:pPr defTabSz="966788" eaLnBrk="1" hangingPunct="1">
              <a:defRPr/>
            </a:pPr>
            <a:r>
              <a:rPr lang="en-US" sz="1200" dirty="0">
                <a:solidFill>
                  <a:srgbClr val="0036A2"/>
                </a:solidFill>
                <a:latin typeface="Arial" pitchFamily="34" charset="0"/>
              </a:rPr>
              <a:t>    //No curly braces</a:t>
            </a:r>
          </a:p>
          <a:p>
            <a:pPr defTabSz="966788" eaLnBrk="1" hangingPunct="1">
              <a:defRPr/>
            </a:pPr>
            <a:r>
              <a:rPr lang="en-US" sz="1200" dirty="0">
                <a:solidFill>
                  <a:srgbClr val="0036A2"/>
                </a:solidFill>
                <a:latin typeface="Arial" pitchFamily="34" charset="0"/>
              </a:rPr>
              <a:t>    </a:t>
            </a:r>
            <a:r>
              <a:rPr lang="en-US" sz="1200" dirty="0" err="1">
                <a:solidFill>
                  <a:srgbClr val="0036A2"/>
                </a:solidFill>
                <a:latin typeface="Arial" pitchFamily="34" charset="0"/>
              </a:rPr>
              <a:t>Console.WriteLine</a:t>
            </a:r>
            <a:r>
              <a:rPr lang="en-US" sz="1200" dirty="0">
                <a:solidFill>
                  <a:srgbClr val="0036A2"/>
                </a:solidFill>
                <a:latin typeface="Arial" pitchFamily="34" charset="0"/>
              </a:rPr>
              <a:t>("This is a statement");</a:t>
            </a:r>
          </a:p>
          <a:p>
            <a:pPr defTabSz="966788" eaLnBrk="1" hangingPunct="1">
              <a:defRPr/>
            </a:pPr>
            <a:r>
              <a:rPr lang="en-US" sz="1200" dirty="0">
                <a:solidFill>
                  <a:srgbClr val="0036A2"/>
                </a:solidFill>
                <a:latin typeface="Arial" pitchFamily="34" charset="0"/>
              </a:rPr>
              <a:t>  } </a:t>
            </a:r>
          </a:p>
          <a:p>
            <a:pPr defTabSz="966788" eaLnBrk="1" hangingPunct="1">
              <a:defRPr/>
            </a:pPr>
            <a:r>
              <a:rPr lang="en-US" sz="1200" dirty="0">
                <a:solidFill>
                  <a:srgbClr val="0036A2"/>
                </a:solidFill>
                <a:latin typeface="Arial" pitchFamily="34" charset="0"/>
              </a:rPr>
              <a:t>} </a:t>
            </a:r>
          </a:p>
        </p:txBody>
      </p:sp>
      <p:sp>
        <p:nvSpPr>
          <p:cNvPr id="9" name="Rectangle 8"/>
          <p:cNvSpPr>
            <a:spLocks noChangeArrowheads="1"/>
          </p:cNvSpPr>
          <p:nvPr/>
        </p:nvSpPr>
        <p:spPr bwMode="auto">
          <a:xfrm>
            <a:off x="5486400" y="4267200"/>
            <a:ext cx="1165225" cy="330200"/>
          </a:xfrm>
          <a:prstGeom prst="rect">
            <a:avLst/>
          </a:prstGeom>
          <a:noFill/>
          <a:ln w="9525">
            <a:noFill/>
            <a:miter lim="800000"/>
            <a:headEnd/>
            <a:tailEnd/>
          </a:ln>
        </p:spPr>
        <p:txBody>
          <a:bodyPr wrap="none">
            <a:spAutoFit/>
          </a:bodyPr>
          <a:lstStyle/>
          <a:p>
            <a:pPr algn="ctr" defTabSz="966788" eaLnBrk="1" hangingPunct="1">
              <a:defRPr/>
            </a:pPr>
            <a:r>
              <a:rPr lang="en-US" sz="1550" dirty="0">
                <a:latin typeface="Candara" pitchFamily="34" charset="0"/>
              </a:rPr>
              <a:t>Example 3.1</a:t>
            </a:r>
          </a:p>
        </p:txBody>
      </p:sp>
      <p:sp>
        <p:nvSpPr>
          <p:cNvPr id="10" name="Rectangle 22"/>
          <p:cNvSpPr>
            <a:spLocks noChangeArrowheads="1"/>
          </p:cNvSpPr>
          <p:nvPr/>
        </p:nvSpPr>
        <p:spPr bwMode="auto">
          <a:xfrm>
            <a:off x="457200" y="5805488"/>
            <a:ext cx="4953000" cy="2678112"/>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defTabSz="966788" eaLnBrk="1" hangingPunct="1">
              <a:defRPr/>
            </a:pPr>
            <a:r>
              <a:rPr lang="en-US" sz="1200" dirty="0">
                <a:solidFill>
                  <a:srgbClr val="0036A2"/>
                </a:solidFill>
                <a:latin typeface="Arial" pitchFamily="34" charset="0"/>
              </a:rPr>
              <a:t>using System;	//namespace</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class Program	//Class name</a:t>
            </a:r>
          </a:p>
          <a:p>
            <a:pPr defTabSz="966788" eaLnBrk="1" hangingPunct="1">
              <a:defRPr/>
            </a:pPr>
            <a:r>
              <a:rPr lang="en-US" sz="1200" dirty="0">
                <a:solidFill>
                  <a:srgbClr val="0036A2"/>
                </a:solidFill>
                <a:latin typeface="Arial" pitchFamily="34" charset="0"/>
              </a:rPr>
              <a:t>{</a:t>
            </a:r>
          </a:p>
          <a:p>
            <a:pPr defTabSz="966788" eaLnBrk="1" hangingPunct="1">
              <a:defRPr/>
            </a:pPr>
            <a:r>
              <a:rPr lang="en-US" sz="1200" dirty="0">
                <a:solidFill>
                  <a:srgbClr val="0036A2"/>
                </a:solidFill>
                <a:latin typeface="Arial" pitchFamily="34" charset="0"/>
              </a:rPr>
              <a:t>  static void Main(string[] </a:t>
            </a:r>
            <a:r>
              <a:rPr lang="en-US" sz="1200" dirty="0" err="1">
                <a:solidFill>
                  <a:srgbClr val="0036A2"/>
                </a:solidFill>
                <a:latin typeface="Arial" pitchFamily="34" charset="0"/>
              </a:rPr>
              <a:t>args</a:t>
            </a:r>
            <a:r>
              <a:rPr lang="en-US" sz="1200" dirty="0">
                <a:solidFill>
                  <a:srgbClr val="0036A2"/>
                </a:solidFill>
                <a:latin typeface="Arial" pitchFamily="34" charset="0"/>
              </a:rPr>
              <a:t>)</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a:t>
            </a:r>
            <a:r>
              <a:rPr lang="en-US" sz="1200" dirty="0" err="1">
                <a:solidFill>
                  <a:srgbClr val="0036A2"/>
                </a:solidFill>
                <a:latin typeface="Arial" pitchFamily="34" charset="0"/>
              </a:rPr>
              <a:t>int</a:t>
            </a:r>
            <a:r>
              <a:rPr lang="en-US" sz="1200" dirty="0">
                <a:solidFill>
                  <a:srgbClr val="0036A2"/>
                </a:solidFill>
                <a:latin typeface="Arial" pitchFamily="34" charset="0"/>
              </a:rPr>
              <a:t> a = 1;</a:t>
            </a:r>
          </a:p>
          <a:p>
            <a:pPr defTabSz="966788" eaLnBrk="1" hangingPunct="1">
              <a:defRPr/>
            </a:pPr>
            <a:r>
              <a:rPr lang="en-US" sz="1200" dirty="0">
                <a:solidFill>
                  <a:srgbClr val="0036A2"/>
                </a:solidFill>
                <a:latin typeface="Arial" pitchFamily="34" charset="0"/>
              </a:rPr>
              <a:t>    if (a == 1)</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//This block uses curly braces</a:t>
            </a:r>
          </a:p>
          <a:p>
            <a:pPr defTabSz="966788" eaLnBrk="1" hangingPunct="1">
              <a:defRPr/>
            </a:pPr>
            <a:r>
              <a:rPr lang="en-US" sz="1200" dirty="0">
                <a:solidFill>
                  <a:srgbClr val="0036A2"/>
                </a:solidFill>
                <a:latin typeface="Arial" pitchFamily="34" charset="0"/>
              </a:rPr>
              <a:t>     </a:t>
            </a:r>
            <a:r>
              <a:rPr lang="en-US" sz="1200" dirty="0" err="1">
                <a:solidFill>
                  <a:srgbClr val="0036A2"/>
                </a:solidFill>
                <a:latin typeface="Arial" pitchFamily="34" charset="0"/>
              </a:rPr>
              <a:t>Console.WriteLine</a:t>
            </a:r>
            <a:r>
              <a:rPr lang="en-US" sz="1200" dirty="0">
                <a:solidFill>
                  <a:srgbClr val="0036A2"/>
                </a:solidFill>
                <a:latin typeface="Arial" pitchFamily="34" charset="0"/>
              </a:rPr>
              <a:t>("This is a statement");</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a:t>
            </a:r>
          </a:p>
          <a:p>
            <a:pPr defTabSz="966788" eaLnBrk="1" hangingPunct="1">
              <a:defRPr/>
            </a:pPr>
            <a:r>
              <a:rPr lang="en-US" sz="1200" dirty="0">
                <a:solidFill>
                  <a:srgbClr val="0036A2"/>
                </a:solidFill>
                <a:latin typeface="Arial" pitchFamily="34" charset="0"/>
              </a:rPr>
              <a:t>} </a:t>
            </a:r>
          </a:p>
        </p:txBody>
      </p:sp>
      <p:sp>
        <p:nvSpPr>
          <p:cNvPr id="11" name="Rectangle 10"/>
          <p:cNvSpPr>
            <a:spLocks noChangeArrowheads="1"/>
          </p:cNvSpPr>
          <p:nvPr/>
        </p:nvSpPr>
        <p:spPr bwMode="auto">
          <a:xfrm>
            <a:off x="5486400" y="7086600"/>
            <a:ext cx="1187450" cy="330200"/>
          </a:xfrm>
          <a:prstGeom prst="rect">
            <a:avLst/>
          </a:prstGeom>
          <a:noFill/>
          <a:ln w="9525">
            <a:noFill/>
            <a:miter lim="800000"/>
            <a:headEnd/>
            <a:tailEnd/>
          </a:ln>
        </p:spPr>
        <p:txBody>
          <a:bodyPr wrap="none">
            <a:spAutoFit/>
          </a:bodyPr>
          <a:lstStyle/>
          <a:p>
            <a:pPr algn="ctr" defTabSz="966788" eaLnBrk="1" hangingPunct="1">
              <a:defRPr/>
            </a:pPr>
            <a:r>
              <a:rPr lang="en-US" sz="1550" dirty="0">
                <a:latin typeface="Candara" pitchFamily="34" charset="0"/>
              </a:rPr>
              <a:t>Example 3.2</a:t>
            </a:r>
          </a:p>
        </p:txBody>
      </p:sp>
      <p:grpSp>
        <p:nvGrpSpPr>
          <p:cNvPr id="186377" name="Group 11"/>
          <p:cNvGrpSpPr>
            <a:grpSpLocks/>
          </p:cNvGrpSpPr>
          <p:nvPr/>
        </p:nvGrpSpPr>
        <p:grpSpPr bwMode="auto">
          <a:xfrm>
            <a:off x="0" y="8686800"/>
            <a:ext cx="6858000" cy="295275"/>
            <a:chOff x="0" y="8686800"/>
            <a:chExt cx="6858000" cy="295395"/>
          </a:xfrm>
        </p:grpSpPr>
        <p:sp>
          <p:nvSpPr>
            <p:cNvPr id="13" name="TextBox 12"/>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4" name="Straight Connector 13"/>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6378" name="TextBox 14"/>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166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7416A71-C3FD-447B-8AF7-E3C910C2CB9B}" type="slidenum">
              <a:rPr lang="en-US" altLang="en-US" sz="800">
                <a:latin typeface="Arial" pitchFamily="34" charset="0"/>
              </a:rPr>
              <a:pPr algn="r" eaLnBrk="1" hangingPunct="1">
                <a:spcBef>
                  <a:spcPct val="0"/>
                </a:spcBef>
                <a:buFontTx/>
                <a:buNone/>
              </a:pPr>
              <a:t>60</a:t>
            </a:fld>
            <a:endParaRPr lang="en-US" altLang="en-US" sz="800">
              <a:latin typeface="Arial" pitchFamily="34" charset="0"/>
            </a:endParaRPr>
          </a:p>
        </p:txBody>
      </p:sp>
      <p:sp>
        <p:nvSpPr>
          <p:cNvPr id="4" name="Rectangle 7"/>
          <p:cNvSpPr txBox="1">
            <a:spLocks noChangeArrowheads="1"/>
          </p:cNvSpPr>
          <p:nvPr/>
        </p:nvSpPr>
        <p:spPr>
          <a:xfrm>
            <a:off x="228600" y="762000"/>
            <a:ext cx="6510338" cy="4267200"/>
          </a:xfrm>
          <a:prstGeom prst="rect">
            <a:avLst/>
          </a:prstGeom>
        </p:spPr>
        <p:txBody>
          <a:bodyPr/>
          <a:lstStyle/>
          <a:p>
            <a:pPr marL="361950" indent="-361950" defTabSz="966788" eaLnBrk="1" hangingPunct="1">
              <a:defRPr/>
            </a:pPr>
            <a:r>
              <a:rPr lang="en-US" b="1" dirty="0">
                <a:latin typeface="Candara" pitchFamily="34" charset="0"/>
                <a:cs typeface="Courier New" pitchFamily="49" charset="0"/>
              </a:rPr>
              <a:t>4.3 Namespaces</a:t>
            </a:r>
          </a:p>
          <a:p>
            <a:pPr marL="361950" indent="-361950" defTabSz="966788" eaLnBrk="1" hangingPunct="1">
              <a:defRPr/>
            </a:pPr>
            <a:r>
              <a:rPr lang="en-US" sz="1550" dirty="0">
                <a:latin typeface="Candara" pitchFamily="34" charset="0"/>
                <a:cs typeface="Courier New" pitchFamily="49" charset="0"/>
              </a:rPr>
              <a:t>The namespace keyword is used to declare a scope. This namespace scope</a:t>
            </a:r>
          </a:p>
          <a:p>
            <a:pPr marL="361950" indent="-361950" defTabSz="966788" eaLnBrk="1" hangingPunct="1">
              <a:defRPr/>
            </a:pPr>
            <a:r>
              <a:rPr lang="en-US" sz="1550" dirty="0">
                <a:latin typeface="Candara" pitchFamily="34" charset="0"/>
                <a:cs typeface="Courier New" pitchFamily="49" charset="0"/>
              </a:rPr>
              <a:t>lets you organize code and gives you a way to create globally unique types.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Example 4.15 is a simple example. Within a namespace, you can declare one</a:t>
            </a:r>
          </a:p>
          <a:p>
            <a:pPr marL="361950" indent="-361950" defTabSz="966788" eaLnBrk="1" hangingPunct="1">
              <a:defRPr/>
            </a:pPr>
            <a:r>
              <a:rPr lang="en-US" sz="1550" dirty="0">
                <a:latin typeface="Candara" pitchFamily="34" charset="0"/>
                <a:cs typeface="Courier New" pitchFamily="49" charset="0"/>
              </a:rPr>
              <a:t>or more of the following types:</a:t>
            </a:r>
          </a:p>
          <a:p>
            <a:pPr marL="361950" indent="-361950" defTabSz="966788" eaLnBrk="1" hangingPunct="1">
              <a:defRPr/>
            </a:pPr>
            <a:endParaRPr lang="en-US" sz="800" dirty="0">
              <a:latin typeface="Candara" pitchFamily="34" charset="0"/>
              <a:cs typeface="Courier New" pitchFamily="49" charset="0"/>
            </a:endParaRPr>
          </a:p>
          <a:p>
            <a:pPr marL="819150" lvl="1" indent="-361950" defTabSz="966788" eaLnBrk="1" hangingPunct="1">
              <a:buFont typeface="Courier New" pitchFamily="49" charset="0"/>
              <a:buChar char="o"/>
              <a:defRPr/>
            </a:pPr>
            <a:r>
              <a:rPr lang="en-US" sz="1550" dirty="0">
                <a:latin typeface="Candara" pitchFamily="34" charset="0"/>
                <a:cs typeface="Courier New" pitchFamily="49" charset="0"/>
              </a:rPr>
              <a:t>another namespace</a:t>
            </a:r>
          </a:p>
          <a:p>
            <a:pPr marL="819150" lvl="1" indent="-361950" defTabSz="966788" eaLnBrk="1" hangingPunct="1">
              <a:buFont typeface="Courier New" pitchFamily="49" charset="0"/>
              <a:buChar char="o"/>
              <a:defRPr/>
            </a:pPr>
            <a:r>
              <a:rPr lang="en-US" sz="1550" dirty="0">
                <a:latin typeface="Candara" pitchFamily="34" charset="0"/>
                <a:cs typeface="Courier New" pitchFamily="49" charset="0"/>
              </a:rPr>
              <a:t>class </a:t>
            </a:r>
          </a:p>
          <a:p>
            <a:pPr marL="819150" lvl="1" indent="-361950" defTabSz="966788" eaLnBrk="1" hangingPunct="1">
              <a:buFont typeface="Courier New" pitchFamily="49" charset="0"/>
              <a:buChar char="o"/>
              <a:defRPr/>
            </a:pPr>
            <a:r>
              <a:rPr lang="en-US" sz="1550" dirty="0">
                <a:latin typeface="Candara" pitchFamily="34" charset="0"/>
                <a:cs typeface="Courier New" pitchFamily="49" charset="0"/>
              </a:rPr>
              <a:t>interface </a:t>
            </a:r>
          </a:p>
          <a:p>
            <a:pPr marL="819150" lvl="1" indent="-361950" defTabSz="966788" eaLnBrk="1" hangingPunct="1">
              <a:buFont typeface="Courier New" pitchFamily="49" charset="0"/>
              <a:buChar char="o"/>
              <a:defRPr/>
            </a:pPr>
            <a:r>
              <a:rPr lang="en-US" sz="1550" dirty="0" err="1">
                <a:latin typeface="Candara" pitchFamily="34" charset="0"/>
                <a:cs typeface="Courier New" pitchFamily="49" charset="0"/>
              </a:rPr>
              <a:t>struct </a:t>
            </a:r>
          </a:p>
          <a:p>
            <a:pPr marL="819150" lvl="1" indent="-361950" defTabSz="966788" eaLnBrk="1" hangingPunct="1">
              <a:buFont typeface="Courier New" pitchFamily="49" charset="0"/>
              <a:buChar char="o"/>
              <a:defRPr/>
            </a:pPr>
            <a:r>
              <a:rPr lang="en-US" sz="1550" dirty="0" err="1">
                <a:latin typeface="Candara" pitchFamily="34" charset="0"/>
                <a:cs typeface="Courier New" pitchFamily="49" charset="0"/>
              </a:rPr>
              <a:t>enum </a:t>
            </a:r>
          </a:p>
          <a:p>
            <a:pPr marL="819150" lvl="1" indent="-361950" defTabSz="966788" eaLnBrk="1" hangingPunct="1">
              <a:buFont typeface="Courier New" pitchFamily="49" charset="0"/>
              <a:buChar char="o"/>
              <a:defRPr/>
            </a:pPr>
            <a:r>
              <a:rPr lang="en-US" sz="1550" dirty="0" err="1">
                <a:latin typeface="Candara" pitchFamily="34" charset="0"/>
                <a:cs typeface="Courier New" pitchFamily="49" charset="0"/>
              </a:rPr>
              <a:t>delegate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Whether or not you explicitly declare a namespace in a C# source file, the</a:t>
            </a:r>
          </a:p>
          <a:p>
            <a:pPr marL="361950" indent="-361950" defTabSz="966788" eaLnBrk="1" hangingPunct="1">
              <a:defRPr/>
            </a:pPr>
            <a:r>
              <a:rPr lang="en-US" sz="1550" dirty="0">
                <a:latin typeface="Candara" pitchFamily="34" charset="0"/>
                <a:cs typeface="Courier New" pitchFamily="49" charset="0"/>
              </a:rPr>
              <a:t>compiler adds a default namespace. This unnamed namespace, sometimes</a:t>
            </a:r>
          </a:p>
          <a:p>
            <a:pPr marL="361950" indent="-361950" defTabSz="966788" eaLnBrk="1" hangingPunct="1">
              <a:defRPr/>
            </a:pPr>
            <a:r>
              <a:rPr lang="en-US" sz="1550" dirty="0">
                <a:latin typeface="Candara" pitchFamily="34" charset="0"/>
                <a:cs typeface="Courier New" pitchFamily="49" charset="0"/>
              </a:rPr>
              <a:t>called the global namespace, is present in every file. Any identifier in the</a:t>
            </a:r>
          </a:p>
          <a:p>
            <a:pPr marL="361950" indent="-361950" defTabSz="966788" eaLnBrk="1" hangingPunct="1">
              <a:defRPr/>
            </a:pPr>
            <a:r>
              <a:rPr lang="en-US" sz="1550" dirty="0">
                <a:latin typeface="Candara" pitchFamily="34" charset="0"/>
                <a:cs typeface="Courier New" pitchFamily="49" charset="0"/>
              </a:rPr>
              <a:t>global namespace is available for use in a named namespace.</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Namespaces implicitly have public access and this is not modifiable..</a:t>
            </a:r>
          </a:p>
          <a:p>
            <a:pPr eaLnBrk="1" hangingPunct="1">
              <a:buClr>
                <a:srgbClr val="FFFF00"/>
              </a:buClr>
              <a:defRPr/>
            </a:pPr>
            <a:r>
              <a:rPr lang="en-US" sz="1550" dirty="0">
                <a:latin typeface="Candara" pitchFamily="34" charset="0"/>
                <a:cs typeface="Courier New" pitchFamily="49" charset="0"/>
              </a:rPr>
              <a:t> </a:t>
            </a:r>
          </a:p>
        </p:txBody>
      </p:sp>
      <p:sp>
        <p:nvSpPr>
          <p:cNvPr id="5" name="Rectangle 4"/>
          <p:cNvSpPr>
            <a:spLocks noChangeArrowheads="1"/>
          </p:cNvSpPr>
          <p:nvPr/>
        </p:nvSpPr>
        <p:spPr bwMode="auto">
          <a:xfrm>
            <a:off x="1447800" y="83058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4.15</a:t>
            </a:r>
          </a:p>
        </p:txBody>
      </p:sp>
      <p:graphicFrame>
        <p:nvGraphicFramePr>
          <p:cNvPr id="9" name="Table 8"/>
          <p:cNvGraphicFramePr>
            <a:graphicFrameLocks noGrp="1"/>
          </p:cNvGraphicFramePr>
          <p:nvPr/>
        </p:nvGraphicFramePr>
        <p:xfrm>
          <a:off x="381000" y="5181600"/>
          <a:ext cx="3741738" cy="3116732"/>
        </p:xfrm>
        <a:graphic>
          <a:graphicData uri="http://schemas.openxmlformats.org/drawingml/2006/table">
            <a:tbl>
              <a:tblPr/>
              <a:tblGrid>
                <a:gridCol w="3741738"/>
              </a:tblGrid>
              <a:tr h="3116263">
                <a:tc>
                  <a:txBody>
                    <a:bodyPr/>
                    <a:lstStyle/>
                    <a:p>
                      <a:pPr algn="l" fontAlgn="b"/>
                      <a:r>
                        <a:rPr lang="en-US" sz="1200" b="0" i="0" u="none" strike="noStrike" dirty="0">
                          <a:solidFill>
                            <a:srgbClr val="0036A2"/>
                          </a:solidFill>
                          <a:latin typeface="Candara" pitchFamily="34" charset="0"/>
                        </a:rPr>
                        <a:t>namespace </a:t>
                      </a:r>
                      <a:r>
                        <a:rPr lang="en-US" sz="1200" b="0" i="0" u="none" strike="noStrike" dirty="0" err="1">
                          <a:solidFill>
                            <a:srgbClr val="0036A2"/>
                          </a:solidFill>
                          <a:latin typeface="Candara" pitchFamily="34" charset="0"/>
                        </a:rPr>
                        <a:t>SampleNamespace</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class </a:t>
                      </a:r>
                      <a:r>
                        <a:rPr lang="en-US" sz="1200" b="0" i="0" u="none" strike="noStrike" dirty="0" err="1">
                          <a:solidFill>
                            <a:srgbClr val="0036A2"/>
                          </a:solidFill>
                          <a:latin typeface="Candara" pitchFamily="34" charset="0"/>
                        </a:rPr>
                        <a:t>SampleClass</a:t>
                      </a:r>
                      <a:r>
                        <a:rPr lang="en-US" sz="1200" b="0" i="0" u="none" strike="noStrike" dirty="0">
                          <a:solidFill>
                            <a:srgbClr val="0036A2"/>
                          </a:solidFill>
                          <a:latin typeface="Candara" pitchFamily="34" charset="0"/>
                        </a:rPr>
                        <a:t> {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interface </a:t>
                      </a:r>
                      <a:r>
                        <a:rPr lang="en-US" sz="1200" b="0" i="0" u="none" strike="noStrike" dirty="0" err="1">
                          <a:solidFill>
                            <a:srgbClr val="0036A2"/>
                          </a:solidFill>
                          <a:latin typeface="Candara" pitchFamily="34" charset="0"/>
                        </a:rPr>
                        <a:t>SampleInterface</a:t>
                      </a:r>
                      <a:r>
                        <a:rPr lang="en-US" sz="1200" b="0" i="0" u="none" strike="noStrike" dirty="0">
                          <a:solidFill>
                            <a:srgbClr val="0036A2"/>
                          </a:solidFill>
                          <a:latin typeface="Candara" pitchFamily="34" charset="0"/>
                        </a:rPr>
                        <a:t> {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struct</a:t>
                      </a: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SampleStruct</a:t>
                      </a:r>
                      <a:r>
                        <a:rPr lang="en-US" sz="1200" b="0" i="0" u="none" strike="noStrike" dirty="0">
                          <a:solidFill>
                            <a:srgbClr val="0036A2"/>
                          </a:solidFill>
                          <a:latin typeface="Candara" pitchFamily="34" charset="0"/>
                        </a:rPr>
                        <a:t> {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enum</a:t>
                      </a: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SampleEnum</a:t>
                      </a:r>
                      <a:r>
                        <a:rPr lang="en-US" sz="1200" b="0" i="0" u="none" strike="noStrike" dirty="0">
                          <a:solidFill>
                            <a:srgbClr val="0036A2"/>
                          </a:solidFill>
                          <a:latin typeface="Candara" pitchFamily="34" charset="0"/>
                        </a:rPr>
                        <a:t> { a, b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delegate void </a:t>
                      </a:r>
                      <a:r>
                        <a:rPr lang="en-US" sz="1200" b="0" i="0" u="none" strike="noStrike" dirty="0" err="1">
                          <a:solidFill>
                            <a:srgbClr val="0036A2"/>
                          </a:solidFill>
                          <a:latin typeface="Candara" pitchFamily="34" charset="0"/>
                        </a:rPr>
                        <a:t>SampleDelegate</a:t>
                      </a:r>
                      <a:r>
                        <a:rPr lang="en-US" sz="1200" b="0" i="0" u="none" strike="noStrike" dirty="0">
                          <a:solidFill>
                            <a:srgbClr val="0036A2"/>
                          </a:solidFill>
                          <a:latin typeface="Candara" pitchFamily="34" charset="0"/>
                        </a:rPr>
                        <a:t>(</a:t>
                      </a:r>
                      <a:r>
                        <a:rPr lang="en-US" sz="1200" b="0" i="0" u="none" strike="noStrike" dirty="0" err="1">
                          <a:solidFill>
                            <a:srgbClr val="0036A2"/>
                          </a:solidFill>
                          <a:latin typeface="Candara" pitchFamily="34" charset="0"/>
                        </a:rPr>
                        <a:t>int</a:t>
                      </a: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i</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namespace </a:t>
                      </a:r>
                      <a:r>
                        <a:rPr lang="en-US" sz="1200" b="0" i="0" u="none" strike="noStrike" dirty="0" err="1">
                          <a:solidFill>
                            <a:srgbClr val="0036A2"/>
                          </a:solidFill>
                          <a:latin typeface="Candara" pitchFamily="34" charset="0"/>
                        </a:rPr>
                        <a:t>SampleNamespace.Nested</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class SampleClass2 {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a:t>
                      </a:r>
                    </a:p>
                  </a:txBody>
                  <a:tcPr marL="7817" marR="7817" marT="77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pSp>
        <p:nvGrpSpPr>
          <p:cNvPr id="241676" name="Group 7"/>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1677"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269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70607844-8132-409F-A9D7-CD8D75B42F82}" type="slidenum">
              <a:rPr lang="en-US" altLang="en-US" sz="800">
                <a:latin typeface="Arial" pitchFamily="34" charset="0"/>
              </a:rPr>
              <a:pPr algn="r" eaLnBrk="1" hangingPunct="1">
                <a:spcBef>
                  <a:spcPct val="0"/>
                </a:spcBef>
                <a:buFontTx/>
                <a:buNone/>
              </a:pPr>
              <a:t>61</a:t>
            </a:fld>
            <a:endParaRPr lang="en-US" altLang="en-US" sz="800">
              <a:latin typeface="Arial" pitchFamily="34" charset="0"/>
            </a:endParaRPr>
          </a:p>
        </p:txBody>
      </p:sp>
      <p:sp>
        <p:nvSpPr>
          <p:cNvPr id="4" name="Rectangle 7"/>
          <p:cNvSpPr txBox="1">
            <a:spLocks noChangeArrowheads="1"/>
          </p:cNvSpPr>
          <p:nvPr/>
        </p:nvSpPr>
        <p:spPr>
          <a:xfrm>
            <a:off x="228600" y="762000"/>
            <a:ext cx="6510338" cy="1600200"/>
          </a:xfrm>
          <a:prstGeom prst="rect">
            <a:avLst/>
          </a:prstGeom>
        </p:spPr>
        <p:txBody>
          <a:bodyPr/>
          <a:lstStyle/>
          <a:p>
            <a:pPr marL="361950" indent="-361950" defTabSz="966788" eaLnBrk="1" hangingPunct="1">
              <a:defRPr/>
            </a:pPr>
            <a:r>
              <a:rPr lang="en-US" sz="1600" b="1" dirty="0">
                <a:latin typeface="Candara" pitchFamily="34" charset="0"/>
                <a:cs typeface="Courier New" pitchFamily="49" charset="0"/>
              </a:rPr>
              <a:t>4.3.1 Using Namespaces to control scope</a:t>
            </a:r>
          </a:p>
          <a:p>
            <a:pPr marL="361950" indent="-361950" defTabSz="966788" eaLnBrk="1" hangingPunct="1">
              <a:defRPr/>
            </a:pPr>
            <a:r>
              <a:rPr lang="en-US" sz="1550" dirty="0">
                <a:latin typeface="Candara" pitchFamily="34" charset="0"/>
                <a:cs typeface="Courier New" pitchFamily="49" charset="0"/>
              </a:rPr>
              <a:t>The namespace keyword is used to declare a scope. The ability to create</a:t>
            </a:r>
          </a:p>
          <a:p>
            <a:pPr marL="361950" indent="-361950" defTabSz="966788" eaLnBrk="1" hangingPunct="1">
              <a:defRPr/>
            </a:pPr>
            <a:r>
              <a:rPr lang="en-US" sz="1550" dirty="0">
                <a:latin typeface="Candara" pitchFamily="34" charset="0"/>
                <a:cs typeface="Courier New" pitchFamily="49" charset="0"/>
              </a:rPr>
              <a:t>scopes within your project helps Organize code and provides a way to</a:t>
            </a:r>
          </a:p>
          <a:p>
            <a:pPr marL="361950" indent="-361950" defTabSz="966788" eaLnBrk="1" hangingPunct="1">
              <a:defRPr/>
            </a:pPr>
            <a:r>
              <a:rPr lang="en-US" sz="1550" dirty="0">
                <a:latin typeface="Candara" pitchFamily="34" charset="0"/>
                <a:cs typeface="Courier New" pitchFamily="49" charset="0"/>
              </a:rPr>
              <a:t>create globally-unique types. In the following example, a class entitled </a:t>
            </a:r>
          </a:p>
          <a:p>
            <a:pPr marL="361950" indent="-361950" defTabSz="966788" eaLnBrk="1" hangingPunct="1">
              <a:defRPr/>
            </a:pPr>
            <a:r>
              <a:rPr lang="en-US" sz="1550" b="1" dirty="0" err="1">
                <a:latin typeface="Candara" pitchFamily="34" charset="0"/>
                <a:cs typeface="Courier New" pitchFamily="49" charset="0"/>
              </a:rPr>
              <a:t>SampleClass</a:t>
            </a:r>
            <a:r>
              <a:rPr lang="en-US" sz="1550" dirty="0">
                <a:latin typeface="Candara" pitchFamily="34" charset="0"/>
                <a:cs typeface="Courier New" pitchFamily="49" charset="0"/>
              </a:rPr>
              <a:t> is defined in two namespaces, one nested inside the other. The</a:t>
            </a:r>
          </a:p>
          <a:p>
            <a:pPr marL="361950" indent="-361950" defTabSz="966788" eaLnBrk="1" hangingPunct="1">
              <a:defRPr/>
            </a:pPr>
            <a:r>
              <a:rPr lang="en-US" sz="1550" b="1" dirty="0">
                <a:latin typeface="Candara" pitchFamily="34" charset="0"/>
                <a:cs typeface="Courier New" pitchFamily="49" charset="0"/>
              </a:rPr>
              <a:t>dot(.) </a:t>
            </a:r>
            <a:r>
              <a:rPr lang="en-US" sz="1550" dirty="0">
                <a:latin typeface="Candara" pitchFamily="34" charset="0"/>
                <a:cs typeface="Courier New" pitchFamily="49" charset="0"/>
              </a:rPr>
              <a:t>Operator is used to differentiate which method gets called.</a:t>
            </a:r>
          </a:p>
        </p:txBody>
      </p:sp>
      <p:graphicFrame>
        <p:nvGraphicFramePr>
          <p:cNvPr id="8" name="Table 7"/>
          <p:cNvGraphicFramePr>
            <a:graphicFrameLocks noGrp="1"/>
          </p:cNvGraphicFramePr>
          <p:nvPr/>
        </p:nvGraphicFramePr>
        <p:xfrm>
          <a:off x="609600" y="2286000"/>
          <a:ext cx="5600700" cy="6591300"/>
        </p:xfrm>
        <a:graphic>
          <a:graphicData uri="http://schemas.openxmlformats.org/drawingml/2006/table">
            <a:tbl>
              <a:tblPr/>
              <a:tblGrid>
                <a:gridCol w="5600700"/>
              </a:tblGrid>
              <a:tr h="6591300">
                <a:tc>
                  <a:txBody>
                    <a:bodyPr/>
                    <a:lstStyle/>
                    <a:p>
                      <a:pPr algn="l" fontAlgn="b"/>
                      <a:r>
                        <a:rPr lang="en-US" sz="1200" b="0" i="0" u="none" strike="noStrike" dirty="0" smtClean="0">
                          <a:solidFill>
                            <a:srgbClr val="0036A2"/>
                          </a:solidFill>
                          <a:latin typeface="Candara" pitchFamily="34" charset="0"/>
                        </a:rPr>
                        <a:t> namespace </a:t>
                      </a:r>
                      <a:r>
                        <a:rPr lang="en-US" sz="1200" b="0" i="0" u="none" strike="noStrike" dirty="0" err="1">
                          <a:solidFill>
                            <a:srgbClr val="0036A2"/>
                          </a:solidFill>
                          <a:latin typeface="Candara" pitchFamily="34" charset="0"/>
                        </a:rPr>
                        <a:t>SampleNamespace</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smtClean="0">
                          <a:solidFill>
                            <a:srgbClr val="0036A2"/>
                          </a:solidFill>
                          <a:latin typeface="Candara" pitchFamily="34" charset="0"/>
                        </a:rPr>
                        <a:t> {</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class </a:t>
                      </a:r>
                      <a:r>
                        <a:rPr lang="en-US" sz="1200" b="0" i="0" u="none" strike="noStrike" dirty="0" err="1">
                          <a:solidFill>
                            <a:srgbClr val="0036A2"/>
                          </a:solidFill>
                          <a:latin typeface="Candara" pitchFamily="34" charset="0"/>
                        </a:rPr>
                        <a:t>SampleClass</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public void </a:t>
                      </a:r>
                      <a:r>
                        <a:rPr lang="en-US" sz="1200" b="0" i="0" u="none" strike="noStrike" dirty="0" err="1">
                          <a:solidFill>
                            <a:srgbClr val="0036A2"/>
                          </a:solidFill>
                          <a:latin typeface="Candara" pitchFamily="34" charset="0"/>
                        </a:rPr>
                        <a:t>SampleMethod</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smtClean="0">
                          <a:solidFill>
                            <a:srgbClr val="0036A2"/>
                          </a:solidFill>
                          <a:latin typeface="Candara" pitchFamily="34" charset="0"/>
                        </a:rPr>
                        <a:t>{  </a:t>
                      </a:r>
                      <a:r>
                        <a:rPr lang="en-US" sz="1200" b="0" i="0" u="none" strike="noStrike" dirty="0" err="1" smtClean="0">
                          <a:solidFill>
                            <a:srgbClr val="0036A2"/>
                          </a:solidFill>
                          <a:latin typeface="Candara" pitchFamily="34" charset="0"/>
                        </a:rPr>
                        <a:t>System.Console.WriteLine</a:t>
                      </a:r>
                      <a:r>
                        <a:rPr lang="en-US" sz="1200" b="0" i="0" u="none" strike="noStrike" dirty="0" smtClean="0">
                          <a:solidFill>
                            <a:srgbClr val="0036A2"/>
                          </a:solidFill>
                          <a:latin typeface="Candara" pitchFamily="34" charset="0"/>
                        </a:rPr>
                        <a:t>(“</a:t>
                      </a:r>
                      <a:r>
                        <a:rPr lang="en-US" sz="1200" b="0" i="0" u="none" strike="noStrike" dirty="0" err="1" smtClean="0">
                          <a:solidFill>
                            <a:srgbClr val="0036A2"/>
                          </a:solidFill>
                          <a:latin typeface="Candara" pitchFamily="34" charset="0"/>
                        </a:rPr>
                        <a:t>SampleMethod</a:t>
                      </a:r>
                      <a:r>
                        <a:rPr lang="en-US" sz="1200" b="0" i="0" u="none" strike="noStrike" dirty="0" smtClean="0">
                          <a:solidFill>
                            <a:srgbClr val="0036A2"/>
                          </a:solidFill>
                          <a:latin typeface="Candara" pitchFamily="34" charset="0"/>
                        </a:rPr>
                        <a:t> </a:t>
                      </a:r>
                      <a:r>
                        <a:rPr lang="en-US" sz="1200" b="0" i="0" u="none" strike="noStrike" dirty="0">
                          <a:solidFill>
                            <a:srgbClr val="0036A2"/>
                          </a:solidFill>
                          <a:latin typeface="Candara" pitchFamily="34" charset="0"/>
                        </a:rPr>
                        <a:t>inside </a:t>
                      </a:r>
                      <a:r>
                        <a:rPr lang="en-US" sz="1200" b="0" i="0" u="none" strike="noStrike" dirty="0" err="1">
                          <a:solidFill>
                            <a:srgbClr val="0036A2"/>
                          </a:solidFill>
                          <a:latin typeface="Candara" pitchFamily="34" charset="0"/>
                        </a:rPr>
                        <a:t>SampleNamespace</a:t>
                      </a:r>
                      <a:r>
                        <a:rPr lang="en-US" sz="1200" b="0" i="0" u="none" strike="noStrike" dirty="0" smtClean="0">
                          <a:solidFill>
                            <a:srgbClr val="0036A2"/>
                          </a:solidFill>
                          <a:latin typeface="Candara" pitchFamily="34" charset="0"/>
                        </a:rPr>
                        <a:t>");  </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 Create a nested namespace, and define another class.</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namespace </a:t>
                      </a:r>
                      <a:r>
                        <a:rPr lang="en-US" sz="1200" b="0" i="0" u="none" strike="noStrike" dirty="0" err="1">
                          <a:solidFill>
                            <a:srgbClr val="0036A2"/>
                          </a:solidFill>
                          <a:latin typeface="Candara" pitchFamily="34" charset="0"/>
                        </a:rPr>
                        <a:t>NestedNamespace</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class </a:t>
                      </a:r>
                      <a:r>
                        <a:rPr lang="en-US" sz="1200" b="0" i="0" u="none" strike="noStrike" dirty="0" err="1">
                          <a:solidFill>
                            <a:srgbClr val="0036A2"/>
                          </a:solidFill>
                          <a:latin typeface="Candara" pitchFamily="34" charset="0"/>
                        </a:rPr>
                        <a:t>SampleClass</a:t>
                      </a: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public void </a:t>
                      </a:r>
                      <a:r>
                        <a:rPr lang="en-US" sz="1200" b="0" i="0" u="none" strike="noStrike" dirty="0" err="1">
                          <a:solidFill>
                            <a:srgbClr val="0036A2"/>
                          </a:solidFill>
                          <a:latin typeface="Candara" pitchFamily="34" charset="0"/>
                        </a:rPr>
                        <a:t>SampleMethod</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smtClean="0">
                          <a:solidFill>
                            <a:srgbClr val="0036A2"/>
                          </a:solidFill>
                          <a:latin typeface="Candara" pitchFamily="34" charset="0"/>
                        </a:rPr>
                        <a:t>{ </a:t>
                      </a:r>
                      <a:r>
                        <a:rPr lang="en-US" sz="1200" b="0" i="0" u="none" strike="noStrike" dirty="0" err="1" smtClean="0">
                          <a:solidFill>
                            <a:srgbClr val="0036A2"/>
                          </a:solidFill>
                          <a:latin typeface="Candara" pitchFamily="34" charset="0"/>
                        </a:rPr>
                        <a:t>System.Console.WriteLine</a:t>
                      </a:r>
                      <a:r>
                        <a:rPr lang="en-US" sz="1200" b="0" i="0" u="none" strike="noStrike" dirty="0" smtClean="0">
                          <a:solidFill>
                            <a:srgbClr val="0036A2"/>
                          </a:solidFill>
                          <a:latin typeface="Candara" pitchFamily="34" charset="0"/>
                        </a:rPr>
                        <a:t>("</a:t>
                      </a:r>
                      <a:r>
                        <a:rPr lang="en-US" sz="1200" b="0" i="0" u="none" strike="noStrike" dirty="0" err="1">
                          <a:solidFill>
                            <a:srgbClr val="0036A2"/>
                          </a:solidFill>
                          <a:latin typeface="Candara" pitchFamily="34" charset="0"/>
                        </a:rPr>
                        <a:t>SampleMethod</a:t>
                      </a:r>
                      <a:r>
                        <a:rPr lang="en-US" sz="1200" b="0" i="0" u="none" strike="noStrike" dirty="0">
                          <a:solidFill>
                            <a:srgbClr val="0036A2"/>
                          </a:solidFill>
                          <a:latin typeface="Candara" pitchFamily="34" charset="0"/>
                        </a:rPr>
                        <a:t> inside </a:t>
                      </a:r>
                      <a:r>
                        <a:rPr lang="en-US" sz="1200" b="0" i="0" u="none" strike="noStrike" dirty="0" err="1">
                          <a:solidFill>
                            <a:srgbClr val="0036A2"/>
                          </a:solidFill>
                          <a:latin typeface="Candara" pitchFamily="34" charset="0"/>
                        </a:rPr>
                        <a:t>NestedNamespace</a:t>
                      </a:r>
                      <a:r>
                        <a:rPr lang="en-US" sz="1200" b="0" i="0" u="none" strike="noStrike" dirty="0" smtClean="0">
                          <a:solidFill>
                            <a:srgbClr val="0036A2"/>
                          </a:solidFill>
                          <a:latin typeface="Candara" pitchFamily="34" charset="0"/>
                        </a:rPr>
                        <a:t>");  </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class Program</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static void Main(string[] </a:t>
                      </a:r>
                      <a:r>
                        <a:rPr lang="en-US" sz="1200" b="0" i="0" u="none" strike="noStrike" dirty="0" err="1">
                          <a:solidFill>
                            <a:srgbClr val="0036A2"/>
                          </a:solidFill>
                          <a:latin typeface="Candara" pitchFamily="34" charset="0"/>
                        </a:rPr>
                        <a:t>args</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 Displays "</a:t>
                      </a:r>
                      <a:r>
                        <a:rPr lang="en-US" sz="1200" b="0" i="0" u="none" strike="noStrike" dirty="0" err="1">
                          <a:solidFill>
                            <a:srgbClr val="0036A2"/>
                          </a:solidFill>
                          <a:latin typeface="Candara" pitchFamily="34" charset="0"/>
                        </a:rPr>
                        <a:t>SampleMethod</a:t>
                      </a:r>
                      <a:r>
                        <a:rPr lang="en-US" sz="1200" b="0" i="0" u="none" strike="noStrike" dirty="0">
                          <a:solidFill>
                            <a:srgbClr val="0036A2"/>
                          </a:solidFill>
                          <a:latin typeface="Candara" pitchFamily="34" charset="0"/>
                        </a:rPr>
                        <a:t> inside </a:t>
                      </a:r>
                      <a:r>
                        <a:rPr lang="en-US" sz="1200" b="0" i="0" u="none" strike="noStrike" dirty="0" err="1">
                          <a:solidFill>
                            <a:srgbClr val="0036A2"/>
                          </a:solidFill>
                          <a:latin typeface="Candara" pitchFamily="34" charset="0"/>
                        </a:rPr>
                        <a:t>SampleNamespace</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SampleClass</a:t>
                      </a:r>
                      <a:r>
                        <a:rPr lang="en-US" sz="1200" b="0" i="0" u="none" strike="noStrike" dirty="0">
                          <a:solidFill>
                            <a:srgbClr val="0036A2"/>
                          </a:solidFill>
                          <a:latin typeface="Candara" pitchFamily="34" charset="0"/>
                        </a:rPr>
                        <a:t> outer = new </a:t>
                      </a:r>
                      <a:r>
                        <a:rPr lang="en-US" sz="1200" b="0" i="0" u="none" strike="noStrike" dirty="0" err="1">
                          <a:solidFill>
                            <a:srgbClr val="0036A2"/>
                          </a:solidFill>
                          <a:latin typeface="Candara" pitchFamily="34" charset="0"/>
                        </a:rPr>
                        <a:t>SampleClass</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outer.SampleMethod</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 Displays "</a:t>
                      </a:r>
                      <a:r>
                        <a:rPr lang="en-US" sz="1200" b="0" i="0" u="none" strike="noStrike" dirty="0" err="1">
                          <a:solidFill>
                            <a:srgbClr val="0036A2"/>
                          </a:solidFill>
                          <a:latin typeface="Candara" pitchFamily="34" charset="0"/>
                        </a:rPr>
                        <a:t>SampleMethod</a:t>
                      </a:r>
                      <a:r>
                        <a:rPr lang="en-US" sz="1200" b="0" i="0" u="none" strike="noStrike" dirty="0">
                          <a:solidFill>
                            <a:srgbClr val="0036A2"/>
                          </a:solidFill>
                          <a:latin typeface="Candara" pitchFamily="34" charset="0"/>
                        </a:rPr>
                        <a:t> inside </a:t>
                      </a:r>
                      <a:r>
                        <a:rPr lang="en-US" sz="1200" b="0" i="0" u="none" strike="noStrike" dirty="0" err="1">
                          <a:solidFill>
                            <a:srgbClr val="0036A2"/>
                          </a:solidFill>
                          <a:latin typeface="Candara" pitchFamily="34" charset="0"/>
                        </a:rPr>
                        <a:t>SampleNamespace</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SampleNamespace.SampleClass</a:t>
                      </a:r>
                      <a:r>
                        <a:rPr lang="en-US" sz="1200" b="0" i="0" u="none" strike="noStrike" dirty="0">
                          <a:solidFill>
                            <a:srgbClr val="0036A2"/>
                          </a:solidFill>
                          <a:latin typeface="Candara" pitchFamily="34" charset="0"/>
                        </a:rPr>
                        <a:t> outer2 = new </a:t>
                      </a:r>
                      <a:r>
                        <a:rPr lang="en-US" sz="1200" b="0" i="0" u="none" strike="noStrike" dirty="0" err="1">
                          <a:solidFill>
                            <a:srgbClr val="0036A2"/>
                          </a:solidFill>
                          <a:latin typeface="Candara" pitchFamily="34" charset="0"/>
                        </a:rPr>
                        <a:t>SampleNamespace.SampleClass</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outer2.SampleMethod();</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 Displays "</a:t>
                      </a:r>
                      <a:r>
                        <a:rPr lang="en-US" sz="1200" b="0" i="0" u="none" strike="noStrike" dirty="0" err="1">
                          <a:solidFill>
                            <a:srgbClr val="0036A2"/>
                          </a:solidFill>
                          <a:latin typeface="Candara" pitchFamily="34" charset="0"/>
                        </a:rPr>
                        <a:t>SampleMethod</a:t>
                      </a:r>
                      <a:r>
                        <a:rPr lang="en-US" sz="1200" b="0" i="0" u="none" strike="noStrike" dirty="0">
                          <a:solidFill>
                            <a:srgbClr val="0036A2"/>
                          </a:solidFill>
                          <a:latin typeface="Candara" pitchFamily="34" charset="0"/>
                        </a:rPr>
                        <a:t> inside </a:t>
                      </a:r>
                      <a:r>
                        <a:rPr lang="en-US" sz="1200" b="0" i="0" u="none" strike="noStrike" dirty="0" err="1">
                          <a:solidFill>
                            <a:srgbClr val="0036A2"/>
                          </a:solidFill>
                          <a:latin typeface="Candara" pitchFamily="34" charset="0"/>
                        </a:rPr>
                        <a:t>NestedNamespace</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NestedNamespace.SampleClass</a:t>
                      </a:r>
                      <a:r>
                        <a:rPr lang="en-US" sz="1200" b="0" i="0" u="none" strike="noStrike" dirty="0">
                          <a:solidFill>
                            <a:srgbClr val="0036A2"/>
                          </a:solidFill>
                          <a:latin typeface="Candara" pitchFamily="34" charset="0"/>
                        </a:rPr>
                        <a:t> inner = new </a:t>
                      </a:r>
                      <a:r>
                        <a:rPr lang="en-US" sz="1200" b="0" i="0" u="none" strike="noStrike" dirty="0" err="1">
                          <a:solidFill>
                            <a:srgbClr val="0036A2"/>
                          </a:solidFill>
                          <a:latin typeface="Candara" pitchFamily="34" charset="0"/>
                        </a:rPr>
                        <a:t>NestedNamespace.SampleClass</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r>
                        <a:rPr lang="en-US" sz="1200" b="0" i="0" u="none" strike="noStrike" dirty="0" err="1">
                          <a:solidFill>
                            <a:srgbClr val="0036A2"/>
                          </a:solidFill>
                          <a:latin typeface="Candara" pitchFamily="34" charset="0"/>
                        </a:rPr>
                        <a:t>inner.SampleMethod</a:t>
                      </a:r>
                      <a:r>
                        <a:rPr lang="en-US" sz="1200" b="0" i="0" u="none" strike="noStrike" dirty="0">
                          <a:solidFill>
                            <a:srgbClr val="0036A2"/>
                          </a:solidFill>
                          <a:latin typeface="Candara" pitchFamily="34" charset="0"/>
                        </a:rPr>
                        <a:t>();</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a:solidFill>
                            <a:srgbClr val="0036A2"/>
                          </a:solidFill>
                          <a:latin typeface="Candara" pitchFamily="34" charset="0"/>
                        </a:rPr>
                        <a:t>    }</a:t>
                      </a:r>
                      <a:br>
                        <a:rPr lang="en-US" sz="1200" b="0" i="0" u="none" strike="noStrike" dirty="0">
                          <a:solidFill>
                            <a:srgbClr val="0036A2"/>
                          </a:solidFill>
                          <a:latin typeface="Candara" pitchFamily="34" charset="0"/>
                        </a:rPr>
                      </a:br>
                      <a:r>
                        <a:rPr lang="en-US" sz="1200" b="0" i="0" u="none" strike="noStrike" dirty="0" smtClean="0">
                          <a:solidFill>
                            <a:srgbClr val="0036A2"/>
                          </a:solidFill>
                          <a:latin typeface="Candara" pitchFamily="34" charset="0"/>
                        </a:rPr>
                        <a:t> }</a:t>
                      </a:r>
                      <a:endParaRPr lang="en-US" sz="1200" b="0" i="0" u="none" strike="noStrike" dirty="0">
                        <a:solidFill>
                          <a:srgbClr val="0036A2"/>
                        </a:solidFill>
                        <a:latin typeface="Candara" pitchFamily="34" charset="0"/>
                      </a:endParaRPr>
                    </a:p>
                  </a:txBody>
                  <a:tcPr marL="7044" marR="7044" marT="70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pSp>
        <p:nvGrpSpPr>
          <p:cNvPr id="242699" name="Group 8"/>
          <p:cNvGrpSpPr>
            <a:grpSpLocks/>
          </p:cNvGrpSpPr>
          <p:nvPr/>
        </p:nvGrpSpPr>
        <p:grpSpPr bwMode="auto">
          <a:xfrm>
            <a:off x="0" y="8686800"/>
            <a:ext cx="6858000" cy="295275"/>
            <a:chOff x="0" y="8686800"/>
            <a:chExt cx="6858000" cy="295395"/>
          </a:xfrm>
        </p:grpSpPr>
        <p:sp>
          <p:nvSpPr>
            <p:cNvPr id="10" name="TextBox 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2700"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
        <p:nvSpPr>
          <p:cNvPr id="5" name="Rectangle 4"/>
          <p:cNvSpPr>
            <a:spLocks noChangeArrowheads="1"/>
          </p:cNvSpPr>
          <p:nvPr/>
        </p:nvSpPr>
        <p:spPr bwMode="auto">
          <a:xfrm>
            <a:off x="4724400" y="82296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solidFill>
                  <a:srgbClr val="0036A2"/>
                </a:solidFill>
                <a:latin typeface="Candara" pitchFamily="34" charset="0"/>
              </a:rPr>
              <a:t>Example</a:t>
            </a:r>
            <a:r>
              <a:rPr lang="en-US" sz="1550" dirty="0">
                <a:solidFill>
                  <a:srgbClr val="0036A2"/>
                </a:solidFill>
                <a:latin typeface="Candara" pitchFamily="34" charset="0"/>
                <a:cs typeface="Arial" charset="0"/>
              </a:rPr>
              <a:t> 4.16</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371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CC1CDAE6-24EA-4851-8DED-5E9967D1C548}" type="slidenum">
              <a:rPr lang="en-US" altLang="en-US" sz="800">
                <a:latin typeface="Arial" pitchFamily="34" charset="0"/>
              </a:rPr>
              <a:pPr algn="r" eaLnBrk="1" hangingPunct="1">
                <a:spcBef>
                  <a:spcPct val="0"/>
                </a:spcBef>
                <a:buFontTx/>
                <a:buNone/>
              </a:pPr>
              <a:t>62</a:t>
            </a:fld>
            <a:endParaRPr lang="en-US" altLang="en-US" sz="800">
              <a:latin typeface="Arial" pitchFamily="34" charset="0"/>
            </a:endParaRPr>
          </a:p>
        </p:txBody>
      </p:sp>
      <p:sp>
        <p:nvSpPr>
          <p:cNvPr id="4" name="Rectangle 7"/>
          <p:cNvSpPr txBox="1">
            <a:spLocks noChangeArrowheads="1"/>
          </p:cNvSpPr>
          <p:nvPr/>
        </p:nvSpPr>
        <p:spPr>
          <a:xfrm>
            <a:off x="228600" y="762000"/>
            <a:ext cx="6510338" cy="2971800"/>
          </a:xfrm>
          <a:prstGeom prst="rect">
            <a:avLst/>
          </a:prstGeom>
        </p:spPr>
        <p:txBody>
          <a:bodyPr/>
          <a:lstStyle/>
          <a:p>
            <a:pPr marL="361950" indent="-361950" defTabSz="966788" eaLnBrk="1" hangingPunct="1">
              <a:defRPr/>
            </a:pPr>
            <a:r>
              <a:rPr lang="en-US" b="1" dirty="0">
                <a:latin typeface="Candara" pitchFamily="34" charset="0"/>
                <a:cs typeface="Courier New" pitchFamily="49" charset="0"/>
              </a:rPr>
              <a:t>4.4 Advanced Concepts : Relationships between classes</a:t>
            </a:r>
          </a:p>
          <a:p>
            <a:pPr marL="361950" indent="-361950" defTabSz="966788" eaLnBrk="1" hangingPunct="1">
              <a:defRPr/>
            </a:pPr>
            <a:r>
              <a:rPr lang="en-US" sz="1600" b="1" dirty="0">
                <a:latin typeface="Candara" pitchFamily="34" charset="0"/>
                <a:cs typeface="Courier New" pitchFamily="49" charset="0"/>
              </a:rPr>
              <a:t>4.4.1 Composition and Aggregation</a:t>
            </a:r>
          </a:p>
          <a:p>
            <a:pPr marL="361950" indent="-361950" defTabSz="966788" eaLnBrk="1" hangingPunct="1">
              <a:defRPr/>
            </a:pPr>
            <a:r>
              <a:rPr lang="en-US" sz="1550" dirty="0">
                <a:latin typeface="Candara" pitchFamily="34" charset="0"/>
                <a:cs typeface="Courier New" pitchFamily="49" charset="0"/>
              </a:rPr>
              <a:t>Composition gives the ‘Part-Of’ relationship. For example Composition is</a:t>
            </a:r>
          </a:p>
          <a:p>
            <a:pPr marL="361950" indent="-361950" defTabSz="966788" eaLnBrk="1" hangingPunct="1">
              <a:defRPr/>
            </a:pPr>
            <a:r>
              <a:rPr lang="en-US" sz="1550" dirty="0">
                <a:latin typeface="Candara" pitchFamily="34" charset="0"/>
                <a:cs typeface="Courier New" pitchFamily="49" charset="0"/>
              </a:rPr>
              <a:t>shown on a UML diagram in Figure 4.6 as a filled diamond.</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If we were going to model a car, it would make sense to say that an engine</a:t>
            </a:r>
          </a:p>
          <a:p>
            <a:pPr marL="361950" indent="-361950" defTabSz="966788" eaLnBrk="1" hangingPunct="1">
              <a:defRPr/>
            </a:pPr>
            <a:r>
              <a:rPr lang="en-US" sz="1550" dirty="0">
                <a:latin typeface="Candara" pitchFamily="34" charset="0"/>
                <a:cs typeface="Courier New" pitchFamily="49" charset="0"/>
              </a:rPr>
              <a:t>is part-of a car. Within composition, the lifetime of the part (Engine) is</a:t>
            </a:r>
          </a:p>
          <a:p>
            <a:pPr marL="361950" indent="-361950" defTabSz="966788" eaLnBrk="1" hangingPunct="1">
              <a:defRPr/>
            </a:pPr>
            <a:r>
              <a:rPr lang="en-US" sz="1550" dirty="0">
                <a:latin typeface="Candara" pitchFamily="34" charset="0"/>
                <a:cs typeface="Courier New" pitchFamily="49" charset="0"/>
              </a:rPr>
              <a:t>managed by the whole (Car), in other words, when Car is destroyed, Engine</a:t>
            </a:r>
          </a:p>
          <a:p>
            <a:pPr marL="361950" indent="-361950" defTabSz="966788" eaLnBrk="1" hangingPunct="1">
              <a:defRPr/>
            </a:pPr>
            <a:r>
              <a:rPr lang="en-US" sz="1550" dirty="0">
                <a:latin typeface="Candara" pitchFamily="34" charset="0"/>
                <a:cs typeface="Courier New" pitchFamily="49" charset="0"/>
              </a:rPr>
              <a:t>is destroyed along with it. So how do we express this in C#? </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As you can see in the example code above, Car manages the lifetime of</a:t>
            </a:r>
          </a:p>
          <a:p>
            <a:pPr marL="361950" indent="-361950" defTabSz="966788" eaLnBrk="1" hangingPunct="1">
              <a:defRPr/>
            </a:pPr>
            <a:r>
              <a:rPr lang="en-US" sz="1550" dirty="0">
                <a:latin typeface="Candara" pitchFamily="34" charset="0"/>
                <a:cs typeface="Courier New" pitchFamily="49" charset="0"/>
              </a:rPr>
              <a:t>Engine. </a:t>
            </a:r>
          </a:p>
        </p:txBody>
      </p:sp>
      <p:sp>
        <p:nvSpPr>
          <p:cNvPr id="5" name="Rectangle 4"/>
          <p:cNvSpPr>
            <a:spLocks noChangeArrowheads="1"/>
          </p:cNvSpPr>
          <p:nvPr/>
        </p:nvSpPr>
        <p:spPr bwMode="auto">
          <a:xfrm>
            <a:off x="2819400" y="2362200"/>
            <a:ext cx="1066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4.6</a:t>
            </a:r>
          </a:p>
        </p:txBody>
      </p:sp>
      <p:grpSp>
        <p:nvGrpSpPr>
          <p:cNvPr id="243718" name="Group 32"/>
          <p:cNvGrpSpPr>
            <a:grpSpLocks/>
          </p:cNvGrpSpPr>
          <p:nvPr/>
        </p:nvGrpSpPr>
        <p:grpSpPr bwMode="auto">
          <a:xfrm>
            <a:off x="1295400" y="1905000"/>
            <a:ext cx="4191000" cy="477838"/>
            <a:chOff x="1392" y="1584"/>
            <a:chExt cx="2640" cy="301"/>
          </a:xfrm>
        </p:grpSpPr>
        <p:sp>
          <p:nvSpPr>
            <p:cNvPr id="9" name="Text Box 27"/>
            <p:cNvSpPr txBox="1">
              <a:spLocks noChangeArrowheads="1"/>
            </p:cNvSpPr>
            <p:nvPr/>
          </p:nvSpPr>
          <p:spPr bwMode="auto">
            <a:xfrm>
              <a:off x="1392" y="1584"/>
              <a:ext cx="912" cy="301"/>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spcBef>
                  <a:spcPct val="50000"/>
                </a:spcBef>
                <a:defRPr/>
              </a:pPr>
              <a:r>
                <a:rPr lang="en-US" sz="2500">
                  <a:cs typeface="+mn-cs"/>
                </a:rPr>
                <a:t>Car</a:t>
              </a:r>
            </a:p>
          </p:txBody>
        </p:sp>
        <p:sp>
          <p:nvSpPr>
            <p:cNvPr id="10" name="Text Box 28"/>
            <p:cNvSpPr txBox="1">
              <a:spLocks noChangeArrowheads="1"/>
            </p:cNvSpPr>
            <p:nvPr/>
          </p:nvSpPr>
          <p:spPr bwMode="auto">
            <a:xfrm>
              <a:off x="3120" y="1584"/>
              <a:ext cx="912" cy="301"/>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spcBef>
                  <a:spcPct val="50000"/>
                </a:spcBef>
                <a:defRPr/>
              </a:pPr>
              <a:r>
                <a:rPr lang="en-US" sz="2500">
                  <a:cs typeface="+mn-cs"/>
                </a:rPr>
                <a:t>Engine</a:t>
              </a:r>
            </a:p>
          </p:txBody>
        </p:sp>
        <p:sp>
          <p:nvSpPr>
            <p:cNvPr id="11" name="AutoShape 30"/>
            <p:cNvSpPr>
              <a:spLocks noChangeArrowheads="1"/>
            </p:cNvSpPr>
            <p:nvPr/>
          </p:nvSpPr>
          <p:spPr bwMode="auto">
            <a:xfrm>
              <a:off x="2304" y="1680"/>
              <a:ext cx="192" cy="144"/>
            </a:xfrm>
            <a:prstGeom prst="diamond">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eaLnBrk="1" hangingPunct="1">
                <a:defRPr/>
              </a:pPr>
              <a:endParaRPr lang="en-US">
                <a:cs typeface="+mn-cs"/>
              </a:endParaRPr>
            </a:p>
          </p:txBody>
        </p:sp>
        <p:sp>
          <p:nvSpPr>
            <p:cNvPr id="12" name="Line 31"/>
            <p:cNvSpPr>
              <a:spLocks noChangeShapeType="1"/>
            </p:cNvSpPr>
            <p:nvPr/>
          </p:nvSpPr>
          <p:spPr bwMode="auto">
            <a:xfrm>
              <a:off x="2488" y="1752"/>
              <a:ext cx="624" cy="0"/>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a:cs typeface="+mn-cs"/>
              </a:endParaRPr>
            </a:p>
          </p:txBody>
        </p:sp>
      </p:grpSp>
      <p:sp>
        <p:nvSpPr>
          <p:cNvPr id="252936" name="Rectangle 12"/>
          <p:cNvSpPr>
            <a:spLocks noChangeArrowheads="1"/>
          </p:cNvSpPr>
          <p:nvPr/>
        </p:nvSpPr>
        <p:spPr bwMode="auto">
          <a:xfrm>
            <a:off x="1600200" y="3702050"/>
            <a:ext cx="3429000" cy="203200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marL="361950" indent="-361950" defTabSz="966788" eaLnBrk="1" hangingPunct="1">
              <a:defRPr/>
            </a:pPr>
            <a:r>
              <a:rPr lang="en-US" sz="1400" dirty="0">
                <a:solidFill>
                  <a:srgbClr val="0036A2"/>
                </a:solidFill>
                <a:latin typeface="Candara" pitchFamily="34" charset="0"/>
                <a:cs typeface="Courier New" pitchFamily="49" charset="0"/>
              </a:rPr>
              <a:t>public class Engine</a:t>
            </a:r>
          </a:p>
          <a:p>
            <a:pPr marL="361950" indent="-361950" defTabSz="966788" eaLnBrk="1" hangingPunct="1">
              <a:defRPr/>
            </a:pPr>
            <a:r>
              <a:rPr lang="en-US" sz="1400" dirty="0">
                <a:solidFill>
                  <a:srgbClr val="0036A2"/>
                </a:solidFill>
                <a:latin typeface="Candara" pitchFamily="34" charset="0"/>
                <a:cs typeface="Courier New" pitchFamily="49" charset="0"/>
              </a:rPr>
              <a:t>{</a:t>
            </a:r>
          </a:p>
          <a:p>
            <a:pPr marL="361950" indent="-361950" defTabSz="966788" eaLnBrk="1" hangingPunct="1">
              <a:defRPr/>
            </a:pPr>
            <a:r>
              <a:rPr lang="en-US" sz="1400" dirty="0">
                <a:solidFill>
                  <a:srgbClr val="0036A2"/>
                </a:solidFill>
                <a:latin typeface="Candara" pitchFamily="34" charset="0"/>
                <a:cs typeface="Courier New" pitchFamily="49" charset="0"/>
              </a:rPr>
              <a:t>   . . . </a:t>
            </a:r>
          </a:p>
          <a:p>
            <a:pPr marL="361950" indent="-361950" defTabSz="966788" eaLnBrk="1" hangingPunct="1">
              <a:defRPr/>
            </a:pPr>
            <a:r>
              <a:rPr lang="en-US" sz="1400" dirty="0">
                <a:solidFill>
                  <a:srgbClr val="0036A2"/>
                </a:solidFill>
                <a:latin typeface="Candara" pitchFamily="34" charset="0"/>
                <a:cs typeface="Courier New" pitchFamily="49" charset="0"/>
              </a:rPr>
              <a:t>}</a:t>
            </a:r>
          </a:p>
          <a:p>
            <a:pPr marL="361950" indent="-361950" defTabSz="966788" eaLnBrk="1" hangingPunct="1">
              <a:defRPr/>
            </a:pPr>
            <a:r>
              <a:rPr lang="en-US" sz="1400" dirty="0">
                <a:solidFill>
                  <a:srgbClr val="0036A2"/>
                </a:solidFill>
                <a:latin typeface="Candara" pitchFamily="34" charset="0"/>
                <a:cs typeface="Courier New" pitchFamily="49" charset="0"/>
              </a:rPr>
              <a:t>public class Car</a:t>
            </a:r>
          </a:p>
          <a:p>
            <a:pPr marL="361950" indent="-361950" defTabSz="966788" eaLnBrk="1" hangingPunct="1">
              <a:defRPr/>
            </a:pPr>
            <a:r>
              <a:rPr lang="en-US" sz="1400" dirty="0">
                <a:solidFill>
                  <a:srgbClr val="0036A2"/>
                </a:solidFill>
                <a:latin typeface="Candara" pitchFamily="34" charset="0"/>
                <a:cs typeface="Courier New" pitchFamily="49" charset="0"/>
              </a:rPr>
              <a:t>{</a:t>
            </a:r>
          </a:p>
          <a:p>
            <a:pPr marL="361950" indent="-361950" defTabSz="966788" eaLnBrk="1" hangingPunct="1">
              <a:defRPr/>
            </a:pPr>
            <a:r>
              <a:rPr lang="en-US" sz="1400" dirty="0">
                <a:solidFill>
                  <a:srgbClr val="0036A2"/>
                </a:solidFill>
                <a:latin typeface="Candara" pitchFamily="34" charset="0"/>
                <a:cs typeface="Courier New" pitchFamily="49" charset="0"/>
              </a:rPr>
              <a:t>    Engine e = new Engine();</a:t>
            </a:r>
          </a:p>
          <a:p>
            <a:pPr marL="361950" indent="-361950" defTabSz="966788" eaLnBrk="1" hangingPunct="1">
              <a:defRPr/>
            </a:pPr>
            <a:r>
              <a:rPr lang="en-US" sz="1400" dirty="0">
                <a:solidFill>
                  <a:srgbClr val="0036A2"/>
                </a:solidFill>
                <a:latin typeface="Candara" pitchFamily="34" charset="0"/>
                <a:cs typeface="Courier New" pitchFamily="49" charset="0"/>
              </a:rPr>
              <a:t>    .......</a:t>
            </a:r>
          </a:p>
          <a:p>
            <a:pPr marL="361950" indent="-361950" defTabSz="966788" eaLnBrk="1" hangingPunct="1">
              <a:defRPr/>
            </a:pPr>
            <a:r>
              <a:rPr lang="en-US" sz="1400" dirty="0">
                <a:solidFill>
                  <a:srgbClr val="0036A2"/>
                </a:solidFill>
                <a:latin typeface="Candara" pitchFamily="34" charset="0"/>
                <a:cs typeface="Courier New" pitchFamily="49" charset="0"/>
              </a:rPr>
              <a:t>}</a:t>
            </a:r>
          </a:p>
        </p:txBody>
      </p:sp>
      <p:sp>
        <p:nvSpPr>
          <p:cNvPr id="14" name="Rectangle 13"/>
          <p:cNvSpPr>
            <a:spLocks noChangeArrowheads="1"/>
          </p:cNvSpPr>
          <p:nvPr/>
        </p:nvSpPr>
        <p:spPr bwMode="auto">
          <a:xfrm>
            <a:off x="5105400" y="44958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4.17</a:t>
            </a:r>
          </a:p>
        </p:txBody>
      </p:sp>
      <p:grpSp>
        <p:nvGrpSpPr>
          <p:cNvPr id="243721" name="Group 14"/>
          <p:cNvGrpSpPr>
            <a:grpSpLocks/>
          </p:cNvGrpSpPr>
          <p:nvPr/>
        </p:nvGrpSpPr>
        <p:grpSpPr bwMode="auto">
          <a:xfrm>
            <a:off x="0" y="8686800"/>
            <a:ext cx="6858000" cy="295275"/>
            <a:chOff x="0" y="8686800"/>
            <a:chExt cx="6858000" cy="295395"/>
          </a:xfrm>
        </p:grpSpPr>
        <p:sp>
          <p:nvSpPr>
            <p:cNvPr id="16" name="TextBox 1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7" name="Straight Connector 1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3722" name="TextBox 17"/>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473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831B7CA-C6F6-4504-BE33-EB7041ACEFDC}" type="slidenum">
              <a:rPr lang="en-US" altLang="en-US" sz="800">
                <a:latin typeface="Arial" pitchFamily="34" charset="0"/>
              </a:rPr>
              <a:pPr algn="r" eaLnBrk="1" hangingPunct="1">
                <a:spcBef>
                  <a:spcPct val="0"/>
                </a:spcBef>
                <a:buFontTx/>
                <a:buNone/>
              </a:pPr>
              <a:t>63</a:t>
            </a:fld>
            <a:endParaRPr lang="en-US" altLang="en-US" sz="800">
              <a:latin typeface="Arial" pitchFamily="34" charset="0"/>
            </a:endParaRPr>
          </a:p>
        </p:txBody>
      </p:sp>
      <p:sp>
        <p:nvSpPr>
          <p:cNvPr id="5" name="Rectangle 7"/>
          <p:cNvSpPr txBox="1">
            <a:spLocks noChangeArrowheads="1"/>
          </p:cNvSpPr>
          <p:nvPr/>
        </p:nvSpPr>
        <p:spPr>
          <a:xfrm>
            <a:off x="228600" y="762000"/>
            <a:ext cx="6510338" cy="19812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Aggregation</a:t>
            </a:r>
            <a:r>
              <a:rPr lang="en-US" sz="1550" dirty="0">
                <a:latin typeface="Candara" pitchFamily="34" charset="0"/>
                <a:cs typeface="Courier New" pitchFamily="49" charset="0"/>
              </a:rPr>
              <a:t> is form of </a:t>
            </a:r>
            <a:r>
              <a:rPr lang="en-US" sz="1550" b="1" dirty="0">
                <a:latin typeface="Candara" pitchFamily="34" charset="0"/>
                <a:cs typeface="Courier New" pitchFamily="49" charset="0"/>
              </a:rPr>
              <a:t>Composition</a:t>
            </a:r>
            <a:r>
              <a:rPr lang="en-US" sz="1550" dirty="0">
                <a:latin typeface="Candara" pitchFamily="34" charset="0"/>
                <a:cs typeface="Courier New" pitchFamily="49" charset="0"/>
              </a:rPr>
              <a:t>. aggregation gives us a 'has-a' </a:t>
            </a:r>
            <a:r>
              <a:rPr lang="en-US" sz="1100" dirty="0">
                <a:latin typeface="Candara" pitchFamily="34" charset="0"/>
                <a:cs typeface="Courier New" pitchFamily="49" charset="0"/>
              </a:rPr>
              <a:t>relationship.</a:t>
            </a:r>
            <a:endParaRPr lang="en-US" sz="12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Within aggregation, the lifetime of the part is not managed by the whole. To</a:t>
            </a:r>
          </a:p>
          <a:p>
            <a:pPr marL="361950" indent="-361950" defTabSz="966788" eaLnBrk="1" hangingPunct="1">
              <a:defRPr/>
            </a:pPr>
            <a:r>
              <a:rPr lang="en-US" sz="1550" dirty="0">
                <a:latin typeface="Candara" pitchFamily="34" charset="0"/>
                <a:cs typeface="Courier New" pitchFamily="49" charset="0"/>
              </a:rPr>
              <a:t>make this clearer, we need an example. Aggregation would make sense in</a:t>
            </a:r>
          </a:p>
          <a:p>
            <a:pPr marL="361950" indent="-361950" defTabSz="966788" eaLnBrk="1" hangingPunct="1">
              <a:defRPr/>
            </a:pPr>
            <a:r>
              <a:rPr lang="en-US" sz="1550" dirty="0">
                <a:latin typeface="Candara" pitchFamily="34" charset="0"/>
                <a:cs typeface="Courier New" pitchFamily="49" charset="0"/>
              </a:rPr>
              <a:t>this  situation, as a Customer 'has-a' Address. It wouldn't make sense to say</a:t>
            </a:r>
          </a:p>
          <a:p>
            <a:pPr marL="361950" indent="-361950" defTabSz="966788" eaLnBrk="1" hangingPunct="1">
              <a:defRPr/>
            </a:pPr>
            <a:r>
              <a:rPr lang="en-US" sz="1550" dirty="0">
                <a:latin typeface="Candara" pitchFamily="34" charset="0"/>
                <a:cs typeface="Courier New" pitchFamily="49" charset="0"/>
              </a:rPr>
              <a:t>that an Address is 'part-of' the Customer, because it isn't. Consider it this</a:t>
            </a:r>
          </a:p>
          <a:p>
            <a:pPr marL="361950" indent="-361950" defTabSz="966788" eaLnBrk="1" hangingPunct="1">
              <a:defRPr/>
            </a:pPr>
            <a:r>
              <a:rPr lang="en-US" sz="1550" dirty="0">
                <a:latin typeface="Candara" pitchFamily="34" charset="0"/>
                <a:cs typeface="Courier New" pitchFamily="49" charset="0"/>
              </a:rPr>
              <a:t>way, if the customer ceases to exist, does the address? I would argue that it</a:t>
            </a:r>
          </a:p>
          <a:p>
            <a:pPr marL="361950" indent="-361950" defTabSz="966788" eaLnBrk="1" hangingPunct="1">
              <a:defRPr/>
            </a:pPr>
            <a:r>
              <a:rPr lang="en-US" sz="1550" dirty="0">
                <a:latin typeface="Candara" pitchFamily="34" charset="0"/>
                <a:cs typeface="Courier New" pitchFamily="49" charset="0"/>
              </a:rPr>
              <a:t>does not cease to exists. Aggregation is shown on a UML diagram as an</a:t>
            </a:r>
          </a:p>
          <a:p>
            <a:pPr marL="361950" indent="-361950" defTabSz="966788" eaLnBrk="1" hangingPunct="1">
              <a:defRPr/>
            </a:pPr>
            <a:r>
              <a:rPr lang="en-US" sz="1550" dirty="0">
                <a:latin typeface="Candara" pitchFamily="34" charset="0"/>
                <a:cs typeface="Courier New" pitchFamily="49" charset="0"/>
              </a:rPr>
              <a:t>unfilled diamond as shown in the Figure 4.7 below.</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So how do we express the concept of aggregation in C#? Well, it's a little</a:t>
            </a:r>
          </a:p>
          <a:p>
            <a:pPr marL="361950" indent="-361950" defTabSz="966788" eaLnBrk="1" hangingPunct="1">
              <a:defRPr/>
            </a:pPr>
            <a:r>
              <a:rPr lang="en-US" sz="1550" dirty="0">
                <a:latin typeface="Candara" pitchFamily="34" charset="0"/>
                <a:cs typeface="Courier New" pitchFamily="49" charset="0"/>
              </a:rPr>
              <a:t>different to composition. Consider the following code.</a:t>
            </a:r>
          </a:p>
        </p:txBody>
      </p:sp>
      <p:sp>
        <p:nvSpPr>
          <p:cNvPr id="6" name="Rectangle 5"/>
          <p:cNvSpPr>
            <a:spLocks noChangeArrowheads="1"/>
          </p:cNvSpPr>
          <p:nvPr/>
        </p:nvSpPr>
        <p:spPr bwMode="auto">
          <a:xfrm>
            <a:off x="2819400" y="3276600"/>
            <a:ext cx="1066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4.7</a:t>
            </a:r>
          </a:p>
        </p:txBody>
      </p:sp>
      <p:grpSp>
        <p:nvGrpSpPr>
          <p:cNvPr id="244742" name="Group 14"/>
          <p:cNvGrpSpPr>
            <a:grpSpLocks/>
          </p:cNvGrpSpPr>
          <p:nvPr/>
        </p:nvGrpSpPr>
        <p:grpSpPr bwMode="auto">
          <a:xfrm>
            <a:off x="1143000" y="2846388"/>
            <a:ext cx="4419600" cy="477837"/>
            <a:chOff x="2362200" y="2054225"/>
            <a:chExt cx="4419600" cy="477838"/>
          </a:xfrm>
        </p:grpSpPr>
        <p:sp>
          <p:nvSpPr>
            <p:cNvPr id="16" name="Text Box 22"/>
            <p:cNvSpPr txBox="1">
              <a:spLocks noChangeArrowheads="1"/>
            </p:cNvSpPr>
            <p:nvPr/>
          </p:nvSpPr>
          <p:spPr bwMode="auto">
            <a:xfrm>
              <a:off x="2362200" y="2054225"/>
              <a:ext cx="1527175" cy="477838"/>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spcBef>
                  <a:spcPct val="50000"/>
                </a:spcBef>
                <a:defRPr/>
              </a:pPr>
              <a:r>
                <a:rPr lang="en-US" sz="2500" dirty="0">
                  <a:cs typeface="+mn-cs"/>
                </a:rPr>
                <a:t>Person</a:t>
              </a:r>
            </a:p>
          </p:txBody>
        </p:sp>
        <p:sp>
          <p:nvSpPr>
            <p:cNvPr id="17" name="Text Box 23"/>
            <p:cNvSpPr txBox="1">
              <a:spLocks noChangeArrowheads="1"/>
            </p:cNvSpPr>
            <p:nvPr/>
          </p:nvSpPr>
          <p:spPr bwMode="auto">
            <a:xfrm>
              <a:off x="5254625" y="2054225"/>
              <a:ext cx="1527175" cy="477838"/>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spcBef>
                  <a:spcPct val="50000"/>
                </a:spcBef>
                <a:defRPr/>
              </a:pPr>
              <a:r>
                <a:rPr lang="en-US" sz="2500" dirty="0">
                  <a:cs typeface="+mn-cs"/>
                </a:rPr>
                <a:t>Address</a:t>
              </a:r>
            </a:p>
          </p:txBody>
        </p:sp>
        <p:sp>
          <p:nvSpPr>
            <p:cNvPr id="18" name="AutoShape 24"/>
            <p:cNvSpPr>
              <a:spLocks noChangeArrowheads="1"/>
            </p:cNvSpPr>
            <p:nvPr/>
          </p:nvSpPr>
          <p:spPr bwMode="auto">
            <a:xfrm>
              <a:off x="3886200" y="2206625"/>
              <a:ext cx="320675" cy="228600"/>
            </a:xfrm>
            <a:prstGeom prst="diamond">
              <a:avLst/>
            </a:prstGeom>
            <a:no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pPr eaLnBrk="1" hangingPunct="1">
                <a:defRPr/>
              </a:pPr>
              <a:endParaRPr lang="en-US">
                <a:cs typeface="+mn-cs"/>
              </a:endParaRPr>
            </a:p>
          </p:txBody>
        </p:sp>
        <p:sp>
          <p:nvSpPr>
            <p:cNvPr id="19" name="Line 25"/>
            <p:cNvSpPr>
              <a:spLocks noChangeShapeType="1"/>
            </p:cNvSpPr>
            <p:nvPr/>
          </p:nvSpPr>
          <p:spPr bwMode="auto">
            <a:xfrm>
              <a:off x="4197350" y="2320926"/>
              <a:ext cx="1044575" cy="0"/>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a:cs typeface="+mn-cs"/>
              </a:endParaRPr>
            </a:p>
          </p:txBody>
        </p:sp>
      </p:grpSp>
      <p:sp>
        <p:nvSpPr>
          <p:cNvPr id="20" name="Rectangle 28"/>
          <p:cNvSpPr>
            <a:spLocks noChangeArrowheads="1"/>
          </p:cNvSpPr>
          <p:nvPr/>
        </p:nvSpPr>
        <p:spPr bwMode="auto">
          <a:xfrm>
            <a:off x="304800" y="4194175"/>
            <a:ext cx="2438400" cy="2846388"/>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public class Address</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 . .</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endParaRPr lang="en-US" sz="12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public class Person</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private Address </a:t>
            </a:r>
            <a:r>
              <a:rPr lang="en-US" sz="1200" dirty="0" err="1">
                <a:solidFill>
                  <a:srgbClr val="0036A2"/>
                </a:solidFill>
                <a:latin typeface="Candara" pitchFamily="34" charset="0"/>
                <a:cs typeface="Courier New" pitchFamily="49" charset="0"/>
              </a:rPr>
              <a:t>address</a:t>
            </a:r>
            <a:r>
              <a:rPr lang="en-US" sz="1200" dirty="0">
                <a:solidFill>
                  <a:srgbClr val="0036A2"/>
                </a:solidFill>
                <a:latin typeface="Candara" pitchFamily="34" charset="0"/>
                <a:cs typeface="Courier New" pitchFamily="49" charset="0"/>
              </a:rPr>
              <a:t>;</a:t>
            </a:r>
          </a:p>
          <a:p>
            <a:pPr defTabSz="966788" eaLnBrk="1" hangingPunct="1">
              <a:defRPr/>
            </a:pPr>
            <a:endParaRPr lang="en-US" sz="12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     public Person(Address </a:t>
            </a:r>
            <a:r>
              <a:rPr lang="en-US" sz="1200" dirty="0" err="1">
                <a:solidFill>
                  <a:srgbClr val="0036A2"/>
                </a:solidFill>
                <a:latin typeface="Candara" pitchFamily="34" charset="0"/>
                <a:cs typeface="Courier New" pitchFamily="49" charset="0"/>
              </a:rPr>
              <a:t>address</a:t>
            </a: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         </a:t>
            </a:r>
            <a:r>
              <a:rPr lang="en-US" sz="1200" dirty="0" err="1">
                <a:solidFill>
                  <a:srgbClr val="0036A2"/>
                </a:solidFill>
                <a:latin typeface="Candara" pitchFamily="34" charset="0"/>
                <a:cs typeface="Courier New" pitchFamily="49" charset="0"/>
              </a:rPr>
              <a:t>this.address</a:t>
            </a:r>
            <a:r>
              <a:rPr lang="en-US" sz="1200" dirty="0">
                <a:solidFill>
                  <a:srgbClr val="0036A2"/>
                </a:solidFill>
                <a:latin typeface="Candara" pitchFamily="34" charset="0"/>
                <a:cs typeface="Courier New" pitchFamily="49" charset="0"/>
              </a:rPr>
              <a:t> = address;</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     . . .</a:t>
            </a:r>
          </a:p>
          <a:p>
            <a:pPr defTabSz="966788" eaLnBrk="1" hangingPunct="1">
              <a:defRPr/>
            </a:pPr>
            <a:r>
              <a:rPr lang="en-US" sz="1200" dirty="0">
                <a:solidFill>
                  <a:srgbClr val="0036A2"/>
                </a:solidFill>
                <a:latin typeface="Candara" pitchFamily="34" charset="0"/>
                <a:cs typeface="Courier New" pitchFamily="49" charset="0"/>
              </a:rPr>
              <a:t>}</a:t>
            </a:r>
          </a:p>
        </p:txBody>
      </p:sp>
      <p:sp>
        <p:nvSpPr>
          <p:cNvPr id="21" name="Rectangle 29"/>
          <p:cNvSpPr>
            <a:spLocks noChangeArrowheads="1"/>
          </p:cNvSpPr>
          <p:nvPr/>
        </p:nvSpPr>
        <p:spPr bwMode="auto">
          <a:xfrm>
            <a:off x="2819400" y="4191000"/>
            <a:ext cx="3810000" cy="1570038"/>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Person would then be used as follows:</a:t>
            </a:r>
          </a:p>
          <a:p>
            <a:pPr defTabSz="966788" eaLnBrk="1" hangingPunct="1">
              <a:defRPr/>
            </a:pPr>
            <a:endParaRPr lang="en-US" sz="12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Address </a:t>
            </a:r>
            <a:r>
              <a:rPr lang="en-US" sz="1200" dirty="0" err="1">
                <a:solidFill>
                  <a:srgbClr val="0036A2"/>
                </a:solidFill>
                <a:latin typeface="Candara" pitchFamily="34" charset="0"/>
                <a:cs typeface="Courier New" pitchFamily="49" charset="0"/>
              </a:rPr>
              <a:t>address</a:t>
            </a:r>
            <a:r>
              <a:rPr lang="en-US" sz="1200" dirty="0">
                <a:solidFill>
                  <a:srgbClr val="0036A2"/>
                </a:solidFill>
                <a:latin typeface="Candara" pitchFamily="34" charset="0"/>
                <a:cs typeface="Courier New" pitchFamily="49" charset="0"/>
              </a:rPr>
              <a:t> = new Address();</a:t>
            </a:r>
          </a:p>
          <a:p>
            <a:pPr defTabSz="966788" eaLnBrk="1" hangingPunct="1">
              <a:defRPr/>
            </a:pPr>
            <a:r>
              <a:rPr lang="en-US" sz="1200" dirty="0">
                <a:solidFill>
                  <a:srgbClr val="0036A2"/>
                </a:solidFill>
                <a:latin typeface="Candara" pitchFamily="34" charset="0"/>
                <a:cs typeface="Courier New" pitchFamily="49" charset="0"/>
              </a:rPr>
              <a:t>Person </a:t>
            </a:r>
            <a:r>
              <a:rPr lang="en-US" sz="1200" dirty="0" err="1">
                <a:solidFill>
                  <a:srgbClr val="0036A2"/>
                </a:solidFill>
                <a:latin typeface="Candara" pitchFamily="34" charset="0"/>
                <a:cs typeface="Courier New" pitchFamily="49" charset="0"/>
              </a:rPr>
              <a:t>person</a:t>
            </a:r>
            <a:r>
              <a:rPr lang="en-US" sz="1200" dirty="0">
                <a:solidFill>
                  <a:srgbClr val="0036A2"/>
                </a:solidFill>
                <a:latin typeface="Candara" pitchFamily="34" charset="0"/>
                <a:cs typeface="Courier New" pitchFamily="49" charset="0"/>
              </a:rPr>
              <a:t> = new Person(address);</a:t>
            </a:r>
          </a:p>
          <a:p>
            <a:pPr defTabSz="966788" eaLnBrk="1" hangingPunct="1">
              <a:defRPr/>
            </a:pPr>
            <a:endParaRPr lang="en-US" sz="12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or</a:t>
            </a:r>
          </a:p>
          <a:p>
            <a:pPr defTabSz="966788" eaLnBrk="1" hangingPunct="1">
              <a:defRPr/>
            </a:pPr>
            <a:endParaRPr lang="en-US" sz="12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Person </a:t>
            </a:r>
            <a:r>
              <a:rPr lang="en-US" sz="1200" dirty="0" err="1">
                <a:solidFill>
                  <a:srgbClr val="0036A2"/>
                </a:solidFill>
                <a:latin typeface="Candara" pitchFamily="34" charset="0"/>
                <a:cs typeface="Courier New" pitchFamily="49" charset="0"/>
              </a:rPr>
              <a:t>person</a:t>
            </a:r>
            <a:r>
              <a:rPr lang="en-US" sz="1200" dirty="0">
                <a:solidFill>
                  <a:srgbClr val="0036A2"/>
                </a:solidFill>
                <a:latin typeface="Candara" pitchFamily="34" charset="0"/>
                <a:cs typeface="Courier New" pitchFamily="49" charset="0"/>
              </a:rPr>
              <a:t> = new Person( new Address() );</a:t>
            </a:r>
          </a:p>
        </p:txBody>
      </p:sp>
      <p:sp>
        <p:nvSpPr>
          <p:cNvPr id="22" name="Rectangle 7"/>
          <p:cNvSpPr txBox="1">
            <a:spLocks noChangeArrowheads="1"/>
          </p:cNvSpPr>
          <p:nvPr/>
        </p:nvSpPr>
        <p:spPr>
          <a:xfrm>
            <a:off x="2819400" y="5791200"/>
            <a:ext cx="3919538" cy="1066800"/>
          </a:xfrm>
          <a:prstGeom prst="rect">
            <a:avLst/>
          </a:prstGeom>
        </p:spPr>
        <p:txBody>
          <a:bodyPr/>
          <a:lstStyle/>
          <a:p>
            <a:pPr defTabSz="966788" eaLnBrk="1" hangingPunct="1">
              <a:defRPr/>
            </a:pPr>
            <a:r>
              <a:rPr lang="en-US" sz="1550" dirty="0">
                <a:latin typeface="Candara" pitchFamily="34" charset="0"/>
                <a:cs typeface="Courier New" pitchFamily="49" charset="0"/>
              </a:rPr>
              <a:t>As you can see, Person does not manage the lifetime of Address. If Person is destroyed, the Address still exists. This scenario does map quite nicely to the real world.</a:t>
            </a:r>
          </a:p>
        </p:txBody>
      </p:sp>
      <p:sp>
        <p:nvSpPr>
          <p:cNvPr id="24" name="Rectangle 23"/>
          <p:cNvSpPr>
            <a:spLocks noChangeArrowheads="1"/>
          </p:cNvSpPr>
          <p:nvPr/>
        </p:nvSpPr>
        <p:spPr bwMode="auto">
          <a:xfrm>
            <a:off x="762000" y="70866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4.18</a:t>
            </a:r>
          </a:p>
        </p:txBody>
      </p:sp>
      <p:grpSp>
        <p:nvGrpSpPr>
          <p:cNvPr id="244747" name="Group 22"/>
          <p:cNvGrpSpPr>
            <a:grpSpLocks/>
          </p:cNvGrpSpPr>
          <p:nvPr/>
        </p:nvGrpSpPr>
        <p:grpSpPr bwMode="auto">
          <a:xfrm>
            <a:off x="0" y="8686800"/>
            <a:ext cx="6858000" cy="295275"/>
            <a:chOff x="0" y="8686800"/>
            <a:chExt cx="6858000" cy="295395"/>
          </a:xfrm>
        </p:grpSpPr>
        <p:sp>
          <p:nvSpPr>
            <p:cNvPr id="25" name="TextBox 24"/>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26" name="Straight Connector 25"/>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4748" name="TextBox 2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576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4A210FF3-4219-492F-AC4D-DE298EE535CC}" type="slidenum">
              <a:rPr lang="en-US" altLang="en-US" sz="800">
                <a:latin typeface="Arial" pitchFamily="34" charset="0"/>
              </a:rPr>
              <a:pPr algn="r" eaLnBrk="1" hangingPunct="1">
                <a:spcBef>
                  <a:spcPct val="0"/>
                </a:spcBef>
                <a:buFontTx/>
                <a:buNone/>
              </a:pPr>
              <a:t>64</a:t>
            </a:fld>
            <a:endParaRPr lang="en-US" altLang="en-US" sz="800">
              <a:latin typeface="Arial" pitchFamily="34" charset="0"/>
            </a:endParaRPr>
          </a:p>
        </p:txBody>
      </p:sp>
      <p:sp>
        <p:nvSpPr>
          <p:cNvPr id="4" name="Rectangle 7"/>
          <p:cNvSpPr txBox="1">
            <a:spLocks noChangeArrowheads="1"/>
          </p:cNvSpPr>
          <p:nvPr/>
        </p:nvSpPr>
        <p:spPr>
          <a:xfrm>
            <a:off x="228600" y="762000"/>
            <a:ext cx="6510338" cy="1295400"/>
          </a:xfrm>
          <a:prstGeom prst="rect">
            <a:avLst/>
          </a:prstGeom>
        </p:spPr>
        <p:txBody>
          <a:bodyPr/>
          <a:lstStyle/>
          <a:p>
            <a:pPr marL="361950" indent="-361950" defTabSz="966788" eaLnBrk="1" hangingPunct="1">
              <a:defRPr/>
            </a:pPr>
            <a:r>
              <a:rPr lang="en-US" sz="1600" b="1" dirty="0">
                <a:latin typeface="Candara" pitchFamily="34" charset="0"/>
                <a:cs typeface="Courier New" pitchFamily="49" charset="0"/>
              </a:rPr>
              <a:t>4.4.2 Inheritance</a:t>
            </a:r>
          </a:p>
          <a:p>
            <a:pPr marL="361950" indent="-361950" defTabSz="966788" eaLnBrk="1" hangingPunct="1">
              <a:defRPr/>
            </a:pPr>
            <a:r>
              <a:rPr lang="en-US" sz="1550" dirty="0">
                <a:latin typeface="Candara" pitchFamily="34" charset="0"/>
                <a:cs typeface="Courier New" pitchFamily="49" charset="0"/>
              </a:rPr>
              <a:t>Classes can inherit from another class. Inheritance creates the</a:t>
            </a:r>
            <a:r>
              <a:rPr lang="en-US" sz="1550" b="1" dirty="0">
                <a:latin typeface="Candara" pitchFamily="34" charset="0"/>
                <a:cs typeface="Courier New" pitchFamily="49" charset="0"/>
              </a:rPr>
              <a:t> is-a </a:t>
            </a:r>
            <a:r>
              <a:rPr lang="en-US" sz="1200" dirty="0">
                <a:latin typeface="Candara" pitchFamily="34" charset="0"/>
                <a:cs typeface="Courier New" pitchFamily="49" charset="0"/>
              </a:rPr>
              <a:t>relationship</a:t>
            </a:r>
            <a:r>
              <a:rPr lang="en-US" sz="1550"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This is accomplished by putting a colon after the class name when declaring</a:t>
            </a:r>
          </a:p>
          <a:p>
            <a:pPr marL="361950" indent="-361950" defTabSz="966788" eaLnBrk="1" hangingPunct="1">
              <a:defRPr/>
            </a:pPr>
            <a:r>
              <a:rPr lang="en-US" sz="1550" dirty="0">
                <a:latin typeface="Candara" pitchFamily="34" charset="0"/>
                <a:cs typeface="Courier New" pitchFamily="49" charset="0"/>
              </a:rPr>
              <a:t>the class, and naming the class to inherit from—the base class—after the</a:t>
            </a:r>
          </a:p>
          <a:p>
            <a:pPr marL="361950" indent="-361950" defTabSz="966788" eaLnBrk="1" hangingPunct="1">
              <a:defRPr/>
            </a:pPr>
            <a:r>
              <a:rPr lang="en-US" sz="1550" dirty="0">
                <a:latin typeface="Candara" pitchFamily="34" charset="0"/>
                <a:cs typeface="Courier New" pitchFamily="49" charset="0"/>
              </a:rPr>
              <a:t>colon, as follows:</a:t>
            </a:r>
          </a:p>
        </p:txBody>
      </p:sp>
      <p:sp>
        <p:nvSpPr>
          <p:cNvPr id="5" name="Rectangle 4"/>
          <p:cNvSpPr>
            <a:spLocks noChangeArrowheads="1"/>
          </p:cNvSpPr>
          <p:nvPr/>
        </p:nvSpPr>
        <p:spPr bwMode="auto">
          <a:xfrm>
            <a:off x="3200400" y="4038600"/>
            <a:ext cx="1066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4.8</a:t>
            </a:r>
          </a:p>
        </p:txBody>
      </p:sp>
      <p:sp>
        <p:nvSpPr>
          <p:cNvPr id="14" name="Rectangle 29"/>
          <p:cNvSpPr>
            <a:spLocks noChangeArrowheads="1"/>
          </p:cNvSpPr>
          <p:nvPr/>
        </p:nvSpPr>
        <p:spPr bwMode="auto">
          <a:xfrm>
            <a:off x="381000" y="2057400"/>
            <a:ext cx="2133600" cy="1754188"/>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public class Animal</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public Animal() { }</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endParaRPr lang="en-US" sz="12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public class Cat : Animal</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public Cat() { }</a:t>
            </a:r>
          </a:p>
          <a:p>
            <a:pPr defTabSz="966788" eaLnBrk="1" hangingPunct="1">
              <a:defRPr/>
            </a:pPr>
            <a:r>
              <a:rPr lang="en-US" sz="1200" dirty="0">
                <a:solidFill>
                  <a:srgbClr val="0036A2"/>
                </a:solidFill>
                <a:latin typeface="Candara" pitchFamily="34" charset="0"/>
                <a:cs typeface="Courier New" pitchFamily="49" charset="0"/>
              </a:rPr>
              <a:t>}</a:t>
            </a:r>
          </a:p>
        </p:txBody>
      </p:sp>
      <p:sp>
        <p:nvSpPr>
          <p:cNvPr id="16" name="Rectangle 15"/>
          <p:cNvSpPr>
            <a:spLocks noChangeArrowheads="1"/>
          </p:cNvSpPr>
          <p:nvPr/>
        </p:nvSpPr>
        <p:spPr bwMode="auto">
          <a:xfrm>
            <a:off x="685800" y="38100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4.19</a:t>
            </a:r>
          </a:p>
        </p:txBody>
      </p:sp>
      <p:grpSp>
        <p:nvGrpSpPr>
          <p:cNvPr id="245768" name="Group 23"/>
          <p:cNvGrpSpPr>
            <a:grpSpLocks/>
          </p:cNvGrpSpPr>
          <p:nvPr/>
        </p:nvGrpSpPr>
        <p:grpSpPr bwMode="auto">
          <a:xfrm>
            <a:off x="2971800" y="2057400"/>
            <a:ext cx="1527175" cy="1620838"/>
            <a:chOff x="3733800" y="2057400"/>
            <a:chExt cx="1527175" cy="1620838"/>
          </a:xfrm>
        </p:grpSpPr>
        <p:sp>
          <p:nvSpPr>
            <p:cNvPr id="15" name="Rectangle 14"/>
            <p:cNvSpPr>
              <a:spLocks noChangeArrowheads="1"/>
            </p:cNvSpPr>
            <p:nvPr/>
          </p:nvSpPr>
          <p:spPr bwMode="auto">
            <a:xfrm>
              <a:off x="4495800" y="2743200"/>
              <a:ext cx="5334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IS-A</a:t>
              </a:r>
              <a:endParaRPr lang="en-US" sz="1550" dirty="0">
                <a:latin typeface="Candara" pitchFamily="34" charset="0"/>
                <a:cs typeface="Arial" charset="0"/>
              </a:endParaRPr>
            </a:p>
          </p:txBody>
        </p:sp>
        <p:sp>
          <p:nvSpPr>
            <p:cNvPr id="18" name="Text Box 22"/>
            <p:cNvSpPr txBox="1">
              <a:spLocks noChangeArrowheads="1"/>
            </p:cNvSpPr>
            <p:nvPr/>
          </p:nvSpPr>
          <p:spPr bwMode="auto">
            <a:xfrm>
              <a:off x="3733800" y="2057400"/>
              <a:ext cx="1527175" cy="477838"/>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defTabSz="966788" eaLnBrk="1" hangingPunct="1">
                <a:spcBef>
                  <a:spcPct val="50000"/>
                </a:spcBef>
                <a:defRPr/>
              </a:pPr>
              <a:r>
                <a:rPr lang="en-US" sz="2500" dirty="0">
                  <a:cs typeface="+mn-cs"/>
                </a:rPr>
                <a:t>Animal</a:t>
              </a:r>
            </a:p>
          </p:txBody>
        </p:sp>
        <p:sp>
          <p:nvSpPr>
            <p:cNvPr id="19" name="Text Box 23"/>
            <p:cNvSpPr txBox="1">
              <a:spLocks noChangeArrowheads="1"/>
            </p:cNvSpPr>
            <p:nvPr/>
          </p:nvSpPr>
          <p:spPr bwMode="auto">
            <a:xfrm>
              <a:off x="3733800" y="3200400"/>
              <a:ext cx="1527175" cy="477838"/>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defTabSz="966788" eaLnBrk="1" hangingPunct="1">
                <a:spcBef>
                  <a:spcPct val="50000"/>
                </a:spcBef>
                <a:defRPr/>
              </a:pPr>
              <a:r>
                <a:rPr lang="en-US" sz="2500" dirty="0">
                  <a:cs typeface="+mn-cs"/>
                </a:rPr>
                <a:t>Cat</a:t>
              </a:r>
            </a:p>
          </p:txBody>
        </p:sp>
        <p:grpSp>
          <p:nvGrpSpPr>
            <p:cNvPr id="245777" name="Group 22"/>
            <p:cNvGrpSpPr>
              <a:grpSpLocks/>
            </p:cNvGrpSpPr>
            <p:nvPr/>
          </p:nvGrpSpPr>
          <p:grpSpPr bwMode="auto">
            <a:xfrm>
              <a:off x="4359166" y="2590800"/>
              <a:ext cx="228600" cy="609600"/>
              <a:chOff x="4390698" y="2590800"/>
              <a:chExt cx="228600" cy="609600"/>
            </a:xfrm>
          </p:grpSpPr>
          <p:sp>
            <p:nvSpPr>
              <p:cNvPr id="21" name="Line 25"/>
              <p:cNvSpPr>
                <a:spLocks noChangeShapeType="1"/>
              </p:cNvSpPr>
              <p:nvPr/>
            </p:nvSpPr>
            <p:spPr bwMode="auto">
              <a:xfrm flipH="1">
                <a:off x="4495582" y="2743200"/>
                <a:ext cx="0" cy="457200"/>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a:cs typeface="+mn-cs"/>
                </a:endParaRPr>
              </a:p>
            </p:txBody>
          </p:sp>
          <p:sp>
            <p:nvSpPr>
              <p:cNvPr id="22" name="Isosceles Triangle 21"/>
              <p:cNvSpPr/>
              <p:nvPr/>
            </p:nvSpPr>
            <p:spPr>
              <a:xfrm>
                <a:off x="4390807" y="2590800"/>
                <a:ext cx="228600" cy="152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grpSp>
      <p:sp>
        <p:nvSpPr>
          <p:cNvPr id="25" name="Rectangle 7"/>
          <p:cNvSpPr txBox="1">
            <a:spLocks noChangeArrowheads="1"/>
          </p:cNvSpPr>
          <p:nvPr/>
        </p:nvSpPr>
        <p:spPr>
          <a:xfrm>
            <a:off x="228600" y="4343400"/>
            <a:ext cx="6529388" cy="40386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new class—the derived class—then gains all the non-private data and</a:t>
            </a:r>
          </a:p>
          <a:p>
            <a:pPr marL="361950" indent="-361950" defTabSz="966788" eaLnBrk="1" hangingPunct="1">
              <a:defRPr/>
            </a:pPr>
            <a:r>
              <a:rPr lang="en-US" sz="1550" dirty="0">
                <a:latin typeface="Candara" pitchFamily="34" charset="0"/>
                <a:cs typeface="Courier New" pitchFamily="49" charset="0"/>
              </a:rPr>
              <a:t>behavior of the base class in addition to any other data or behaviors it</a:t>
            </a:r>
          </a:p>
          <a:p>
            <a:pPr marL="361950" indent="-361950" defTabSz="966788" eaLnBrk="1" hangingPunct="1">
              <a:defRPr/>
            </a:pPr>
            <a:r>
              <a:rPr lang="en-US" sz="1550" dirty="0">
                <a:latin typeface="Candara" pitchFamily="34" charset="0"/>
                <a:cs typeface="Courier New" pitchFamily="49" charset="0"/>
              </a:rPr>
              <a:t>defines for itself. The new class then has two effective types: the type of </a:t>
            </a:r>
          </a:p>
          <a:p>
            <a:pPr marL="361950" indent="-361950" defTabSz="966788" eaLnBrk="1" hangingPunct="1">
              <a:defRPr/>
            </a:pPr>
            <a:r>
              <a:rPr lang="en-US" sz="1550" dirty="0">
                <a:latin typeface="Candara" pitchFamily="34" charset="0"/>
                <a:cs typeface="Courier New" pitchFamily="49" charset="0"/>
              </a:rPr>
              <a:t>the new class and the type of the class it inherits.</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In the example above, class Cat is effectively both Cat and Animal. When you  </a:t>
            </a:r>
          </a:p>
          <a:p>
            <a:pPr marL="361950" indent="-361950" defTabSz="966788" eaLnBrk="1" hangingPunct="1">
              <a:defRPr/>
            </a:pPr>
            <a:r>
              <a:rPr lang="en-US" sz="1550" dirty="0">
                <a:latin typeface="Candara" pitchFamily="34" charset="0"/>
                <a:cs typeface="Courier New" pitchFamily="49" charset="0"/>
              </a:rPr>
              <a:t>access a Cat object, you can use the cast operation to convert it to an </a:t>
            </a:r>
            <a:r>
              <a:rPr lang="en-US" sz="1400" dirty="0">
                <a:latin typeface="Candara" pitchFamily="34" charset="0"/>
                <a:cs typeface="Courier New" pitchFamily="49" charset="0"/>
              </a:rPr>
              <a:t>Animal</a:t>
            </a:r>
            <a:r>
              <a:rPr lang="en-US" sz="1550"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object. The Cat object is not changed by the cast, but your view of the Cat </a:t>
            </a:r>
          </a:p>
          <a:p>
            <a:pPr marL="361950" indent="-361950" defTabSz="966788" eaLnBrk="1" hangingPunct="1">
              <a:defRPr/>
            </a:pPr>
            <a:r>
              <a:rPr lang="en-US" sz="1550" dirty="0">
                <a:latin typeface="Candara" pitchFamily="34" charset="0"/>
                <a:cs typeface="Courier New" pitchFamily="49" charset="0"/>
              </a:rPr>
              <a:t>object becomes restricted to Animal’s data and behaviors. After casting a </a:t>
            </a:r>
          </a:p>
          <a:p>
            <a:pPr marL="361950" indent="-361950" defTabSz="966788" eaLnBrk="1" hangingPunct="1">
              <a:defRPr/>
            </a:pPr>
            <a:r>
              <a:rPr lang="en-US" sz="1550" dirty="0">
                <a:latin typeface="Candara" pitchFamily="34" charset="0"/>
                <a:cs typeface="Courier New" pitchFamily="49" charset="0"/>
              </a:rPr>
              <a:t>Cat to an Animal, that Animal can be cast back to a Cat. Not all instances of </a:t>
            </a:r>
          </a:p>
          <a:p>
            <a:pPr marL="361950" indent="-361950" defTabSz="966788" eaLnBrk="1" hangingPunct="1">
              <a:defRPr/>
            </a:pPr>
            <a:r>
              <a:rPr lang="en-US" sz="1550" dirty="0">
                <a:latin typeface="Candara" pitchFamily="34" charset="0"/>
                <a:cs typeface="Courier New" pitchFamily="49" charset="0"/>
              </a:rPr>
              <a:t>Animal can be cast to Cat—just those that are actually instances of Cat. If </a:t>
            </a:r>
          </a:p>
          <a:p>
            <a:pPr marL="361950" indent="-361950" defTabSz="966788" eaLnBrk="1" hangingPunct="1">
              <a:defRPr/>
            </a:pPr>
            <a:r>
              <a:rPr lang="en-US" sz="1550" dirty="0">
                <a:latin typeface="Candara" pitchFamily="34" charset="0"/>
                <a:cs typeface="Courier New" pitchFamily="49" charset="0"/>
              </a:rPr>
              <a:t>you access class Cat as a Cat type, you get both the class Animal and class </a:t>
            </a:r>
          </a:p>
          <a:p>
            <a:pPr marL="361950" indent="-361950" defTabSz="966788" eaLnBrk="1" hangingPunct="1">
              <a:defRPr/>
            </a:pPr>
            <a:r>
              <a:rPr lang="en-US" sz="1550" dirty="0">
                <a:latin typeface="Candara" pitchFamily="34" charset="0"/>
                <a:cs typeface="Courier New" pitchFamily="49" charset="0"/>
              </a:rPr>
              <a:t>Cat  data and behaviors. </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r>
              <a:rPr lang="en-US" sz="1550" b="1" dirty="0">
                <a:latin typeface="Candara" pitchFamily="34" charset="0"/>
                <a:cs typeface="Courier New" pitchFamily="49" charset="0"/>
              </a:rPr>
              <a:t>4.4.3 Object Casting </a:t>
            </a:r>
          </a:p>
          <a:p>
            <a:pPr marL="361950" indent="-361950" defTabSz="966788" eaLnBrk="1" hangingPunct="1">
              <a:defRPr/>
            </a:pPr>
            <a:r>
              <a:rPr lang="en-US" sz="1550" dirty="0">
                <a:latin typeface="Candara" pitchFamily="34" charset="0"/>
                <a:cs typeface="Courier New" pitchFamily="49" charset="0"/>
              </a:rPr>
              <a:t>For objects (reference types) an explicit cast is required if you need to</a:t>
            </a:r>
          </a:p>
          <a:p>
            <a:pPr marL="361950" indent="-361950" defTabSz="966788" eaLnBrk="1" hangingPunct="1">
              <a:defRPr/>
            </a:pPr>
            <a:r>
              <a:rPr lang="en-US" sz="1550" dirty="0">
                <a:latin typeface="Candara" pitchFamily="34" charset="0"/>
                <a:cs typeface="Courier New" pitchFamily="49" charset="0"/>
              </a:rPr>
              <a:t>convert from a base type to a derived type:</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p:txBody>
      </p:sp>
      <p:grpSp>
        <p:nvGrpSpPr>
          <p:cNvPr id="245770" name="Group 16"/>
          <p:cNvGrpSpPr>
            <a:grpSpLocks/>
          </p:cNvGrpSpPr>
          <p:nvPr/>
        </p:nvGrpSpPr>
        <p:grpSpPr bwMode="auto">
          <a:xfrm>
            <a:off x="0" y="8686800"/>
            <a:ext cx="6858000" cy="295275"/>
            <a:chOff x="0" y="8686800"/>
            <a:chExt cx="6858000" cy="295395"/>
          </a:xfrm>
        </p:grpSpPr>
        <p:sp>
          <p:nvSpPr>
            <p:cNvPr id="20" name="TextBox 19"/>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23" name="Straight Connector 22"/>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5771" name="TextBox 23"/>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678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960B45A-242E-4627-8FF7-F8D7CF95B237}" type="slidenum">
              <a:rPr lang="en-US" altLang="en-US" sz="800">
                <a:latin typeface="Arial" pitchFamily="34" charset="0"/>
              </a:rPr>
              <a:pPr algn="r" eaLnBrk="1" hangingPunct="1">
                <a:spcBef>
                  <a:spcPct val="0"/>
                </a:spcBef>
                <a:buFontTx/>
                <a:buNone/>
              </a:pPr>
              <a:t>65</a:t>
            </a:fld>
            <a:endParaRPr lang="en-US" altLang="en-US" sz="800">
              <a:latin typeface="Arial" pitchFamily="34" charset="0"/>
            </a:endParaRPr>
          </a:p>
        </p:txBody>
      </p:sp>
      <p:sp>
        <p:nvSpPr>
          <p:cNvPr id="4" name="Rectangle 7"/>
          <p:cNvSpPr txBox="1">
            <a:spLocks noChangeArrowheads="1"/>
          </p:cNvSpPr>
          <p:nvPr/>
        </p:nvSpPr>
        <p:spPr>
          <a:xfrm>
            <a:off x="228600" y="762000"/>
            <a:ext cx="6510338" cy="12954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For example, let’s create Giraffe class.</a:t>
            </a:r>
          </a:p>
        </p:txBody>
      </p:sp>
      <p:sp>
        <p:nvSpPr>
          <p:cNvPr id="5" name="Rectangle 4"/>
          <p:cNvSpPr>
            <a:spLocks noChangeArrowheads="1"/>
          </p:cNvSpPr>
          <p:nvPr/>
        </p:nvSpPr>
        <p:spPr bwMode="auto">
          <a:xfrm>
            <a:off x="4419600" y="2667000"/>
            <a:ext cx="1066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4.9</a:t>
            </a:r>
          </a:p>
        </p:txBody>
      </p:sp>
      <p:sp>
        <p:nvSpPr>
          <p:cNvPr id="7" name="Rectangle 29"/>
          <p:cNvSpPr>
            <a:spLocks noChangeArrowheads="1"/>
          </p:cNvSpPr>
          <p:nvPr/>
        </p:nvSpPr>
        <p:spPr bwMode="auto">
          <a:xfrm>
            <a:off x="381000" y="1143000"/>
            <a:ext cx="2438400" cy="830263"/>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public class Giraffe: Animal</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public Giraffe() { }</a:t>
            </a:r>
          </a:p>
          <a:p>
            <a:pPr defTabSz="966788" eaLnBrk="1" hangingPunct="1">
              <a:defRPr/>
            </a:pPr>
            <a:r>
              <a:rPr lang="en-US" sz="1200" dirty="0">
                <a:solidFill>
                  <a:srgbClr val="0036A2"/>
                </a:solidFill>
                <a:latin typeface="Candara" pitchFamily="34" charset="0"/>
                <a:cs typeface="Courier New" pitchFamily="49" charset="0"/>
              </a:rPr>
              <a:t>}</a:t>
            </a:r>
          </a:p>
        </p:txBody>
      </p:sp>
      <p:sp>
        <p:nvSpPr>
          <p:cNvPr id="8" name="Rectangle 7"/>
          <p:cNvSpPr>
            <a:spLocks noChangeArrowheads="1"/>
          </p:cNvSpPr>
          <p:nvPr/>
        </p:nvSpPr>
        <p:spPr bwMode="auto">
          <a:xfrm>
            <a:off x="685800" y="21336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4.20</a:t>
            </a:r>
          </a:p>
        </p:txBody>
      </p:sp>
      <p:grpSp>
        <p:nvGrpSpPr>
          <p:cNvPr id="246792" name="Group 21"/>
          <p:cNvGrpSpPr>
            <a:grpSpLocks/>
          </p:cNvGrpSpPr>
          <p:nvPr/>
        </p:nvGrpSpPr>
        <p:grpSpPr bwMode="auto">
          <a:xfrm>
            <a:off x="3352800" y="1066800"/>
            <a:ext cx="3203575" cy="1557338"/>
            <a:chOff x="3352800" y="1066800"/>
            <a:chExt cx="3203575" cy="1557774"/>
          </a:xfrm>
        </p:grpSpPr>
        <p:sp>
          <p:nvSpPr>
            <p:cNvPr id="10" name="Rectangle 9"/>
            <p:cNvSpPr>
              <a:spLocks noChangeArrowheads="1"/>
            </p:cNvSpPr>
            <p:nvPr/>
          </p:nvSpPr>
          <p:spPr bwMode="auto">
            <a:xfrm>
              <a:off x="5105400" y="1600349"/>
              <a:ext cx="533400" cy="304885"/>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IS-A</a:t>
              </a:r>
              <a:endParaRPr lang="en-US" sz="1550" dirty="0">
                <a:latin typeface="Candara" pitchFamily="34" charset="0"/>
                <a:cs typeface="Arial" charset="0"/>
              </a:endParaRPr>
            </a:p>
          </p:txBody>
        </p:sp>
        <p:sp>
          <p:nvSpPr>
            <p:cNvPr id="11" name="Text Box 22"/>
            <p:cNvSpPr txBox="1">
              <a:spLocks noChangeArrowheads="1"/>
            </p:cNvSpPr>
            <p:nvPr/>
          </p:nvSpPr>
          <p:spPr bwMode="auto">
            <a:xfrm>
              <a:off x="4191000" y="1066800"/>
              <a:ext cx="1527175" cy="477972"/>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defTabSz="966788" eaLnBrk="1" hangingPunct="1">
                <a:spcBef>
                  <a:spcPct val="50000"/>
                </a:spcBef>
                <a:defRPr/>
              </a:pPr>
              <a:r>
                <a:rPr lang="en-US" sz="2500" dirty="0">
                  <a:cs typeface="+mn-cs"/>
                </a:rPr>
                <a:t>Animal</a:t>
              </a:r>
            </a:p>
          </p:txBody>
        </p:sp>
        <p:sp>
          <p:nvSpPr>
            <p:cNvPr id="12" name="Text Box 23"/>
            <p:cNvSpPr txBox="1">
              <a:spLocks noChangeArrowheads="1"/>
            </p:cNvSpPr>
            <p:nvPr/>
          </p:nvSpPr>
          <p:spPr bwMode="auto">
            <a:xfrm>
              <a:off x="3352800" y="2146602"/>
              <a:ext cx="1527175" cy="477972"/>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defTabSz="966788" eaLnBrk="1" hangingPunct="1">
                <a:spcBef>
                  <a:spcPct val="50000"/>
                </a:spcBef>
                <a:defRPr/>
              </a:pPr>
              <a:r>
                <a:rPr lang="en-US" sz="2500" dirty="0">
                  <a:cs typeface="+mn-cs"/>
                </a:rPr>
                <a:t>Cat</a:t>
              </a:r>
            </a:p>
          </p:txBody>
        </p:sp>
        <p:grpSp>
          <p:nvGrpSpPr>
            <p:cNvPr id="246803" name="Group 20"/>
            <p:cNvGrpSpPr>
              <a:grpSpLocks/>
            </p:cNvGrpSpPr>
            <p:nvPr/>
          </p:nvGrpSpPr>
          <p:grpSpPr bwMode="auto">
            <a:xfrm>
              <a:off x="4800600" y="1600200"/>
              <a:ext cx="228600" cy="335280"/>
              <a:chOff x="4892566" y="1600200"/>
              <a:chExt cx="228600" cy="335280"/>
            </a:xfrm>
          </p:grpSpPr>
          <p:sp>
            <p:nvSpPr>
              <p:cNvPr id="14" name="Line 25"/>
              <p:cNvSpPr>
                <a:spLocks noChangeShapeType="1"/>
              </p:cNvSpPr>
              <p:nvPr/>
            </p:nvSpPr>
            <p:spPr bwMode="auto">
              <a:xfrm flipH="1">
                <a:off x="4997341" y="1752792"/>
                <a:ext cx="0" cy="182614"/>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dirty="0">
                  <a:cs typeface="+mn-cs"/>
                </a:endParaRPr>
              </a:p>
            </p:txBody>
          </p:sp>
          <p:sp>
            <p:nvSpPr>
              <p:cNvPr id="15" name="Isosceles Triangle 14"/>
              <p:cNvSpPr/>
              <p:nvPr/>
            </p:nvSpPr>
            <p:spPr>
              <a:xfrm>
                <a:off x="4892566" y="1600349"/>
                <a:ext cx="228600" cy="15244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pSp>
        <p:sp>
          <p:nvSpPr>
            <p:cNvPr id="17" name="Text Box 23"/>
            <p:cNvSpPr txBox="1">
              <a:spLocks noChangeArrowheads="1"/>
            </p:cNvSpPr>
            <p:nvPr/>
          </p:nvSpPr>
          <p:spPr bwMode="auto">
            <a:xfrm>
              <a:off x="5029200" y="2146602"/>
              <a:ext cx="1527175" cy="477972"/>
            </a:xfrm>
            <a:prstGeom prst="rect">
              <a:avLst/>
            </a:prstGeom>
            <a:solidFill>
              <a:schemeClr val="accent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defTabSz="966788" eaLnBrk="1" hangingPunct="1">
                <a:spcBef>
                  <a:spcPct val="50000"/>
                </a:spcBef>
                <a:defRPr/>
              </a:pPr>
              <a:r>
                <a:rPr lang="en-US" sz="2500" dirty="0">
                  <a:cs typeface="+mn-cs"/>
                </a:rPr>
                <a:t>Giraffe</a:t>
              </a:r>
            </a:p>
          </p:txBody>
        </p:sp>
        <p:sp>
          <p:nvSpPr>
            <p:cNvPr id="18" name="Line 25"/>
            <p:cNvSpPr>
              <a:spLocks noChangeShapeType="1"/>
            </p:cNvSpPr>
            <p:nvPr/>
          </p:nvSpPr>
          <p:spPr bwMode="auto">
            <a:xfrm flipH="1">
              <a:off x="4114800" y="1936994"/>
              <a:ext cx="1676400" cy="0"/>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dirty="0">
                <a:cs typeface="+mn-cs"/>
              </a:endParaRPr>
            </a:p>
          </p:txBody>
        </p:sp>
        <p:sp>
          <p:nvSpPr>
            <p:cNvPr id="19" name="Line 25"/>
            <p:cNvSpPr>
              <a:spLocks noChangeShapeType="1"/>
            </p:cNvSpPr>
            <p:nvPr/>
          </p:nvSpPr>
          <p:spPr bwMode="auto">
            <a:xfrm flipH="1">
              <a:off x="4114800" y="1936994"/>
              <a:ext cx="0" cy="182614"/>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dirty="0">
                <a:cs typeface="+mn-cs"/>
              </a:endParaRPr>
            </a:p>
          </p:txBody>
        </p:sp>
        <p:sp>
          <p:nvSpPr>
            <p:cNvPr id="20" name="Line 25"/>
            <p:cNvSpPr>
              <a:spLocks noChangeShapeType="1"/>
            </p:cNvSpPr>
            <p:nvPr/>
          </p:nvSpPr>
          <p:spPr bwMode="auto">
            <a:xfrm flipH="1">
              <a:off x="5791200" y="1936994"/>
              <a:ext cx="0" cy="182614"/>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eaLnBrk="1" hangingPunct="1">
                <a:defRPr/>
              </a:pPr>
              <a:endParaRPr lang="en-US" dirty="0">
                <a:cs typeface="+mn-cs"/>
              </a:endParaRPr>
            </a:p>
          </p:txBody>
        </p:sp>
      </p:grpSp>
      <p:sp>
        <p:nvSpPr>
          <p:cNvPr id="23" name="Rectangle 32"/>
          <p:cNvSpPr>
            <a:spLocks noChangeArrowheads="1"/>
          </p:cNvSpPr>
          <p:nvPr/>
        </p:nvSpPr>
        <p:spPr bwMode="auto">
          <a:xfrm>
            <a:off x="533400" y="4494213"/>
            <a:ext cx="5638800" cy="1754187"/>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latin typeface="Arial" pitchFamily="34" charset="0"/>
                <a:cs typeface="Courier New" pitchFamily="49" charset="0"/>
              </a:rPr>
              <a:t>Giraffe g = new Giraffe();</a:t>
            </a:r>
          </a:p>
          <a:p>
            <a:pPr defTabSz="966788" eaLnBrk="1" hangingPunct="1">
              <a:defRPr/>
            </a:pPr>
            <a:endParaRPr lang="en-US" sz="1200" dirty="0">
              <a:latin typeface="Arial" pitchFamily="34" charset="0"/>
              <a:cs typeface="Courier New" pitchFamily="49" charset="0"/>
            </a:endParaRPr>
          </a:p>
          <a:p>
            <a:pPr defTabSz="966788" eaLnBrk="1" hangingPunct="1">
              <a:defRPr/>
            </a:pPr>
            <a:r>
              <a:rPr lang="en-US" sz="1200" dirty="0">
                <a:latin typeface="Arial" pitchFamily="34" charset="0"/>
                <a:cs typeface="Courier New" pitchFamily="49" charset="0"/>
              </a:rPr>
              <a:t>// Implicit conversion to base type is safe.</a:t>
            </a:r>
          </a:p>
          <a:p>
            <a:pPr defTabSz="966788" eaLnBrk="1" hangingPunct="1">
              <a:defRPr/>
            </a:pPr>
            <a:r>
              <a:rPr lang="en-US" sz="1200" dirty="0">
                <a:latin typeface="Arial" pitchFamily="34" charset="0"/>
                <a:cs typeface="Courier New" pitchFamily="49" charset="0"/>
              </a:rPr>
              <a:t>Animal a = g;</a:t>
            </a:r>
          </a:p>
          <a:p>
            <a:pPr defTabSz="966788" eaLnBrk="1" hangingPunct="1">
              <a:defRPr/>
            </a:pPr>
            <a:endParaRPr lang="en-US" sz="1200" dirty="0">
              <a:latin typeface="Arial" pitchFamily="34" charset="0"/>
              <a:cs typeface="Courier New" pitchFamily="49" charset="0"/>
            </a:endParaRPr>
          </a:p>
          <a:p>
            <a:pPr defTabSz="966788" eaLnBrk="1" hangingPunct="1">
              <a:defRPr/>
            </a:pPr>
            <a:r>
              <a:rPr lang="en-US" sz="1200" dirty="0">
                <a:latin typeface="Arial" pitchFamily="34" charset="0"/>
                <a:cs typeface="Courier New" pitchFamily="49" charset="0"/>
              </a:rPr>
              <a:t>// Explicit conversion is required to cast back to derived type. Note: This will </a:t>
            </a:r>
          </a:p>
          <a:p>
            <a:pPr defTabSz="966788" eaLnBrk="1" hangingPunct="1">
              <a:defRPr/>
            </a:pPr>
            <a:r>
              <a:rPr lang="en-US" sz="1200" dirty="0">
                <a:latin typeface="Arial" pitchFamily="34" charset="0"/>
                <a:cs typeface="Courier New" pitchFamily="49" charset="0"/>
              </a:rPr>
              <a:t>//compile but throw an exception at run time if the right-side object is not in fact a</a:t>
            </a:r>
          </a:p>
          <a:p>
            <a:pPr defTabSz="966788" eaLnBrk="1" hangingPunct="1">
              <a:defRPr/>
            </a:pPr>
            <a:r>
              <a:rPr lang="en-US" sz="1200" dirty="0">
                <a:latin typeface="Arial" pitchFamily="34" charset="0"/>
                <a:cs typeface="Courier New" pitchFamily="49" charset="0"/>
              </a:rPr>
              <a:t>//Giraffe.</a:t>
            </a:r>
          </a:p>
          <a:p>
            <a:pPr defTabSz="966788" eaLnBrk="1" hangingPunct="1">
              <a:defRPr/>
            </a:pPr>
            <a:r>
              <a:rPr lang="en-US" sz="1200" dirty="0">
                <a:latin typeface="Arial" pitchFamily="34" charset="0"/>
                <a:cs typeface="Courier New" pitchFamily="49" charset="0"/>
              </a:rPr>
              <a:t>Giraffe g2 = (Giraffe) a;</a:t>
            </a:r>
          </a:p>
        </p:txBody>
      </p:sp>
      <p:sp>
        <p:nvSpPr>
          <p:cNvPr id="24" name="Rectangle 7"/>
          <p:cNvSpPr txBox="1">
            <a:spLocks noChangeArrowheads="1"/>
          </p:cNvSpPr>
          <p:nvPr/>
        </p:nvSpPr>
        <p:spPr>
          <a:xfrm>
            <a:off x="228600" y="2971800"/>
            <a:ext cx="6510338" cy="15240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In example 4.21 below creates an instance of the Giraffe class. Then an</a:t>
            </a:r>
          </a:p>
          <a:p>
            <a:pPr marL="361950" indent="-361950" defTabSz="966788" eaLnBrk="1" hangingPunct="1">
              <a:defRPr/>
            </a:pPr>
            <a:r>
              <a:rPr lang="en-US" sz="1550" dirty="0">
                <a:latin typeface="Candara" pitchFamily="34" charset="0"/>
                <a:cs typeface="Courier New" pitchFamily="49" charset="0"/>
              </a:rPr>
              <a:t>Implicit conversion to Animal is made. Since the Giraffe is–a Animal this</a:t>
            </a:r>
          </a:p>
          <a:p>
            <a:pPr marL="361950" indent="-361950" defTabSz="966788" eaLnBrk="1" hangingPunct="1">
              <a:defRPr/>
            </a:pPr>
            <a:r>
              <a:rPr lang="en-US" sz="1550" dirty="0">
                <a:latin typeface="Candara" pitchFamily="34" charset="0"/>
                <a:cs typeface="Courier New" pitchFamily="49" charset="0"/>
              </a:rPr>
              <a:t>conversion is legal.  But then in the latter part of the example, an Animal</a:t>
            </a:r>
          </a:p>
          <a:p>
            <a:pPr marL="361950" indent="-361950" defTabSz="966788" eaLnBrk="1" hangingPunct="1">
              <a:defRPr/>
            </a:pPr>
            <a:r>
              <a:rPr lang="en-US" sz="1550" dirty="0">
                <a:latin typeface="Candara" pitchFamily="34" charset="0"/>
                <a:cs typeface="Courier New" pitchFamily="49" charset="0"/>
              </a:rPr>
              <a:t>object is converted to a Giraffe object. This cannot be done directly as all</a:t>
            </a:r>
          </a:p>
          <a:p>
            <a:pPr marL="361950" indent="-361950" defTabSz="966788" eaLnBrk="1" hangingPunct="1">
              <a:defRPr/>
            </a:pPr>
            <a:r>
              <a:rPr lang="en-US" sz="1550" dirty="0">
                <a:latin typeface="Candara" pitchFamily="34" charset="0"/>
                <a:cs typeface="Courier New" pitchFamily="49" charset="0"/>
              </a:rPr>
              <a:t>Animals are not Giraffes. Therefore we must do a explicit conversion </a:t>
            </a:r>
          </a:p>
          <a:p>
            <a:pPr marL="361950" indent="-361950" defTabSz="966788" eaLnBrk="1" hangingPunct="1">
              <a:defRPr/>
            </a:pPr>
            <a:r>
              <a:rPr lang="en-US" sz="1550" dirty="0">
                <a:latin typeface="Candara" pitchFamily="34" charset="0"/>
                <a:cs typeface="Courier New" pitchFamily="49" charset="0"/>
              </a:rPr>
              <a:t>(Typically using type casting).</a:t>
            </a:r>
          </a:p>
        </p:txBody>
      </p:sp>
      <p:sp>
        <p:nvSpPr>
          <p:cNvPr id="25" name="Rectangle 24"/>
          <p:cNvSpPr>
            <a:spLocks noChangeArrowheads="1"/>
          </p:cNvSpPr>
          <p:nvPr/>
        </p:nvSpPr>
        <p:spPr bwMode="auto">
          <a:xfrm>
            <a:off x="2667000" y="62484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4.21</a:t>
            </a:r>
          </a:p>
        </p:txBody>
      </p:sp>
      <p:grpSp>
        <p:nvGrpSpPr>
          <p:cNvPr id="246796" name="Group 25"/>
          <p:cNvGrpSpPr>
            <a:grpSpLocks/>
          </p:cNvGrpSpPr>
          <p:nvPr/>
        </p:nvGrpSpPr>
        <p:grpSpPr bwMode="auto">
          <a:xfrm>
            <a:off x="0" y="8686800"/>
            <a:ext cx="6858000" cy="295275"/>
            <a:chOff x="0" y="8686800"/>
            <a:chExt cx="6858000" cy="295395"/>
          </a:xfrm>
        </p:grpSpPr>
        <p:sp>
          <p:nvSpPr>
            <p:cNvPr id="27" name="TextBox 2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28" name="Straight Connector 2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6797" name="TextBox 25"/>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781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F970AE5-5175-4B44-A5C4-A73F0F1A6411}" type="slidenum">
              <a:rPr lang="en-US" altLang="en-US" sz="800">
                <a:latin typeface="Arial" pitchFamily="34" charset="0"/>
              </a:rPr>
              <a:pPr algn="r" eaLnBrk="1" hangingPunct="1">
                <a:spcBef>
                  <a:spcPct val="0"/>
                </a:spcBef>
                <a:buFontTx/>
                <a:buNone/>
              </a:pPr>
              <a:t>66</a:t>
            </a:fld>
            <a:endParaRPr lang="en-US" altLang="en-US" sz="800">
              <a:latin typeface="Arial" pitchFamily="34" charset="0"/>
            </a:endParaRPr>
          </a:p>
        </p:txBody>
      </p:sp>
      <p:sp>
        <p:nvSpPr>
          <p:cNvPr id="4" name="Rectangle 7"/>
          <p:cNvSpPr txBox="1">
            <a:spLocks noChangeArrowheads="1"/>
          </p:cNvSpPr>
          <p:nvPr/>
        </p:nvSpPr>
        <p:spPr>
          <a:xfrm>
            <a:off x="228600" y="762000"/>
            <a:ext cx="6510338" cy="3810000"/>
          </a:xfrm>
          <a:prstGeom prst="rect">
            <a:avLst/>
          </a:prstGeom>
        </p:spPr>
        <p:txBody>
          <a:bodyPr/>
          <a:lstStyle/>
          <a:p>
            <a:pPr marL="361950" indent="-361950" defTabSz="966788" eaLnBrk="1" hangingPunct="1">
              <a:defRPr/>
            </a:pPr>
            <a:r>
              <a:rPr lang="en-US" b="1" dirty="0">
                <a:latin typeface="Candara" pitchFamily="34" charset="0"/>
                <a:cs typeface="Courier New" pitchFamily="49" charset="0"/>
              </a:rPr>
              <a:t>4.5 Partial classes</a:t>
            </a: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It is possible to split the definition of a class or a </a:t>
            </a:r>
            <a:r>
              <a:rPr lang="en-US" sz="1550" dirty="0" err="1">
                <a:latin typeface="Candara" pitchFamily="34" charset="0"/>
                <a:cs typeface="Courier New" pitchFamily="49" charset="0"/>
              </a:rPr>
              <a:t>struct</a:t>
            </a:r>
            <a:r>
              <a:rPr lang="en-US" sz="1550" dirty="0">
                <a:latin typeface="Candara" pitchFamily="34" charset="0"/>
                <a:cs typeface="Courier New" pitchFamily="49" charset="0"/>
              </a:rPr>
              <a:t>, or an  interface over</a:t>
            </a:r>
          </a:p>
          <a:p>
            <a:pPr marL="361950" indent="-361950" defTabSz="966788" eaLnBrk="1" hangingPunct="1">
              <a:defRPr/>
            </a:pPr>
            <a:r>
              <a:rPr lang="en-US" sz="1550" dirty="0">
                <a:latin typeface="Candara" pitchFamily="34" charset="0"/>
                <a:cs typeface="Courier New" pitchFamily="49" charset="0"/>
              </a:rPr>
              <a:t>two or more source files. Each source file contains a section of the class</a:t>
            </a:r>
          </a:p>
          <a:p>
            <a:pPr marL="361950" indent="-361950" defTabSz="966788" eaLnBrk="1" hangingPunct="1">
              <a:defRPr/>
            </a:pPr>
            <a:r>
              <a:rPr lang="en-US" sz="1550" dirty="0">
                <a:latin typeface="Candara" pitchFamily="34" charset="0"/>
                <a:cs typeface="Courier New" pitchFamily="49" charset="0"/>
              </a:rPr>
              <a:t>definition, and all parts are combined when the application is compiled.</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There are several situations when splitting a class definition is desirable:</a:t>
            </a:r>
          </a:p>
          <a:p>
            <a:pPr marL="361950" indent="-361950" defTabSz="966788" eaLnBrk="1" hangingPunct="1">
              <a:defRPr/>
            </a:pPr>
            <a:r>
              <a:rPr lang="en-US" sz="1550" dirty="0">
                <a:latin typeface="Candara" pitchFamily="34" charset="0"/>
                <a:cs typeface="Courier New" pitchFamily="49" charset="0"/>
              </a:rPr>
              <a:t>When working on large projects, spreading a class over separate files allows</a:t>
            </a:r>
          </a:p>
          <a:p>
            <a:pPr marL="361950" indent="-361950" defTabSz="966788" eaLnBrk="1" hangingPunct="1">
              <a:defRPr/>
            </a:pPr>
            <a:r>
              <a:rPr lang="en-US" sz="1550" dirty="0">
                <a:latin typeface="Candara" pitchFamily="34" charset="0"/>
                <a:cs typeface="Courier New" pitchFamily="49" charset="0"/>
              </a:rPr>
              <a:t>multiple programmers to work on it simultaneously.</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When working with automatically generated source, code can be added to</a:t>
            </a:r>
          </a:p>
          <a:p>
            <a:pPr marL="361950" indent="-361950" defTabSz="966788" eaLnBrk="1" hangingPunct="1">
              <a:defRPr/>
            </a:pPr>
            <a:r>
              <a:rPr lang="en-US" sz="1550" dirty="0">
                <a:latin typeface="Candara" pitchFamily="34" charset="0"/>
                <a:cs typeface="Courier New" pitchFamily="49" charset="0"/>
              </a:rPr>
              <a:t>the class without having to recreate the source file. Visual Studio uses this</a:t>
            </a:r>
          </a:p>
          <a:p>
            <a:pPr marL="361950" indent="-361950" defTabSz="966788" eaLnBrk="1" hangingPunct="1">
              <a:defRPr/>
            </a:pPr>
            <a:r>
              <a:rPr lang="en-US" sz="1550" dirty="0">
                <a:latin typeface="Candara" pitchFamily="34" charset="0"/>
                <a:cs typeface="Courier New" pitchFamily="49" charset="0"/>
              </a:rPr>
              <a:t>approach when creating Windows Forms, Web Service wrapper code, and</a:t>
            </a:r>
          </a:p>
          <a:p>
            <a:pPr marL="361950" indent="-361950" defTabSz="966788" eaLnBrk="1" hangingPunct="1">
              <a:defRPr/>
            </a:pPr>
            <a:r>
              <a:rPr lang="en-US" sz="1550" dirty="0">
                <a:latin typeface="Candara" pitchFamily="34" charset="0"/>
                <a:cs typeface="Courier New" pitchFamily="49" charset="0"/>
              </a:rPr>
              <a:t>so on. You can create code that uses these classes without having to edit</a:t>
            </a:r>
          </a:p>
          <a:p>
            <a:pPr marL="361950" indent="-361950" defTabSz="966788" eaLnBrk="1" hangingPunct="1">
              <a:defRPr/>
            </a:pPr>
            <a:r>
              <a:rPr lang="en-US" sz="1550" dirty="0">
                <a:latin typeface="Candara" pitchFamily="34" charset="0"/>
                <a:cs typeface="Courier New" pitchFamily="49" charset="0"/>
              </a:rPr>
              <a:t>the file created by Visual Studio.</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To split a class definition, use the partial keyword modifier, as shown in</a:t>
            </a:r>
          </a:p>
          <a:p>
            <a:pPr marL="361950" indent="-361950" defTabSz="966788" eaLnBrk="1" hangingPunct="1">
              <a:defRPr/>
            </a:pPr>
            <a:r>
              <a:rPr lang="en-US" sz="1550" dirty="0">
                <a:latin typeface="Candara" pitchFamily="34" charset="0"/>
                <a:cs typeface="Courier New" pitchFamily="49" charset="0"/>
              </a:rPr>
              <a:t>examples 4.22-1 and 4.22-2</a:t>
            </a:r>
          </a:p>
        </p:txBody>
      </p:sp>
      <p:sp>
        <p:nvSpPr>
          <p:cNvPr id="13" name="Rectangle 12"/>
          <p:cNvSpPr>
            <a:spLocks noChangeArrowheads="1"/>
          </p:cNvSpPr>
          <p:nvPr/>
        </p:nvSpPr>
        <p:spPr bwMode="auto">
          <a:xfrm>
            <a:off x="4724400" y="51054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4.22-1</a:t>
            </a:r>
          </a:p>
        </p:txBody>
      </p:sp>
      <p:sp>
        <p:nvSpPr>
          <p:cNvPr id="14" name="Rectangle 21"/>
          <p:cNvSpPr>
            <a:spLocks noChangeArrowheads="1"/>
          </p:cNvSpPr>
          <p:nvPr/>
        </p:nvSpPr>
        <p:spPr bwMode="auto">
          <a:xfrm>
            <a:off x="1295400" y="4648200"/>
            <a:ext cx="3429000" cy="138430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//This part of the class is typed in Employee1.cs</a:t>
            </a:r>
          </a:p>
          <a:p>
            <a:pPr defTabSz="966788" eaLnBrk="1" hangingPunct="1">
              <a:defRPr/>
            </a:pPr>
            <a:r>
              <a:rPr lang="en-US" sz="1200" dirty="0">
                <a:solidFill>
                  <a:srgbClr val="0036A2"/>
                </a:solidFill>
                <a:latin typeface="Candara" pitchFamily="34" charset="0"/>
                <a:cs typeface="Courier New" pitchFamily="49" charset="0"/>
              </a:rPr>
              <a:t>public partial class Employee</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public void </a:t>
            </a:r>
            <a:r>
              <a:rPr lang="en-US" sz="1200" dirty="0" err="1">
                <a:solidFill>
                  <a:srgbClr val="0036A2"/>
                </a:solidFill>
                <a:latin typeface="Candara" pitchFamily="34" charset="0"/>
                <a:cs typeface="Courier New" pitchFamily="49" charset="0"/>
              </a:rPr>
              <a:t>DoWork</a:t>
            </a: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a:t>
            </a:r>
          </a:p>
        </p:txBody>
      </p:sp>
      <p:sp>
        <p:nvSpPr>
          <p:cNvPr id="15" name="Rectangle 22"/>
          <p:cNvSpPr>
            <a:spLocks noChangeArrowheads="1"/>
          </p:cNvSpPr>
          <p:nvPr/>
        </p:nvSpPr>
        <p:spPr bwMode="auto">
          <a:xfrm>
            <a:off x="1295400" y="6096000"/>
            <a:ext cx="3429000" cy="138430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//This part of the class is typed in Employee2.cs</a:t>
            </a:r>
          </a:p>
          <a:p>
            <a:pPr defTabSz="966788" eaLnBrk="1" hangingPunct="1">
              <a:defRPr/>
            </a:pPr>
            <a:r>
              <a:rPr lang="en-US" sz="1200" dirty="0">
                <a:solidFill>
                  <a:srgbClr val="0036A2"/>
                </a:solidFill>
                <a:latin typeface="Candara" pitchFamily="34" charset="0"/>
                <a:cs typeface="Courier New" pitchFamily="49" charset="0"/>
              </a:rPr>
              <a:t>public partial class Employee</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public void </a:t>
            </a:r>
            <a:r>
              <a:rPr lang="en-US" sz="1200" dirty="0" err="1">
                <a:solidFill>
                  <a:srgbClr val="0036A2"/>
                </a:solidFill>
                <a:latin typeface="Candara" pitchFamily="34" charset="0"/>
                <a:cs typeface="Courier New" pitchFamily="49" charset="0"/>
              </a:rPr>
              <a:t>GoToLunch</a:t>
            </a: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a:t>
            </a:r>
          </a:p>
        </p:txBody>
      </p:sp>
      <p:sp>
        <p:nvSpPr>
          <p:cNvPr id="16" name="Rectangle 15"/>
          <p:cNvSpPr>
            <a:spLocks noChangeArrowheads="1"/>
          </p:cNvSpPr>
          <p:nvPr/>
        </p:nvSpPr>
        <p:spPr bwMode="auto">
          <a:xfrm>
            <a:off x="4724400" y="6477000"/>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4.22-2</a:t>
            </a:r>
          </a:p>
        </p:txBody>
      </p:sp>
      <p:grpSp>
        <p:nvGrpSpPr>
          <p:cNvPr id="247817" name="Group 9"/>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7818" name="TextBox 16"/>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4883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22B7CA49-CA21-4E48-BC2C-1400FE470B0B}" type="slidenum">
              <a:rPr lang="en-US" altLang="en-US" sz="800">
                <a:latin typeface="Arial" pitchFamily="34" charset="0"/>
              </a:rPr>
              <a:pPr algn="r" eaLnBrk="1" hangingPunct="1">
                <a:spcBef>
                  <a:spcPct val="0"/>
                </a:spcBef>
                <a:buFontTx/>
                <a:buNone/>
              </a:pPr>
              <a:t>67</a:t>
            </a:fld>
            <a:endParaRPr lang="en-US" altLang="en-US" sz="800">
              <a:latin typeface="Arial" pitchFamily="34" charset="0"/>
            </a:endParaRPr>
          </a:p>
        </p:txBody>
      </p:sp>
      <p:sp>
        <p:nvSpPr>
          <p:cNvPr id="4" name="Rectangle 7"/>
          <p:cNvSpPr txBox="1">
            <a:spLocks noChangeArrowheads="1"/>
          </p:cNvSpPr>
          <p:nvPr/>
        </p:nvSpPr>
        <p:spPr>
          <a:xfrm>
            <a:off x="228600" y="762000"/>
            <a:ext cx="6510338" cy="3200400"/>
          </a:xfrm>
          <a:prstGeom prst="rect">
            <a:avLst/>
          </a:prstGeom>
        </p:spPr>
        <p:txBody>
          <a:bodyPr/>
          <a:lstStyle/>
          <a:p>
            <a:pPr marL="361950" indent="-361950" defTabSz="966788" eaLnBrk="1" hangingPunct="1">
              <a:defRPr/>
            </a:pPr>
            <a:r>
              <a:rPr lang="en-US" b="1" dirty="0">
                <a:latin typeface="Candara" pitchFamily="34" charset="0"/>
                <a:cs typeface="Courier New" pitchFamily="49" charset="0"/>
              </a:rPr>
              <a:t>4.6 Generics</a:t>
            </a:r>
            <a:endParaRPr lang="en-US" sz="155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What Are Generics?</a:t>
            </a:r>
          </a:p>
          <a:p>
            <a:pPr marL="361950" indent="-361950" defTabSz="966788" eaLnBrk="1" hangingPunct="1">
              <a:defRPr/>
            </a:pPr>
            <a:r>
              <a:rPr lang="en-US" sz="1550" dirty="0">
                <a:latin typeface="Candara" pitchFamily="34" charset="0"/>
                <a:cs typeface="Courier New" pitchFamily="49" charset="0"/>
              </a:rPr>
              <a:t>Generics allow you to define type-safe classes without compromising type</a:t>
            </a:r>
          </a:p>
          <a:p>
            <a:pPr marL="361950" indent="-361950" defTabSz="966788" eaLnBrk="1" hangingPunct="1">
              <a:defRPr/>
            </a:pPr>
            <a:r>
              <a:rPr lang="en-US" sz="1550" dirty="0">
                <a:latin typeface="Candara" pitchFamily="34" charset="0"/>
                <a:cs typeface="Courier New" pitchFamily="49" charset="0"/>
              </a:rPr>
              <a:t>safety, performance, or productivity. You implement the server only once as</a:t>
            </a:r>
          </a:p>
          <a:p>
            <a:pPr marL="361950" indent="-361950" defTabSz="966788" eaLnBrk="1" hangingPunct="1">
              <a:defRPr/>
            </a:pPr>
            <a:r>
              <a:rPr lang="en-US" sz="1550" dirty="0">
                <a:latin typeface="Candara" pitchFamily="34" charset="0"/>
                <a:cs typeface="Courier New" pitchFamily="49" charset="0"/>
              </a:rPr>
              <a:t>A generic server, while at the same time you can declare and use it with any</a:t>
            </a:r>
          </a:p>
          <a:p>
            <a:pPr marL="361950" indent="-361950" defTabSz="966788" eaLnBrk="1" hangingPunct="1">
              <a:defRPr/>
            </a:pPr>
            <a:r>
              <a:rPr lang="en-US" sz="1550" dirty="0">
                <a:latin typeface="Candara" pitchFamily="34" charset="0"/>
                <a:cs typeface="Courier New" pitchFamily="49" charset="0"/>
              </a:rPr>
              <a:t>type. To do that, use the &lt; and &gt; brackets, enclosing a generic type </a:t>
            </a:r>
            <a:r>
              <a:rPr lang="en-US" sz="1200" dirty="0">
                <a:latin typeface="Candara" pitchFamily="34" charset="0"/>
                <a:cs typeface="Courier New" pitchFamily="49" charset="0"/>
              </a:rPr>
              <a:t>parameter</a:t>
            </a:r>
            <a:r>
              <a:rPr lang="en-US" sz="1550"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For example, here is how you define and use a generic stack: (See example</a:t>
            </a:r>
          </a:p>
          <a:p>
            <a:pPr marL="361950" indent="-361950" defTabSz="966788" eaLnBrk="1" hangingPunct="1">
              <a:defRPr/>
            </a:pPr>
            <a:r>
              <a:rPr lang="en-US" sz="1550" dirty="0">
                <a:latin typeface="Candara" pitchFamily="34" charset="0"/>
                <a:cs typeface="Courier New" pitchFamily="49" charset="0"/>
              </a:rPr>
              <a:t>4.23)</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On the surface C# generics look syntactically similar to C++ templates, but</a:t>
            </a:r>
          </a:p>
          <a:p>
            <a:pPr marL="361950" indent="-361950" defTabSz="966788" eaLnBrk="1" hangingPunct="1">
              <a:defRPr/>
            </a:pPr>
            <a:r>
              <a:rPr lang="en-US" sz="1550" dirty="0">
                <a:latin typeface="Candara" pitchFamily="34" charset="0"/>
                <a:cs typeface="Courier New" pitchFamily="49" charset="0"/>
              </a:rPr>
              <a:t>there are important differences in the way they are implemented and</a:t>
            </a:r>
          </a:p>
          <a:p>
            <a:pPr marL="361950" indent="-361950" defTabSz="966788" eaLnBrk="1" hangingPunct="1">
              <a:defRPr/>
            </a:pPr>
            <a:r>
              <a:rPr lang="en-US" sz="1550" dirty="0">
                <a:latin typeface="Candara" pitchFamily="34" charset="0"/>
                <a:cs typeface="Courier New" pitchFamily="49" charset="0"/>
              </a:rPr>
              <a:t>supported by the compiler. This has significant implications on the manner</a:t>
            </a:r>
          </a:p>
          <a:p>
            <a:pPr marL="361950" indent="-361950" defTabSz="966788" eaLnBrk="1" hangingPunct="1">
              <a:defRPr/>
            </a:pPr>
            <a:r>
              <a:rPr lang="en-US" sz="1550" dirty="0">
                <a:latin typeface="Candara" pitchFamily="34" charset="0"/>
                <a:cs typeface="Courier New" pitchFamily="49" charset="0"/>
              </a:rPr>
              <a:t>in which you use generics.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example 4.23 shows a very simple case of a Generic class called Stack.</a:t>
            </a:r>
          </a:p>
          <a:p>
            <a:pPr marL="361950" indent="-361950" defTabSz="966788" eaLnBrk="1" hangingPunct="1">
              <a:defRPr/>
            </a:pPr>
            <a:r>
              <a:rPr lang="en-US" sz="1550" dirty="0">
                <a:latin typeface="Candara" pitchFamily="34" charset="0"/>
                <a:cs typeface="Courier New" pitchFamily="49" charset="0"/>
              </a:rPr>
              <a:t>The statement Stack&lt;T&gt; means that an instance of the Stack class can be </a:t>
            </a:r>
          </a:p>
          <a:p>
            <a:pPr marL="361950" indent="-361950" defTabSz="966788" eaLnBrk="1" hangingPunct="1">
              <a:defRPr/>
            </a:pPr>
            <a:r>
              <a:rPr lang="en-US" sz="1550" dirty="0">
                <a:latin typeface="Candara" pitchFamily="34" charset="0"/>
                <a:cs typeface="Courier New" pitchFamily="49" charset="0"/>
              </a:rPr>
              <a:t>created for any type. This helps to avoid writing redundant code for all</a:t>
            </a:r>
          </a:p>
          <a:p>
            <a:pPr marL="361950" indent="-361950" defTabSz="966788" eaLnBrk="1" hangingPunct="1">
              <a:defRPr/>
            </a:pPr>
            <a:r>
              <a:rPr lang="en-US" sz="1550" dirty="0">
                <a:latin typeface="Candara" pitchFamily="34" charset="0"/>
                <a:cs typeface="Courier New" pitchFamily="49" charset="0"/>
              </a:rPr>
              <a:t>Stack types.</a:t>
            </a:r>
          </a:p>
        </p:txBody>
      </p:sp>
      <p:sp>
        <p:nvSpPr>
          <p:cNvPr id="6" name="Rectangle 5"/>
          <p:cNvSpPr>
            <a:spLocks noChangeArrowheads="1"/>
          </p:cNvSpPr>
          <p:nvPr/>
        </p:nvSpPr>
        <p:spPr bwMode="auto">
          <a:xfrm>
            <a:off x="2667000" y="7896225"/>
            <a:ext cx="1447800" cy="3048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Example</a:t>
            </a:r>
            <a:r>
              <a:rPr lang="en-US" sz="1550" dirty="0">
                <a:latin typeface="Candara" pitchFamily="34" charset="0"/>
                <a:cs typeface="Arial" charset="0"/>
              </a:rPr>
              <a:t> 4.23</a:t>
            </a:r>
          </a:p>
        </p:txBody>
      </p:sp>
      <p:sp>
        <p:nvSpPr>
          <p:cNvPr id="10" name="Rectangle 22"/>
          <p:cNvSpPr>
            <a:spLocks noChangeArrowheads="1"/>
          </p:cNvSpPr>
          <p:nvPr/>
        </p:nvSpPr>
        <p:spPr bwMode="auto">
          <a:xfrm>
            <a:off x="1371600" y="4848225"/>
            <a:ext cx="4191000" cy="2984500"/>
          </a:xfrm>
          <a:prstGeom prst="rect">
            <a:avLst/>
          </a:prstGeom>
          <a:solidFill>
            <a:schemeClr val="bg1"/>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defTabSz="966788" eaLnBrk="1" hangingPunct="1">
              <a:defRPr/>
            </a:pPr>
            <a:r>
              <a:rPr lang="en-US" sz="1200" dirty="0">
                <a:solidFill>
                  <a:srgbClr val="0036A2"/>
                </a:solidFill>
                <a:latin typeface="Candara" pitchFamily="34" charset="0"/>
                <a:cs typeface="Courier New" pitchFamily="49" charset="0"/>
              </a:rPr>
              <a:t>public class Stack&lt;T&gt;</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   T[] </a:t>
            </a:r>
            <a:r>
              <a:rPr lang="en-US" sz="1200" dirty="0" err="1">
                <a:solidFill>
                  <a:srgbClr val="0036A2"/>
                </a:solidFill>
                <a:latin typeface="Candara" pitchFamily="34" charset="0"/>
                <a:cs typeface="Courier New" pitchFamily="49" charset="0"/>
              </a:rPr>
              <a:t>m_Items</a:t>
            </a: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   public void Push(T item)</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   public T Pop()</a:t>
            </a:r>
          </a:p>
          <a:p>
            <a:pPr defTabSz="966788" eaLnBrk="1" hangingPunct="1">
              <a:defRPr/>
            </a:pPr>
            <a:r>
              <a:rPr lang="en-US" sz="1200" dirty="0">
                <a:solidFill>
                  <a:srgbClr val="0036A2"/>
                </a:solidFill>
                <a:latin typeface="Candara" pitchFamily="34" charset="0"/>
                <a:cs typeface="Courier New" pitchFamily="49" charset="0"/>
              </a:rPr>
              <a:t>   {...}</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endParaRPr lang="en-US" sz="800" dirty="0">
              <a:solidFill>
                <a:srgbClr val="0036A2"/>
              </a:solidFill>
              <a:latin typeface="Candara" pitchFamily="34" charset="0"/>
              <a:cs typeface="Courier New" pitchFamily="49" charset="0"/>
            </a:endParaRPr>
          </a:p>
          <a:p>
            <a:pPr defTabSz="966788" eaLnBrk="1" hangingPunct="1">
              <a:defRPr/>
            </a:pPr>
            <a:r>
              <a:rPr lang="en-US" sz="1200" dirty="0">
                <a:solidFill>
                  <a:srgbClr val="0036A2"/>
                </a:solidFill>
                <a:latin typeface="Candara" pitchFamily="34" charset="0"/>
                <a:cs typeface="Courier New" pitchFamily="49" charset="0"/>
              </a:rPr>
              <a:t>public static void Main(String [] </a:t>
            </a:r>
            <a:r>
              <a:rPr lang="en-US" sz="1200" dirty="0" err="1">
                <a:solidFill>
                  <a:srgbClr val="0036A2"/>
                </a:solidFill>
                <a:latin typeface="Candara" pitchFamily="34" charset="0"/>
                <a:cs typeface="Courier New" pitchFamily="49" charset="0"/>
              </a:rPr>
              <a:t>args</a:t>
            </a: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Stack&lt;</a:t>
            </a:r>
            <a:r>
              <a:rPr lang="en-US" sz="1200" dirty="0" err="1">
                <a:solidFill>
                  <a:srgbClr val="0036A2"/>
                </a:solidFill>
                <a:latin typeface="Candara" pitchFamily="34" charset="0"/>
                <a:cs typeface="Courier New" pitchFamily="49" charset="0"/>
              </a:rPr>
              <a:t>int</a:t>
            </a:r>
            <a:r>
              <a:rPr lang="en-US" sz="1200" dirty="0">
                <a:solidFill>
                  <a:srgbClr val="0036A2"/>
                </a:solidFill>
                <a:latin typeface="Candara" pitchFamily="34" charset="0"/>
                <a:cs typeface="Courier New" pitchFamily="49" charset="0"/>
              </a:rPr>
              <a:t>&gt; stack = new Stack&lt;</a:t>
            </a:r>
            <a:r>
              <a:rPr lang="en-US" sz="1200" dirty="0" err="1">
                <a:solidFill>
                  <a:srgbClr val="0036A2"/>
                </a:solidFill>
                <a:latin typeface="Candara" pitchFamily="34" charset="0"/>
                <a:cs typeface="Courier New" pitchFamily="49" charset="0"/>
              </a:rPr>
              <a:t>int</a:t>
            </a:r>
            <a:r>
              <a:rPr lang="en-US" sz="1200" dirty="0">
                <a:solidFill>
                  <a:srgbClr val="0036A2"/>
                </a:solidFill>
                <a:latin typeface="Candara" pitchFamily="34" charset="0"/>
                <a:cs typeface="Courier New" pitchFamily="49" charset="0"/>
              </a:rPr>
              <a:t>&gt;();</a:t>
            </a:r>
          </a:p>
          <a:p>
            <a:pPr defTabSz="966788" eaLnBrk="1" hangingPunct="1">
              <a:defRPr/>
            </a:pPr>
            <a:r>
              <a:rPr lang="en-US" sz="1200" dirty="0" err="1">
                <a:solidFill>
                  <a:srgbClr val="0036A2"/>
                </a:solidFill>
                <a:latin typeface="Candara" pitchFamily="34" charset="0"/>
                <a:cs typeface="Courier New" pitchFamily="49" charset="0"/>
              </a:rPr>
              <a:t>stack.Push</a:t>
            </a:r>
            <a:r>
              <a:rPr lang="en-US" sz="1200" dirty="0">
                <a:solidFill>
                  <a:srgbClr val="0036A2"/>
                </a:solidFill>
                <a:latin typeface="Candara" pitchFamily="34" charset="0"/>
                <a:cs typeface="Courier New" pitchFamily="49" charset="0"/>
              </a:rPr>
              <a:t>(1);</a:t>
            </a:r>
          </a:p>
          <a:p>
            <a:pPr defTabSz="966788" eaLnBrk="1" hangingPunct="1">
              <a:defRPr/>
            </a:pPr>
            <a:r>
              <a:rPr lang="en-US" sz="1200" dirty="0" err="1">
                <a:solidFill>
                  <a:srgbClr val="0036A2"/>
                </a:solidFill>
                <a:latin typeface="Candara" pitchFamily="34" charset="0"/>
                <a:cs typeface="Courier New" pitchFamily="49" charset="0"/>
              </a:rPr>
              <a:t>stack.Push</a:t>
            </a:r>
            <a:r>
              <a:rPr lang="en-US" sz="1200" dirty="0">
                <a:solidFill>
                  <a:srgbClr val="0036A2"/>
                </a:solidFill>
                <a:latin typeface="Candara" pitchFamily="34" charset="0"/>
                <a:cs typeface="Courier New" pitchFamily="49" charset="0"/>
              </a:rPr>
              <a:t>(2);</a:t>
            </a:r>
          </a:p>
          <a:p>
            <a:pPr defTabSz="966788" eaLnBrk="1" hangingPunct="1">
              <a:defRPr/>
            </a:pPr>
            <a:r>
              <a:rPr lang="en-US" sz="1200" dirty="0" err="1">
                <a:solidFill>
                  <a:srgbClr val="0036A2"/>
                </a:solidFill>
                <a:latin typeface="Candara" pitchFamily="34" charset="0"/>
                <a:cs typeface="Courier New" pitchFamily="49" charset="0"/>
              </a:rPr>
              <a:t>int</a:t>
            </a:r>
            <a:r>
              <a:rPr lang="en-US" sz="1200" dirty="0">
                <a:solidFill>
                  <a:srgbClr val="0036A2"/>
                </a:solidFill>
                <a:latin typeface="Candara" pitchFamily="34" charset="0"/>
                <a:cs typeface="Courier New" pitchFamily="49" charset="0"/>
              </a:rPr>
              <a:t> number = </a:t>
            </a:r>
            <a:r>
              <a:rPr lang="en-US" sz="1200" dirty="0" err="1">
                <a:solidFill>
                  <a:srgbClr val="0036A2"/>
                </a:solidFill>
                <a:latin typeface="Candara" pitchFamily="34" charset="0"/>
                <a:cs typeface="Courier New" pitchFamily="49" charset="0"/>
              </a:rPr>
              <a:t>stack.Pop</a:t>
            </a:r>
            <a:r>
              <a:rPr lang="en-US" sz="1200" dirty="0">
                <a:solidFill>
                  <a:srgbClr val="0036A2"/>
                </a:solidFill>
                <a:latin typeface="Candara" pitchFamily="34" charset="0"/>
                <a:cs typeface="Courier New" pitchFamily="49" charset="0"/>
              </a:rPr>
              <a:t>();</a:t>
            </a:r>
          </a:p>
          <a:p>
            <a:pPr defTabSz="966788" eaLnBrk="1" hangingPunct="1">
              <a:defRPr/>
            </a:pPr>
            <a:r>
              <a:rPr lang="en-US" sz="1200" dirty="0">
                <a:solidFill>
                  <a:srgbClr val="0036A2"/>
                </a:solidFill>
                <a:latin typeface="Candara" pitchFamily="34" charset="0"/>
                <a:cs typeface="Courier New" pitchFamily="49" charset="0"/>
              </a:rPr>
              <a:t>}</a:t>
            </a:r>
          </a:p>
        </p:txBody>
      </p:sp>
      <p:grpSp>
        <p:nvGrpSpPr>
          <p:cNvPr id="248839"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1" name="Straight Connector 10"/>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8840" name="TextBox 11"/>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4.0 Types, Objects and Namespaces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739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D5C909D-B800-491E-A68E-EA7A4FF44DBF}" type="slidenum">
              <a:rPr lang="en-US" altLang="en-US" sz="800">
                <a:latin typeface="Arial" pitchFamily="34" charset="0"/>
              </a:rPr>
              <a:pPr algn="r" eaLnBrk="1" hangingPunct="1">
                <a:spcBef>
                  <a:spcPct val="0"/>
                </a:spcBef>
                <a:buFontTx/>
                <a:buNone/>
              </a:pPr>
              <a:t>7</a:t>
            </a:fld>
            <a:endParaRPr lang="en-US" altLang="en-US" sz="800">
              <a:latin typeface="Arial" pitchFamily="34" charset="0"/>
            </a:endParaRPr>
          </a:p>
        </p:txBody>
      </p:sp>
      <p:sp>
        <p:nvSpPr>
          <p:cNvPr id="5"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sz="1600" b="1" dirty="0">
                <a:latin typeface="Candara" pitchFamily="34" charset="0"/>
                <a:cs typeface="Arial" charset="0"/>
              </a:rPr>
              <a:t>3.1.5 Variables</a:t>
            </a:r>
          </a:p>
          <a:p>
            <a:pPr marL="361950" indent="-361950" defTabSz="966788" eaLnBrk="1" hangingPunct="1">
              <a:defRPr/>
            </a:pPr>
            <a:r>
              <a:rPr lang="en-US" sz="1550" dirty="0">
                <a:latin typeface="Candara" pitchFamily="34" charset="0"/>
                <a:cs typeface="Arial" charset="0"/>
              </a:rPr>
              <a:t>All C# variables must be defined before use. A variable can be created by</a:t>
            </a:r>
          </a:p>
          <a:p>
            <a:pPr marL="361950" indent="-361950" defTabSz="966788" eaLnBrk="1" hangingPunct="1">
              <a:defRPr/>
            </a:pPr>
            <a:r>
              <a:rPr lang="en-US" sz="1550" dirty="0">
                <a:latin typeface="Candara" pitchFamily="34" charset="0"/>
                <a:cs typeface="Arial" charset="0"/>
              </a:rPr>
              <a:t>giving it a type and a name (identifier). Variables can be initialized with a</a:t>
            </a:r>
          </a:p>
          <a:p>
            <a:pPr marL="361950" indent="-361950" defTabSz="966788" eaLnBrk="1" hangingPunct="1">
              <a:defRPr/>
            </a:pPr>
            <a:r>
              <a:rPr lang="en-US" sz="1550" dirty="0">
                <a:latin typeface="Candara" pitchFamily="34" charset="0"/>
                <a:cs typeface="Arial" charset="0"/>
              </a:rPr>
              <a:t>default value or can be initialized without being assigned a value. </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var1;</a:t>
            </a:r>
          </a:p>
          <a:p>
            <a:pPr marL="361950" indent="-361950" defTabSz="966788" eaLnBrk="1" hangingPunct="1">
              <a:defRPr/>
            </a:pPr>
            <a:r>
              <a:rPr lang="en-US" sz="1550" dirty="0" err="1">
                <a:latin typeface="Candara" pitchFamily="34" charset="0"/>
                <a:cs typeface="Arial" charset="0"/>
              </a:rPr>
              <a:t>int</a:t>
            </a:r>
            <a:r>
              <a:rPr lang="en-US" sz="1550" dirty="0">
                <a:latin typeface="Candara" pitchFamily="34" charset="0"/>
                <a:cs typeface="Arial" charset="0"/>
              </a:rPr>
              <a:t> is the type </a:t>
            </a:r>
            <a:r>
              <a:rPr lang="en-US" sz="1550" dirty="0">
                <a:latin typeface="Courier New" pitchFamily="49" charset="0"/>
                <a:cs typeface="Courier New" pitchFamily="49" charset="0"/>
              </a:rPr>
              <a:t>var1</a:t>
            </a:r>
            <a:r>
              <a:rPr lang="en-US" sz="1550" dirty="0">
                <a:latin typeface="Candara" pitchFamily="34" charset="0"/>
                <a:cs typeface="Arial" charset="0"/>
              </a:rPr>
              <a:t> is the identifier or the name of the value.</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ourier New" pitchFamily="49" charset="0"/>
                <a:cs typeface="Courier New" pitchFamily="49" charset="0"/>
              </a:rPr>
              <a:t>char value1;</a:t>
            </a:r>
          </a:p>
          <a:p>
            <a:pPr marL="361950" indent="-361950" defTabSz="966788" eaLnBrk="1" hangingPunct="1">
              <a:defRPr/>
            </a:pPr>
            <a:r>
              <a:rPr lang="en-US" sz="1550" dirty="0">
                <a:latin typeface="Courier New" pitchFamily="49" charset="0"/>
                <a:cs typeface="Courier New" pitchFamily="49" charset="0"/>
              </a:rPr>
              <a:t>char </a:t>
            </a:r>
            <a:r>
              <a:rPr lang="en-US" sz="1550" dirty="0">
                <a:latin typeface="Candara" pitchFamily="34" charset="0"/>
                <a:cs typeface="Arial" charset="0"/>
              </a:rPr>
              <a:t>is the type </a:t>
            </a:r>
            <a:r>
              <a:rPr lang="en-US" sz="1550" dirty="0">
                <a:latin typeface="Courier New" pitchFamily="49" charset="0"/>
                <a:cs typeface="Courier New" pitchFamily="49" charset="0"/>
              </a:rPr>
              <a:t>value1</a:t>
            </a:r>
            <a:r>
              <a:rPr lang="en-US" sz="1550" dirty="0">
                <a:latin typeface="Candara" pitchFamily="34" charset="0"/>
                <a:cs typeface="Arial" charset="0"/>
              </a:rPr>
              <a:t> is the identifier or the name of the value.</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b="1" dirty="0">
                <a:latin typeface="Candara" pitchFamily="34" charset="0"/>
                <a:cs typeface="Arial" charset="0"/>
              </a:rPr>
              <a:t>C# language standard </a:t>
            </a:r>
            <a:r>
              <a:rPr lang="en-US" sz="1550" dirty="0">
                <a:latin typeface="Candara" pitchFamily="34" charset="0"/>
                <a:cs typeface="Arial" charset="0"/>
              </a:rPr>
              <a:t>is to  start a Variable name always with a lowercase</a:t>
            </a:r>
          </a:p>
          <a:p>
            <a:pPr marL="361950" indent="-361950" defTabSz="966788" eaLnBrk="1" hangingPunct="1">
              <a:defRPr/>
            </a:pPr>
            <a:r>
              <a:rPr lang="en-US" sz="1550" dirty="0">
                <a:latin typeface="Candara" pitchFamily="34" charset="0"/>
                <a:cs typeface="Arial" charset="0"/>
              </a:rPr>
              <a:t>word or a character using came case (See above) , except abbreviations.</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Some Examples….</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johnsAge</a:t>
            </a:r>
            <a:r>
              <a:rPr lang="en-US" sz="1550" dirty="0">
                <a:latin typeface="Courier New" pitchFamily="49" charset="0"/>
                <a:cs typeface="Courier New" pitchFamily="49" charset="0"/>
              </a:rPr>
              <a:t> = 25;</a:t>
            </a:r>
          </a:p>
          <a:p>
            <a:pPr marL="361950" indent="-361950" defTabSz="966788" eaLnBrk="1" hangingPunct="1">
              <a:defRPr/>
            </a:pPr>
            <a:r>
              <a:rPr lang="en-US" sz="1550" dirty="0">
                <a:latin typeface="Courier New" pitchFamily="49" charset="0"/>
                <a:cs typeface="Courier New" pitchFamily="49" charset="0"/>
              </a:rPr>
              <a:t>long </a:t>
            </a:r>
            <a:r>
              <a:rPr lang="en-US" sz="1550" dirty="0" err="1">
                <a:latin typeface="Courier New" pitchFamily="49" charset="0"/>
                <a:cs typeface="Courier New" pitchFamily="49" charset="0"/>
              </a:rPr>
              <a:t>perimeterOfTheEarth</a:t>
            </a:r>
            <a:r>
              <a:rPr lang="en-US" sz="1550" dirty="0">
                <a:latin typeface="Courier New" pitchFamily="49" charset="0"/>
                <a:cs typeface="Courier New" pitchFamily="49" charset="0"/>
              </a:rPr>
              <a:t>;</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r>
              <a:rPr lang="en-US" sz="1550" dirty="0" err="1">
                <a:latin typeface="Courier New" pitchFamily="49" charset="0"/>
                <a:cs typeface="Courier New" pitchFamily="49" charset="0"/>
              </a:rPr>
              <a:t>public const PI = ...</a:t>
            </a:r>
          </a:p>
          <a:p>
            <a:pPr marL="361950" indent="-361950" defTabSz="966788" eaLnBrk="1" hangingPunct="1">
              <a:defRPr/>
            </a:pPr>
            <a:r>
              <a:rPr lang="en-US" sz="1550" dirty="0" err="1">
                <a:latin typeface="Courier New" pitchFamily="49" charset="0"/>
                <a:cs typeface="Courier New" pitchFamily="49" charset="0"/>
              </a:rPr>
              <a:t>public const E = ...</a:t>
            </a:r>
          </a:p>
          <a:p>
            <a:pPr marL="361950" indent="-361950" defTabSz="966788" eaLnBrk="1" hangingPunct="1">
              <a:defRPr/>
            </a:pPr>
            <a:endParaRPr lang="en-US" sz="1550" dirty="0">
              <a:latin typeface="Candara" pitchFamily="34" charset="0"/>
              <a:cs typeface="Arial" charset="0"/>
            </a:endParaRPr>
          </a:p>
        </p:txBody>
      </p:sp>
      <p:sp>
        <p:nvSpPr>
          <p:cNvPr id="11" name="Rectangle 23"/>
          <p:cNvSpPr>
            <a:spLocks noChangeArrowheads="1"/>
          </p:cNvSpPr>
          <p:nvPr/>
        </p:nvSpPr>
        <p:spPr bwMode="auto">
          <a:xfrm>
            <a:off x="304800" y="3048000"/>
            <a:ext cx="6248400" cy="3000375"/>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lIns="91424" tIns="45712" rIns="91424" bIns="45712">
            <a:spAutoFit/>
          </a:bodyPr>
          <a:lstStyle/>
          <a:p>
            <a:pPr defTabSz="966788" eaLnBrk="1" hangingPunct="1">
              <a:defRPr/>
            </a:pPr>
            <a:r>
              <a:rPr lang="en-US" b="1" dirty="0">
                <a:latin typeface="Candara" pitchFamily="34" charset="0"/>
                <a:cs typeface="+mn-cs"/>
              </a:rPr>
              <a:t>Capitalization Styles</a:t>
            </a:r>
          </a:p>
          <a:p>
            <a:pPr defTabSz="966788" eaLnBrk="1" hangingPunct="1">
              <a:defRPr/>
            </a:pPr>
            <a:r>
              <a:rPr lang="en-US" sz="1550" b="1" dirty="0">
                <a:latin typeface="Candara" pitchFamily="34" charset="0"/>
                <a:cs typeface="+mn-cs"/>
              </a:rPr>
              <a:t>Pascal Casing : </a:t>
            </a:r>
          </a:p>
          <a:p>
            <a:pPr defTabSz="966788" eaLnBrk="1" hangingPunct="1">
              <a:defRPr/>
            </a:pPr>
            <a:r>
              <a:rPr lang="en-US" sz="1550" dirty="0">
                <a:latin typeface="Candara" pitchFamily="34" charset="0"/>
                <a:cs typeface="+mn-cs"/>
              </a:rPr>
              <a:t>This convention capitalizes the first character of each word (as in </a:t>
            </a:r>
            <a:r>
              <a:rPr lang="en-US" sz="1550" dirty="0" err="1">
                <a:latin typeface="Candara" pitchFamily="34" charset="0"/>
                <a:cs typeface="+mn-cs"/>
              </a:rPr>
              <a:t>TestCounter</a:t>
            </a:r>
            <a:r>
              <a:rPr lang="en-US" sz="1550" dirty="0">
                <a:latin typeface="Candara" pitchFamily="34" charset="0"/>
                <a:cs typeface="+mn-cs"/>
              </a:rPr>
              <a:t>).</a:t>
            </a:r>
          </a:p>
          <a:p>
            <a:pPr defTabSz="966788" eaLnBrk="1" hangingPunct="1">
              <a:defRPr/>
            </a:pPr>
            <a:endParaRPr lang="en-US" sz="800" dirty="0">
              <a:latin typeface="Candara" pitchFamily="34" charset="0"/>
              <a:cs typeface="+mn-cs"/>
            </a:endParaRPr>
          </a:p>
          <a:p>
            <a:pPr defTabSz="966788" eaLnBrk="1" hangingPunct="1">
              <a:defRPr/>
            </a:pPr>
            <a:r>
              <a:rPr lang="en-US" sz="1550" b="1" dirty="0">
                <a:latin typeface="Candara" pitchFamily="34" charset="0"/>
                <a:cs typeface="+mn-cs"/>
              </a:rPr>
              <a:t>Camel Casing : </a:t>
            </a:r>
          </a:p>
          <a:p>
            <a:pPr defTabSz="966788" eaLnBrk="1" hangingPunct="1">
              <a:defRPr/>
            </a:pPr>
            <a:r>
              <a:rPr lang="en-US" sz="1550" dirty="0">
                <a:latin typeface="Candara" pitchFamily="34" charset="0"/>
                <a:cs typeface="+mn-cs"/>
              </a:rPr>
              <a:t>This convention capitalizes the first character of each word except the first one. E.g. </a:t>
            </a:r>
            <a:r>
              <a:rPr lang="en-US" sz="1550" dirty="0" err="1">
                <a:latin typeface="Candara" pitchFamily="34" charset="0"/>
                <a:cs typeface="+mn-cs"/>
              </a:rPr>
              <a:t>testCounter</a:t>
            </a:r>
            <a:r>
              <a:rPr lang="en-US" sz="1550" dirty="0">
                <a:latin typeface="Candara" pitchFamily="34" charset="0"/>
                <a:cs typeface="+mn-cs"/>
              </a:rPr>
              <a:t>. </a:t>
            </a:r>
          </a:p>
          <a:p>
            <a:pPr defTabSz="966788" eaLnBrk="1" hangingPunct="1">
              <a:defRPr/>
            </a:pPr>
            <a:endParaRPr lang="en-US" sz="800" dirty="0">
              <a:latin typeface="Candara" pitchFamily="34" charset="0"/>
              <a:cs typeface="+mn-cs"/>
            </a:endParaRPr>
          </a:p>
          <a:p>
            <a:pPr defTabSz="966788" eaLnBrk="1" hangingPunct="1">
              <a:defRPr/>
            </a:pPr>
            <a:r>
              <a:rPr lang="en-US" sz="1550" b="1" dirty="0">
                <a:latin typeface="Candara" pitchFamily="34" charset="0"/>
                <a:cs typeface="+mn-cs"/>
              </a:rPr>
              <a:t>Uppercase</a:t>
            </a:r>
          </a:p>
          <a:p>
            <a:pPr defTabSz="966788" eaLnBrk="1" hangingPunct="1">
              <a:defRPr/>
            </a:pPr>
            <a:r>
              <a:rPr lang="en-US" sz="1550" dirty="0">
                <a:latin typeface="Candara" pitchFamily="34" charset="0"/>
                <a:cs typeface="+mn-cs"/>
              </a:rPr>
              <a:t>Only use all upper case for identifiers if it consists of an abbreviation which is one or two characters long, identifiers of three or more characters should use Pascal Casing instead.</a:t>
            </a:r>
          </a:p>
        </p:txBody>
      </p:sp>
      <p:grpSp>
        <p:nvGrpSpPr>
          <p:cNvPr id="187398" name="Group 6"/>
          <p:cNvGrpSpPr>
            <a:grpSpLocks/>
          </p:cNvGrpSpPr>
          <p:nvPr/>
        </p:nvGrpSpPr>
        <p:grpSpPr bwMode="auto">
          <a:xfrm>
            <a:off x="0" y="8686800"/>
            <a:ext cx="6858000" cy="295275"/>
            <a:chOff x="0" y="8686800"/>
            <a:chExt cx="6858000" cy="295395"/>
          </a:xfrm>
        </p:grpSpPr>
        <p:sp>
          <p:nvSpPr>
            <p:cNvPr id="8" name="TextBox 7"/>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7399" name="TextBox 9"/>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841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1DD7346-7EC5-499E-AE26-C3AA0D377FD0}" type="slidenum">
              <a:rPr lang="en-US" altLang="en-US" sz="800">
                <a:latin typeface="Arial" pitchFamily="34" charset="0"/>
              </a:rPr>
              <a:pPr algn="r" eaLnBrk="1" hangingPunct="1">
                <a:spcBef>
                  <a:spcPct val="0"/>
                </a:spcBef>
                <a:buFontTx/>
                <a:buNone/>
              </a:pPr>
              <a:t>8</a:t>
            </a:fld>
            <a:endParaRPr lang="en-US" altLang="en-US" sz="800">
              <a:latin typeface="Arial" pitchFamily="34" charset="0"/>
            </a:endParaRPr>
          </a:p>
        </p:txBody>
      </p:sp>
      <p:graphicFrame>
        <p:nvGraphicFramePr>
          <p:cNvPr id="8" name="Group 304"/>
          <p:cNvGraphicFramePr>
            <a:graphicFrameLocks noGrp="1"/>
          </p:cNvGraphicFramePr>
          <p:nvPr/>
        </p:nvGraphicFramePr>
        <p:xfrm>
          <a:off x="533400" y="1219200"/>
          <a:ext cx="5791200" cy="5119744"/>
        </p:xfrm>
        <a:graphic>
          <a:graphicData uri="http://schemas.openxmlformats.org/drawingml/2006/table">
            <a:tbl>
              <a:tblPr/>
              <a:tblGrid>
                <a:gridCol w="1959872"/>
                <a:gridCol w="707322"/>
                <a:gridCol w="3124006"/>
              </a:tblGrid>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Verdana" pitchFamily="34" charset="0"/>
                          <a:cs typeface="Arial" pitchFamily="34" charset="0"/>
                        </a:rPr>
                        <a:t>Identifier</a:t>
                      </a: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Verdana" pitchFamily="34" charset="0"/>
                          <a:cs typeface="Arial" pitchFamily="34" charset="0"/>
                        </a:rPr>
                        <a:t>Case</a:t>
                      </a: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6A2"/>
                          </a:solidFill>
                          <a:effectLst/>
                          <a:latin typeface="Verdana" pitchFamily="34" charset="0"/>
                          <a:cs typeface="Arial" pitchFamily="34" charset="0"/>
                        </a:rPr>
                        <a:t>Example</a:t>
                      </a: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6A2"/>
                          </a:solidFill>
                          <a:effectLst/>
                          <a:latin typeface="Tahoma" pitchFamily="34" charset="0"/>
                          <a:cs typeface="Arial" pitchFamily="34" charset="0"/>
                        </a:rPr>
                        <a:t>Class</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AppDomain</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Enum</a:t>
                      </a:r>
                      <a:r>
                        <a:rPr kumimoji="0" lang="en-US" sz="1200" b="0" i="0" u="none" strike="noStrike" cap="none" normalizeH="0" baseline="0" dirty="0" smtClean="0">
                          <a:ln>
                            <a:noFill/>
                          </a:ln>
                          <a:solidFill>
                            <a:srgbClr val="0036A2"/>
                          </a:solidFill>
                          <a:effectLst/>
                          <a:latin typeface="Tahoma" pitchFamily="34" charset="0"/>
                          <a:cs typeface="Arial" pitchFamily="34" charset="0"/>
                        </a:rPr>
                        <a:t> type</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ErrorLevel</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Enum values</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FatalError</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Event</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ValueChange</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9">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Exception class</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WebException</a:t>
                      </a:r>
                      <a:r>
                        <a:rPr kumimoji="0" lang="en-US" sz="1200" b="0" i="0" u="none" strike="noStrike" cap="none" normalizeH="0" baseline="0" dirty="0" smtClean="0">
                          <a:ln>
                            <a:noFill/>
                          </a:ln>
                          <a:solidFill>
                            <a:srgbClr val="0036A2"/>
                          </a:solidFill>
                          <a:effectLst/>
                          <a:latin typeface="Tahoma" pitchFamily="34" charset="0"/>
                          <a:cs typeface="Arial" pitchFamily="34" charset="0"/>
                        </a:rPr>
                        <a:t>                                           Note: Always ends with the suffix Exception.</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Read-only Static field</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Readvalue</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31">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Interface</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IDisposable</a:t>
                      </a:r>
                      <a:r>
                        <a:rPr kumimoji="0" lang="en-US" sz="1200" b="0" i="0" u="none" strike="noStrike" cap="none" normalizeH="0" baseline="0" dirty="0" smtClean="0">
                          <a:ln>
                            <a:noFill/>
                          </a:ln>
                          <a:solidFill>
                            <a:srgbClr val="0036A2"/>
                          </a:solidFill>
                          <a:effectLst/>
                          <a:latin typeface="Tahoma" pitchFamily="34" charset="0"/>
                          <a:cs typeface="Arial" pitchFamily="34" charset="0"/>
                        </a:rPr>
                        <a:t>                                                    Note: Always begins with the prefix I.</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Method</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ToString</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Namespace</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System.Drawing</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Parameter</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Camel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typeName</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Property</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BlackColor</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9">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Protected instance field</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Camel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readValue</a:t>
                      </a:r>
                      <a:r>
                        <a:rPr kumimoji="0" lang="en-US" sz="1200" b="0" i="0" u="none" strike="noStrike" cap="none" normalizeH="0" baseline="0" dirty="0" smtClean="0">
                          <a:ln>
                            <a:noFill/>
                          </a:ln>
                          <a:solidFill>
                            <a:srgbClr val="0036A2"/>
                          </a:solidFill>
                          <a:effectLst/>
                          <a:latin typeface="Tahoma" pitchFamily="34" charset="0"/>
                          <a:cs typeface="Arial" pitchFamily="34" charset="0"/>
                        </a:rPr>
                        <a:t>                                                                       Note: Rarely used. A property is preferable to using a protected instance field.</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9">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Public instance field</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36A2"/>
                          </a:solidFill>
                          <a:effectLst/>
                          <a:latin typeface="Tahoma" pitchFamily="34" charset="0"/>
                          <a:cs typeface="Arial" pitchFamily="34" charset="0"/>
                        </a:rPr>
                        <a:t>Pascal</a:t>
                      </a:r>
                      <a:endParaRPr kumimoji="0" lang="en-US" sz="12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36A2"/>
                          </a:solidFill>
                          <a:effectLst/>
                          <a:latin typeface="Tahoma" pitchFamily="34" charset="0"/>
                          <a:cs typeface="Arial" pitchFamily="34" charset="0"/>
                        </a:rPr>
                        <a:t>RedValue</a:t>
                      </a:r>
                      <a:r>
                        <a:rPr kumimoji="0" lang="en-US" sz="1200" b="0" i="0" u="none" strike="noStrike" cap="none" normalizeH="0" baseline="0" dirty="0" smtClean="0">
                          <a:ln>
                            <a:noFill/>
                          </a:ln>
                          <a:solidFill>
                            <a:srgbClr val="0036A2"/>
                          </a:solidFill>
                          <a:effectLst/>
                          <a:latin typeface="Tahoma" pitchFamily="34" charset="0"/>
                          <a:cs typeface="Arial" pitchFamily="34" charset="0"/>
                        </a:rPr>
                        <a:t>                                                   Note : Rarely used. A property is preferable to using a public instance field.</a:t>
                      </a:r>
                      <a:endParaRPr kumimoji="0" lang="en-US" sz="12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8482" name="Rectangle 7"/>
          <p:cNvSpPr txBox="1">
            <a:spLocks noChangeArrowheads="1"/>
          </p:cNvSpPr>
          <p:nvPr/>
        </p:nvSpPr>
        <p:spPr bwMode="auto">
          <a:xfrm>
            <a:off x="228600" y="762000"/>
            <a:ext cx="6492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latin typeface="Arial" pitchFamily="34" charset="0"/>
                <a:cs typeface="Courier New" pitchFamily="49" charset="0"/>
              </a:rPr>
              <a:t>Other C# conventions are shown in the Figure 2.1</a:t>
            </a:r>
            <a:endParaRPr lang="en-US" altLang="en-US" sz="1600">
              <a:latin typeface="Arial" pitchFamily="34" charset="0"/>
            </a:endParaRPr>
          </a:p>
        </p:txBody>
      </p:sp>
      <p:sp>
        <p:nvSpPr>
          <p:cNvPr id="10" name="Rectangle 4"/>
          <p:cNvSpPr>
            <a:spLocks noChangeArrowheads="1"/>
          </p:cNvSpPr>
          <p:nvPr/>
        </p:nvSpPr>
        <p:spPr bwMode="auto">
          <a:xfrm>
            <a:off x="1752600" y="6400800"/>
            <a:ext cx="32766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3.1  - C# Identifier Conventions</a:t>
            </a:r>
          </a:p>
        </p:txBody>
      </p:sp>
      <p:grpSp>
        <p:nvGrpSpPr>
          <p:cNvPr id="188484" name="Group 8"/>
          <p:cNvGrpSpPr>
            <a:grpSpLocks/>
          </p:cNvGrpSpPr>
          <p:nvPr/>
        </p:nvGrpSpPr>
        <p:grpSpPr bwMode="auto">
          <a:xfrm>
            <a:off x="0" y="8686800"/>
            <a:ext cx="6858000" cy="295275"/>
            <a:chOff x="0" y="8686800"/>
            <a:chExt cx="6858000" cy="295395"/>
          </a:xfrm>
        </p:grpSpPr>
        <p:sp>
          <p:nvSpPr>
            <p:cNvPr id="11" name="TextBox 10"/>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2" name="Straight Connector 11"/>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8485" name="TextBox 12"/>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18944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EFF7A1E9-7371-4FED-81D9-7B87EBCAC2A4}" type="slidenum">
              <a:rPr lang="en-US" altLang="en-US" sz="800">
                <a:latin typeface="Arial" pitchFamily="34" charset="0"/>
              </a:rPr>
              <a:pPr algn="r" eaLnBrk="1" hangingPunct="1">
                <a:spcBef>
                  <a:spcPct val="0"/>
                </a:spcBef>
                <a:buFontTx/>
                <a:buNone/>
              </a:pPr>
              <a:t>9</a:t>
            </a:fld>
            <a:endParaRPr lang="en-US" altLang="en-US" sz="800">
              <a:latin typeface="Arial" pitchFamily="34" charset="0"/>
            </a:endParaRPr>
          </a:p>
        </p:txBody>
      </p:sp>
      <p:sp>
        <p:nvSpPr>
          <p:cNvPr id="4" name="Rectangle 7"/>
          <p:cNvSpPr txBox="1">
            <a:spLocks noChangeArrowheads="1"/>
          </p:cNvSpPr>
          <p:nvPr/>
        </p:nvSpPr>
        <p:spPr>
          <a:xfrm>
            <a:off x="228600" y="762000"/>
            <a:ext cx="6492875" cy="7772400"/>
          </a:xfrm>
          <a:prstGeom prst="rect">
            <a:avLst/>
          </a:prstGeom>
        </p:spPr>
        <p:txBody>
          <a:bodyPr/>
          <a:lstStyle/>
          <a:p>
            <a:pPr marL="361950" indent="-361950" defTabSz="966788" eaLnBrk="1" hangingPunct="1">
              <a:defRPr/>
            </a:pPr>
            <a:r>
              <a:rPr lang="en-US" b="1" dirty="0">
                <a:latin typeface="Candara" pitchFamily="34" charset="0"/>
                <a:cs typeface="Arial" charset="0"/>
              </a:rPr>
              <a:t>3.2 C# Data Types</a:t>
            </a:r>
          </a:p>
          <a:p>
            <a:pPr marL="361950" indent="-361950" defTabSz="966788" eaLnBrk="1" hangingPunct="1">
              <a:defRPr/>
            </a:pPr>
            <a:r>
              <a:rPr lang="en-US" sz="1550" dirty="0">
                <a:latin typeface="Candara" pitchFamily="34" charset="0"/>
                <a:cs typeface="Arial" charset="0"/>
              </a:rPr>
              <a:t>There are two different data types in C# - Primitive  Data Types and User</a:t>
            </a:r>
          </a:p>
          <a:p>
            <a:pPr marL="361950" indent="-361950" defTabSz="966788" eaLnBrk="1" hangingPunct="1">
              <a:defRPr/>
            </a:pPr>
            <a:r>
              <a:rPr lang="en-US" sz="1550" dirty="0">
                <a:latin typeface="Candara" pitchFamily="34" charset="0"/>
                <a:cs typeface="Arial" charset="0"/>
              </a:rPr>
              <a:t>Defined (Value and Reference) Types. Almost everything in C# involves</a:t>
            </a:r>
          </a:p>
          <a:p>
            <a:pPr marL="361950" indent="-361950" defTabSz="966788" eaLnBrk="1" hangingPunct="1">
              <a:defRPr/>
            </a:pPr>
            <a:r>
              <a:rPr lang="en-US" sz="1550" dirty="0">
                <a:latin typeface="Candara" pitchFamily="34" charset="0"/>
                <a:cs typeface="Arial" charset="0"/>
              </a:rPr>
              <a:t>types. In primitive types,  If you want to add two numbers together you will</a:t>
            </a:r>
          </a:p>
          <a:p>
            <a:pPr marL="361950" indent="-361950" defTabSz="966788" eaLnBrk="1" hangingPunct="1">
              <a:defRPr/>
            </a:pPr>
            <a:r>
              <a:rPr lang="en-US" sz="1550" dirty="0">
                <a:latin typeface="Candara" pitchFamily="34" charset="0"/>
                <a:cs typeface="Arial" charset="0"/>
              </a:rPr>
              <a:t>need to specify a type for each variable. A "type" tells the computer what</a:t>
            </a:r>
          </a:p>
          <a:p>
            <a:pPr marL="361950" indent="-361950" defTabSz="966788" eaLnBrk="1" hangingPunct="1">
              <a:defRPr/>
            </a:pPr>
            <a:r>
              <a:rPr lang="en-US" sz="1550" dirty="0">
                <a:latin typeface="Candara" pitchFamily="34" charset="0"/>
                <a:cs typeface="Arial" charset="0"/>
              </a:rPr>
              <a:t>kind of variable it is dealing with. For example, decimals, whole numbers,</a:t>
            </a:r>
          </a:p>
          <a:p>
            <a:pPr marL="361950" indent="-361950" defTabSz="966788" eaLnBrk="1" hangingPunct="1">
              <a:defRPr/>
            </a:pPr>
            <a:r>
              <a:rPr lang="en-US" sz="1550" dirty="0">
                <a:latin typeface="Candara" pitchFamily="34" charset="0"/>
                <a:cs typeface="Arial" charset="0"/>
              </a:rPr>
              <a:t>strings (words), etc; in C# these types must be declared or the compiler will</a:t>
            </a:r>
          </a:p>
          <a:p>
            <a:pPr marL="361950" indent="-361950" defTabSz="966788" eaLnBrk="1" hangingPunct="1">
              <a:defRPr/>
            </a:pPr>
            <a:r>
              <a:rPr lang="en-US" sz="1550" dirty="0">
                <a:latin typeface="Candara" pitchFamily="34" charset="0"/>
                <a:cs typeface="Arial" charset="0"/>
              </a:rPr>
              <a:t>not know what kind of variable it's dealing with. In the C# language it  can</a:t>
            </a:r>
          </a:p>
          <a:p>
            <a:pPr marL="361950" indent="-361950" defTabSz="966788" eaLnBrk="1" hangingPunct="1">
              <a:defRPr/>
            </a:pPr>
            <a:r>
              <a:rPr lang="en-US" sz="1550" dirty="0">
                <a:latin typeface="Candara" pitchFamily="34" charset="0"/>
                <a:cs typeface="Arial" charset="0"/>
              </a:rPr>
              <a:t>only calculate decimals with decimals, string with strings, whole numbers</a:t>
            </a:r>
          </a:p>
          <a:p>
            <a:pPr marL="361950" indent="-361950" defTabSz="966788" eaLnBrk="1" hangingPunct="1">
              <a:defRPr/>
            </a:pPr>
            <a:r>
              <a:rPr lang="en-US" sz="1550" dirty="0">
                <a:latin typeface="Candara" pitchFamily="34" charset="0"/>
                <a:cs typeface="Arial" charset="0"/>
              </a:rPr>
              <a:t>with whole numbers, etc. This is why types must be declared. </a:t>
            </a:r>
          </a:p>
          <a:p>
            <a:pPr marL="361950" indent="-361950" defTabSz="966788" eaLnBrk="1" hangingPunct="1">
              <a:defRPr/>
            </a:pPr>
            <a:endParaRPr lang="en-US" sz="800" dirty="0">
              <a:latin typeface="Candara" pitchFamily="34" charset="0"/>
              <a:cs typeface="Arial" charset="0"/>
            </a:endParaRPr>
          </a:p>
          <a:p>
            <a:pPr marL="361950" indent="-361950" defTabSz="966788" eaLnBrk="1" hangingPunct="1">
              <a:defRPr/>
            </a:pPr>
            <a:r>
              <a:rPr lang="en-US" sz="1550" dirty="0">
                <a:latin typeface="Candara" pitchFamily="34" charset="0"/>
                <a:cs typeface="Arial" charset="0"/>
              </a:rPr>
              <a:t>Types, their physical sizes, and .NET type and rages are shown in Figure 3.2</a:t>
            </a: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550" dirty="0">
              <a:latin typeface="Candara" pitchFamily="34" charset="0"/>
              <a:cs typeface="Arial" charset="0"/>
            </a:endParaRPr>
          </a:p>
          <a:p>
            <a:pPr marL="361950" indent="-361950" defTabSz="966788" eaLnBrk="1" hangingPunct="1">
              <a:defRPr/>
            </a:pPr>
            <a:endParaRPr lang="en-US" sz="1000" b="1" dirty="0">
              <a:latin typeface="Candara" pitchFamily="34" charset="0"/>
              <a:cs typeface="Arial" charset="0"/>
            </a:endParaRPr>
          </a:p>
          <a:p>
            <a:pPr marL="361950" indent="-361950" defTabSz="966788" eaLnBrk="1" hangingPunct="1">
              <a:defRPr/>
            </a:pPr>
            <a:r>
              <a:rPr lang="en-US" sz="1600" b="1" dirty="0">
                <a:latin typeface="Candara" pitchFamily="34" charset="0"/>
                <a:cs typeface="Arial" charset="0"/>
              </a:rPr>
              <a:t>3.2.1 User defined Types (UDT)</a:t>
            </a:r>
          </a:p>
          <a:p>
            <a:pPr marL="361950" indent="-361950" defTabSz="966788" eaLnBrk="1" hangingPunct="1">
              <a:defRPr/>
            </a:pPr>
            <a:r>
              <a:rPr lang="en-US" sz="1550" dirty="0">
                <a:latin typeface="Candara" pitchFamily="34" charset="0"/>
                <a:cs typeface="Arial" charset="0"/>
              </a:rPr>
              <a:t>UDTs are types that are created by the programmer. They are custom </a:t>
            </a:r>
            <a:r>
              <a:rPr lang="en-US" sz="1550" b="1" dirty="0">
                <a:latin typeface="Candara" pitchFamily="34" charset="0"/>
                <a:cs typeface="Arial" charset="0"/>
              </a:rPr>
              <a:t>Value</a:t>
            </a:r>
          </a:p>
          <a:p>
            <a:pPr marL="361950" indent="-361950" defTabSz="966788" eaLnBrk="1" hangingPunct="1">
              <a:defRPr/>
            </a:pPr>
            <a:r>
              <a:rPr lang="en-US" sz="1550" b="1" dirty="0">
                <a:latin typeface="Candara" pitchFamily="34" charset="0"/>
                <a:cs typeface="Arial" charset="0"/>
              </a:rPr>
              <a:t>Types </a:t>
            </a:r>
            <a:r>
              <a:rPr lang="en-US" sz="1550" dirty="0">
                <a:latin typeface="Candara" pitchFamily="34" charset="0"/>
                <a:cs typeface="Arial" charset="0"/>
              </a:rPr>
              <a:t>and </a:t>
            </a:r>
            <a:r>
              <a:rPr lang="en-US" sz="1550" b="1" dirty="0">
                <a:latin typeface="Candara" pitchFamily="34" charset="0"/>
                <a:cs typeface="Arial" charset="0"/>
              </a:rPr>
              <a:t>Reference Types </a:t>
            </a:r>
            <a:r>
              <a:rPr lang="en-US" sz="1550" dirty="0">
                <a:latin typeface="Candara" pitchFamily="34" charset="0"/>
                <a:cs typeface="Arial" charset="0"/>
              </a:rPr>
              <a:t>and have proved to be very useful in application</a:t>
            </a:r>
          </a:p>
          <a:p>
            <a:pPr marL="361950" indent="-361950" defTabSz="966788" eaLnBrk="1" hangingPunct="1">
              <a:defRPr/>
            </a:pPr>
            <a:r>
              <a:rPr lang="en-US" sz="1550" dirty="0">
                <a:latin typeface="Candara" pitchFamily="34" charset="0"/>
                <a:cs typeface="Arial" charset="0"/>
              </a:rPr>
              <a:t>development.  You will learn how to create UDTs by using classes in greater</a:t>
            </a:r>
          </a:p>
          <a:p>
            <a:pPr marL="361950" indent="-361950" defTabSz="966788" eaLnBrk="1" hangingPunct="1">
              <a:defRPr/>
            </a:pPr>
            <a:r>
              <a:rPr lang="en-US" sz="1550" dirty="0">
                <a:latin typeface="Candara" pitchFamily="34" charset="0"/>
                <a:cs typeface="Arial" charset="0"/>
              </a:rPr>
              <a:t>detail later in sections to come. </a:t>
            </a:r>
          </a:p>
        </p:txBody>
      </p:sp>
      <p:graphicFrame>
        <p:nvGraphicFramePr>
          <p:cNvPr id="6" name="Group 798"/>
          <p:cNvGraphicFramePr>
            <a:graphicFrameLocks noGrp="1"/>
          </p:cNvGraphicFramePr>
          <p:nvPr>
            <p:extLst>
              <p:ext uri="{D42A27DB-BD31-4B8C-83A1-F6EECF244321}">
                <p14:modId xmlns:p14="http://schemas.microsoft.com/office/powerpoint/2010/main" val="3918339631"/>
              </p:ext>
            </p:extLst>
          </p:nvPr>
        </p:nvGraphicFramePr>
        <p:xfrm>
          <a:off x="304800" y="3581400"/>
          <a:ext cx="6324600" cy="3430590"/>
        </p:xfrm>
        <a:graphic>
          <a:graphicData uri="http://schemas.openxmlformats.org/drawingml/2006/table">
            <a:tbl>
              <a:tblPr/>
              <a:tblGrid>
                <a:gridCol w="1542587"/>
                <a:gridCol w="539905"/>
                <a:gridCol w="1079808"/>
                <a:gridCol w="3162300"/>
              </a:tblGrid>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Tahoma" pitchFamily="34" charset="0"/>
                          <a:cs typeface="Arial" pitchFamily="34" charset="0"/>
                        </a:rPr>
                        <a:t>Keyword</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Tahoma" pitchFamily="34" charset="0"/>
                          <a:cs typeface="Arial" pitchFamily="34" charset="0"/>
                        </a:rPr>
                        <a:t>Bytes</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Tahoma" pitchFamily="34" charset="0"/>
                          <a:cs typeface="Arial" pitchFamily="34" charset="0"/>
                        </a:rPr>
                        <a:t>.NET Type</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36A2"/>
                          </a:solidFill>
                          <a:effectLst/>
                          <a:latin typeface="Tahoma" pitchFamily="34" charset="0"/>
                          <a:cs typeface="Arial" pitchFamily="34" charset="0"/>
                        </a:rPr>
                        <a:t>Range</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byte (Unsigned byte)</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1</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System.Int16</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0 to 255   </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sbyte</a:t>
                      </a:r>
                      <a:r>
                        <a:rPr kumimoji="0" lang="en-US" sz="1000" b="0" i="0" u="none" strike="noStrike" cap="none" normalizeH="0" baseline="0" dirty="0" smtClean="0">
                          <a:ln>
                            <a:noFill/>
                          </a:ln>
                          <a:solidFill>
                            <a:srgbClr val="0036A2"/>
                          </a:solidFill>
                          <a:effectLst/>
                          <a:latin typeface="Tahoma" pitchFamily="34" charset="0"/>
                          <a:cs typeface="Arial" pitchFamily="34" charset="0"/>
                        </a:rPr>
                        <a:t> </a:t>
                      </a:r>
                      <a:r>
                        <a:rPr kumimoji="0" lang="en-US" sz="1000" b="0" i="0" u="none" strike="noStrike" cap="none" normalizeH="0" baseline="0" dirty="0" smtClean="0">
                          <a:ln>
                            <a:noFill/>
                          </a:ln>
                          <a:solidFill>
                            <a:srgbClr val="0036A2"/>
                          </a:solidFill>
                          <a:effectLst/>
                          <a:latin typeface="Tahoma" pitchFamily="34" charset="0"/>
                          <a:cs typeface="Arial" pitchFamily="34" charset="0"/>
                        </a:rPr>
                        <a:t>(Signed byte)</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1</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System.SByte</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-128 to 127</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char</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1</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System.Char</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Unicode</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bool</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1</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System.Boolean</a:t>
                      </a:r>
                      <a:endParaRPr kumimoji="0" lang="en-US" sz="1000" b="0" i="0" u="none" strike="noStrike" cap="none" normalizeH="0" baseline="0" dirty="0" smtClean="0">
                        <a:ln>
                          <a:noFill/>
                        </a:ln>
                        <a:solidFill>
                          <a:srgbClr val="0036A2"/>
                        </a:solidFill>
                        <a:effectLst/>
                        <a:latin typeface="Tahoma" pitchFamily="34"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true and false</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short (Signed short)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2</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System.Int32</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-32,768 to 32767</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ushort</a:t>
                      </a:r>
                      <a:r>
                        <a:rPr kumimoji="0" lang="en-US" sz="1000" b="0" i="0" u="none" strike="noStrike" cap="none" normalizeH="0" baseline="0" dirty="0" smtClean="0">
                          <a:ln>
                            <a:noFill/>
                          </a:ln>
                          <a:solidFill>
                            <a:srgbClr val="0036A2"/>
                          </a:solidFill>
                          <a:effectLst/>
                          <a:latin typeface="Tahoma" pitchFamily="34" charset="0"/>
                          <a:cs typeface="Arial" pitchFamily="34" charset="0"/>
                        </a:rPr>
                        <a:t> (Unsigned short)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2</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System.Uint16</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0 to 65,535</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int</a:t>
                      </a:r>
                      <a:r>
                        <a:rPr kumimoji="0" lang="en-US" sz="1000" b="0" i="0" u="none" strike="noStrike" cap="none" normalizeH="0" baseline="0" dirty="0" smtClean="0">
                          <a:ln>
                            <a:noFill/>
                          </a:ln>
                          <a:solidFill>
                            <a:srgbClr val="0036A2"/>
                          </a:solidFill>
                          <a:effectLst/>
                          <a:latin typeface="Tahoma" pitchFamily="34" charset="0"/>
                          <a:cs typeface="Arial" pitchFamily="34" charset="0"/>
                        </a:rPr>
                        <a:t> (Signed </a:t>
                      </a:r>
                      <a:r>
                        <a:rPr kumimoji="0" lang="en-US" sz="1000" b="0" i="0" u="none" strike="noStrike" cap="none" normalizeH="0" baseline="0" dirty="0" err="1" smtClean="0">
                          <a:ln>
                            <a:noFill/>
                          </a:ln>
                          <a:solidFill>
                            <a:srgbClr val="0036A2"/>
                          </a:solidFill>
                          <a:effectLst/>
                          <a:latin typeface="Tahoma" pitchFamily="34" charset="0"/>
                          <a:cs typeface="Arial" pitchFamily="34" charset="0"/>
                        </a:rPr>
                        <a:t>int</a:t>
                      </a:r>
                      <a:r>
                        <a:rPr kumimoji="0" lang="en-US" sz="1000" b="0" i="0" u="none" strike="noStrike" cap="none" normalizeH="0" baseline="0" dirty="0" smtClean="0">
                          <a:ln>
                            <a:noFill/>
                          </a:ln>
                          <a:solidFill>
                            <a:srgbClr val="0036A2"/>
                          </a:solidFill>
                          <a:effectLst/>
                          <a:latin typeface="Tahoma" pitchFamily="34" charset="0"/>
                          <a:cs typeface="Arial" pitchFamily="34" charset="0"/>
                        </a:rPr>
                        <a: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4</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System.Int32</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-2,147,483,647 to 2,147,483,647</a:t>
                      </a: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36A2"/>
                          </a:solidFill>
                          <a:effectLst/>
                          <a:latin typeface="Tahoma" pitchFamily="34" charset="0"/>
                          <a:cs typeface="Arial" pitchFamily="34" charset="0"/>
                        </a:rPr>
                        <a:t>uint</a:t>
                      </a:r>
                      <a:r>
                        <a:rPr kumimoji="0" lang="en-US" sz="1000" b="0" i="0" u="none" strike="noStrike" cap="none" normalizeH="0" baseline="0" dirty="0" smtClean="0">
                          <a:ln>
                            <a:noFill/>
                          </a:ln>
                          <a:solidFill>
                            <a:srgbClr val="0036A2"/>
                          </a:solidFill>
                          <a:effectLst/>
                          <a:latin typeface="Tahoma" pitchFamily="34" charset="0"/>
                          <a:cs typeface="Arial" pitchFamily="34" charset="0"/>
                        </a:rPr>
                        <a:t> (Unsigned </a:t>
                      </a:r>
                      <a:r>
                        <a:rPr kumimoji="0" lang="en-US" sz="1000" b="0" i="0" u="none" strike="noStrike" cap="none" normalizeH="0" baseline="0" dirty="0" err="1" smtClean="0">
                          <a:ln>
                            <a:noFill/>
                          </a:ln>
                          <a:solidFill>
                            <a:srgbClr val="0036A2"/>
                          </a:solidFill>
                          <a:effectLst/>
                          <a:latin typeface="Tahoma" pitchFamily="34" charset="0"/>
                          <a:cs typeface="Arial" pitchFamily="34" charset="0"/>
                        </a:rPr>
                        <a:t>int</a:t>
                      </a:r>
                      <a:r>
                        <a:rPr kumimoji="0" lang="en-US" sz="1000" b="0" i="0" u="none" strike="noStrike" cap="none" normalizeH="0" baseline="0" dirty="0" smtClean="0">
                          <a:ln>
                            <a:noFill/>
                          </a:ln>
                          <a:solidFill>
                            <a:srgbClr val="0036A2"/>
                          </a:solidFill>
                          <a:effectLst/>
                          <a:latin typeface="Tahoma" pitchFamily="34" charset="0"/>
                          <a:cs typeface="Arial" pitchFamily="34" charset="0"/>
                        </a:rPr>
                        <a:t>)</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4</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System.UInt32</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0 to 4,294,967,295</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float</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4</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System.Single</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a:t>
                      </a:r>
                      <a:r>
                        <a:rPr kumimoji="0" lang="en-US" sz="1000" b="0" i="0" u="none" strike="noStrike" cap="none" normalizeH="0" baseline="0" dirty="0" smtClean="0">
                          <a:ln>
                            <a:noFill/>
                          </a:ln>
                          <a:solidFill>
                            <a:srgbClr val="0036A2"/>
                          </a:solidFill>
                          <a:effectLst/>
                          <a:latin typeface="Tahoma" pitchFamily="34" charset="0"/>
                          <a:cs typeface="Arial" pitchFamily="34" charset="0"/>
                        </a:rPr>
                        <a:t>1.5x10-45 to 3.4x1038</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double</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8</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System.Double</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a:t>
                      </a:r>
                      <a:r>
                        <a:rPr kumimoji="0" lang="en-US" sz="1000" b="0" i="0" u="none" strike="noStrike" cap="none" normalizeH="0" baseline="0" dirty="0" smtClean="0">
                          <a:ln>
                            <a:noFill/>
                          </a:ln>
                          <a:solidFill>
                            <a:srgbClr val="0036A2"/>
                          </a:solidFill>
                          <a:effectLst/>
                          <a:latin typeface="Tahoma" pitchFamily="34" charset="0"/>
                          <a:cs typeface="Arial" pitchFamily="34" charset="0"/>
                        </a:rPr>
                        <a:t>5.0x10-324 to 1.7x10308</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decimal</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16</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System.Decimal</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1.0x10-28 to 7.9x1028</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60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long</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8</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System.Int64</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imes New Roman"/>
                          <a:cs typeface="Arial" pitchFamily="34" charset="0"/>
                        </a:rPr>
                        <a:t>–</a:t>
                      </a:r>
                      <a:r>
                        <a:rPr kumimoji="0" lang="en-US" sz="1000" b="0" i="0" u="none" strike="noStrike" cap="none" normalizeH="0" baseline="0" dirty="0" smtClean="0">
                          <a:ln>
                            <a:noFill/>
                          </a:ln>
                          <a:solidFill>
                            <a:srgbClr val="0036A2"/>
                          </a:solidFill>
                          <a:effectLst/>
                          <a:latin typeface="Tahoma" pitchFamily="34" charset="0"/>
                          <a:cs typeface="Arial" pitchFamily="34" charset="0"/>
                        </a:rPr>
                        <a:t>9223372036854775808 to 9223372036854775807</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385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ulong</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8</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36A2"/>
                          </a:solidFill>
                          <a:effectLst/>
                          <a:latin typeface="Tahoma" pitchFamily="34" charset="0"/>
                          <a:cs typeface="Arial" pitchFamily="34" charset="0"/>
                        </a:rPr>
                        <a:t>System.Uint64</a:t>
                      </a:r>
                      <a:endParaRPr kumimoji="0" lang="en-US" sz="2500" b="0" i="0" u="none" strike="noStrike" cap="none" normalizeH="0" baseline="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36A2"/>
                          </a:solidFill>
                          <a:effectLst/>
                          <a:latin typeface="Tahoma" pitchFamily="34" charset="0"/>
                          <a:cs typeface="Arial" pitchFamily="34" charset="0"/>
                        </a:rPr>
                        <a:t>0 to 18446744073709551615</a:t>
                      </a:r>
                      <a:endParaRPr kumimoji="0" lang="en-US" sz="2500" b="0" i="0" u="none" strike="noStrike" cap="none" normalizeH="0" baseline="0" dirty="0" smtClean="0">
                        <a:ln>
                          <a:noFill/>
                        </a:ln>
                        <a:solidFill>
                          <a:srgbClr val="0036A2"/>
                        </a:solidFill>
                        <a:effectLst/>
                        <a:latin typeface="Times New Roman" pitchFamily="18" charset="0"/>
                        <a:cs typeface="Arial" pitchFamily="34" charset="0"/>
                      </a:endParaRPr>
                    </a:p>
                  </a:txBody>
                  <a:tcPr marL="91424" marR="91424"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4"/>
          <p:cNvSpPr>
            <a:spLocks noChangeArrowheads="1"/>
          </p:cNvSpPr>
          <p:nvPr/>
        </p:nvSpPr>
        <p:spPr bwMode="auto">
          <a:xfrm>
            <a:off x="2209800" y="6994525"/>
            <a:ext cx="2971800" cy="381000"/>
          </a:xfrm>
          <a:prstGeom prst="rect">
            <a:avLst/>
          </a:prstGeom>
          <a:noFill/>
          <a:ln w="9525">
            <a:noFill/>
            <a:miter lim="800000"/>
            <a:headEnd/>
            <a:tailEnd/>
          </a:ln>
        </p:spPr>
        <p:txBody>
          <a:bodyPr lIns="97298" tIns="48650" rIns="97298" bIns="48650"/>
          <a:lstStyle/>
          <a:p>
            <a:pPr marL="361950" indent="-361950" defTabSz="966788" eaLnBrk="1" hangingPunct="1">
              <a:defRPr/>
            </a:pPr>
            <a:r>
              <a:rPr lang="en-US" sz="1550" dirty="0">
                <a:latin typeface="Candara" pitchFamily="34" charset="0"/>
              </a:rPr>
              <a:t>Figure</a:t>
            </a:r>
            <a:r>
              <a:rPr lang="en-US" sz="1550" dirty="0">
                <a:latin typeface="Candara" pitchFamily="34" charset="0"/>
                <a:cs typeface="Arial" charset="0"/>
              </a:rPr>
              <a:t> 3.2 .NET types and ranges</a:t>
            </a:r>
          </a:p>
        </p:txBody>
      </p:sp>
      <p:grpSp>
        <p:nvGrpSpPr>
          <p:cNvPr id="189523" name="Group 7"/>
          <p:cNvGrpSpPr>
            <a:grpSpLocks/>
          </p:cNvGrpSpPr>
          <p:nvPr/>
        </p:nvGrpSpPr>
        <p:grpSpPr bwMode="auto">
          <a:xfrm>
            <a:off x="0" y="8686800"/>
            <a:ext cx="6858000" cy="295275"/>
            <a:chOff x="0" y="8686800"/>
            <a:chExt cx="6858000" cy="295395"/>
          </a:xfrm>
        </p:grpSpPr>
        <p:sp>
          <p:nvSpPr>
            <p:cNvPr id="9" name="TextBox 8"/>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0" name="Straight Connector 9"/>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9524" name="TextBox 10"/>
          <p:cNvSpPr txBox="1">
            <a:spLocks noChangeArrowheads="1"/>
          </p:cNvSpPr>
          <p:nvPr/>
        </p:nvSpPr>
        <p:spPr bwMode="auto">
          <a:xfrm>
            <a:off x="152400" y="192088"/>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3.0 Introduction to C# Language Basics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23485</TotalTime>
  <Words>13940</Words>
  <Application>Microsoft Office PowerPoint</Application>
  <PresentationFormat>On-screen Show (4:3)</PresentationFormat>
  <Paragraphs>2266</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1</dc:title>
  <dc:creator>Kelly  Shaw</dc:creator>
  <cp:lastModifiedBy>compadmin</cp:lastModifiedBy>
  <cp:revision>2754</cp:revision>
  <cp:lastPrinted>2014-01-07T15:08:49Z</cp:lastPrinted>
  <dcterms:created xsi:type="dcterms:W3CDTF">2004-06-21T20:59:56Z</dcterms:created>
  <dcterms:modified xsi:type="dcterms:W3CDTF">2014-09-26T01:27:15Z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Document Author">
    <vt:lpwstr>ACCT02\kpeeris</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lpwstr>-1</vt:lpwstr>
  </property>
  <property fmtid="{D5CDD505-2E9C-101B-9397-08002B2CF9AE}" pid="9" name="Allow Footer Overwrite">
    <vt:lpwstr>-1</vt:lpwstr>
  </property>
  <property fmtid="{D5CDD505-2E9C-101B-9397-08002B2CF9AE}" pid="10" name="Multiple Selected">
    <vt:lpwstr>-1</vt:lpwstr>
  </property>
  <property fmtid="{D5CDD505-2E9C-101B-9397-08002B2CF9AE}" pid="11" name="SIPHeaderWording">
    <vt:lpwstr/>
  </property>
  <property fmtid="{D5CDD505-2E9C-101B-9397-08002B2CF9AE}" pid="12" name="SIPLevel">
    <vt:lpwstr>0</vt:lpwstr>
  </property>
</Properties>
</file>