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915" r:id="rId1"/>
  </p:sldMasterIdLst>
  <p:notesMasterIdLst>
    <p:notesMasterId r:id="rId32"/>
  </p:notesMasterIdLst>
  <p:handoutMasterIdLst>
    <p:handoutMasterId r:id="rId33"/>
  </p:handoutMasterIdLst>
  <p:sldIdLst>
    <p:sldId id="1378" r:id="rId2"/>
    <p:sldId id="1379" r:id="rId3"/>
    <p:sldId id="1391" r:id="rId4"/>
    <p:sldId id="1392" r:id="rId5"/>
    <p:sldId id="1393" r:id="rId6"/>
    <p:sldId id="1394" r:id="rId7"/>
    <p:sldId id="1395" r:id="rId8"/>
    <p:sldId id="1396" r:id="rId9"/>
    <p:sldId id="1397" r:id="rId10"/>
    <p:sldId id="1398" r:id="rId11"/>
    <p:sldId id="1399" r:id="rId12"/>
    <p:sldId id="1400" r:id="rId13"/>
    <p:sldId id="1401" r:id="rId14"/>
    <p:sldId id="1402" r:id="rId15"/>
    <p:sldId id="1403" r:id="rId16"/>
    <p:sldId id="1404" r:id="rId17"/>
    <p:sldId id="1405" r:id="rId18"/>
    <p:sldId id="1406" r:id="rId19"/>
    <p:sldId id="1407" r:id="rId20"/>
    <p:sldId id="1408" r:id="rId21"/>
    <p:sldId id="1409" r:id="rId22"/>
    <p:sldId id="1410" r:id="rId23"/>
    <p:sldId id="1411" r:id="rId24"/>
    <p:sldId id="1412" r:id="rId25"/>
    <p:sldId id="1413" r:id="rId26"/>
    <p:sldId id="1414" r:id="rId27"/>
    <p:sldId id="1415" r:id="rId28"/>
    <p:sldId id="1416" r:id="rId29"/>
    <p:sldId id="1417" r:id="rId30"/>
    <p:sldId id="1418" r:id="rId31"/>
  </p:sldIdLst>
  <p:sldSz cx="6858000" cy="9144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5pPr>
    <a:lvl6pPr marL="2286000" algn="l" defTabSz="914400" rtl="0" eaLnBrk="1" latinLnBrk="0" hangingPunct="1">
      <a:defRPr kern="1200">
        <a:solidFill>
          <a:schemeClr val="tx1"/>
        </a:solidFill>
        <a:latin typeface="Garamond" pitchFamily="18" charset="0"/>
        <a:ea typeface="+mn-ea"/>
        <a:cs typeface="Arial" pitchFamily="34" charset="0"/>
      </a:defRPr>
    </a:lvl6pPr>
    <a:lvl7pPr marL="2743200" algn="l" defTabSz="914400" rtl="0" eaLnBrk="1" latinLnBrk="0" hangingPunct="1">
      <a:defRPr kern="1200">
        <a:solidFill>
          <a:schemeClr val="tx1"/>
        </a:solidFill>
        <a:latin typeface="Garamond" pitchFamily="18" charset="0"/>
        <a:ea typeface="+mn-ea"/>
        <a:cs typeface="Arial" pitchFamily="34" charset="0"/>
      </a:defRPr>
    </a:lvl7pPr>
    <a:lvl8pPr marL="3200400" algn="l" defTabSz="914400" rtl="0" eaLnBrk="1" latinLnBrk="0" hangingPunct="1">
      <a:defRPr kern="1200">
        <a:solidFill>
          <a:schemeClr val="tx1"/>
        </a:solidFill>
        <a:latin typeface="Garamond" pitchFamily="18" charset="0"/>
        <a:ea typeface="+mn-ea"/>
        <a:cs typeface="Arial" pitchFamily="34" charset="0"/>
      </a:defRPr>
    </a:lvl8pPr>
    <a:lvl9pPr marL="3657600" algn="l" defTabSz="914400" rtl="0" eaLnBrk="1" latinLnBrk="0" hangingPunct="1">
      <a:defRPr kern="1200">
        <a:solidFill>
          <a:schemeClr val="tx1"/>
        </a:solidFill>
        <a:latin typeface="Garamon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11D"/>
    <a:srgbClr val="FFFF00"/>
    <a:srgbClr val="0036A2"/>
    <a:srgbClr val="002B82"/>
    <a:srgbClr val="FF9900"/>
    <a:srgbClr val="00FFFF"/>
    <a:srgbClr val="A40000"/>
    <a:srgbClr val="C2D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1" autoAdjust="0"/>
    <p:restoredTop sz="97640" autoAdjust="0"/>
  </p:normalViewPr>
  <p:slideViewPr>
    <p:cSldViewPr>
      <p:cViewPr varScale="1">
        <p:scale>
          <a:sx n="51" d="100"/>
          <a:sy n="51" d="100"/>
        </p:scale>
        <p:origin x="-1410"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6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893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528" tIns="46265" rIns="92528" bIns="46265" numCol="1" anchor="t" anchorCtr="0" compatLnSpc="1">
            <a:prstTxWarp prst="textNoShape">
              <a:avLst/>
            </a:prstTxWarp>
          </a:bodyPr>
          <a:lstStyle>
            <a:lvl1pPr defTabSz="925241" eaLnBrk="1" hangingPunct="1">
              <a:defRPr sz="1200">
                <a:latin typeface="Arial" pitchFamily="34" charset="0"/>
                <a:cs typeface="Arial" pitchFamily="34" charset="0"/>
              </a:defRPr>
            </a:lvl1pPr>
          </a:lstStyle>
          <a:p>
            <a:pPr>
              <a:defRPr/>
            </a:pPr>
            <a:endParaRPr lang="en-US"/>
          </a:p>
        </p:txBody>
      </p:sp>
      <p:sp>
        <p:nvSpPr>
          <p:cNvPr id="508931"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528" tIns="46265" rIns="92528" bIns="46265" numCol="1" anchor="t" anchorCtr="0" compatLnSpc="1">
            <a:prstTxWarp prst="textNoShape">
              <a:avLst/>
            </a:prstTxWarp>
          </a:bodyPr>
          <a:lstStyle>
            <a:lvl1pPr algn="r" defTabSz="925241" eaLnBrk="1" hangingPunct="1">
              <a:defRPr sz="1200">
                <a:latin typeface="Arial" pitchFamily="34" charset="0"/>
                <a:cs typeface="Arial" pitchFamily="34" charset="0"/>
              </a:defRPr>
            </a:lvl1pPr>
          </a:lstStyle>
          <a:p>
            <a:pPr>
              <a:defRPr/>
            </a:pPr>
            <a:endParaRPr lang="en-US"/>
          </a:p>
        </p:txBody>
      </p:sp>
      <p:sp>
        <p:nvSpPr>
          <p:cNvPr id="508932"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528" tIns="46265" rIns="92528" bIns="46265" numCol="1" anchor="b" anchorCtr="0" compatLnSpc="1">
            <a:prstTxWarp prst="textNoShape">
              <a:avLst/>
            </a:prstTxWarp>
          </a:bodyPr>
          <a:lstStyle>
            <a:lvl1pPr defTabSz="925241" eaLnBrk="1" hangingPunct="1">
              <a:defRPr sz="1200">
                <a:latin typeface="Arial" pitchFamily="34" charset="0"/>
                <a:cs typeface="Arial" pitchFamily="34" charset="0"/>
              </a:defRPr>
            </a:lvl1pPr>
          </a:lstStyle>
          <a:p>
            <a:pPr>
              <a:defRPr/>
            </a:pPr>
            <a:endParaRPr lang="en-US"/>
          </a:p>
        </p:txBody>
      </p:sp>
      <p:sp>
        <p:nvSpPr>
          <p:cNvPr id="508933"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528" tIns="46265" rIns="92528" bIns="46265" numCol="1" anchor="b" anchorCtr="0" compatLnSpc="1">
            <a:prstTxWarp prst="textNoShape">
              <a:avLst/>
            </a:prstTxWarp>
          </a:bodyPr>
          <a:lstStyle>
            <a:lvl1pPr algn="r" defTabSz="923925" eaLnBrk="1" hangingPunct="1">
              <a:defRPr sz="1200">
                <a:latin typeface="Arial" pitchFamily="34" charset="0"/>
              </a:defRPr>
            </a:lvl1pPr>
          </a:lstStyle>
          <a:p>
            <a:pPr>
              <a:defRPr/>
            </a:pPr>
            <a:fld id="{08BFC298-410E-4CB8-8074-EC446D3F849E}" type="slidenum">
              <a:rPr lang="en-US" altLang="en-US"/>
              <a:pPr>
                <a:defRPr/>
              </a:pPr>
              <a:t>‹#›</a:t>
            </a:fld>
            <a:endParaRPr lang="en-US" altLang="en-US"/>
          </a:p>
        </p:txBody>
      </p:sp>
    </p:spTree>
    <p:extLst>
      <p:ext uri="{BB962C8B-B14F-4D97-AF65-F5344CB8AC3E}">
        <p14:creationId xmlns:p14="http://schemas.microsoft.com/office/powerpoint/2010/main" val="8040196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0945" tIns="45473" rIns="90945" bIns="45473" rtlCol="0"/>
          <a:lstStyle>
            <a:lvl1pPr algn="l" eaLnBrk="1" hangingPunct="1">
              <a:defRPr sz="120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0945" tIns="45473" rIns="90945" bIns="45473" rtlCol="0"/>
          <a:lstStyle>
            <a:lvl1pPr algn="r" eaLnBrk="1" hangingPunct="1">
              <a:defRPr sz="1200">
                <a:cs typeface="Arial" pitchFamily="34" charset="0"/>
              </a:defRPr>
            </a:lvl1pPr>
          </a:lstStyle>
          <a:p>
            <a:pPr>
              <a:defRPr/>
            </a:pPr>
            <a:fld id="{501A6D03-CBEE-4E7D-B997-E2E7DE1365E7}" type="datetimeFigureOut">
              <a:rPr lang="en-US"/>
              <a:pPr>
                <a:defRPr/>
              </a:pPr>
              <a:t>10/21/2014</a:t>
            </a:fld>
            <a:endParaRPr lang="en-US" dirty="0"/>
          </a:p>
        </p:txBody>
      </p:sp>
      <p:sp>
        <p:nvSpPr>
          <p:cNvPr id="4" name="Slide Image Placeholder 3"/>
          <p:cNvSpPr>
            <a:spLocks noGrp="1" noRot="1" noChangeAspect="1"/>
          </p:cNvSpPr>
          <p:nvPr>
            <p:ph type="sldImg" idx="2"/>
          </p:nvPr>
        </p:nvSpPr>
        <p:spPr>
          <a:xfrm>
            <a:off x="2122488" y="698500"/>
            <a:ext cx="2613025" cy="3486150"/>
          </a:xfrm>
          <a:prstGeom prst="rect">
            <a:avLst/>
          </a:prstGeom>
          <a:noFill/>
          <a:ln w="12700">
            <a:solidFill>
              <a:prstClr val="black"/>
            </a:solidFill>
          </a:ln>
        </p:spPr>
        <p:txBody>
          <a:bodyPr vert="horz" lIns="90945" tIns="45473" rIns="90945" bIns="45473" rtlCol="0" anchor="ctr"/>
          <a:lstStyle/>
          <a:p>
            <a:pPr lvl="0"/>
            <a:endParaRPr lang="en-US" noProof="0" dirty="0" smtClean="0"/>
          </a:p>
        </p:txBody>
      </p:sp>
      <p:sp>
        <p:nvSpPr>
          <p:cNvPr id="5" name="Notes Placeholder 4"/>
          <p:cNvSpPr>
            <a:spLocks noGrp="1"/>
          </p:cNvSpPr>
          <p:nvPr>
            <p:ph type="body" sz="quarter" idx="3"/>
          </p:nvPr>
        </p:nvSpPr>
        <p:spPr>
          <a:xfrm>
            <a:off x="685800" y="4416425"/>
            <a:ext cx="5486400" cy="4181475"/>
          </a:xfrm>
          <a:prstGeom prst="rect">
            <a:avLst/>
          </a:prstGeom>
        </p:spPr>
        <p:txBody>
          <a:bodyPr vert="horz" lIns="90945" tIns="45473" rIns="90945" bIns="4547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1263"/>
            <a:ext cx="2971800" cy="463550"/>
          </a:xfrm>
          <a:prstGeom prst="rect">
            <a:avLst/>
          </a:prstGeom>
        </p:spPr>
        <p:txBody>
          <a:bodyPr vert="horz" lIns="90945" tIns="45473" rIns="90945" bIns="45473" rtlCol="0" anchor="b"/>
          <a:lstStyle>
            <a:lvl1pPr algn="l" eaLnBrk="1" hangingPunct="1">
              <a:defRPr sz="120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831263"/>
            <a:ext cx="2971800" cy="463550"/>
          </a:xfrm>
          <a:prstGeom prst="rect">
            <a:avLst/>
          </a:prstGeom>
        </p:spPr>
        <p:txBody>
          <a:bodyPr vert="horz" wrap="square" lIns="90945" tIns="45473" rIns="90945" bIns="45473" numCol="1" anchor="b" anchorCtr="0" compatLnSpc="1">
            <a:prstTxWarp prst="textNoShape">
              <a:avLst/>
            </a:prstTxWarp>
          </a:bodyPr>
          <a:lstStyle>
            <a:lvl1pPr algn="r" eaLnBrk="1" hangingPunct="1">
              <a:defRPr sz="1200"/>
            </a:lvl1pPr>
          </a:lstStyle>
          <a:p>
            <a:pPr>
              <a:defRPr/>
            </a:pPr>
            <a:fld id="{2ABA7E34-9A0A-4990-8D55-CDD6F4354AEF}" type="slidenum">
              <a:rPr lang="en-US" altLang="en-US"/>
              <a:pPr>
                <a:defRPr/>
              </a:pPr>
              <a:t>‹#›</a:t>
            </a:fld>
            <a:endParaRPr lang="en-US" altLang="en-US"/>
          </a:p>
        </p:txBody>
      </p:sp>
    </p:spTree>
    <p:extLst>
      <p:ext uri="{BB962C8B-B14F-4D97-AF65-F5344CB8AC3E}">
        <p14:creationId xmlns:p14="http://schemas.microsoft.com/office/powerpoint/2010/main" val="41169166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4963FF-C6CF-4F65-AC3A-E9C2C302ABE4}" type="slidenum">
              <a:rPr lang="en-US" altLang="en-US"/>
              <a:pPr>
                <a:defRPr/>
              </a:pPr>
              <a:t>‹#›</a:t>
            </a:fld>
            <a:endParaRPr lang="en-US" altLang="en-US"/>
          </a:p>
        </p:txBody>
      </p:sp>
    </p:spTree>
    <p:extLst>
      <p:ext uri="{BB962C8B-B14F-4D97-AF65-F5344CB8AC3E}">
        <p14:creationId xmlns:p14="http://schemas.microsoft.com/office/powerpoint/2010/main" val="423665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5994A8-E098-4E5D-9533-ACD903F26B15}" type="slidenum">
              <a:rPr lang="en-US" altLang="en-US"/>
              <a:pPr>
                <a:defRPr/>
              </a:pPr>
              <a:t>‹#›</a:t>
            </a:fld>
            <a:endParaRPr lang="en-US" altLang="en-US"/>
          </a:p>
        </p:txBody>
      </p:sp>
    </p:spTree>
    <p:extLst>
      <p:ext uri="{BB962C8B-B14F-4D97-AF65-F5344CB8AC3E}">
        <p14:creationId xmlns:p14="http://schemas.microsoft.com/office/powerpoint/2010/main" val="247503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7"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C93B96-F884-46F7-B8B0-7FDA129AC5A7}" type="slidenum">
              <a:rPr lang="en-US" altLang="en-US"/>
              <a:pPr>
                <a:defRPr/>
              </a:pPr>
              <a:t>‹#›</a:t>
            </a:fld>
            <a:endParaRPr lang="en-US" altLang="en-US"/>
          </a:p>
        </p:txBody>
      </p:sp>
    </p:spTree>
    <p:extLst>
      <p:ext uri="{BB962C8B-B14F-4D97-AF65-F5344CB8AC3E}">
        <p14:creationId xmlns:p14="http://schemas.microsoft.com/office/powerpoint/2010/main" val="32618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F6AC00-5961-464F-90B7-BD99A251E3CA}" type="slidenum">
              <a:rPr lang="en-US" altLang="en-US"/>
              <a:pPr>
                <a:defRPr/>
              </a:pPr>
              <a:t>‹#›</a:t>
            </a:fld>
            <a:endParaRPr lang="en-US" altLang="en-US"/>
          </a:p>
        </p:txBody>
      </p:sp>
    </p:spTree>
    <p:extLst>
      <p:ext uri="{BB962C8B-B14F-4D97-AF65-F5344CB8AC3E}">
        <p14:creationId xmlns:p14="http://schemas.microsoft.com/office/powerpoint/2010/main" val="284393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62A530-E059-4378-AEBE-A2E08D412145}" type="slidenum">
              <a:rPr lang="en-US" altLang="en-US"/>
              <a:pPr>
                <a:defRPr/>
              </a:pPr>
              <a:t>‹#›</a:t>
            </a:fld>
            <a:endParaRPr lang="en-US" altLang="en-US"/>
          </a:p>
        </p:txBody>
      </p:sp>
    </p:spTree>
    <p:extLst>
      <p:ext uri="{BB962C8B-B14F-4D97-AF65-F5344CB8AC3E}">
        <p14:creationId xmlns:p14="http://schemas.microsoft.com/office/powerpoint/2010/main" val="22962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871F0D-F1F3-4488-A295-4AFE5DB817BE}" type="slidenum">
              <a:rPr lang="en-US" altLang="en-US"/>
              <a:pPr>
                <a:defRPr/>
              </a:pPr>
              <a:t>‹#›</a:t>
            </a:fld>
            <a:endParaRPr lang="en-US" altLang="en-US"/>
          </a:p>
        </p:txBody>
      </p:sp>
    </p:spTree>
    <p:extLst>
      <p:ext uri="{BB962C8B-B14F-4D97-AF65-F5344CB8AC3E}">
        <p14:creationId xmlns:p14="http://schemas.microsoft.com/office/powerpoint/2010/main" val="55189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F5A5AE-7382-4F21-B7BA-4D10F2CFEF0C}" type="slidenum">
              <a:rPr lang="en-US" altLang="en-US"/>
              <a:pPr>
                <a:defRPr/>
              </a:pPr>
              <a:t>‹#›</a:t>
            </a:fld>
            <a:endParaRPr lang="en-US" altLang="en-US"/>
          </a:p>
        </p:txBody>
      </p:sp>
    </p:spTree>
    <p:extLst>
      <p:ext uri="{BB962C8B-B14F-4D97-AF65-F5344CB8AC3E}">
        <p14:creationId xmlns:p14="http://schemas.microsoft.com/office/powerpoint/2010/main" val="312690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E470CA-D820-4D91-BE0D-4BFA7D7D8475}" type="slidenum">
              <a:rPr lang="en-US" altLang="en-US"/>
              <a:pPr>
                <a:defRPr/>
              </a:pPr>
              <a:t>‹#›</a:t>
            </a:fld>
            <a:endParaRPr lang="en-US" altLang="en-US"/>
          </a:p>
        </p:txBody>
      </p:sp>
    </p:spTree>
    <p:extLst>
      <p:ext uri="{BB962C8B-B14F-4D97-AF65-F5344CB8AC3E}">
        <p14:creationId xmlns:p14="http://schemas.microsoft.com/office/powerpoint/2010/main" val="375983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463095F-D8DE-4D7C-A7A2-4782EE58F5E1}" type="slidenum">
              <a:rPr lang="en-US" altLang="en-US"/>
              <a:pPr>
                <a:defRPr/>
              </a:pPr>
              <a:t>‹#›</a:t>
            </a:fld>
            <a:endParaRPr lang="en-US" altLang="en-US"/>
          </a:p>
        </p:txBody>
      </p:sp>
    </p:spTree>
    <p:extLst>
      <p:ext uri="{BB962C8B-B14F-4D97-AF65-F5344CB8AC3E}">
        <p14:creationId xmlns:p14="http://schemas.microsoft.com/office/powerpoint/2010/main" val="232021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8D185E-420C-479F-968D-053FF2E5B543}" type="slidenum">
              <a:rPr lang="en-US" altLang="en-US"/>
              <a:pPr>
                <a:defRPr/>
              </a:pPr>
              <a:t>‹#›</a:t>
            </a:fld>
            <a:endParaRPr lang="en-US" altLang="en-US"/>
          </a:p>
        </p:txBody>
      </p:sp>
    </p:spTree>
    <p:extLst>
      <p:ext uri="{BB962C8B-B14F-4D97-AF65-F5344CB8AC3E}">
        <p14:creationId xmlns:p14="http://schemas.microsoft.com/office/powerpoint/2010/main" val="202436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A32A7B-9111-4D81-812A-0F9BC7D069D6}" type="slidenum">
              <a:rPr lang="en-US" altLang="en-US"/>
              <a:pPr>
                <a:defRPr/>
              </a:pPr>
              <a:t>‹#›</a:t>
            </a:fld>
            <a:endParaRPr lang="en-US" altLang="en-US"/>
          </a:p>
        </p:txBody>
      </p:sp>
    </p:spTree>
    <p:extLst>
      <p:ext uri="{BB962C8B-B14F-4D97-AF65-F5344CB8AC3E}">
        <p14:creationId xmlns:p14="http://schemas.microsoft.com/office/powerpoint/2010/main" val="61491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66713"/>
            <a:ext cx="617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342900" y="2133600"/>
            <a:ext cx="6172200" cy="603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B676647-ED00-4A16-84EF-73EF9F5367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916" r:id="rId1"/>
    <p:sldLayoutId id="2147485917" r:id="rId2"/>
    <p:sldLayoutId id="2147485918" r:id="rId3"/>
    <p:sldLayoutId id="2147485919" r:id="rId4"/>
    <p:sldLayoutId id="2147485920" r:id="rId5"/>
    <p:sldLayoutId id="2147485921" r:id="rId6"/>
    <p:sldLayoutId id="2147485922" r:id="rId7"/>
    <p:sldLayoutId id="2147485923" r:id="rId8"/>
    <p:sldLayoutId id="2147485924" r:id="rId9"/>
    <p:sldLayoutId id="2147485925" r:id="rId10"/>
    <p:sldLayoutId id="214748592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4guysfromrolla.com/webtech/validateemail.s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asp.ne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Box 2"/>
          <p:cNvSpPr txBox="1">
            <a:spLocks noChangeArrowheads="1"/>
          </p:cNvSpPr>
          <p:nvPr/>
        </p:nvSpPr>
        <p:spPr bwMode="auto">
          <a:xfrm>
            <a:off x="228600" y="3505200"/>
            <a:ext cx="6248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lnSpc>
                <a:spcPct val="80000"/>
              </a:lnSpc>
              <a:spcBef>
                <a:spcPts val="600"/>
              </a:spcBef>
              <a:buClr>
                <a:srgbClr val="FFFF00"/>
              </a:buClr>
              <a:buSzPct val="80000"/>
              <a:buFontTx/>
              <a:buNone/>
            </a:pPr>
            <a:r>
              <a:rPr lang="en-US" altLang="en-US" sz="4300">
                <a:solidFill>
                  <a:srgbClr val="0036A2"/>
                </a:solidFill>
                <a:latin typeface="Candara" pitchFamily="34" charset="0"/>
              </a:rPr>
              <a:t>10.0 Building Better Forms</a:t>
            </a:r>
          </a:p>
          <a:p>
            <a:pPr algn="ctr" eaLnBrk="1" hangingPunct="1">
              <a:lnSpc>
                <a:spcPct val="80000"/>
              </a:lnSpc>
              <a:spcBef>
                <a:spcPts val="600"/>
              </a:spcBef>
              <a:buClr>
                <a:srgbClr val="FFFF00"/>
              </a:buClr>
              <a:buSzPct val="80000"/>
              <a:buFontTx/>
              <a:buNone/>
            </a:pPr>
            <a:r>
              <a:rPr lang="en-US" altLang="en-US" sz="4300">
                <a:solidFill>
                  <a:srgbClr val="0036A2"/>
                </a:solidFill>
                <a:latin typeface="Candara" pitchFamily="34" charset="0"/>
              </a:rPr>
              <a:t>- Validation</a:t>
            </a:r>
          </a:p>
          <a:p>
            <a:pPr algn="ctr" eaLnBrk="1" hangingPunct="1">
              <a:lnSpc>
                <a:spcPct val="80000"/>
              </a:lnSpc>
              <a:spcBef>
                <a:spcPts val="600"/>
              </a:spcBef>
              <a:buClr>
                <a:srgbClr val="FFFF00"/>
              </a:buClr>
              <a:buSzPct val="80000"/>
              <a:buFontTx/>
              <a:buNone/>
            </a:pPr>
            <a:r>
              <a:rPr lang="en-US" altLang="en-US" sz="4300">
                <a:solidFill>
                  <a:srgbClr val="0036A2"/>
                </a:solidFill>
                <a:latin typeface="Candara" pitchFamily="34" charset="0"/>
              </a:rPr>
              <a:t>(Text Book Chapter 9)</a:t>
            </a:r>
          </a:p>
        </p:txBody>
      </p:sp>
      <p:sp>
        <p:nvSpPr>
          <p:cNvPr id="3" name="TextBox 2"/>
          <p:cNvSpPr txBox="1"/>
          <p:nvPr/>
        </p:nvSpPr>
        <p:spPr bwMode="auto">
          <a:xfrm>
            <a:off x="228600" y="2971800"/>
            <a:ext cx="6400800" cy="523875"/>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Garamond" pitchFamily="18" charset="0"/>
                <a:ea typeface="+mn-ea"/>
                <a:cs typeface="Arial" pitchFamily="34" charset="0"/>
              </a:defRPr>
            </a:lvl5pPr>
            <a:lvl6pPr marL="2286000" algn="l" defTabSz="914400" rtl="0" eaLnBrk="1" latinLnBrk="0" hangingPunct="1">
              <a:defRPr kern="1200">
                <a:solidFill>
                  <a:schemeClr val="tx1"/>
                </a:solidFill>
                <a:latin typeface="Garamond" pitchFamily="18" charset="0"/>
                <a:ea typeface="+mn-ea"/>
                <a:cs typeface="Arial" pitchFamily="34" charset="0"/>
              </a:defRPr>
            </a:lvl6pPr>
            <a:lvl7pPr marL="2743200" algn="l" defTabSz="914400" rtl="0" eaLnBrk="1" latinLnBrk="0" hangingPunct="1">
              <a:defRPr kern="1200">
                <a:solidFill>
                  <a:schemeClr val="tx1"/>
                </a:solidFill>
                <a:latin typeface="Garamond" pitchFamily="18" charset="0"/>
                <a:ea typeface="+mn-ea"/>
                <a:cs typeface="Arial" pitchFamily="34" charset="0"/>
              </a:defRPr>
            </a:lvl7pPr>
            <a:lvl8pPr marL="3200400" algn="l" defTabSz="914400" rtl="0" eaLnBrk="1" latinLnBrk="0" hangingPunct="1">
              <a:defRPr kern="1200">
                <a:solidFill>
                  <a:schemeClr val="tx1"/>
                </a:solidFill>
                <a:latin typeface="Garamond" pitchFamily="18" charset="0"/>
                <a:ea typeface="+mn-ea"/>
                <a:cs typeface="Arial" pitchFamily="34" charset="0"/>
              </a:defRPr>
            </a:lvl8pPr>
            <a:lvl9pPr marL="3657600" algn="l" defTabSz="914400" rtl="0" eaLnBrk="1" latinLnBrk="0" hangingPunct="1">
              <a:defRPr kern="1200">
                <a:solidFill>
                  <a:schemeClr val="tx1"/>
                </a:solidFill>
                <a:latin typeface="Garamond" pitchFamily="18" charset="0"/>
                <a:ea typeface="+mn-ea"/>
                <a:cs typeface="Arial" pitchFamily="34" charset="0"/>
              </a:defRPr>
            </a:lvl9pPr>
          </a:lstStyle>
          <a:p>
            <a:pPr algn="ctr" eaLnBrk="1" fontAlgn="auto" hangingPunct="1">
              <a:spcBef>
                <a:spcPts val="0"/>
              </a:spcBef>
              <a:spcAft>
                <a:spcPts val="0"/>
              </a:spcAft>
              <a:defRPr/>
            </a:pPr>
            <a:r>
              <a:rPr lang="en-US" sz="2800" dirty="0" smtClean="0">
                <a:solidFill>
                  <a:srgbClr val="0036A2"/>
                </a:solidFill>
                <a:latin typeface="Candara" pitchFamily="34" charset="0"/>
              </a:rPr>
              <a:t>Unit 9</a:t>
            </a:r>
            <a:endParaRPr lang="en-US" sz="2800" dirty="0">
              <a:solidFill>
                <a:srgbClr val="0036A2"/>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ChangeArrowheads="1"/>
          </p:cNvSpPr>
          <p:nvPr/>
        </p:nvSpPr>
        <p:spPr bwMode="auto">
          <a:xfrm>
            <a:off x="304800" y="914400"/>
            <a:ext cx="6477000" cy="110807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protected void cmdOK_Click(Object sender, EventArgs e)</a:t>
            </a:r>
          </a:p>
          <a:p>
            <a:pPr defTabSz="966788" eaLnBrk="1" hangingPunct="1">
              <a:defRPr/>
            </a:pPr>
            <a:r>
              <a:rPr lang="en-US" sz="1100" dirty="0">
                <a:solidFill>
                  <a:srgbClr val="002B82"/>
                </a:solidFill>
                <a:latin typeface="Candara" pitchFamily="34" charset="0"/>
              </a:rPr>
              <a:t>{</a:t>
            </a:r>
          </a:p>
          <a:p>
            <a:pPr defTabSz="966788" eaLnBrk="1" hangingPunct="1">
              <a:defRPr/>
            </a:pPr>
            <a:r>
              <a:rPr lang="en-US" sz="1100" dirty="0">
                <a:solidFill>
                  <a:srgbClr val="002B82"/>
                </a:solidFill>
                <a:latin typeface="Candara" pitchFamily="34" charset="0"/>
              </a:rPr>
              <a:t>    // Abort the event if any control on the page is invalid.</a:t>
            </a:r>
          </a:p>
          <a:p>
            <a:pPr defTabSz="966788" eaLnBrk="1" hangingPunct="1">
              <a:defRPr/>
            </a:pPr>
            <a:r>
              <a:rPr lang="en-US" sz="1100" dirty="0">
                <a:solidFill>
                  <a:srgbClr val="002B82"/>
                </a:solidFill>
                <a:latin typeface="Candara" pitchFamily="34" charset="0"/>
              </a:rPr>
              <a:t>    if (!Page.IsValid) return;</a:t>
            </a:r>
          </a:p>
          <a:p>
            <a:pPr defTabSz="966788" eaLnBrk="1" hangingPunct="1">
              <a:defRPr/>
            </a:pPr>
            <a:r>
              <a:rPr lang="en-US" sz="1100" dirty="0">
                <a:solidFill>
                  <a:srgbClr val="002B82"/>
                </a:solidFill>
                <a:latin typeface="Candara" pitchFamily="34" charset="0"/>
              </a:rPr>
              <a:t>    lblMessage.Text = "cmdOK_Click event handler executed.";</a:t>
            </a:r>
          </a:p>
          <a:p>
            <a:pPr defTabSz="966788" eaLnBrk="1" hangingPunct="1">
              <a:defRPr/>
            </a:pPr>
            <a:r>
              <a:rPr lang="en-US" sz="1100" dirty="0">
                <a:solidFill>
                  <a:srgbClr val="002B82"/>
                </a:solidFill>
                <a:latin typeface="Candara" pitchFamily="34" charset="0"/>
              </a:rPr>
              <a:t>}</a:t>
            </a:r>
          </a:p>
        </p:txBody>
      </p:sp>
      <p:sp>
        <p:nvSpPr>
          <p:cNvPr id="36147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716DB8E0-923C-4A24-9A66-20F5802C6B65}" type="slidenum">
              <a:rPr lang="en-US" altLang="en-US" sz="800">
                <a:latin typeface="Arial" pitchFamily="34" charset="0"/>
              </a:rPr>
              <a:pPr algn="r" eaLnBrk="1" hangingPunct="1">
                <a:spcBef>
                  <a:spcPct val="0"/>
                </a:spcBef>
                <a:buFontTx/>
                <a:buNone/>
              </a:pPr>
              <a:t>10</a:t>
            </a:fld>
            <a:endParaRPr lang="en-US" altLang="en-US" sz="800">
              <a:latin typeface="Arial" pitchFamily="34" charset="0"/>
            </a:endParaRPr>
          </a:p>
        </p:txBody>
      </p:sp>
      <p:grpSp>
        <p:nvGrpSpPr>
          <p:cNvPr id="361476"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1478" name="Rectangle 4"/>
          <p:cNvSpPr>
            <a:spLocks noChangeArrowheads="1"/>
          </p:cNvSpPr>
          <p:nvPr/>
        </p:nvSpPr>
        <p:spPr bwMode="auto">
          <a:xfrm>
            <a:off x="1066800" y="1981200"/>
            <a:ext cx="4800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10.1-1d – Code Behind with IsValid property check</a:t>
            </a:r>
          </a:p>
        </p:txBody>
      </p:sp>
      <p:pic>
        <p:nvPicPr>
          <p:cNvPr id="36147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533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80" name="Rectangle 4"/>
          <p:cNvSpPr>
            <a:spLocks noChangeArrowheads="1"/>
          </p:cNvSpPr>
          <p:nvPr/>
        </p:nvSpPr>
        <p:spPr bwMode="auto">
          <a:xfrm>
            <a:off x="2209800" y="5678488"/>
            <a:ext cx="26670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10.1-5 – Page is invalid</a:t>
            </a:r>
          </a:p>
        </p:txBody>
      </p:sp>
      <p:sp>
        <p:nvSpPr>
          <p:cNvPr id="361481"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249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2C014FB-EFE0-479F-B478-2D0341ED4B77}" type="slidenum">
              <a:rPr lang="en-US" altLang="en-US" sz="800">
                <a:latin typeface="Arial" pitchFamily="34" charset="0"/>
              </a:rPr>
              <a:pPr algn="r" eaLnBrk="1" hangingPunct="1">
                <a:spcBef>
                  <a:spcPct val="0"/>
                </a:spcBef>
                <a:buFontTx/>
                <a:buNone/>
              </a:pPr>
              <a:t>11</a:t>
            </a:fld>
            <a:endParaRPr lang="en-US" altLang="en-US" sz="800">
              <a:latin typeface="Arial" pitchFamily="34" charset="0"/>
            </a:endParaRPr>
          </a:p>
        </p:txBody>
      </p:sp>
      <p:sp>
        <p:nvSpPr>
          <p:cNvPr id="5" name="Rectangle 7"/>
          <p:cNvSpPr txBox="1">
            <a:spLocks noChangeArrowheads="1"/>
          </p:cNvSpPr>
          <p:nvPr/>
        </p:nvSpPr>
        <p:spPr>
          <a:xfrm>
            <a:off x="228600" y="762000"/>
            <a:ext cx="6565900" cy="32766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10.1.3  Other Display Options – </a:t>
            </a:r>
            <a:r>
              <a:rPr lang="en-US" sz="1550" b="1" i="1" dirty="0" err="1">
                <a:latin typeface="Candara" pitchFamily="34" charset="0"/>
                <a:cs typeface="Courier New" pitchFamily="49" charset="0"/>
              </a:rPr>
              <a:t>ValidationSummary</a:t>
            </a:r>
            <a:endParaRPr lang="en-US" sz="1550" b="1" i="1"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In some cases, you might have already created a carefully designed form </a:t>
            </a:r>
          </a:p>
          <a:p>
            <a:pPr marL="228600" indent="-228600" defTabSz="966788" eaLnBrk="1" hangingPunct="1">
              <a:defRPr/>
            </a:pPr>
            <a:r>
              <a:rPr lang="en-US" sz="1550" dirty="0">
                <a:latin typeface="Candara" pitchFamily="34" charset="0"/>
                <a:cs typeface="Courier New" pitchFamily="49" charset="0"/>
              </a:rPr>
              <a:t>that combines multiple input fields. Perhaps you want to add validation to</a:t>
            </a:r>
          </a:p>
          <a:p>
            <a:pPr marL="228600" indent="-228600" defTabSz="966788" eaLnBrk="1" hangingPunct="1">
              <a:defRPr/>
            </a:pPr>
            <a:r>
              <a:rPr lang="en-US" sz="1550" dirty="0">
                <a:latin typeface="Candara" pitchFamily="34" charset="0"/>
                <a:cs typeface="Courier New" pitchFamily="49" charset="0"/>
              </a:rPr>
              <a:t>this page, but you can't reformat the layout to accommodate all the error</a:t>
            </a:r>
          </a:p>
          <a:p>
            <a:pPr marL="228600" indent="-228600" defTabSz="966788" eaLnBrk="1" hangingPunct="1">
              <a:defRPr/>
            </a:pPr>
            <a:r>
              <a:rPr lang="en-US" sz="1550" dirty="0">
                <a:latin typeface="Candara" pitchFamily="34" charset="0"/>
                <a:cs typeface="Courier New" pitchFamily="49" charset="0"/>
              </a:rPr>
              <a:t>messages for all the validation controls. In this case, you can save some work</a:t>
            </a:r>
          </a:p>
          <a:p>
            <a:pPr marL="228600" indent="-228600" defTabSz="966788" eaLnBrk="1" hangingPunct="1">
              <a:defRPr/>
            </a:pPr>
            <a:r>
              <a:rPr lang="en-US" sz="1550" dirty="0">
                <a:latin typeface="Candara" pitchFamily="34" charset="0"/>
                <a:cs typeface="Courier New" pitchFamily="49" charset="0"/>
              </a:rPr>
              <a:t>by using the </a:t>
            </a: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control. To try this, set the Display property</a:t>
            </a:r>
          </a:p>
          <a:p>
            <a:pPr marL="228600" indent="-228600" defTabSz="966788" eaLnBrk="1" hangingPunct="1">
              <a:defRPr/>
            </a:pPr>
            <a:r>
              <a:rPr lang="en-US" sz="1550" dirty="0">
                <a:latin typeface="Candara" pitchFamily="34" charset="0"/>
                <a:cs typeface="Courier New" pitchFamily="49" charset="0"/>
              </a:rPr>
              <a:t>of the </a:t>
            </a:r>
            <a:r>
              <a:rPr lang="en-US" sz="1550" b="1" dirty="0" err="1">
                <a:latin typeface="Candara" pitchFamily="34" charset="0"/>
                <a:cs typeface="Courier New" pitchFamily="49" charset="0"/>
              </a:rPr>
              <a:t>RangeValidator</a:t>
            </a:r>
            <a:r>
              <a:rPr lang="en-US" sz="1550" dirty="0">
                <a:latin typeface="Candara" pitchFamily="34" charset="0"/>
                <a:cs typeface="Courier New" pitchFamily="49" charset="0"/>
              </a:rPr>
              <a:t> control to None. This ensures the error message will </a:t>
            </a:r>
          </a:p>
          <a:p>
            <a:pPr marL="228600" indent="-228600" defTabSz="966788" eaLnBrk="1" hangingPunct="1">
              <a:defRPr/>
            </a:pPr>
            <a:r>
              <a:rPr lang="en-US" sz="1550" dirty="0">
                <a:latin typeface="Candara" pitchFamily="34" charset="0"/>
                <a:cs typeface="Courier New" pitchFamily="49" charset="0"/>
              </a:rPr>
              <a:t>never be displayed. However, validation will still be performed and the user</a:t>
            </a:r>
          </a:p>
          <a:p>
            <a:pPr marL="228600" indent="-228600" defTabSz="966788" eaLnBrk="1" hangingPunct="1">
              <a:defRPr/>
            </a:pPr>
            <a:r>
              <a:rPr lang="en-US" sz="1550" dirty="0">
                <a:latin typeface="Candara" pitchFamily="34" charset="0"/>
                <a:cs typeface="Courier New" pitchFamily="49" charset="0"/>
              </a:rPr>
              <a:t>will still be prevented from successfully clicking the OK button if some invalid</a:t>
            </a:r>
          </a:p>
          <a:p>
            <a:pPr marL="228600" indent="-228600" defTabSz="966788" eaLnBrk="1" hangingPunct="1">
              <a:defRPr/>
            </a:pPr>
            <a:r>
              <a:rPr lang="en-US" sz="1550" dirty="0">
                <a:latin typeface="Candara" pitchFamily="34" charset="0"/>
                <a:cs typeface="Courier New" pitchFamily="49" charset="0"/>
              </a:rPr>
              <a:t>information exists on the page. Next, add the </a:t>
            </a: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in a</a:t>
            </a:r>
          </a:p>
          <a:p>
            <a:pPr marL="228600" indent="-228600" defTabSz="966788" eaLnBrk="1" hangingPunct="1">
              <a:defRPr/>
            </a:pPr>
            <a:r>
              <a:rPr lang="en-US" sz="1550" dirty="0">
                <a:latin typeface="Candara" pitchFamily="34" charset="0"/>
                <a:cs typeface="Courier New" pitchFamily="49" charset="0"/>
              </a:rPr>
              <a:t>suitable location (such as the bottom of the page). A standard Validation </a:t>
            </a:r>
          </a:p>
          <a:p>
            <a:pPr marL="228600" indent="-228600" defTabSz="966788" eaLnBrk="1" hangingPunct="1">
              <a:defRPr/>
            </a:pPr>
            <a:r>
              <a:rPr lang="en-US" sz="1550" dirty="0">
                <a:latin typeface="Candara" pitchFamily="34" charset="0"/>
                <a:cs typeface="Courier New" pitchFamily="49" charset="0"/>
              </a:rPr>
              <a:t>Summary control will look like this:</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dirty="0">
                <a:cs typeface="Courier New" pitchFamily="49" charset="0"/>
              </a:rPr>
              <a:t>&lt;</a:t>
            </a:r>
            <a:r>
              <a:rPr lang="en-US" dirty="0" err="1">
                <a:cs typeface="Courier New" pitchFamily="49" charset="0"/>
              </a:rPr>
              <a:t>asp:ValidationSummary</a:t>
            </a:r>
            <a:r>
              <a:rPr lang="en-US" dirty="0">
                <a:cs typeface="Courier New" pitchFamily="49" charset="0"/>
              </a:rPr>
              <a:t> id="Errors" </a:t>
            </a:r>
            <a:r>
              <a:rPr lang="en-US" dirty="0" err="1">
                <a:cs typeface="Courier New" pitchFamily="49" charset="0"/>
              </a:rPr>
              <a:t>runat</a:t>
            </a:r>
            <a:r>
              <a:rPr lang="en-US" dirty="0">
                <a:cs typeface="Courier New" pitchFamily="49" charset="0"/>
              </a:rPr>
              <a:t>="server" /&gt;</a:t>
            </a:r>
          </a:p>
          <a:p>
            <a:pPr marL="228600" indent="-228600" defTabSz="966788" eaLnBrk="1" hangingPunct="1">
              <a:defRPr/>
            </a:pPr>
            <a:endParaRPr lang="en-US" sz="1550" dirty="0">
              <a:latin typeface="Candara" pitchFamily="34" charset="0"/>
              <a:cs typeface="Courier New" pitchFamily="49" charset="0"/>
            </a:endParaRPr>
          </a:p>
        </p:txBody>
      </p:sp>
      <p:grpSp>
        <p:nvGrpSpPr>
          <p:cNvPr id="362501"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Rectangle 17"/>
          <p:cNvSpPr>
            <a:spLocks noChangeArrowheads="1"/>
          </p:cNvSpPr>
          <p:nvPr/>
        </p:nvSpPr>
        <p:spPr bwMode="auto">
          <a:xfrm>
            <a:off x="381000" y="4191000"/>
            <a:ext cx="5867400" cy="3308350"/>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&lt;body&gt;</a:t>
            </a:r>
          </a:p>
          <a:p>
            <a:pPr defTabSz="966788" eaLnBrk="1" hangingPunct="1">
              <a:defRPr/>
            </a:pPr>
            <a:r>
              <a:rPr lang="en-US" sz="1100" dirty="0">
                <a:solidFill>
                  <a:srgbClr val="002B82"/>
                </a:solidFill>
                <a:latin typeface="Candara" pitchFamily="34" charset="0"/>
              </a:rPr>
              <a:t>    &lt;form id="form1" runat="server"&gt;</a:t>
            </a:r>
          </a:p>
          <a:p>
            <a:pPr defTabSz="966788" eaLnBrk="1" hangingPunct="1">
              <a:defRPr/>
            </a:pPr>
            <a:r>
              <a:rPr lang="en-US" sz="1100" dirty="0">
                <a:solidFill>
                  <a:srgbClr val="002B82"/>
                </a:solidFill>
                <a:latin typeface="Candara" pitchFamily="34" charset="0"/>
              </a:rPr>
              <a:t>    &lt;div&gt;</a:t>
            </a:r>
          </a:p>
          <a:p>
            <a:pPr defTabSz="966788" eaLnBrk="1" hangingPunct="1">
              <a:defRPr/>
            </a:pPr>
            <a:r>
              <a:rPr lang="en-US" sz="1100" dirty="0">
                <a:solidFill>
                  <a:srgbClr val="002B82"/>
                </a:solidFill>
                <a:latin typeface="Candara" pitchFamily="34" charset="0"/>
              </a:rPr>
              <a:t>    A number (1 to 10):</a:t>
            </a:r>
          </a:p>
          <a:p>
            <a:pPr defTabSz="966788" eaLnBrk="1" hangingPunct="1">
              <a:defRPr/>
            </a:pPr>
            <a:r>
              <a:rPr lang="en-US" sz="1100" dirty="0">
                <a:solidFill>
                  <a:srgbClr val="002B82"/>
                </a:solidFill>
                <a:latin typeface="Candara" pitchFamily="34" charset="0"/>
              </a:rPr>
              <a:t>    &lt;asp:TextBox id="txtValidated" runat="server" /&gt;</a:t>
            </a:r>
          </a:p>
          <a:p>
            <a:pPr defTabSz="966788" eaLnBrk="1" hangingPunct="1">
              <a:defRPr/>
            </a:pPr>
            <a:r>
              <a:rPr lang="en-US" sz="1100" dirty="0">
                <a:solidFill>
                  <a:srgbClr val="002B82"/>
                </a:solidFill>
                <a:latin typeface="Candara" pitchFamily="34" charset="0"/>
              </a:rPr>
              <a:t>    &lt;asp:RangeValidator id="RangeValidator" runat="server"</a:t>
            </a:r>
          </a:p>
          <a:p>
            <a:pPr defTabSz="966788" eaLnBrk="1" hangingPunct="1">
              <a:defRPr/>
            </a:pPr>
            <a:r>
              <a:rPr lang="en-US" sz="1100" dirty="0">
                <a:solidFill>
                  <a:srgbClr val="002B82"/>
                </a:solidFill>
                <a:latin typeface="Candara" pitchFamily="34" charset="0"/>
              </a:rPr>
              <a:t>     </a:t>
            </a:r>
            <a:r>
              <a:rPr lang="en-US" sz="1100" dirty="0" err="1">
                <a:solidFill>
                  <a:srgbClr val="002B82"/>
                </a:solidFill>
                <a:latin typeface="Candara" pitchFamily="34" charset="0"/>
              </a:rPr>
              <a:t>ErrorMessage</a:t>
            </a:r>
            <a:r>
              <a:rPr lang="en-US" sz="1100" dirty="0">
                <a:solidFill>
                  <a:srgbClr val="002B82"/>
                </a:solidFill>
                <a:latin typeface="Candara" pitchFamily="34" charset="0"/>
              </a:rPr>
              <a:t>="This Number Is Not In The Range"</a:t>
            </a:r>
          </a:p>
          <a:p>
            <a:pPr defTabSz="966788" eaLnBrk="1" hangingPunct="1">
              <a:defRPr/>
            </a:pPr>
            <a:r>
              <a:rPr lang="en-US" sz="1100" dirty="0">
                <a:solidFill>
                  <a:srgbClr val="002B82"/>
                </a:solidFill>
                <a:latin typeface="Candara" pitchFamily="34" charset="0"/>
              </a:rPr>
              <a:t>     </a:t>
            </a:r>
            <a:r>
              <a:rPr lang="en-US" sz="1100" dirty="0" err="1">
                <a:solidFill>
                  <a:srgbClr val="002B82"/>
                </a:solidFill>
                <a:latin typeface="Candara" pitchFamily="34" charset="0"/>
              </a:rPr>
              <a:t>ControlToValidate</a:t>
            </a:r>
            <a:r>
              <a:rPr lang="en-US" sz="1100" dirty="0">
                <a:solidFill>
                  <a:srgbClr val="002B82"/>
                </a:solidFill>
                <a:latin typeface="Candara" pitchFamily="34" charset="0"/>
              </a:rPr>
              <a:t>="txtValidated"</a:t>
            </a:r>
          </a:p>
          <a:p>
            <a:pPr defTabSz="966788" eaLnBrk="1" hangingPunct="1">
              <a:defRPr/>
            </a:pPr>
            <a:r>
              <a:rPr lang="en-US" sz="1100" dirty="0">
                <a:solidFill>
                  <a:srgbClr val="002B82"/>
                </a:solidFill>
                <a:latin typeface="Candara" pitchFamily="34" charset="0"/>
              </a:rPr>
              <a:t>     </a:t>
            </a:r>
            <a:r>
              <a:rPr lang="en-US" sz="1100" dirty="0" err="1">
                <a:solidFill>
                  <a:srgbClr val="002B82"/>
                </a:solidFill>
                <a:latin typeface="Candara" pitchFamily="34" charset="0"/>
              </a:rPr>
              <a:t>MaximumValue</a:t>
            </a:r>
            <a:r>
              <a:rPr lang="en-US" sz="1100" dirty="0">
                <a:solidFill>
                  <a:srgbClr val="002B82"/>
                </a:solidFill>
                <a:latin typeface="Candara" pitchFamily="34" charset="0"/>
              </a:rPr>
              <a:t>="10" MinimumValue="1"</a:t>
            </a:r>
          </a:p>
          <a:p>
            <a:pPr defTabSz="966788" eaLnBrk="1" hangingPunct="1">
              <a:defRPr/>
            </a:pPr>
            <a:r>
              <a:rPr lang="en-US" sz="1100" dirty="0">
                <a:solidFill>
                  <a:srgbClr val="002B82"/>
                </a:solidFill>
                <a:latin typeface="Candara" pitchFamily="34" charset="0"/>
              </a:rPr>
              <a:t>     Type="Integer" /&gt;</a:t>
            </a:r>
          </a:p>
          <a:p>
            <a:pPr defTabSz="966788" eaLnBrk="1" hangingPunct="1">
              <a:defRPr/>
            </a:pPr>
            <a:r>
              <a:rPr lang="en-US" sz="1100" dirty="0">
                <a:solidFill>
                  <a:srgbClr val="002B82"/>
                </a:solidFill>
                <a:latin typeface="Candara" pitchFamily="34" charset="0"/>
              </a:rPr>
              <a:t>     &lt;br /&gt;&lt;br /&gt;</a:t>
            </a:r>
          </a:p>
          <a:p>
            <a:pPr defTabSz="966788" eaLnBrk="1" hangingPunct="1">
              <a:defRPr/>
            </a:pPr>
            <a:r>
              <a:rPr lang="en-US" sz="1100" dirty="0">
                <a:solidFill>
                  <a:srgbClr val="002B82"/>
                </a:solidFill>
                <a:latin typeface="Candara" pitchFamily="34" charset="0"/>
              </a:rPr>
              <a:t>   Not validated:</a:t>
            </a:r>
          </a:p>
          <a:p>
            <a:pPr defTabSz="966788" eaLnBrk="1" hangingPunct="1">
              <a:defRPr/>
            </a:pPr>
            <a:r>
              <a:rPr lang="en-US" sz="1100" dirty="0">
                <a:solidFill>
                  <a:srgbClr val="002B82"/>
                </a:solidFill>
                <a:latin typeface="Candara" pitchFamily="34" charset="0"/>
              </a:rPr>
              <a:t>   &lt;asp:TextBox id="txtNotValidated" runat="server" /&gt;&lt;br /&gt;&lt;br /&gt;</a:t>
            </a:r>
          </a:p>
          <a:p>
            <a:pPr defTabSz="966788" eaLnBrk="1" hangingPunct="1">
              <a:defRPr/>
            </a:pPr>
            <a:r>
              <a:rPr lang="en-US" sz="1100" dirty="0">
                <a:solidFill>
                  <a:srgbClr val="002B82"/>
                </a:solidFill>
                <a:latin typeface="Candara" pitchFamily="34" charset="0"/>
              </a:rPr>
              <a:t>   &lt;asp:Button id="cmdOK" runat="server" Text="OK" OnClick="cmdOK_Click" /&gt;</a:t>
            </a:r>
          </a:p>
          <a:p>
            <a:pPr defTabSz="966788" eaLnBrk="1" hangingPunct="1">
              <a:defRPr/>
            </a:pPr>
            <a:r>
              <a:rPr lang="en-US" sz="1100" dirty="0">
                <a:solidFill>
                  <a:srgbClr val="002B82"/>
                </a:solidFill>
                <a:latin typeface="Candara" pitchFamily="34" charset="0"/>
              </a:rPr>
              <a:t>   &lt;br /&gt;&lt;br /&gt;</a:t>
            </a:r>
          </a:p>
          <a:p>
            <a:pPr defTabSz="966788" eaLnBrk="1" hangingPunct="1">
              <a:defRPr/>
            </a:pPr>
            <a:r>
              <a:rPr lang="en-US" sz="1100" dirty="0">
                <a:solidFill>
                  <a:srgbClr val="002B82"/>
                </a:solidFill>
                <a:latin typeface="Candara" pitchFamily="34" charset="0"/>
              </a:rPr>
              <a:t>   &lt;asp:ValidationSummary id="Errors" runat="server" /&gt;</a:t>
            </a:r>
          </a:p>
          <a:p>
            <a:pPr defTabSz="966788" eaLnBrk="1" hangingPunct="1">
              <a:defRPr/>
            </a:pPr>
            <a:r>
              <a:rPr lang="en-US" sz="1100" dirty="0">
                <a:solidFill>
                  <a:srgbClr val="002B82"/>
                </a:solidFill>
                <a:latin typeface="Candara" pitchFamily="34" charset="0"/>
              </a:rPr>
              <a:t>  &lt;/div&gt;</a:t>
            </a:r>
          </a:p>
          <a:p>
            <a:pPr defTabSz="966788" eaLnBrk="1" hangingPunct="1">
              <a:defRPr/>
            </a:pPr>
            <a:r>
              <a:rPr lang="en-US" sz="1100" dirty="0">
                <a:solidFill>
                  <a:srgbClr val="002B82"/>
                </a:solidFill>
                <a:latin typeface="Candara" pitchFamily="34" charset="0"/>
              </a:rPr>
              <a:t>  &lt;/form&gt;</a:t>
            </a:r>
          </a:p>
          <a:p>
            <a:pPr defTabSz="966788" eaLnBrk="1" hangingPunct="1">
              <a:defRPr/>
            </a:pPr>
            <a:r>
              <a:rPr lang="en-US" sz="1100" dirty="0">
                <a:solidFill>
                  <a:srgbClr val="002B82"/>
                </a:solidFill>
                <a:latin typeface="Candara" pitchFamily="34" charset="0"/>
              </a:rPr>
              <a:t>&lt;/body&gt;</a:t>
            </a:r>
          </a:p>
        </p:txBody>
      </p:sp>
      <p:sp>
        <p:nvSpPr>
          <p:cNvPr id="362503" name="Rectangle 4"/>
          <p:cNvSpPr>
            <a:spLocks noChangeArrowheads="1"/>
          </p:cNvSpPr>
          <p:nvPr/>
        </p:nvSpPr>
        <p:spPr bwMode="auto">
          <a:xfrm>
            <a:off x="1506538" y="7489825"/>
            <a:ext cx="373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10.1-2a – Adding a ValidationSummary</a:t>
            </a:r>
          </a:p>
        </p:txBody>
      </p:sp>
      <p:sp>
        <p:nvSpPr>
          <p:cNvPr id="36250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352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E3F2168-2B62-456C-943E-A77FC9643911}" type="slidenum">
              <a:rPr lang="en-US" altLang="en-US" sz="800">
                <a:latin typeface="Arial" pitchFamily="34" charset="0"/>
              </a:rPr>
              <a:pPr algn="r" eaLnBrk="1" hangingPunct="1">
                <a:spcBef>
                  <a:spcPct val="0"/>
                </a:spcBef>
                <a:buFontTx/>
                <a:buNone/>
              </a:pPr>
              <a:t>12</a:t>
            </a:fld>
            <a:endParaRPr lang="en-US" altLang="en-US" sz="800">
              <a:latin typeface="Arial" pitchFamily="34" charset="0"/>
            </a:endParaRPr>
          </a:p>
        </p:txBody>
      </p:sp>
      <p:sp>
        <p:nvSpPr>
          <p:cNvPr id="5" name="Rectangle 7"/>
          <p:cNvSpPr txBox="1">
            <a:spLocks noChangeArrowheads="1"/>
          </p:cNvSpPr>
          <p:nvPr/>
        </p:nvSpPr>
        <p:spPr>
          <a:xfrm>
            <a:off x="228600" y="5715000"/>
            <a:ext cx="6565900" cy="2590800"/>
          </a:xfrm>
          <a:prstGeom prst="rect">
            <a:avLst/>
          </a:prstGeom>
        </p:spPr>
        <p:txBody>
          <a:bodyPr/>
          <a:lstStyle/>
          <a:p>
            <a:pPr marL="228600" indent="-228600" defTabSz="966788" eaLnBrk="1" hangingPunct="1">
              <a:defRPr/>
            </a:pPr>
            <a:r>
              <a:rPr lang="en-US" sz="1550" b="1" dirty="0">
                <a:latin typeface="Candara" pitchFamily="34" charset="0"/>
                <a:cs typeface="Courier New" pitchFamily="49" charset="0"/>
              </a:rPr>
              <a:t>10.1.3.1 Validation Summary with Error Indicator</a:t>
            </a:r>
          </a:p>
          <a:p>
            <a:pPr marL="228600" indent="-228600" defTabSz="966788" eaLnBrk="1" hangingPunct="1">
              <a:defRPr/>
            </a:pPr>
            <a:r>
              <a:rPr lang="en-US" sz="1550" dirty="0">
                <a:latin typeface="Candara" pitchFamily="34" charset="0"/>
                <a:cs typeface="Courier New" pitchFamily="49" charset="0"/>
              </a:rPr>
              <a:t>When the </a:t>
            </a: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displays the list of errors, it automatically </a:t>
            </a:r>
          </a:p>
          <a:p>
            <a:pPr marL="228600" indent="-228600" defTabSz="966788" eaLnBrk="1" hangingPunct="1">
              <a:defRPr/>
            </a:pPr>
            <a:r>
              <a:rPr lang="en-US" sz="1550" dirty="0">
                <a:latin typeface="Candara" pitchFamily="34" charset="0"/>
                <a:cs typeface="Courier New" pitchFamily="49" charset="0"/>
              </a:rPr>
              <a:t>retrieves the value of the </a:t>
            </a:r>
            <a:r>
              <a:rPr lang="en-US" sz="1550" b="1" dirty="0" err="1">
                <a:latin typeface="Candara" pitchFamily="34" charset="0"/>
                <a:cs typeface="Courier New" pitchFamily="49" charset="0"/>
              </a:rPr>
              <a:t>ErrorMessage</a:t>
            </a:r>
            <a:r>
              <a:rPr lang="en-US" sz="1550" dirty="0">
                <a:latin typeface="Candara" pitchFamily="34" charset="0"/>
                <a:cs typeface="Courier New" pitchFamily="49" charset="0"/>
              </a:rPr>
              <a:t> property from each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In</a:t>
            </a:r>
          </a:p>
          <a:p>
            <a:pPr marL="228600" indent="-228600" defTabSz="966788" eaLnBrk="1" hangingPunct="1">
              <a:defRPr/>
            </a:pPr>
            <a:r>
              <a:rPr lang="en-US" sz="1550" dirty="0">
                <a:latin typeface="Candara" pitchFamily="34" charset="0"/>
                <a:cs typeface="Courier New" pitchFamily="49" charset="0"/>
              </a:rPr>
              <a:t>some cases, you'll want to display a full message in the summary and some</a:t>
            </a:r>
          </a:p>
          <a:p>
            <a:pPr marL="228600" indent="-228600" defTabSz="966788" eaLnBrk="1" hangingPunct="1">
              <a:defRPr/>
            </a:pPr>
            <a:r>
              <a:rPr lang="en-US" sz="1550" dirty="0">
                <a:latin typeface="Candara" pitchFamily="34" charset="0"/>
                <a:cs typeface="Courier New" pitchFamily="49" charset="0"/>
              </a:rPr>
              <a:t>sort of visual indicator next to the offending control. For example, many</a:t>
            </a:r>
          </a:p>
          <a:p>
            <a:pPr marL="228600" indent="-228600" defTabSz="966788" eaLnBrk="1" hangingPunct="1">
              <a:defRPr/>
            </a:pPr>
            <a:r>
              <a:rPr lang="en-US" sz="1550" dirty="0">
                <a:latin typeface="Candara" pitchFamily="34" charset="0"/>
                <a:cs typeface="Courier New" pitchFamily="49" charset="0"/>
              </a:rPr>
              <a:t>websites use an error icon or an asterisk to highlight text boxes with invalid</a:t>
            </a:r>
          </a:p>
          <a:p>
            <a:pPr marL="228600" indent="-228600" defTabSz="966788" eaLnBrk="1" hangingPunct="1">
              <a:defRPr/>
            </a:pPr>
            <a:r>
              <a:rPr lang="en-US" sz="1550" dirty="0">
                <a:latin typeface="Candara" pitchFamily="34" charset="0"/>
                <a:cs typeface="Courier New" pitchFamily="49" charset="0"/>
              </a:rPr>
              <a:t>input. You can use this technique with the help of the Text property of the </a:t>
            </a:r>
          </a:p>
          <a:p>
            <a:pPr marL="228600" indent="-228600" defTabSz="966788" eaLnBrk="1" hangingPunct="1">
              <a:defRPr/>
            </a:pPr>
            <a:r>
              <a:rPr lang="en-US" sz="1550" dirty="0" err="1">
                <a:latin typeface="Candara" pitchFamily="34" charset="0"/>
                <a:cs typeface="Courier New" pitchFamily="49" charset="0"/>
              </a:rPr>
              <a:t>validators</a:t>
            </a:r>
            <a:r>
              <a:rPr lang="en-US" sz="1550" dirty="0">
                <a:latin typeface="Candara" pitchFamily="34" charset="0"/>
                <a:cs typeface="Courier New" pitchFamily="49" charset="0"/>
              </a:rPr>
              <a:t>. Ordinarily, Text is left empty. However, if you set both Text and</a:t>
            </a:r>
          </a:p>
          <a:p>
            <a:pPr marL="228600" indent="-228600" defTabSz="966788" eaLnBrk="1" hangingPunct="1">
              <a:defRPr/>
            </a:pPr>
            <a:r>
              <a:rPr lang="en-US" sz="1550" b="1" dirty="0" err="1">
                <a:latin typeface="Candara" pitchFamily="34" charset="0"/>
                <a:cs typeface="Courier New" pitchFamily="49" charset="0"/>
              </a:rPr>
              <a:t>ErrorMessage</a:t>
            </a:r>
            <a:r>
              <a:rPr lang="en-US" sz="1550" dirty="0">
                <a:latin typeface="Candara" pitchFamily="34" charset="0"/>
                <a:cs typeface="Courier New" pitchFamily="49" charset="0"/>
              </a:rPr>
              <a:t>, the </a:t>
            </a:r>
            <a:r>
              <a:rPr lang="en-US" sz="1550" b="1" dirty="0" err="1">
                <a:latin typeface="Candara" pitchFamily="34" charset="0"/>
                <a:cs typeface="Courier New" pitchFamily="49" charset="0"/>
              </a:rPr>
              <a:t>ErrorMessage</a:t>
            </a:r>
            <a:r>
              <a:rPr lang="en-US" sz="1550" dirty="0">
                <a:latin typeface="Candara" pitchFamily="34" charset="0"/>
                <a:cs typeface="Courier New" pitchFamily="49" charset="0"/>
              </a:rPr>
              <a:t> value will be used for the summary while </a:t>
            </a:r>
          </a:p>
          <a:p>
            <a:pPr marL="228600" indent="-228600" defTabSz="966788" eaLnBrk="1" hangingPunct="1">
              <a:defRPr/>
            </a:pPr>
            <a:r>
              <a:rPr lang="en-US" sz="1550" dirty="0">
                <a:latin typeface="Candara" pitchFamily="34" charset="0"/>
                <a:cs typeface="Courier New" pitchFamily="49" charset="0"/>
              </a:rPr>
              <a:t>the Text  value is displayed in the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(Of course, you'll need to make</a:t>
            </a:r>
          </a:p>
          <a:p>
            <a:pPr marL="228600" indent="-228600" defTabSz="966788" eaLnBrk="1" hangingPunct="1">
              <a:defRPr/>
            </a:pPr>
            <a:r>
              <a:rPr lang="en-US" sz="1550" dirty="0">
                <a:latin typeface="Candara" pitchFamily="34" charset="0"/>
                <a:cs typeface="Courier New" pitchFamily="49" charset="0"/>
              </a:rPr>
              <a:t>sure you aren't also setting the Display property of your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to None,</a:t>
            </a:r>
          </a:p>
          <a:p>
            <a:pPr marL="228600" indent="-228600" defTabSz="966788" eaLnBrk="1" hangingPunct="1">
              <a:defRPr/>
            </a:pPr>
            <a:r>
              <a:rPr lang="en-US" sz="1550" dirty="0">
                <a:latin typeface="Candara" pitchFamily="34" charset="0"/>
                <a:cs typeface="Courier New" pitchFamily="49" charset="0"/>
              </a:rPr>
              <a:t> which hides it completely.)</a:t>
            </a:r>
          </a:p>
        </p:txBody>
      </p:sp>
      <p:grpSp>
        <p:nvGrpSpPr>
          <p:cNvPr id="363525"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3526" name="Rectangle 4"/>
          <p:cNvSpPr>
            <a:spLocks noChangeArrowheads="1"/>
          </p:cNvSpPr>
          <p:nvPr/>
        </p:nvSpPr>
        <p:spPr bwMode="auto">
          <a:xfrm>
            <a:off x="1447800" y="2187575"/>
            <a:ext cx="373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10.1-2b – Adding a ValidationSummary</a:t>
            </a:r>
          </a:p>
        </p:txBody>
      </p:sp>
      <p:sp>
        <p:nvSpPr>
          <p:cNvPr id="12" name="Rectangle 4"/>
          <p:cNvSpPr>
            <a:spLocks noChangeArrowheads="1"/>
          </p:cNvSpPr>
          <p:nvPr/>
        </p:nvSpPr>
        <p:spPr bwMode="auto">
          <a:xfrm>
            <a:off x="381000" y="1079500"/>
            <a:ext cx="6019800" cy="110807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 protected void cmdOK_Click(Object sender, EventArgs e)</a:t>
            </a:r>
          </a:p>
          <a:p>
            <a:pPr defTabSz="966788" eaLnBrk="1" hangingPunct="1">
              <a:defRPr/>
            </a:pPr>
            <a:r>
              <a:rPr lang="en-US" sz="1100" dirty="0">
                <a:solidFill>
                  <a:srgbClr val="002B82"/>
                </a:solidFill>
                <a:latin typeface="Candara" pitchFamily="34" charset="0"/>
              </a:rPr>
              <a:t> {</a:t>
            </a:r>
          </a:p>
          <a:p>
            <a:pPr defTabSz="966788" eaLnBrk="1" hangingPunct="1">
              <a:defRPr/>
            </a:pPr>
            <a:r>
              <a:rPr lang="en-US" sz="1100" dirty="0">
                <a:solidFill>
                  <a:srgbClr val="002B82"/>
                </a:solidFill>
                <a:latin typeface="Candara" pitchFamily="34" charset="0"/>
              </a:rPr>
              <a:t>   // Abort the event if any control on the page is invalid.</a:t>
            </a:r>
          </a:p>
          <a:p>
            <a:pPr defTabSz="966788" eaLnBrk="1" hangingPunct="1">
              <a:defRPr/>
            </a:pPr>
            <a:r>
              <a:rPr lang="en-US" sz="1100" dirty="0">
                <a:solidFill>
                  <a:srgbClr val="002B82"/>
                </a:solidFill>
                <a:latin typeface="Candara" pitchFamily="34" charset="0"/>
              </a:rPr>
              <a:t>   //if (!Page.IsValid) return;</a:t>
            </a:r>
          </a:p>
          <a:p>
            <a:pPr defTabSz="966788" eaLnBrk="1" hangingPunct="1">
              <a:defRPr/>
            </a:pPr>
            <a:r>
              <a:rPr lang="en-US" sz="1100" dirty="0">
                <a:solidFill>
                  <a:srgbClr val="002B82"/>
                </a:solidFill>
                <a:latin typeface="Candara" pitchFamily="34" charset="0"/>
              </a:rPr>
              <a:t>   //lblMessage.Text = "cmdOK_Click event handler executed.";</a:t>
            </a:r>
          </a:p>
          <a:p>
            <a:pPr defTabSz="966788" eaLnBrk="1" hangingPunct="1">
              <a:defRPr/>
            </a:pPr>
            <a:r>
              <a:rPr lang="en-US" sz="1100" dirty="0">
                <a:solidFill>
                  <a:srgbClr val="002B82"/>
                </a:solidFill>
                <a:latin typeface="Candara" pitchFamily="34" charset="0"/>
              </a:rPr>
              <a:t> }</a:t>
            </a:r>
          </a:p>
        </p:txBody>
      </p:sp>
      <p:sp>
        <p:nvSpPr>
          <p:cNvPr id="13" name="Rectangle 7"/>
          <p:cNvSpPr txBox="1">
            <a:spLocks noChangeArrowheads="1"/>
          </p:cNvSpPr>
          <p:nvPr/>
        </p:nvSpPr>
        <p:spPr>
          <a:xfrm>
            <a:off x="228600" y="762000"/>
            <a:ext cx="6565900" cy="3810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Code behind is not virtually blank</a:t>
            </a:r>
            <a:r>
              <a:rPr lang="en-US" sz="1550" b="1" dirty="0">
                <a:latin typeface="Candara" pitchFamily="34" charset="0"/>
                <a:cs typeface="Courier New" pitchFamily="49" charset="0"/>
              </a:rPr>
              <a:t>.</a:t>
            </a:r>
            <a:endParaRPr lang="en-US" sz="1550" dirty="0">
              <a:latin typeface="Candara" pitchFamily="34" charset="0"/>
              <a:cs typeface="Courier New" pitchFamily="49" charset="0"/>
            </a:endParaRPr>
          </a:p>
        </p:txBody>
      </p:sp>
      <p:sp>
        <p:nvSpPr>
          <p:cNvPr id="14" name="Rectangle 7"/>
          <p:cNvSpPr txBox="1">
            <a:spLocks noChangeArrowheads="1"/>
          </p:cNvSpPr>
          <p:nvPr/>
        </p:nvSpPr>
        <p:spPr>
          <a:xfrm>
            <a:off x="228600" y="2514600"/>
            <a:ext cx="6565900" cy="3810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But still you see a </a:t>
            </a:r>
            <a:r>
              <a:rPr lang="en-US" sz="1550" dirty="0" err="1">
                <a:latin typeface="Candara" pitchFamily="34" charset="0"/>
                <a:cs typeface="Courier New" pitchFamily="49" charset="0"/>
              </a:rPr>
              <a:t>ValidationSummary</a:t>
            </a:r>
            <a:endParaRPr lang="en-US" sz="1550" dirty="0">
              <a:latin typeface="Candara" pitchFamily="34" charset="0"/>
              <a:cs typeface="Courier New" pitchFamily="49" charset="0"/>
            </a:endParaRPr>
          </a:p>
        </p:txBody>
      </p:sp>
      <p:pic>
        <p:nvPicPr>
          <p:cNvPr id="36353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71788"/>
            <a:ext cx="40386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31" name="Rectangle 4"/>
          <p:cNvSpPr>
            <a:spLocks noChangeArrowheads="1"/>
          </p:cNvSpPr>
          <p:nvPr/>
        </p:nvSpPr>
        <p:spPr bwMode="auto">
          <a:xfrm>
            <a:off x="1524000" y="5373688"/>
            <a:ext cx="3657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10.1-6 – Page with a ValidationSummary</a:t>
            </a:r>
          </a:p>
        </p:txBody>
      </p:sp>
      <p:sp>
        <p:nvSpPr>
          <p:cNvPr id="363532"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454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EF1DBFE-4E59-421B-8157-1CAAAE151190}" type="slidenum">
              <a:rPr lang="en-US" altLang="en-US" sz="800">
                <a:latin typeface="Arial" pitchFamily="34" charset="0"/>
              </a:rPr>
              <a:pPr algn="r" eaLnBrk="1" hangingPunct="1">
                <a:spcBef>
                  <a:spcPct val="0"/>
                </a:spcBef>
                <a:buFontTx/>
                <a:buNone/>
              </a:pPr>
              <a:t>13</a:t>
            </a:fld>
            <a:endParaRPr lang="en-US" altLang="en-US" sz="800">
              <a:latin typeface="Arial" pitchFamily="34" charset="0"/>
            </a:endParaRPr>
          </a:p>
        </p:txBody>
      </p:sp>
      <p:sp>
        <p:nvSpPr>
          <p:cNvPr id="5" name="Rectangle 7"/>
          <p:cNvSpPr txBox="1">
            <a:spLocks noChangeArrowheads="1"/>
          </p:cNvSpPr>
          <p:nvPr/>
        </p:nvSpPr>
        <p:spPr>
          <a:xfrm>
            <a:off x="228600" y="762000"/>
            <a:ext cx="6565900" cy="35052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Here's an example of a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that includes a detailed error message</a:t>
            </a:r>
          </a:p>
          <a:p>
            <a:pPr marL="228600" indent="-228600" defTabSz="966788" eaLnBrk="1" hangingPunct="1">
              <a:defRPr/>
            </a:pPr>
            <a:r>
              <a:rPr lang="en-US" sz="1550" dirty="0">
                <a:latin typeface="Candara" pitchFamily="34" charset="0"/>
                <a:cs typeface="Courier New" pitchFamily="49" charset="0"/>
              </a:rPr>
              <a:t>(which will appear in the </a:t>
            </a:r>
            <a:r>
              <a:rPr lang="en-US" sz="1550" dirty="0" err="1">
                <a:latin typeface="Candara" pitchFamily="34" charset="0"/>
                <a:cs typeface="Courier New" pitchFamily="49" charset="0"/>
              </a:rPr>
              <a:t>ValidationSummary</a:t>
            </a:r>
            <a:r>
              <a:rPr lang="en-US" sz="1550" dirty="0">
                <a:latin typeface="Candara" pitchFamily="34" charset="0"/>
                <a:cs typeface="Courier New" pitchFamily="49" charset="0"/>
              </a:rPr>
              <a:t>) and an asterisk indicator</a:t>
            </a:r>
          </a:p>
          <a:p>
            <a:pPr marL="228600" indent="-228600" defTabSz="966788" eaLnBrk="1" hangingPunct="1">
              <a:defRPr/>
            </a:pPr>
            <a:r>
              <a:rPr lang="en-US" sz="1550" dirty="0">
                <a:latin typeface="Candara" pitchFamily="34" charset="0"/>
                <a:cs typeface="Courier New" pitchFamily="49" charset="0"/>
              </a:rPr>
              <a:t>(which will appear in the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next to the control that has the problem):</a:t>
            </a:r>
          </a:p>
          <a:p>
            <a:pPr marL="228600" indent="-228600" defTabSz="966788" eaLnBrk="1" hangingPunct="1">
              <a:defRPr/>
            </a:pPr>
            <a:endParaRPr lang="en-US" sz="800" dirty="0">
              <a:latin typeface="Arial" pitchFamily="34" charset="0"/>
            </a:endParaRPr>
          </a:p>
          <a:p>
            <a:pPr marL="228600" indent="-228600" defTabSz="966788" eaLnBrk="1" hangingPunct="1">
              <a:defRPr/>
            </a:pPr>
            <a:r>
              <a:rPr lang="en-US" sz="1600" dirty="0">
                <a:cs typeface="Courier New" pitchFamily="49" charset="0"/>
              </a:rPr>
              <a:t>&lt;</a:t>
            </a:r>
            <a:r>
              <a:rPr lang="en-US" sz="1600" dirty="0" err="1">
                <a:cs typeface="Courier New" pitchFamily="49" charset="0"/>
              </a:rPr>
              <a:t>asp:RangeValidator</a:t>
            </a:r>
            <a:r>
              <a:rPr lang="en-US" sz="1600" dirty="0">
                <a:cs typeface="Courier New" pitchFamily="49" charset="0"/>
              </a:rPr>
              <a:t> id="</a:t>
            </a:r>
            <a:r>
              <a:rPr lang="en-US" sz="1600" dirty="0" err="1">
                <a:cs typeface="Courier New" pitchFamily="49" charset="0"/>
              </a:rPr>
              <a:t>RangeValidator</a:t>
            </a:r>
            <a:r>
              <a:rPr lang="en-US" sz="1600" dirty="0">
                <a:cs typeface="Courier New" pitchFamily="49" charset="0"/>
              </a:rPr>
              <a:t>" </a:t>
            </a:r>
            <a:r>
              <a:rPr lang="en-US" sz="1600" dirty="0" err="1">
                <a:cs typeface="Courier New" pitchFamily="49" charset="0"/>
              </a:rPr>
              <a:t>runat</a:t>
            </a:r>
            <a:r>
              <a:rPr lang="en-US" sz="1600" dirty="0">
                <a:cs typeface="Courier New" pitchFamily="49" charset="0"/>
              </a:rPr>
              <a:t>="server"</a:t>
            </a:r>
          </a:p>
          <a:p>
            <a:pPr marL="228600" indent="-228600" defTabSz="966788" eaLnBrk="1" hangingPunct="1">
              <a:defRPr/>
            </a:pPr>
            <a:r>
              <a:rPr lang="en-US" sz="1600" dirty="0">
                <a:cs typeface="Courier New" pitchFamily="49" charset="0"/>
              </a:rPr>
              <a:t>  Text="*" </a:t>
            </a:r>
            <a:r>
              <a:rPr lang="en-US" sz="1600" dirty="0" err="1">
                <a:cs typeface="Courier New" pitchFamily="49" charset="0"/>
              </a:rPr>
              <a:t>ErrorMessage</a:t>
            </a:r>
            <a:r>
              <a:rPr lang="en-US" sz="1600" dirty="0">
                <a:cs typeface="Courier New" pitchFamily="49" charset="0"/>
              </a:rPr>
              <a:t>="The First Number Is Not In The Range"</a:t>
            </a:r>
          </a:p>
          <a:p>
            <a:pPr marL="228600" indent="-228600" defTabSz="966788" eaLnBrk="1" hangingPunct="1">
              <a:defRPr/>
            </a:pPr>
            <a:r>
              <a:rPr lang="en-US" sz="1600" dirty="0">
                <a:cs typeface="Courier New" pitchFamily="49" charset="0"/>
              </a:rPr>
              <a:t>  </a:t>
            </a:r>
            <a:r>
              <a:rPr lang="en-US" sz="1600" dirty="0" err="1">
                <a:cs typeface="Courier New" pitchFamily="49" charset="0"/>
              </a:rPr>
              <a:t>ControlToValidate</a:t>
            </a:r>
            <a:r>
              <a:rPr lang="en-US" sz="1600" dirty="0">
                <a:cs typeface="Courier New" pitchFamily="49" charset="0"/>
              </a:rPr>
              <a:t>="</a:t>
            </a:r>
            <a:r>
              <a:rPr lang="en-US" sz="1600" dirty="0" err="1">
                <a:cs typeface="Courier New" pitchFamily="49" charset="0"/>
              </a:rPr>
              <a:t>txtValidated</a:t>
            </a:r>
            <a:r>
              <a:rPr lang="en-US" sz="1600" dirty="0">
                <a:cs typeface="Courier New" pitchFamily="49" charset="0"/>
              </a:rPr>
              <a:t>"</a:t>
            </a:r>
          </a:p>
          <a:p>
            <a:pPr marL="228600" indent="-228600" defTabSz="966788" eaLnBrk="1" hangingPunct="1">
              <a:defRPr/>
            </a:pPr>
            <a:r>
              <a:rPr lang="en-US" sz="1600" dirty="0">
                <a:cs typeface="Courier New" pitchFamily="49" charset="0"/>
              </a:rPr>
              <a:t>  </a:t>
            </a:r>
            <a:r>
              <a:rPr lang="en-US" sz="1600" dirty="0" err="1">
                <a:cs typeface="Courier New" pitchFamily="49" charset="0"/>
              </a:rPr>
              <a:t>MaximumValue</a:t>
            </a:r>
            <a:r>
              <a:rPr lang="en-US" sz="1600" dirty="0">
                <a:cs typeface="Courier New" pitchFamily="49" charset="0"/>
              </a:rPr>
              <a:t>="10" </a:t>
            </a:r>
            <a:r>
              <a:rPr lang="en-US" sz="1600" dirty="0" err="1">
                <a:cs typeface="Courier New" pitchFamily="49" charset="0"/>
              </a:rPr>
              <a:t>MinimumValue</a:t>
            </a:r>
            <a:r>
              <a:rPr lang="en-US" sz="1600" dirty="0">
                <a:cs typeface="Courier New" pitchFamily="49" charset="0"/>
              </a:rPr>
              <a:t>="1" Type="Integer" /&gt;</a:t>
            </a:r>
          </a:p>
          <a:p>
            <a:pPr marL="228600" indent="-228600" defTabSz="966788" eaLnBrk="1" hangingPunct="1">
              <a:defRPr/>
            </a:pPr>
            <a:endParaRPr lang="en-US" sz="800" dirty="0">
              <a:cs typeface="Courier New" pitchFamily="49" charset="0"/>
            </a:endParaRPr>
          </a:p>
          <a:p>
            <a:pPr marL="228600" indent="-228600" defTabSz="966788" eaLnBrk="1" hangingPunct="1">
              <a:defRPr/>
            </a:pPr>
            <a:r>
              <a:rPr lang="en-US" sz="1550" dirty="0">
                <a:latin typeface="Candara" pitchFamily="34" charset="0"/>
                <a:cs typeface="Courier New" pitchFamily="49" charset="0"/>
              </a:rPr>
              <a:t>You can even get a bit fancier by replacing the plain asterisk with a snippet</a:t>
            </a:r>
          </a:p>
          <a:p>
            <a:pPr marL="228600" indent="-228600" defTabSz="966788" eaLnBrk="1" hangingPunct="1">
              <a:defRPr/>
            </a:pPr>
            <a:r>
              <a:rPr lang="en-US" sz="1550" dirty="0">
                <a:latin typeface="Candara" pitchFamily="34" charset="0"/>
                <a:cs typeface="Courier New" pitchFamily="49" charset="0"/>
              </a:rPr>
              <a:t>of more interesting HTML. Here's an example that uses the &lt;</a:t>
            </a:r>
            <a:r>
              <a:rPr lang="en-US" sz="1550" dirty="0" err="1">
                <a:latin typeface="Candara" pitchFamily="34" charset="0"/>
                <a:cs typeface="Courier New" pitchFamily="49" charset="0"/>
              </a:rPr>
              <a:t>img</a:t>
            </a:r>
            <a:r>
              <a:rPr lang="en-US" sz="1550" dirty="0">
                <a:latin typeface="Candara" pitchFamily="34" charset="0"/>
                <a:cs typeface="Courier New" pitchFamily="49" charset="0"/>
              </a:rPr>
              <a:t>&gt; tag to add</a:t>
            </a:r>
          </a:p>
          <a:p>
            <a:pPr marL="228600" indent="-228600" defTabSz="966788" eaLnBrk="1" hangingPunct="1">
              <a:defRPr/>
            </a:pPr>
            <a:r>
              <a:rPr lang="en-US" sz="1550" dirty="0">
                <a:latin typeface="Candara" pitchFamily="34" charset="0"/>
                <a:cs typeface="Courier New" pitchFamily="49" charset="0"/>
              </a:rPr>
              <a:t>a small error icon image when validation fails:</a:t>
            </a:r>
          </a:p>
          <a:p>
            <a:pPr marL="228600" indent="-228600" defTabSz="966788" eaLnBrk="1" hangingPunct="1">
              <a:defRPr/>
            </a:pPr>
            <a:endParaRPr lang="en-US" sz="800" dirty="0">
              <a:latin typeface="Arial" pitchFamily="34" charset="0"/>
            </a:endParaRPr>
          </a:p>
          <a:p>
            <a:pPr marL="228600" indent="-228600" defTabSz="966788" eaLnBrk="1" hangingPunct="1">
              <a:defRPr/>
            </a:pPr>
            <a:r>
              <a:rPr lang="en-US" sz="1600" dirty="0">
                <a:cs typeface="Courier New" pitchFamily="49" charset="0"/>
              </a:rPr>
              <a:t>&lt;</a:t>
            </a:r>
            <a:r>
              <a:rPr lang="en-US" sz="1600" dirty="0" err="1">
                <a:cs typeface="Courier New" pitchFamily="49" charset="0"/>
              </a:rPr>
              <a:t>asp:RangeValidator</a:t>
            </a:r>
            <a:r>
              <a:rPr lang="en-US" sz="1600" dirty="0">
                <a:cs typeface="Courier New" pitchFamily="49" charset="0"/>
              </a:rPr>
              <a:t> id="</a:t>
            </a:r>
            <a:r>
              <a:rPr lang="en-US" sz="1600" dirty="0" err="1">
                <a:cs typeface="Courier New" pitchFamily="49" charset="0"/>
              </a:rPr>
              <a:t>RangeValidator</a:t>
            </a:r>
            <a:r>
              <a:rPr lang="en-US" sz="1600" dirty="0">
                <a:cs typeface="Courier New" pitchFamily="49" charset="0"/>
              </a:rPr>
              <a:t>" </a:t>
            </a:r>
            <a:r>
              <a:rPr lang="en-US" sz="1600" dirty="0" err="1">
                <a:cs typeface="Courier New" pitchFamily="49" charset="0"/>
              </a:rPr>
              <a:t>runat</a:t>
            </a:r>
            <a:r>
              <a:rPr lang="en-US" sz="1600" dirty="0">
                <a:cs typeface="Courier New" pitchFamily="49" charset="0"/>
              </a:rPr>
              <a:t>="server"</a:t>
            </a:r>
          </a:p>
          <a:p>
            <a:pPr marL="228600" indent="-228600" defTabSz="966788" eaLnBrk="1" hangingPunct="1">
              <a:defRPr/>
            </a:pPr>
            <a:r>
              <a:rPr lang="en-US" sz="1600" dirty="0">
                <a:cs typeface="Courier New" pitchFamily="49" charset="0"/>
              </a:rPr>
              <a:t>  Text="&lt;</a:t>
            </a:r>
            <a:r>
              <a:rPr lang="en-US" sz="1600" dirty="0" err="1">
                <a:cs typeface="Courier New" pitchFamily="49" charset="0"/>
              </a:rPr>
              <a:t>img</a:t>
            </a:r>
            <a:r>
              <a:rPr lang="en-US" sz="1600" dirty="0">
                <a:cs typeface="Courier New" pitchFamily="49" charset="0"/>
              </a:rPr>
              <a:t> </a:t>
            </a:r>
            <a:r>
              <a:rPr lang="en-US" sz="1600" dirty="0" err="1">
                <a:cs typeface="Courier New" pitchFamily="49" charset="0"/>
              </a:rPr>
              <a:t>src</a:t>
            </a:r>
            <a:r>
              <a:rPr lang="en-US" sz="1600" dirty="0">
                <a:cs typeface="Courier New" pitchFamily="49" charset="0"/>
              </a:rPr>
              <a:t>='ErrorIcon.gif' /&gt;" alt='Error' ... /&gt;</a:t>
            </a:r>
            <a:endParaRPr lang="en-US" sz="800" dirty="0">
              <a:latin typeface="Candara" pitchFamily="34" charset="0"/>
              <a:cs typeface="Courier New" pitchFamily="49" charset="0"/>
            </a:endParaRPr>
          </a:p>
          <a:p>
            <a:pPr marL="228600" indent="-228600" defTabSz="966788" eaLnBrk="1" hangingPunct="1">
              <a:defRPr/>
            </a:pPr>
            <a:r>
              <a:rPr lang="en-US" dirty="0">
                <a:cs typeface="Courier New" pitchFamily="49" charset="0"/>
              </a:rPr>
              <a:t>&lt;</a:t>
            </a:r>
            <a:r>
              <a:rPr lang="en-US" dirty="0" err="1">
                <a:cs typeface="Courier New" pitchFamily="49" charset="0"/>
              </a:rPr>
              <a:t>asp:ValidationSummary</a:t>
            </a:r>
            <a:r>
              <a:rPr lang="en-US" dirty="0">
                <a:cs typeface="Courier New" pitchFamily="49" charset="0"/>
              </a:rPr>
              <a:t> id="Errors" </a:t>
            </a:r>
            <a:r>
              <a:rPr lang="en-US" dirty="0" err="1">
                <a:cs typeface="Courier New" pitchFamily="49" charset="0"/>
              </a:rPr>
              <a:t>runat</a:t>
            </a:r>
            <a:r>
              <a:rPr lang="en-US" dirty="0">
                <a:cs typeface="Courier New" pitchFamily="49" charset="0"/>
              </a:rPr>
              <a:t>="server" /&gt;</a:t>
            </a:r>
          </a:p>
          <a:p>
            <a:pPr marL="228600" indent="-228600" defTabSz="966788" eaLnBrk="1" hangingPunct="1">
              <a:defRPr/>
            </a:pPr>
            <a:endParaRPr lang="en-US" sz="1550" dirty="0">
              <a:latin typeface="Candara" pitchFamily="34" charset="0"/>
              <a:cs typeface="Courier New" pitchFamily="49" charset="0"/>
            </a:endParaRPr>
          </a:p>
        </p:txBody>
      </p:sp>
      <p:grpSp>
        <p:nvGrpSpPr>
          <p:cNvPr id="364549"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4550" name="Rectangle 4"/>
          <p:cNvSpPr>
            <a:spLocks noChangeArrowheads="1"/>
          </p:cNvSpPr>
          <p:nvPr/>
        </p:nvSpPr>
        <p:spPr bwMode="auto">
          <a:xfrm>
            <a:off x="1120775" y="7620000"/>
            <a:ext cx="464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10.1-7 – A ValidationSummary with Error Indicator</a:t>
            </a:r>
          </a:p>
        </p:txBody>
      </p:sp>
      <p:pic>
        <p:nvPicPr>
          <p:cNvPr id="36455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43400"/>
            <a:ext cx="41148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2"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557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F8CD6338-82F6-4BAC-AF80-584CC73E5E3F}" type="slidenum">
              <a:rPr lang="en-US" altLang="en-US" sz="800">
                <a:latin typeface="Arial" pitchFamily="34" charset="0"/>
              </a:rPr>
              <a:pPr algn="r" eaLnBrk="1" hangingPunct="1">
                <a:spcBef>
                  <a:spcPct val="0"/>
                </a:spcBef>
                <a:buFontTx/>
                <a:buNone/>
              </a:pPr>
              <a:t>14</a:t>
            </a:fld>
            <a:endParaRPr lang="en-US" altLang="en-US" sz="800">
              <a:latin typeface="Arial" pitchFamily="34" charset="0"/>
            </a:endParaRPr>
          </a:p>
        </p:txBody>
      </p:sp>
      <p:sp>
        <p:nvSpPr>
          <p:cNvPr id="5" name="Rectangle 7"/>
          <p:cNvSpPr txBox="1">
            <a:spLocks noChangeArrowheads="1"/>
          </p:cNvSpPr>
          <p:nvPr/>
        </p:nvSpPr>
        <p:spPr>
          <a:xfrm>
            <a:off x="228600" y="762000"/>
            <a:ext cx="6565900" cy="2590800"/>
          </a:xfrm>
          <a:prstGeom prst="rect">
            <a:avLst/>
          </a:prstGeom>
        </p:spPr>
        <p:txBody>
          <a:bodyPr/>
          <a:lstStyle/>
          <a:p>
            <a:pPr marL="228600" indent="-228600" defTabSz="966788" eaLnBrk="1" hangingPunct="1">
              <a:defRPr/>
            </a:pPr>
            <a:r>
              <a:rPr lang="en-US" sz="1550" b="1" dirty="0">
                <a:latin typeface="Candara" pitchFamily="34" charset="0"/>
                <a:cs typeface="Courier New" pitchFamily="49" charset="0"/>
              </a:rPr>
              <a:t>10.1.3.2 Validation Summary with </a:t>
            </a:r>
            <a:r>
              <a:rPr lang="en-US" sz="1550" b="1" dirty="0" err="1">
                <a:latin typeface="Candara" pitchFamily="34" charset="0"/>
                <a:cs typeface="Courier New" pitchFamily="49" charset="0"/>
              </a:rPr>
              <a:t>MessageBox</a:t>
            </a:r>
            <a:endParaRPr lang="en-US" sz="1550" b="1"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The </a:t>
            </a: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control provides some useful properties you can </a:t>
            </a:r>
          </a:p>
          <a:p>
            <a:pPr marL="228600" indent="-228600" defTabSz="966788" eaLnBrk="1" hangingPunct="1">
              <a:defRPr/>
            </a:pPr>
            <a:r>
              <a:rPr lang="en-US" sz="1550" dirty="0">
                <a:latin typeface="Candara" pitchFamily="34" charset="0"/>
                <a:cs typeface="Courier New" pitchFamily="49" charset="0"/>
              </a:rPr>
              <a:t>use to fine-tune the error display. You can set the </a:t>
            </a:r>
            <a:r>
              <a:rPr lang="en-US" sz="1550" b="1" dirty="0" err="1">
                <a:latin typeface="Candara" pitchFamily="34" charset="0"/>
                <a:cs typeface="Courier New" pitchFamily="49" charset="0"/>
              </a:rPr>
              <a:t>HeaderText</a:t>
            </a:r>
            <a:r>
              <a:rPr lang="en-US" sz="1550" dirty="0">
                <a:latin typeface="Candara" pitchFamily="34" charset="0"/>
                <a:cs typeface="Courier New" pitchFamily="49" charset="0"/>
              </a:rPr>
              <a:t> property to</a:t>
            </a:r>
          </a:p>
          <a:p>
            <a:pPr marL="228600" indent="-228600" defTabSz="966788" eaLnBrk="1" hangingPunct="1">
              <a:defRPr/>
            </a:pPr>
            <a:r>
              <a:rPr lang="en-US" sz="1550" dirty="0">
                <a:latin typeface="Candara" pitchFamily="34" charset="0"/>
                <a:cs typeface="Courier New" pitchFamily="49" charset="0"/>
              </a:rPr>
              <a:t>display a special title at the top of the list (such as Your page contains the</a:t>
            </a:r>
          </a:p>
          <a:p>
            <a:pPr marL="228600" indent="-228600" defTabSz="966788" eaLnBrk="1" hangingPunct="1">
              <a:defRPr/>
            </a:pPr>
            <a:r>
              <a:rPr lang="en-US" sz="1550" dirty="0">
                <a:latin typeface="Candara" pitchFamily="34" charset="0"/>
                <a:cs typeface="Courier New" pitchFamily="49" charset="0"/>
              </a:rPr>
              <a:t>following errors: ).  You can also change the </a:t>
            </a:r>
            <a:r>
              <a:rPr lang="en-US" sz="1550" b="1" dirty="0" err="1">
                <a:latin typeface="Candara" pitchFamily="34" charset="0"/>
                <a:cs typeface="Courier New" pitchFamily="49" charset="0"/>
              </a:rPr>
              <a:t>ForeColor</a:t>
            </a:r>
            <a:r>
              <a:rPr lang="en-US" sz="1550" dirty="0">
                <a:latin typeface="Candara" pitchFamily="34" charset="0"/>
                <a:cs typeface="Courier New" pitchFamily="49" charset="0"/>
              </a:rPr>
              <a:t> and choose a</a:t>
            </a:r>
          </a:p>
          <a:p>
            <a:pPr marL="228600" indent="-228600" defTabSz="966788" eaLnBrk="1" hangingPunct="1">
              <a:defRPr/>
            </a:pPr>
            <a:r>
              <a:rPr lang="en-US" sz="1550" b="1" dirty="0" err="1">
                <a:latin typeface="Candara" pitchFamily="34" charset="0"/>
                <a:cs typeface="Courier New" pitchFamily="49" charset="0"/>
              </a:rPr>
              <a:t>DisplayMode</a:t>
            </a:r>
            <a:r>
              <a:rPr lang="en-US" sz="1550" dirty="0">
                <a:latin typeface="Candara" pitchFamily="34" charset="0"/>
                <a:cs typeface="Courier New" pitchFamily="49" charset="0"/>
              </a:rPr>
              <a:t>. The possible modes are </a:t>
            </a:r>
            <a:r>
              <a:rPr lang="en-US" sz="1550" b="1" dirty="0" err="1">
                <a:latin typeface="Candara" pitchFamily="34" charset="0"/>
                <a:cs typeface="Courier New" pitchFamily="49" charset="0"/>
              </a:rPr>
              <a:t>BulletList</a:t>
            </a:r>
            <a:r>
              <a:rPr lang="en-US" sz="1550" dirty="0">
                <a:latin typeface="Candara" pitchFamily="34" charset="0"/>
                <a:cs typeface="Courier New" pitchFamily="49" charset="0"/>
              </a:rPr>
              <a:t> (the default), </a:t>
            </a:r>
            <a:r>
              <a:rPr lang="en-US" sz="1550" b="1" dirty="0" err="1">
                <a:latin typeface="Candara" pitchFamily="34" charset="0"/>
                <a:cs typeface="Courier New" pitchFamily="49" charset="0"/>
              </a:rPr>
              <a:t>List</a:t>
            </a:r>
            <a:r>
              <a:rPr lang="en-US" sz="1550" dirty="0">
                <a:latin typeface="Candara" pitchFamily="34" charset="0"/>
                <a:cs typeface="Courier New" pitchFamily="49" charset="0"/>
              </a:rPr>
              <a:t>, and </a:t>
            </a:r>
          </a:p>
          <a:p>
            <a:pPr marL="228600" indent="-228600" defTabSz="966788" eaLnBrk="1" hangingPunct="1">
              <a:defRPr/>
            </a:pPr>
            <a:r>
              <a:rPr lang="en-US" sz="1550" b="1" dirty="0" err="1">
                <a:latin typeface="Candara" pitchFamily="34" charset="0"/>
                <a:cs typeface="Courier New" pitchFamily="49" charset="0"/>
              </a:rPr>
              <a:t>SingleParagraph</a:t>
            </a:r>
            <a:r>
              <a:rPr lang="en-US" sz="1550" dirty="0">
                <a:latin typeface="Candara" pitchFamily="34" charset="0"/>
                <a:cs typeface="Courier New" pitchFamily="49" charset="0"/>
              </a:rPr>
              <a:t>.</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Finally, you can choose to have the validation summary displayed in a pop-up </a:t>
            </a:r>
          </a:p>
          <a:p>
            <a:pPr marL="228600" indent="-228600" defTabSz="966788" eaLnBrk="1" hangingPunct="1">
              <a:defRPr/>
            </a:pPr>
            <a:r>
              <a:rPr lang="en-US" sz="1550" dirty="0">
                <a:latin typeface="Candara" pitchFamily="34" charset="0"/>
                <a:cs typeface="Courier New" pitchFamily="49" charset="0"/>
              </a:rPr>
              <a:t>dialog box instead of on the page (see Figure 10.1-8). This approach has the</a:t>
            </a:r>
          </a:p>
          <a:p>
            <a:pPr marL="228600" indent="-228600" defTabSz="966788" eaLnBrk="1" hangingPunct="1">
              <a:defRPr/>
            </a:pPr>
            <a:r>
              <a:rPr lang="en-US" sz="1550" dirty="0">
                <a:latin typeface="Candara" pitchFamily="34" charset="0"/>
                <a:cs typeface="Courier New" pitchFamily="49" charset="0"/>
              </a:rPr>
              <a:t>advantage of leaving the user interface of the page untouched, but it also</a:t>
            </a:r>
          </a:p>
          <a:p>
            <a:pPr marL="228600" indent="-228600" defTabSz="966788" eaLnBrk="1" hangingPunct="1">
              <a:defRPr/>
            </a:pPr>
            <a:r>
              <a:rPr lang="en-US" sz="1550" dirty="0">
                <a:latin typeface="Candara" pitchFamily="34" charset="0"/>
                <a:cs typeface="Courier New" pitchFamily="49" charset="0"/>
              </a:rPr>
              <a:t>forces the user to dismiss the error messages by closing the window before</a:t>
            </a:r>
          </a:p>
          <a:p>
            <a:pPr marL="228600" indent="-228600" defTabSz="966788" eaLnBrk="1" hangingPunct="1">
              <a:defRPr/>
            </a:pPr>
            <a:r>
              <a:rPr lang="en-US" sz="1550" dirty="0">
                <a:latin typeface="Candara" pitchFamily="34" charset="0"/>
                <a:cs typeface="Courier New" pitchFamily="49" charset="0"/>
              </a:rPr>
              <a:t>being able to modify the input controls. If users will need to refer to these</a:t>
            </a:r>
          </a:p>
          <a:p>
            <a:pPr marL="228600" indent="-228600" defTabSz="966788" eaLnBrk="1" hangingPunct="1">
              <a:defRPr/>
            </a:pPr>
            <a:r>
              <a:rPr lang="en-US" sz="1550" dirty="0">
                <a:latin typeface="Candara" pitchFamily="34" charset="0"/>
                <a:cs typeface="Courier New" pitchFamily="49" charset="0"/>
              </a:rPr>
              <a:t>messages while they fix the page, the inline display is better.</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To show the summary in a dialog box, set the </a:t>
            </a:r>
            <a:r>
              <a:rPr lang="en-US" sz="1550" b="1" dirty="0" err="1">
                <a:latin typeface="Candara" pitchFamily="34" charset="0"/>
                <a:cs typeface="Courier New" pitchFamily="49" charset="0"/>
              </a:rPr>
              <a:t>ShowMessageBox</a:t>
            </a:r>
            <a:r>
              <a:rPr lang="en-US" sz="1550" dirty="0">
                <a:latin typeface="Candara" pitchFamily="34" charset="0"/>
                <a:cs typeface="Courier New" pitchFamily="49" charset="0"/>
              </a:rPr>
              <a:t> property of </a:t>
            </a:r>
          </a:p>
          <a:p>
            <a:pPr marL="228600" indent="-228600" defTabSz="966788" eaLnBrk="1" hangingPunct="1">
              <a:defRPr/>
            </a:pPr>
            <a:r>
              <a:rPr lang="en-US" sz="1550" dirty="0">
                <a:latin typeface="Candara" pitchFamily="34" charset="0"/>
                <a:cs typeface="Courier New" pitchFamily="49" charset="0"/>
              </a:rPr>
              <a:t>the </a:t>
            </a: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to true. Keep in mind that unless you set the</a:t>
            </a:r>
          </a:p>
          <a:p>
            <a:pPr marL="228600" indent="-228600" defTabSz="966788" eaLnBrk="1" hangingPunct="1">
              <a:defRPr/>
            </a:pPr>
            <a:r>
              <a:rPr lang="en-US" sz="1550" b="1" dirty="0" err="1">
                <a:latin typeface="Candara" pitchFamily="34" charset="0"/>
                <a:cs typeface="Courier New" pitchFamily="49" charset="0"/>
              </a:rPr>
              <a:t>ShowSummary</a:t>
            </a:r>
            <a:r>
              <a:rPr lang="en-US" sz="1550" dirty="0">
                <a:latin typeface="Candara" pitchFamily="34" charset="0"/>
                <a:cs typeface="Courier New" pitchFamily="49" charset="0"/>
              </a:rPr>
              <a:t> property to </a:t>
            </a:r>
            <a:r>
              <a:rPr lang="en-US" sz="1550" b="1" u="sng" dirty="0">
                <a:latin typeface="Candara" pitchFamily="34" charset="0"/>
                <a:cs typeface="Courier New" pitchFamily="49" charset="0"/>
              </a:rPr>
              <a:t>false</a:t>
            </a:r>
            <a:r>
              <a:rPr lang="en-US" sz="1550" dirty="0">
                <a:latin typeface="Candara" pitchFamily="34" charset="0"/>
                <a:cs typeface="Courier New" pitchFamily="49" charset="0"/>
              </a:rPr>
              <a:t>, you'll see both the message box and the</a:t>
            </a:r>
          </a:p>
          <a:p>
            <a:pPr marL="228600" indent="-228600" defTabSz="966788" eaLnBrk="1" hangingPunct="1">
              <a:defRPr/>
            </a:pPr>
            <a:r>
              <a:rPr lang="en-US" sz="1550" dirty="0">
                <a:latin typeface="Candara" pitchFamily="34" charset="0"/>
                <a:cs typeface="Courier New" pitchFamily="49" charset="0"/>
              </a:rPr>
              <a:t>In-page summary (as in Figure 10.1-8).</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dirty="0"/>
              <a:t>&lt;</a:t>
            </a:r>
            <a:r>
              <a:rPr lang="en-US" dirty="0" err="1"/>
              <a:t>asp:ValidationSummary</a:t>
            </a:r>
            <a:r>
              <a:rPr lang="en-US" dirty="0"/>
              <a:t> id="Errors" </a:t>
            </a:r>
            <a:r>
              <a:rPr lang="en-US" dirty="0" err="1"/>
              <a:t>runat</a:t>
            </a:r>
            <a:r>
              <a:rPr lang="en-US" dirty="0"/>
              <a:t>="server" </a:t>
            </a:r>
          </a:p>
          <a:p>
            <a:pPr marL="228600" indent="-228600" defTabSz="966788" eaLnBrk="1" hangingPunct="1">
              <a:defRPr/>
            </a:pPr>
            <a:r>
              <a:rPr lang="en-US" dirty="0"/>
              <a:t>                                                             </a:t>
            </a:r>
            <a:r>
              <a:rPr lang="en-US" dirty="0" err="1"/>
              <a:t>ShowMessageBox</a:t>
            </a:r>
            <a:r>
              <a:rPr lang="en-US" dirty="0"/>
              <a:t>="true" /&gt;</a:t>
            </a:r>
          </a:p>
          <a:p>
            <a:pPr marL="228600" indent="-228600" defTabSz="966788" eaLnBrk="1" hangingPunct="1">
              <a:defRPr/>
            </a:pPr>
            <a:endParaRPr lang="en-US" sz="1550" dirty="0">
              <a:latin typeface="Candara" pitchFamily="34" charset="0"/>
              <a:cs typeface="Courier New" pitchFamily="49" charset="0"/>
            </a:endParaRPr>
          </a:p>
        </p:txBody>
      </p:sp>
      <p:grpSp>
        <p:nvGrpSpPr>
          <p:cNvPr id="365573"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6557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715000"/>
            <a:ext cx="3276600"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57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6019800"/>
            <a:ext cx="31051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576" name="Rectangle 4"/>
          <p:cNvSpPr>
            <a:spLocks noChangeArrowheads="1"/>
          </p:cNvSpPr>
          <p:nvPr/>
        </p:nvSpPr>
        <p:spPr bwMode="auto">
          <a:xfrm>
            <a:off x="1120775" y="8305800"/>
            <a:ext cx="464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10.1-8 – A ValidationSummary with MessageBox</a:t>
            </a:r>
          </a:p>
        </p:txBody>
      </p:sp>
      <p:sp>
        <p:nvSpPr>
          <p:cNvPr id="365577"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659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846279A8-3551-4E1D-BECB-D5DB0F23471D}" type="slidenum">
              <a:rPr lang="en-US" altLang="en-US" sz="800">
                <a:latin typeface="Arial" pitchFamily="34" charset="0"/>
              </a:rPr>
              <a:pPr algn="r" eaLnBrk="1" hangingPunct="1">
                <a:spcBef>
                  <a:spcPct val="0"/>
                </a:spcBef>
                <a:buFontTx/>
                <a:buNone/>
              </a:pPr>
              <a:t>15</a:t>
            </a:fld>
            <a:endParaRPr lang="en-US" altLang="en-US" sz="800">
              <a:latin typeface="Arial" pitchFamily="34" charset="0"/>
            </a:endParaRPr>
          </a:p>
        </p:txBody>
      </p:sp>
      <p:sp>
        <p:nvSpPr>
          <p:cNvPr id="14" name="Rectangle 7"/>
          <p:cNvSpPr txBox="1">
            <a:spLocks noChangeArrowheads="1"/>
          </p:cNvSpPr>
          <p:nvPr/>
        </p:nvSpPr>
        <p:spPr>
          <a:xfrm>
            <a:off x="228600" y="762000"/>
            <a:ext cx="6565900" cy="5181600"/>
          </a:xfrm>
          <a:prstGeom prst="rect">
            <a:avLst/>
          </a:prstGeom>
        </p:spPr>
        <p:txBody>
          <a:bodyPr/>
          <a:lstStyle/>
          <a:p>
            <a:pPr marL="228600" indent="-228600" defTabSz="966788" eaLnBrk="1" hangingPunct="1">
              <a:defRPr/>
            </a:pPr>
            <a:r>
              <a:rPr lang="en-US" sz="1550" b="1" dirty="0">
                <a:latin typeface="Candara" pitchFamily="34" charset="0"/>
                <a:cs typeface="Courier New" pitchFamily="49" charset="0"/>
              </a:rPr>
              <a:t>10.1.3.3 Manual Validation</a:t>
            </a:r>
          </a:p>
          <a:p>
            <a:pPr marL="228600" indent="-228600" defTabSz="966788" eaLnBrk="1" hangingPunct="1">
              <a:defRPr/>
            </a:pPr>
            <a:r>
              <a:rPr lang="en-US" sz="1550" dirty="0">
                <a:latin typeface="Candara" pitchFamily="34" charset="0"/>
                <a:cs typeface="Courier New" pitchFamily="49" charset="0"/>
              </a:rPr>
              <a:t>Your final option is to disable validation and perform the work on your own,</a:t>
            </a:r>
          </a:p>
          <a:p>
            <a:pPr marL="228600" indent="-228600" defTabSz="966788" eaLnBrk="1" hangingPunct="1">
              <a:defRPr/>
            </a:pPr>
            <a:r>
              <a:rPr lang="en-US" sz="1550" dirty="0">
                <a:latin typeface="Candara" pitchFamily="34" charset="0"/>
                <a:cs typeface="Courier New" pitchFamily="49" charset="0"/>
              </a:rPr>
              <a:t>with the help of the validation controls. This allows you to take other</a:t>
            </a:r>
          </a:p>
          <a:p>
            <a:pPr marL="228600" indent="-228600" defTabSz="966788" eaLnBrk="1" hangingPunct="1">
              <a:defRPr/>
            </a:pPr>
            <a:r>
              <a:rPr lang="en-US" sz="1550" dirty="0">
                <a:latin typeface="Candara" pitchFamily="34" charset="0"/>
                <a:cs typeface="Courier New" pitchFamily="49" charset="0"/>
              </a:rPr>
              <a:t>information into consideration or create a specialized error message that </a:t>
            </a:r>
          </a:p>
          <a:p>
            <a:pPr marL="228600" indent="-228600" defTabSz="966788" eaLnBrk="1" hangingPunct="1">
              <a:defRPr/>
            </a:pPr>
            <a:r>
              <a:rPr lang="en-US" sz="1550" dirty="0">
                <a:latin typeface="Candara" pitchFamily="34" charset="0"/>
                <a:cs typeface="Courier New" pitchFamily="49" charset="0"/>
              </a:rPr>
              <a:t>involves other controls (such as images or buttons).</a:t>
            </a:r>
          </a:p>
          <a:p>
            <a:pPr marL="228600" indent="-228600" defTabSz="966788" eaLnBrk="1" hangingPunct="1">
              <a:defRPr/>
            </a:pPr>
            <a:endParaRPr lang="en-US" sz="6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You can create manual validation in one of three ways:</a:t>
            </a:r>
          </a:p>
          <a:p>
            <a:pPr marL="228600" indent="-228600" defTabSz="966788" eaLnBrk="1" hangingPunct="1">
              <a:defRPr/>
            </a:pPr>
            <a:r>
              <a:rPr lang="en-US" sz="1550" dirty="0">
                <a:latin typeface="Candara" pitchFamily="34" charset="0"/>
                <a:cs typeface="Courier New" pitchFamily="49" charset="0"/>
              </a:rPr>
              <a:t>• Use your own code to verify values. In this case, you   won't use any of the</a:t>
            </a:r>
          </a:p>
          <a:p>
            <a:pPr marL="228600" indent="-228600" defTabSz="966788" eaLnBrk="1" hangingPunct="1">
              <a:defRPr/>
            </a:pPr>
            <a:r>
              <a:rPr lang="en-US" sz="1550" dirty="0">
                <a:latin typeface="Candara" pitchFamily="34" charset="0"/>
                <a:cs typeface="Courier New" pitchFamily="49" charset="0"/>
              </a:rPr>
              <a:t>    ASP.NET validation controls.</a:t>
            </a:r>
          </a:p>
          <a:p>
            <a:pPr marL="228600" indent="-228600" defTabSz="966788" eaLnBrk="1" hangingPunct="1">
              <a:defRPr/>
            </a:pPr>
            <a:r>
              <a:rPr lang="en-US" sz="1550" dirty="0">
                <a:latin typeface="Candara" pitchFamily="34" charset="0"/>
                <a:cs typeface="Courier New" pitchFamily="49" charset="0"/>
              </a:rPr>
              <a:t>• Disable the </a:t>
            </a:r>
            <a:r>
              <a:rPr lang="en-US" sz="1550" b="1" dirty="0" err="1">
                <a:latin typeface="Candara" pitchFamily="34" charset="0"/>
                <a:cs typeface="Courier New" pitchFamily="49" charset="0"/>
              </a:rPr>
              <a:t>EnableClientScript</a:t>
            </a:r>
            <a:r>
              <a:rPr lang="en-US" sz="1550" dirty="0">
                <a:latin typeface="Candara" pitchFamily="34" charset="0"/>
                <a:cs typeface="Courier New" pitchFamily="49" charset="0"/>
              </a:rPr>
              <a:t> property for each   validation control. This</a:t>
            </a:r>
          </a:p>
          <a:p>
            <a:pPr marL="228600" indent="-228600" defTabSz="966788" eaLnBrk="1" hangingPunct="1">
              <a:defRPr/>
            </a:pPr>
            <a:r>
              <a:rPr lang="en-US" sz="1550" dirty="0">
                <a:latin typeface="Candara" pitchFamily="34" charset="0"/>
                <a:cs typeface="Courier New" pitchFamily="49" charset="0"/>
              </a:rPr>
              <a:t>    allows an invalid page to be   submitted, after which you can decide what</a:t>
            </a:r>
          </a:p>
          <a:p>
            <a:pPr marL="228600" indent="-228600" defTabSz="966788" eaLnBrk="1" hangingPunct="1">
              <a:defRPr/>
            </a:pPr>
            <a:r>
              <a:rPr lang="en-US" sz="1550" dirty="0">
                <a:latin typeface="Candara" pitchFamily="34" charset="0"/>
                <a:cs typeface="Courier New" pitchFamily="49" charset="0"/>
              </a:rPr>
              <a:t>    to do with it   depending on the problems that may exist.</a:t>
            </a:r>
          </a:p>
          <a:p>
            <a:pPr marL="228600" indent="-228600" defTabSz="966788" eaLnBrk="1" hangingPunct="1">
              <a:defRPr/>
            </a:pPr>
            <a:r>
              <a:rPr lang="en-US" sz="1550" dirty="0">
                <a:latin typeface="Candara" pitchFamily="34" charset="0"/>
                <a:cs typeface="Courier New" pitchFamily="49" charset="0"/>
              </a:rPr>
              <a:t>• Add a button with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set to false. When this button is</a:t>
            </a:r>
          </a:p>
          <a:p>
            <a:pPr marL="228600" indent="-228600" defTabSz="966788" eaLnBrk="1" hangingPunct="1">
              <a:defRPr/>
            </a:pPr>
            <a:r>
              <a:rPr lang="en-US" sz="1550" dirty="0">
                <a:latin typeface="Candara" pitchFamily="34" charset="0"/>
                <a:cs typeface="Courier New" pitchFamily="49" charset="0"/>
              </a:rPr>
              <a:t>    clicked, manually validate the page by calling the </a:t>
            </a:r>
            <a:r>
              <a:rPr lang="en-US" sz="1550" b="1" dirty="0" err="1">
                <a:latin typeface="Candara" pitchFamily="34" charset="0"/>
                <a:cs typeface="Courier New" pitchFamily="49" charset="0"/>
              </a:rPr>
              <a:t>Page.Validate</a:t>
            </a:r>
            <a:r>
              <a:rPr lang="en-US" sz="1550" b="1" dirty="0">
                <a:latin typeface="Candara" pitchFamily="34" charset="0"/>
                <a:cs typeface="Courier New" pitchFamily="49" charset="0"/>
              </a:rPr>
              <a:t>() </a:t>
            </a:r>
            <a:r>
              <a:rPr lang="en-US" sz="1550" dirty="0">
                <a:latin typeface="Candara" pitchFamily="34" charset="0"/>
                <a:cs typeface="Courier New" pitchFamily="49" charset="0"/>
              </a:rPr>
              <a:t>method.</a:t>
            </a:r>
          </a:p>
          <a:p>
            <a:pPr marL="228600" indent="-228600" defTabSz="966788" eaLnBrk="1" hangingPunct="1">
              <a:defRPr/>
            </a:pPr>
            <a:endParaRPr lang="en-US" sz="6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Then examine the </a:t>
            </a:r>
            <a:r>
              <a:rPr lang="en-US" sz="1550" b="1" dirty="0" err="1">
                <a:latin typeface="Candara" pitchFamily="34" charset="0"/>
                <a:cs typeface="Courier New" pitchFamily="49" charset="0"/>
              </a:rPr>
              <a:t>IsValid</a:t>
            </a:r>
            <a:r>
              <a:rPr lang="en-US" sz="1550" dirty="0">
                <a:latin typeface="Candara" pitchFamily="34" charset="0"/>
                <a:cs typeface="Courier New" pitchFamily="49" charset="0"/>
              </a:rPr>
              <a:t> property, and decide what to do.</a:t>
            </a:r>
          </a:p>
          <a:p>
            <a:pPr marL="228600" indent="-228600" defTabSz="966788" eaLnBrk="1" hangingPunct="1">
              <a:defRPr/>
            </a:pPr>
            <a:r>
              <a:rPr lang="en-US" sz="1550" dirty="0">
                <a:latin typeface="Candara" pitchFamily="34" charset="0"/>
                <a:cs typeface="Courier New" pitchFamily="49" charset="0"/>
              </a:rPr>
              <a:t>The next example uses the second approach. Once the page is submitted, it</a:t>
            </a:r>
          </a:p>
          <a:p>
            <a:pPr marL="228600" indent="-228600" defTabSz="966788" eaLnBrk="1" hangingPunct="1">
              <a:defRPr/>
            </a:pPr>
            <a:r>
              <a:rPr lang="en-US" sz="1550" dirty="0">
                <a:latin typeface="Candara" pitchFamily="34" charset="0"/>
                <a:cs typeface="Courier New" pitchFamily="49" charset="0"/>
              </a:rPr>
              <a:t>examines all the validation controls on the page by looping through the</a:t>
            </a:r>
          </a:p>
          <a:p>
            <a:pPr marL="228600" indent="-228600" defTabSz="966788" eaLnBrk="1" hangingPunct="1">
              <a:defRPr/>
            </a:pPr>
            <a:r>
              <a:rPr lang="en-US" sz="1550" b="1" dirty="0" err="1">
                <a:latin typeface="Candara" pitchFamily="34" charset="0"/>
                <a:cs typeface="Courier New" pitchFamily="49" charset="0"/>
              </a:rPr>
              <a:t>Page.Validators</a:t>
            </a:r>
            <a:r>
              <a:rPr lang="en-US" sz="1550" dirty="0">
                <a:latin typeface="Candara" pitchFamily="34" charset="0"/>
                <a:cs typeface="Courier New" pitchFamily="49" charset="0"/>
              </a:rPr>
              <a:t> collection. Every time it finds a control that hasn't validated</a:t>
            </a:r>
          </a:p>
          <a:p>
            <a:pPr marL="228600" indent="-228600" defTabSz="966788" eaLnBrk="1" hangingPunct="1">
              <a:defRPr/>
            </a:pPr>
            <a:r>
              <a:rPr lang="en-US" sz="1550" dirty="0">
                <a:latin typeface="Candara" pitchFamily="34" charset="0"/>
                <a:cs typeface="Courier New" pitchFamily="49" charset="0"/>
              </a:rPr>
              <a:t>successfully, it retrieves the invalid value from the input control and adds it</a:t>
            </a:r>
          </a:p>
          <a:p>
            <a:pPr marL="228600" indent="-228600" defTabSz="966788" eaLnBrk="1" hangingPunct="1">
              <a:defRPr/>
            </a:pPr>
            <a:r>
              <a:rPr lang="en-US" sz="1550" dirty="0">
                <a:latin typeface="Candara" pitchFamily="34" charset="0"/>
                <a:cs typeface="Courier New" pitchFamily="49" charset="0"/>
              </a:rPr>
              <a:t>to a string. At the end of this routine, it displays a message that describes </a:t>
            </a:r>
          </a:p>
          <a:p>
            <a:pPr marL="228600" indent="-228600" defTabSz="966788" eaLnBrk="1" hangingPunct="1">
              <a:defRPr/>
            </a:pPr>
            <a:r>
              <a:rPr lang="en-US" sz="1550" dirty="0">
                <a:latin typeface="Candara" pitchFamily="34" charset="0"/>
                <a:cs typeface="Courier New" pitchFamily="49" charset="0"/>
              </a:rPr>
              <a:t>which values were incorrect, as shown in Figure 10.19.</a:t>
            </a:r>
          </a:p>
        </p:txBody>
      </p:sp>
      <p:grpSp>
        <p:nvGrpSpPr>
          <p:cNvPr id="366597" name="Group 8"/>
          <p:cNvGrpSpPr>
            <a:grpSpLocks/>
          </p:cNvGrpSpPr>
          <p:nvPr/>
        </p:nvGrpSpPr>
        <p:grpSpPr bwMode="auto">
          <a:xfrm>
            <a:off x="0" y="8686800"/>
            <a:ext cx="6858000" cy="295275"/>
            <a:chOff x="0" y="8686800"/>
            <a:chExt cx="6858000" cy="295395"/>
          </a:xfrm>
        </p:grpSpPr>
        <p:sp>
          <p:nvSpPr>
            <p:cNvPr id="16" name="TextBox 1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7" name="Straight Connector 1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6598" name="Rectangle 4"/>
          <p:cNvSpPr>
            <a:spLocks noChangeArrowheads="1"/>
          </p:cNvSpPr>
          <p:nvPr/>
        </p:nvSpPr>
        <p:spPr bwMode="auto">
          <a:xfrm>
            <a:off x="1730375" y="8394700"/>
            <a:ext cx="29178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10.1-9 – A Manual Validation</a:t>
            </a:r>
          </a:p>
        </p:txBody>
      </p:sp>
      <p:pic>
        <p:nvPicPr>
          <p:cNvPr id="3665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715000"/>
            <a:ext cx="39211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00"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761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1DCAABB5-73B8-429F-A739-7F536C2366D2}" type="slidenum">
              <a:rPr lang="en-US" altLang="en-US" sz="800">
                <a:latin typeface="Arial" pitchFamily="34" charset="0"/>
              </a:rPr>
              <a:pPr algn="r" eaLnBrk="1" hangingPunct="1">
                <a:spcBef>
                  <a:spcPct val="0"/>
                </a:spcBef>
                <a:buFontTx/>
                <a:buNone/>
              </a:pPr>
              <a:t>16</a:t>
            </a:fld>
            <a:endParaRPr lang="en-US" altLang="en-US" sz="800">
              <a:latin typeface="Arial" pitchFamily="34" charset="0"/>
            </a:endParaRPr>
          </a:p>
        </p:txBody>
      </p:sp>
      <p:sp>
        <p:nvSpPr>
          <p:cNvPr id="5" name="Rectangle 7"/>
          <p:cNvSpPr txBox="1">
            <a:spLocks noChangeArrowheads="1"/>
          </p:cNvSpPr>
          <p:nvPr/>
        </p:nvSpPr>
        <p:spPr>
          <a:xfrm>
            <a:off x="228600" y="762000"/>
            <a:ext cx="6565900" cy="51816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This technique adds a feature that wouldn't be available with automatic</a:t>
            </a:r>
          </a:p>
          <a:p>
            <a:pPr marL="228600" indent="-228600" defTabSz="966788" eaLnBrk="1" hangingPunct="1">
              <a:defRPr/>
            </a:pPr>
            <a:r>
              <a:rPr lang="en-US" sz="1550" dirty="0">
                <a:latin typeface="Candara" pitchFamily="34" charset="0"/>
                <a:cs typeface="Courier New" pitchFamily="49" charset="0"/>
              </a:rPr>
              <a:t>validation, which uses the </a:t>
            </a:r>
            <a:r>
              <a:rPr lang="en-US" sz="1550" b="1" dirty="0" err="1">
                <a:latin typeface="Candara" pitchFamily="34" charset="0"/>
                <a:cs typeface="Courier New" pitchFamily="49" charset="0"/>
              </a:rPr>
              <a:t>ErrorMessage</a:t>
            </a:r>
            <a:r>
              <a:rPr lang="en-US" sz="1550" dirty="0">
                <a:latin typeface="Candara" pitchFamily="34" charset="0"/>
                <a:cs typeface="Courier New" pitchFamily="49" charset="0"/>
              </a:rPr>
              <a:t> property. In that case, it isn't</a:t>
            </a:r>
          </a:p>
          <a:p>
            <a:pPr marL="228600" indent="-228600" defTabSz="966788" eaLnBrk="1" hangingPunct="1">
              <a:defRPr/>
            </a:pPr>
            <a:r>
              <a:rPr lang="en-US" sz="1550" dirty="0">
                <a:latin typeface="Candara" pitchFamily="34" charset="0"/>
                <a:cs typeface="Courier New" pitchFamily="49" charset="0"/>
              </a:rPr>
              <a:t>possible to include the actual incorrect values in the message.</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Here's the event handler that checks for invalid values:</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This example uses an advanced technique: the </a:t>
            </a:r>
            <a:r>
              <a:rPr lang="en-US" sz="1550" dirty="0" err="1">
                <a:latin typeface="Candara" pitchFamily="34" charset="0"/>
                <a:cs typeface="Courier New" pitchFamily="49" charset="0"/>
              </a:rPr>
              <a:t>Page.FindControl</a:t>
            </a:r>
            <a:r>
              <a:rPr lang="en-US" sz="1550" dirty="0">
                <a:latin typeface="Candara" pitchFamily="34" charset="0"/>
                <a:cs typeface="Courier New" pitchFamily="49" charset="0"/>
              </a:rPr>
              <a:t>() method. </a:t>
            </a:r>
          </a:p>
          <a:p>
            <a:pPr marL="228600" indent="-228600" defTabSz="966788" eaLnBrk="1" hangingPunct="1">
              <a:defRPr/>
            </a:pPr>
            <a:r>
              <a:rPr lang="en-US" sz="1550" dirty="0">
                <a:latin typeface="Candara" pitchFamily="34" charset="0"/>
                <a:cs typeface="Courier New" pitchFamily="49" charset="0"/>
              </a:rPr>
              <a:t>It's required because the </a:t>
            </a:r>
            <a:r>
              <a:rPr lang="en-US" sz="1550" dirty="0" err="1">
                <a:latin typeface="Candara" pitchFamily="34" charset="0"/>
                <a:cs typeface="Courier New" pitchFamily="49" charset="0"/>
              </a:rPr>
              <a:t>ControlToValidate</a:t>
            </a:r>
            <a:r>
              <a:rPr lang="en-US" sz="1550" dirty="0">
                <a:latin typeface="Candara" pitchFamily="34" charset="0"/>
                <a:cs typeface="Courier New" pitchFamily="49" charset="0"/>
              </a:rPr>
              <a:t> property of each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 simply</a:t>
            </a:r>
          </a:p>
          <a:p>
            <a:pPr marL="228600" indent="-228600" defTabSz="966788" eaLnBrk="1" hangingPunct="1">
              <a:defRPr/>
            </a:pPr>
            <a:r>
              <a:rPr lang="en-US" sz="1550" dirty="0">
                <a:latin typeface="Candara" pitchFamily="34" charset="0"/>
                <a:cs typeface="Courier New" pitchFamily="49" charset="0"/>
              </a:rPr>
              <a:t>provides a string with the name of a control, not a reference to the actual</a:t>
            </a:r>
          </a:p>
          <a:p>
            <a:pPr marL="228600" indent="-228600" defTabSz="966788" eaLnBrk="1" hangingPunct="1">
              <a:defRPr/>
            </a:pPr>
            <a:r>
              <a:rPr lang="en-US" sz="1550" dirty="0">
                <a:latin typeface="Candara" pitchFamily="34" charset="0"/>
                <a:cs typeface="Courier New" pitchFamily="49" charset="0"/>
              </a:rPr>
              <a:t>control object.  To find the control that matches this name (and retrieve its</a:t>
            </a:r>
          </a:p>
          <a:p>
            <a:pPr marL="228600" indent="-228600" defTabSz="966788" eaLnBrk="1" hangingPunct="1">
              <a:defRPr/>
            </a:pPr>
            <a:r>
              <a:rPr lang="en-US" sz="1550" dirty="0">
                <a:latin typeface="Candara" pitchFamily="34" charset="0"/>
                <a:cs typeface="Courier New" pitchFamily="49" charset="0"/>
              </a:rPr>
              <a:t>Text property), you need to use the </a:t>
            </a:r>
            <a:r>
              <a:rPr lang="en-US" sz="1550" dirty="0" err="1">
                <a:latin typeface="Candara" pitchFamily="34" charset="0"/>
                <a:cs typeface="Courier New" pitchFamily="49" charset="0"/>
              </a:rPr>
              <a:t>FindControl</a:t>
            </a:r>
            <a:r>
              <a:rPr lang="en-US" sz="1550" dirty="0">
                <a:latin typeface="Candara" pitchFamily="34" charset="0"/>
                <a:cs typeface="Courier New" pitchFamily="49" charset="0"/>
              </a:rPr>
              <a:t>() method. Once the code</a:t>
            </a:r>
          </a:p>
          <a:p>
            <a:pPr marL="228600" indent="-228600" defTabSz="966788" eaLnBrk="1" hangingPunct="1">
              <a:defRPr/>
            </a:pPr>
            <a:r>
              <a:rPr lang="en-US" sz="1550" dirty="0">
                <a:latin typeface="Candara" pitchFamily="34" charset="0"/>
                <a:cs typeface="Courier New" pitchFamily="49" charset="0"/>
              </a:rPr>
              <a:t>has retrieved the matching text box, it can perform other tasks such as</a:t>
            </a:r>
          </a:p>
          <a:p>
            <a:pPr marL="228600" indent="-228600" defTabSz="966788" eaLnBrk="1" hangingPunct="1">
              <a:defRPr/>
            </a:pPr>
            <a:r>
              <a:rPr lang="en-US" sz="1550" dirty="0">
                <a:latin typeface="Candara" pitchFamily="34" charset="0"/>
                <a:cs typeface="Courier New" pitchFamily="49" charset="0"/>
              </a:rPr>
              <a:t>clearing the current value, tweaking a property, or even changing the text</a:t>
            </a:r>
          </a:p>
          <a:p>
            <a:pPr marL="228600" indent="-228600" defTabSz="966788" eaLnBrk="1" hangingPunct="1">
              <a:defRPr/>
            </a:pPr>
            <a:r>
              <a:rPr lang="en-US" sz="1550" dirty="0">
                <a:latin typeface="Candara" pitchFamily="34" charset="0"/>
                <a:cs typeface="Courier New" pitchFamily="49" charset="0"/>
              </a:rPr>
              <a:t>box color. Note that the </a:t>
            </a:r>
            <a:r>
              <a:rPr lang="en-US" sz="1550" dirty="0" err="1">
                <a:latin typeface="Candara" pitchFamily="34" charset="0"/>
                <a:cs typeface="Courier New" pitchFamily="49" charset="0"/>
              </a:rPr>
              <a:t>FindControl</a:t>
            </a:r>
            <a:r>
              <a:rPr lang="en-US" sz="1550" dirty="0">
                <a:latin typeface="Candara" pitchFamily="34" charset="0"/>
                <a:cs typeface="Courier New" pitchFamily="49" charset="0"/>
              </a:rPr>
              <a:t>() method returns a generic Control</a:t>
            </a:r>
          </a:p>
          <a:p>
            <a:pPr marL="228600" indent="-228600" defTabSz="966788" eaLnBrk="1" hangingPunct="1">
              <a:defRPr/>
            </a:pPr>
            <a:r>
              <a:rPr lang="en-US" sz="1550" dirty="0">
                <a:latin typeface="Candara" pitchFamily="34" charset="0"/>
                <a:cs typeface="Courier New" pitchFamily="49" charset="0"/>
              </a:rPr>
              <a:t>reference, because you might search any type of control. To access all the</a:t>
            </a:r>
          </a:p>
          <a:p>
            <a:pPr marL="228600" indent="-228600" defTabSz="966788" eaLnBrk="1" hangingPunct="1">
              <a:defRPr/>
            </a:pPr>
            <a:r>
              <a:rPr lang="en-US" sz="1550" dirty="0">
                <a:latin typeface="Candara" pitchFamily="34" charset="0"/>
                <a:cs typeface="Courier New" pitchFamily="49" charset="0"/>
              </a:rPr>
              <a:t>properties of your control, you need to cast it to the appropriate type (such</a:t>
            </a:r>
          </a:p>
          <a:p>
            <a:pPr marL="228600" indent="-228600" defTabSz="966788" eaLnBrk="1" hangingPunct="1">
              <a:defRPr/>
            </a:pPr>
            <a:r>
              <a:rPr lang="en-US" sz="1550" dirty="0">
                <a:latin typeface="Candara" pitchFamily="34" charset="0"/>
                <a:cs typeface="Courier New" pitchFamily="49" charset="0"/>
              </a:rPr>
              <a:t>as </a:t>
            </a:r>
            <a:r>
              <a:rPr lang="en-US" sz="1550" dirty="0" err="1">
                <a:latin typeface="Candara" pitchFamily="34" charset="0"/>
                <a:cs typeface="Courier New" pitchFamily="49" charset="0"/>
              </a:rPr>
              <a:t>TextBox</a:t>
            </a:r>
            <a:r>
              <a:rPr lang="en-US" sz="1550" dirty="0">
                <a:latin typeface="Candara" pitchFamily="34" charset="0"/>
                <a:cs typeface="Courier New" pitchFamily="49" charset="0"/>
              </a:rPr>
              <a:t> in this example).</a:t>
            </a:r>
          </a:p>
          <a:p>
            <a:pPr marL="228600" indent="-228600" defTabSz="966788" eaLnBrk="1" hangingPunct="1">
              <a:defRPr/>
            </a:pPr>
            <a:endParaRPr lang="en-US" sz="1550" dirty="0">
              <a:latin typeface="Candara" pitchFamily="34" charset="0"/>
              <a:cs typeface="Courier New" pitchFamily="49" charset="0"/>
            </a:endParaRPr>
          </a:p>
        </p:txBody>
      </p:sp>
      <p:grpSp>
        <p:nvGrpSpPr>
          <p:cNvPr id="367621"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6"/>
          <p:cNvSpPr>
            <a:spLocks noChangeArrowheads="1"/>
          </p:cNvSpPr>
          <p:nvPr/>
        </p:nvSpPr>
        <p:spPr bwMode="auto">
          <a:xfrm>
            <a:off x="304800" y="1914525"/>
            <a:ext cx="6248400" cy="3816350"/>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protected void cmdOK_Click(Object sender, EventArgs e)</a:t>
            </a:r>
          </a:p>
          <a:p>
            <a:pPr defTabSz="966788" eaLnBrk="1" hangingPunct="1">
              <a:defRPr/>
            </a:pPr>
            <a:r>
              <a:rPr lang="en-US" sz="1100" dirty="0">
                <a:solidFill>
                  <a:srgbClr val="002B82"/>
                </a:solidFill>
                <a:latin typeface="Candara" pitchFamily="34" charset="0"/>
              </a:rPr>
              <a:t>{</a:t>
            </a:r>
          </a:p>
          <a:p>
            <a:pPr defTabSz="966788" eaLnBrk="1" hangingPunct="1">
              <a:defRPr/>
            </a:pPr>
            <a:r>
              <a:rPr lang="en-US" sz="1100" dirty="0">
                <a:solidFill>
                  <a:srgbClr val="002B82"/>
                </a:solidFill>
                <a:latin typeface="Candara" pitchFamily="34" charset="0"/>
              </a:rPr>
              <a:t>    string errorMessage = "&lt;b&gt;Mistakes found:&lt;/b&gt;&lt;br /&gt;";</a:t>
            </a:r>
          </a:p>
          <a:p>
            <a:pPr defTabSz="966788" eaLnBrk="1" hangingPunct="1">
              <a:defRPr/>
            </a:pPr>
            <a:endParaRPr lang="en-US" sz="1100" dirty="0">
              <a:solidFill>
                <a:srgbClr val="002B82"/>
              </a:solidFill>
              <a:latin typeface="Candara" pitchFamily="34" charset="0"/>
            </a:endParaRPr>
          </a:p>
          <a:p>
            <a:pPr defTabSz="966788" eaLnBrk="1" hangingPunct="1">
              <a:defRPr/>
            </a:pPr>
            <a:r>
              <a:rPr lang="en-US" sz="1100" dirty="0">
                <a:solidFill>
                  <a:srgbClr val="002B82"/>
                </a:solidFill>
                <a:latin typeface="Candara" pitchFamily="34" charset="0"/>
              </a:rPr>
              <a:t>    // Search through the validation controls.</a:t>
            </a:r>
          </a:p>
          <a:p>
            <a:pPr defTabSz="966788" eaLnBrk="1" hangingPunct="1">
              <a:defRPr/>
            </a:pPr>
            <a:r>
              <a:rPr lang="en-US" sz="1100" dirty="0">
                <a:solidFill>
                  <a:srgbClr val="002B82"/>
                </a:solidFill>
                <a:latin typeface="Candara" pitchFamily="34" charset="0"/>
              </a:rPr>
              <a:t>    foreach (BaseValidator ctrl in this.Validators)</a:t>
            </a:r>
          </a:p>
          <a:p>
            <a:pPr defTabSz="966788" eaLnBrk="1" hangingPunct="1">
              <a:defRPr/>
            </a:pPr>
            <a:r>
              <a:rPr lang="en-US" sz="1100" dirty="0">
                <a:solidFill>
                  <a:srgbClr val="002B82"/>
                </a:solidFill>
                <a:latin typeface="Candara" pitchFamily="34" charset="0"/>
              </a:rPr>
              <a:t>    {</a:t>
            </a:r>
          </a:p>
          <a:p>
            <a:pPr defTabSz="966788" eaLnBrk="1" hangingPunct="1">
              <a:defRPr/>
            </a:pPr>
            <a:r>
              <a:rPr lang="en-US" sz="1100" dirty="0">
                <a:solidFill>
                  <a:srgbClr val="002B82"/>
                </a:solidFill>
                <a:latin typeface="Candara" pitchFamily="34" charset="0"/>
              </a:rPr>
              <a:t>        if (!ctrl.IsValid)</a:t>
            </a:r>
          </a:p>
          <a:p>
            <a:pPr defTabSz="966788" eaLnBrk="1" hangingPunct="1">
              <a:defRPr/>
            </a:pPr>
            <a:r>
              <a:rPr lang="en-US" sz="1100" dirty="0">
                <a:solidFill>
                  <a:srgbClr val="002B82"/>
                </a:solidFill>
                <a:latin typeface="Candara" pitchFamily="34" charset="0"/>
              </a:rPr>
              <a:t>        {</a:t>
            </a:r>
          </a:p>
          <a:p>
            <a:pPr defTabSz="966788" eaLnBrk="1" hangingPunct="1">
              <a:defRPr/>
            </a:pPr>
            <a:r>
              <a:rPr lang="en-US" sz="1100" dirty="0">
                <a:solidFill>
                  <a:srgbClr val="002B82"/>
                </a:solidFill>
                <a:latin typeface="Candara" pitchFamily="34" charset="0"/>
              </a:rPr>
              <a:t>            errorMessage += ctrl.ErrorMessage + "&lt;br /&gt;";</a:t>
            </a:r>
          </a:p>
          <a:p>
            <a:pPr defTabSz="966788" eaLnBrk="1" hangingPunct="1">
              <a:defRPr/>
            </a:pPr>
            <a:endParaRPr lang="en-US" sz="1100" dirty="0">
              <a:solidFill>
                <a:srgbClr val="002B82"/>
              </a:solidFill>
              <a:latin typeface="Candara" pitchFamily="34" charset="0"/>
            </a:endParaRPr>
          </a:p>
          <a:p>
            <a:pPr defTabSz="966788" eaLnBrk="1" hangingPunct="1">
              <a:defRPr/>
            </a:pPr>
            <a:r>
              <a:rPr lang="en-US" sz="1100" dirty="0">
                <a:solidFill>
                  <a:srgbClr val="002B82"/>
                </a:solidFill>
                <a:latin typeface="Candara" pitchFamily="34" charset="0"/>
              </a:rPr>
              <a:t>            // Find the corresponding input control, and change the</a:t>
            </a:r>
          </a:p>
          <a:p>
            <a:pPr defTabSz="966788" eaLnBrk="1" hangingPunct="1">
              <a:defRPr/>
            </a:pPr>
            <a:r>
              <a:rPr lang="en-US" sz="1100" dirty="0">
                <a:solidFill>
                  <a:srgbClr val="002B82"/>
                </a:solidFill>
                <a:latin typeface="Candara" pitchFamily="34" charset="0"/>
              </a:rPr>
              <a:t>            // generic Control variable into a TextBox variable.</a:t>
            </a:r>
          </a:p>
          <a:p>
            <a:pPr defTabSz="966788" eaLnBrk="1" hangingPunct="1">
              <a:defRPr/>
            </a:pPr>
            <a:r>
              <a:rPr lang="en-US" sz="1100" dirty="0">
                <a:solidFill>
                  <a:srgbClr val="002B82"/>
                </a:solidFill>
                <a:latin typeface="Candara" pitchFamily="34" charset="0"/>
              </a:rPr>
              <a:t>            // This allows access to the Text property.</a:t>
            </a:r>
          </a:p>
          <a:p>
            <a:pPr defTabSz="966788" eaLnBrk="1" hangingPunct="1">
              <a:defRPr/>
            </a:pPr>
            <a:r>
              <a:rPr lang="en-US" sz="1100" dirty="0">
                <a:solidFill>
                  <a:srgbClr val="002B82"/>
                </a:solidFill>
                <a:latin typeface="Candara" pitchFamily="34" charset="0"/>
              </a:rPr>
              <a:t>            TextBox ctrlInput =</a:t>
            </a:r>
          </a:p>
          <a:p>
            <a:pPr defTabSz="966788" eaLnBrk="1" hangingPunct="1">
              <a:defRPr/>
            </a:pPr>
            <a:r>
              <a:rPr lang="en-US" sz="1100" dirty="0">
                <a:solidFill>
                  <a:srgbClr val="002B82"/>
                </a:solidFill>
                <a:latin typeface="Candara" pitchFamily="34" charset="0"/>
              </a:rPr>
              <a:t>              (TextBox)this.FindControl(ctrl.ControlToValidate);</a:t>
            </a:r>
          </a:p>
          <a:p>
            <a:pPr defTabSz="966788" eaLnBrk="1" hangingPunct="1">
              <a:defRPr/>
            </a:pPr>
            <a:r>
              <a:rPr lang="en-US" sz="1100" dirty="0">
                <a:solidFill>
                  <a:srgbClr val="002B82"/>
                </a:solidFill>
                <a:latin typeface="Candara" pitchFamily="34" charset="0"/>
              </a:rPr>
              <a:t>            errorMessage += " * Problem is with this input: ";</a:t>
            </a:r>
          </a:p>
          <a:p>
            <a:pPr defTabSz="966788" eaLnBrk="1" hangingPunct="1">
              <a:defRPr/>
            </a:pPr>
            <a:r>
              <a:rPr lang="en-US" sz="1100" dirty="0">
                <a:solidFill>
                  <a:srgbClr val="002B82"/>
                </a:solidFill>
                <a:latin typeface="Candara" pitchFamily="34" charset="0"/>
              </a:rPr>
              <a:t>            errorMessage += ctrlInput.Text + "&lt;br /&gt;";</a:t>
            </a:r>
          </a:p>
          <a:p>
            <a:pPr defTabSz="966788" eaLnBrk="1" hangingPunct="1">
              <a:defRPr/>
            </a:pPr>
            <a:r>
              <a:rPr lang="en-US" sz="1100" dirty="0">
                <a:solidFill>
                  <a:srgbClr val="002B82"/>
                </a:solidFill>
                <a:latin typeface="Candara" pitchFamily="34" charset="0"/>
              </a:rPr>
              <a:t>        }</a:t>
            </a:r>
          </a:p>
          <a:p>
            <a:pPr defTabSz="966788" eaLnBrk="1" hangingPunct="1">
              <a:defRPr/>
            </a:pPr>
            <a:r>
              <a:rPr lang="en-US" sz="1100" dirty="0">
                <a:solidFill>
                  <a:srgbClr val="002B82"/>
                </a:solidFill>
                <a:latin typeface="Candara" pitchFamily="34" charset="0"/>
              </a:rPr>
              <a:t>    }</a:t>
            </a:r>
          </a:p>
          <a:p>
            <a:pPr defTabSz="966788" eaLnBrk="1" hangingPunct="1">
              <a:defRPr/>
            </a:pPr>
            <a:r>
              <a:rPr lang="en-US" sz="1100" dirty="0">
                <a:solidFill>
                  <a:srgbClr val="002B82"/>
                </a:solidFill>
                <a:latin typeface="Candara" pitchFamily="34" charset="0"/>
              </a:rPr>
              <a:t>    lblMessage.Text = errorMessage;</a:t>
            </a:r>
          </a:p>
          <a:p>
            <a:pPr defTabSz="966788" eaLnBrk="1" hangingPunct="1">
              <a:defRPr/>
            </a:pPr>
            <a:r>
              <a:rPr lang="en-US" sz="1100" dirty="0">
                <a:solidFill>
                  <a:srgbClr val="002B82"/>
                </a:solidFill>
                <a:latin typeface="Candara" pitchFamily="34" charset="0"/>
              </a:rPr>
              <a:t>}</a:t>
            </a:r>
          </a:p>
        </p:txBody>
      </p:sp>
      <p:sp>
        <p:nvSpPr>
          <p:cNvPr id="367623" name="Rectangle 4"/>
          <p:cNvSpPr>
            <a:spLocks noChangeArrowheads="1"/>
          </p:cNvSpPr>
          <p:nvPr/>
        </p:nvSpPr>
        <p:spPr bwMode="auto">
          <a:xfrm>
            <a:off x="1371600" y="5715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10.1-3 – Manual Validation Code Behind</a:t>
            </a:r>
          </a:p>
        </p:txBody>
      </p:sp>
      <p:sp>
        <p:nvSpPr>
          <p:cNvPr id="36762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864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4E3831E5-EF6A-4A7E-9CDE-F5B0875F79E5}" type="slidenum">
              <a:rPr lang="en-US" altLang="en-US" sz="800">
                <a:latin typeface="Arial" pitchFamily="34" charset="0"/>
              </a:rPr>
              <a:pPr algn="r" eaLnBrk="1" hangingPunct="1">
                <a:spcBef>
                  <a:spcPct val="0"/>
                </a:spcBef>
                <a:buFontTx/>
                <a:buNone/>
              </a:pPr>
              <a:t>17</a:t>
            </a:fld>
            <a:endParaRPr lang="en-US" altLang="en-US" sz="800">
              <a:latin typeface="Arial" pitchFamily="34" charset="0"/>
            </a:endParaRPr>
          </a:p>
        </p:txBody>
      </p:sp>
      <p:sp>
        <p:nvSpPr>
          <p:cNvPr id="5" name="Rectangle 7"/>
          <p:cNvSpPr txBox="1">
            <a:spLocks noChangeArrowheads="1"/>
          </p:cNvSpPr>
          <p:nvPr/>
        </p:nvSpPr>
        <p:spPr>
          <a:xfrm>
            <a:off x="228600" y="762000"/>
            <a:ext cx="6510338" cy="7086600"/>
          </a:xfrm>
          <a:prstGeom prst="rect">
            <a:avLst/>
          </a:prstGeom>
        </p:spPr>
        <p:txBody>
          <a:bodyPr/>
          <a:lstStyle/>
          <a:p>
            <a:pPr marL="361950" indent="-361950" defTabSz="966788" eaLnBrk="1" hangingPunct="1">
              <a:defRPr/>
            </a:pPr>
            <a:r>
              <a:rPr lang="en-US" sz="1600" b="1" dirty="0">
                <a:latin typeface="Candara" pitchFamily="34" charset="0"/>
                <a:cs typeface="Courier New" pitchFamily="49" charset="0"/>
              </a:rPr>
              <a:t>10.2 Validation with Regular Expressions</a:t>
            </a:r>
          </a:p>
          <a:p>
            <a:pPr marL="361950" indent="-361950" defTabSz="966788" eaLnBrk="1" hangingPunct="1">
              <a:defRPr/>
            </a:pPr>
            <a:r>
              <a:rPr lang="en-US" sz="1550" dirty="0">
                <a:latin typeface="Candara" pitchFamily="34" charset="0"/>
                <a:cs typeface="Courier New" pitchFamily="49" charset="0"/>
              </a:rPr>
              <a:t>One of ASP.NET's most powerful validation controls is the </a:t>
            </a:r>
          </a:p>
          <a:p>
            <a:pPr marL="361950" indent="-361950" defTabSz="966788" eaLnBrk="1" hangingPunct="1">
              <a:defRPr/>
            </a:pPr>
            <a:r>
              <a:rPr lang="en-US" sz="1550" dirty="0" err="1">
                <a:latin typeface="Candara" pitchFamily="34" charset="0"/>
                <a:cs typeface="Courier New" pitchFamily="49" charset="0"/>
              </a:rPr>
              <a:t>RegularExpressionValidator</a:t>
            </a:r>
            <a:r>
              <a:rPr lang="en-US" sz="1550" dirty="0">
                <a:latin typeface="Candara" pitchFamily="34" charset="0"/>
                <a:cs typeface="Courier New" pitchFamily="49" charset="0"/>
              </a:rPr>
              <a:t>, which validates text by determining whether </a:t>
            </a:r>
          </a:p>
          <a:p>
            <a:pPr marL="361950" indent="-361950" defTabSz="966788" eaLnBrk="1" hangingPunct="1">
              <a:defRPr/>
            </a:pPr>
            <a:r>
              <a:rPr lang="en-US" sz="1550" dirty="0">
                <a:latin typeface="Candara" pitchFamily="34" charset="0"/>
                <a:cs typeface="Courier New" pitchFamily="49" charset="0"/>
              </a:rPr>
              <a:t>or not it matches a specific pattern. For example, e-mail addresses, phone</a:t>
            </a:r>
          </a:p>
          <a:p>
            <a:pPr marL="361950" indent="-361950" defTabSz="966788" eaLnBrk="1" hangingPunct="1">
              <a:defRPr/>
            </a:pPr>
            <a:r>
              <a:rPr lang="en-US" sz="1550" dirty="0">
                <a:latin typeface="Candara" pitchFamily="34" charset="0"/>
                <a:cs typeface="Courier New" pitchFamily="49" charset="0"/>
              </a:rPr>
              <a:t>numbers, and file names are all examples of text that has specific </a:t>
            </a:r>
          </a:p>
          <a:p>
            <a:pPr marL="361950" indent="-361950" defTabSz="966788" eaLnBrk="1" hangingPunct="1">
              <a:defRPr/>
            </a:pPr>
            <a:r>
              <a:rPr lang="en-US" sz="1550" dirty="0">
                <a:latin typeface="Candara" pitchFamily="34" charset="0"/>
                <a:cs typeface="Courier New" pitchFamily="49" charset="0"/>
              </a:rPr>
              <a:t>constraints. A phone number must be a set number of digits, an e-mail </a:t>
            </a:r>
          </a:p>
          <a:p>
            <a:pPr marL="361950" indent="-361950" defTabSz="966788" eaLnBrk="1" hangingPunct="1">
              <a:defRPr/>
            </a:pPr>
            <a:r>
              <a:rPr lang="en-US" sz="1550" dirty="0">
                <a:latin typeface="Candara" pitchFamily="34" charset="0"/>
                <a:cs typeface="Courier New" pitchFamily="49" charset="0"/>
              </a:rPr>
              <a:t>address must include exactly one @ character (with text on either side), </a:t>
            </a:r>
          </a:p>
          <a:p>
            <a:pPr marL="361950" indent="-361950" defTabSz="966788" eaLnBrk="1" hangingPunct="1">
              <a:defRPr/>
            </a:pPr>
            <a:r>
              <a:rPr lang="en-US" sz="1550" dirty="0">
                <a:latin typeface="Candara" pitchFamily="34" charset="0"/>
                <a:cs typeface="Courier New" pitchFamily="49" charset="0"/>
              </a:rPr>
              <a:t>and a file name can't include certain special characters like \ and ?. One way </a:t>
            </a:r>
          </a:p>
          <a:p>
            <a:pPr marL="361950" indent="-361950" defTabSz="966788" eaLnBrk="1" hangingPunct="1">
              <a:defRPr/>
            </a:pPr>
            <a:r>
              <a:rPr lang="en-US" sz="1550" dirty="0">
                <a:latin typeface="Candara" pitchFamily="34" charset="0"/>
                <a:cs typeface="Courier New" pitchFamily="49" charset="0"/>
              </a:rPr>
              <a:t>to define patterns like these is with regular expressions.</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Regular expressions have appeared in countless other languages and </a:t>
            </a:r>
          </a:p>
          <a:p>
            <a:pPr marL="361950" indent="-361950" defTabSz="966788" eaLnBrk="1" hangingPunct="1">
              <a:defRPr/>
            </a:pPr>
            <a:r>
              <a:rPr lang="en-US" sz="1550" dirty="0">
                <a:latin typeface="Candara" pitchFamily="34" charset="0"/>
                <a:cs typeface="Courier New" pitchFamily="49" charset="0"/>
              </a:rPr>
              <a:t>gained popularity as an extremely powerful way to work with strings. In </a:t>
            </a:r>
          </a:p>
          <a:p>
            <a:pPr marL="361950" indent="-361950" defTabSz="966788" eaLnBrk="1" hangingPunct="1">
              <a:defRPr/>
            </a:pPr>
            <a:r>
              <a:rPr lang="en-US" sz="1550" dirty="0">
                <a:latin typeface="Candara" pitchFamily="34" charset="0"/>
                <a:cs typeface="Courier New" pitchFamily="49" charset="0"/>
              </a:rPr>
              <a:t>fact, Visual Studio even allows programmers to perform a search-and-</a:t>
            </a:r>
          </a:p>
          <a:p>
            <a:pPr marL="361950" indent="-361950" defTabSz="966788" eaLnBrk="1" hangingPunct="1">
              <a:defRPr/>
            </a:pPr>
            <a:r>
              <a:rPr lang="en-US" sz="1550" dirty="0">
                <a:latin typeface="Candara" pitchFamily="34" charset="0"/>
                <a:cs typeface="Courier New" pitchFamily="49" charset="0"/>
              </a:rPr>
              <a:t>replace operation in their code using a regular expression . Regular</a:t>
            </a:r>
          </a:p>
          <a:p>
            <a:pPr marL="361950" indent="-361950" defTabSz="966788" eaLnBrk="1" hangingPunct="1">
              <a:defRPr/>
            </a:pPr>
            <a:r>
              <a:rPr lang="en-US" sz="1550" dirty="0">
                <a:latin typeface="Candara" pitchFamily="34" charset="0"/>
                <a:cs typeface="Courier New" pitchFamily="49" charset="0"/>
              </a:rPr>
              <a:t>expressions can almost be considered an entire language of their own. How</a:t>
            </a:r>
          </a:p>
          <a:p>
            <a:pPr marL="361950" indent="-361950" defTabSz="966788" eaLnBrk="1" hangingPunct="1">
              <a:defRPr/>
            </a:pPr>
            <a:r>
              <a:rPr lang="en-US" sz="1550" dirty="0">
                <a:latin typeface="Candara" pitchFamily="34" charset="0"/>
                <a:cs typeface="Courier New" pitchFamily="49" charset="0"/>
              </a:rPr>
              <a:t>to master all the ways you can use regular expressions-including pattern</a:t>
            </a:r>
          </a:p>
          <a:p>
            <a:pPr marL="361950" indent="-361950" defTabSz="966788" eaLnBrk="1" hangingPunct="1">
              <a:defRPr/>
            </a:pPr>
            <a:r>
              <a:rPr lang="en-US" sz="1550" dirty="0">
                <a:latin typeface="Candara" pitchFamily="34" charset="0"/>
                <a:cs typeface="Courier New" pitchFamily="49" charset="0"/>
              </a:rPr>
              <a:t>matching, back references, and named groups—could occupy an entire</a:t>
            </a:r>
          </a:p>
          <a:p>
            <a:pPr marL="361950" indent="-361950" defTabSz="966788" eaLnBrk="1" hangingPunct="1">
              <a:defRPr/>
            </a:pPr>
            <a:r>
              <a:rPr lang="en-US" sz="1550" dirty="0">
                <a:latin typeface="Candara" pitchFamily="34" charset="0"/>
                <a:cs typeface="Courier New" pitchFamily="49" charset="0"/>
              </a:rPr>
              <a:t>book (and several books are dedicated to just that subject). Fortunately,</a:t>
            </a:r>
          </a:p>
          <a:p>
            <a:pPr marL="361950" indent="-361950" defTabSz="966788" eaLnBrk="1" hangingPunct="1">
              <a:defRPr/>
            </a:pPr>
            <a:r>
              <a:rPr lang="en-US" sz="1550" dirty="0">
                <a:latin typeface="Candara" pitchFamily="34" charset="0"/>
                <a:cs typeface="Courier New" pitchFamily="49" charset="0"/>
              </a:rPr>
              <a:t>you can understand the basics of regular expressions without nearly that</a:t>
            </a:r>
          </a:p>
          <a:p>
            <a:pPr marL="361950" indent="-361950" defTabSz="966788" eaLnBrk="1" hangingPunct="1">
              <a:defRPr/>
            </a:pPr>
            <a:r>
              <a:rPr lang="en-US" sz="1550" dirty="0">
                <a:latin typeface="Candara" pitchFamily="34" charset="0"/>
                <a:cs typeface="Courier New" pitchFamily="49" charset="0"/>
              </a:rPr>
              <a:t>much work.</a:t>
            </a:r>
          </a:p>
          <a:p>
            <a:pPr marL="361950" indent="-36195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r>
              <a:rPr lang="en-US" sz="1550" b="1" dirty="0">
                <a:latin typeface="Candara" pitchFamily="34" charset="0"/>
                <a:cs typeface="Courier New" pitchFamily="49" charset="0"/>
              </a:rPr>
              <a:t>10.2.1Literals and </a:t>
            </a:r>
            <a:r>
              <a:rPr lang="en-US" sz="1550" b="1" dirty="0" err="1">
                <a:latin typeface="Candara" pitchFamily="34" charset="0"/>
                <a:cs typeface="Courier New" pitchFamily="49" charset="0"/>
              </a:rPr>
              <a:t>Metacharacters</a:t>
            </a:r>
            <a:endParaRPr lang="en-US" sz="1550" b="1"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All regular expressions consist of two kinds of characters: literals and </a:t>
            </a:r>
          </a:p>
          <a:p>
            <a:pPr marL="228600" indent="-228600" defTabSz="966788" eaLnBrk="1" hangingPunct="1">
              <a:defRPr/>
            </a:pPr>
            <a:r>
              <a:rPr lang="en-US" sz="1550" dirty="0" err="1">
                <a:latin typeface="Candara" pitchFamily="34" charset="0"/>
                <a:cs typeface="Courier New" pitchFamily="49" charset="0"/>
              </a:rPr>
              <a:t>metacharacters</a:t>
            </a:r>
            <a:r>
              <a:rPr lang="en-US" sz="1550" dirty="0">
                <a:latin typeface="Candara" pitchFamily="34" charset="0"/>
                <a:cs typeface="Courier New" pitchFamily="49" charset="0"/>
              </a:rPr>
              <a:t>. Literals are not unlike the string literals you type in code.</a:t>
            </a:r>
          </a:p>
          <a:p>
            <a:pPr marL="228600" indent="-228600" defTabSz="966788" eaLnBrk="1" hangingPunct="1">
              <a:defRPr/>
            </a:pPr>
            <a:r>
              <a:rPr lang="en-US" sz="1550" dirty="0">
                <a:latin typeface="Candara" pitchFamily="34" charset="0"/>
                <a:cs typeface="Courier New" pitchFamily="49" charset="0"/>
              </a:rPr>
              <a:t>They represent a specific defined character. For example, if you search for </a:t>
            </a:r>
          </a:p>
          <a:p>
            <a:pPr marL="228600" indent="-228600" defTabSz="966788" eaLnBrk="1" hangingPunct="1">
              <a:defRPr/>
            </a:pPr>
            <a:r>
              <a:rPr lang="en-US" sz="1550" dirty="0">
                <a:latin typeface="Candara" pitchFamily="34" charset="0"/>
                <a:cs typeface="Courier New" pitchFamily="49" charset="0"/>
              </a:rPr>
              <a:t>the string literal "l", you'll find the character l and nothing else.</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err="1">
                <a:latin typeface="Candara" pitchFamily="34" charset="0"/>
                <a:cs typeface="Courier New" pitchFamily="49" charset="0"/>
              </a:rPr>
              <a:t>Metacharacters</a:t>
            </a:r>
            <a:r>
              <a:rPr lang="en-US" sz="1550" dirty="0">
                <a:latin typeface="Candara" pitchFamily="34" charset="0"/>
                <a:cs typeface="Courier New" pitchFamily="49" charset="0"/>
              </a:rPr>
              <a:t> provide the true secret to unlocking the full power of </a:t>
            </a:r>
          </a:p>
          <a:p>
            <a:pPr marL="228600" indent="-228600" defTabSz="966788" eaLnBrk="1" hangingPunct="1">
              <a:defRPr/>
            </a:pPr>
            <a:r>
              <a:rPr lang="en-US" sz="1550" dirty="0">
                <a:latin typeface="Candara" pitchFamily="34" charset="0"/>
                <a:cs typeface="Courier New" pitchFamily="49" charset="0"/>
              </a:rPr>
              <a:t>regular expressions. You're probably already familiar with two</a:t>
            </a:r>
          </a:p>
          <a:p>
            <a:pPr marL="228600" indent="-228600" defTabSz="966788" eaLnBrk="1" hangingPunct="1">
              <a:defRPr/>
            </a:pPr>
            <a:r>
              <a:rPr lang="en-US" sz="1550" dirty="0" err="1">
                <a:latin typeface="Candara" pitchFamily="34" charset="0"/>
                <a:cs typeface="Courier New" pitchFamily="49" charset="0"/>
              </a:rPr>
              <a:t>metacharacters</a:t>
            </a:r>
            <a:r>
              <a:rPr lang="en-US" sz="1550" dirty="0">
                <a:latin typeface="Candara" pitchFamily="34" charset="0"/>
                <a:cs typeface="Courier New" pitchFamily="49" charset="0"/>
              </a:rPr>
              <a:t> from the DOS world (? and *). Consider the command-line</a:t>
            </a:r>
          </a:p>
          <a:p>
            <a:pPr marL="228600" indent="-228600" defTabSz="966788" eaLnBrk="1" hangingPunct="1">
              <a:defRPr/>
            </a:pPr>
            <a:r>
              <a:rPr lang="en-US" sz="1550" dirty="0">
                <a:latin typeface="Candara" pitchFamily="34" charset="0"/>
                <a:cs typeface="Courier New" pitchFamily="49" charset="0"/>
              </a:rPr>
              <a:t>expression shown here:</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r>
              <a:rPr lang="en-US" sz="1550" dirty="0">
                <a:latin typeface="Courier New" pitchFamily="49" charset="0"/>
                <a:cs typeface="Courier New" pitchFamily="49" charset="0"/>
              </a:rPr>
              <a:t>Del *.*</a:t>
            </a:r>
          </a:p>
          <a:p>
            <a:pPr marL="361950" indent="-361950" defTabSz="966788" eaLnBrk="1" hangingPunct="1">
              <a:defRPr/>
            </a:pPr>
            <a:endParaRPr lang="en-US" sz="1550" dirty="0">
              <a:latin typeface="Candara" pitchFamily="34" charset="0"/>
              <a:cs typeface="Courier New" pitchFamily="49" charset="0"/>
            </a:endParaRPr>
          </a:p>
        </p:txBody>
      </p:sp>
      <p:grpSp>
        <p:nvGrpSpPr>
          <p:cNvPr id="368645"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8646"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966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3D573FCA-031B-4140-BC26-2D3569F1F475}" type="slidenum">
              <a:rPr lang="en-US" altLang="en-US" sz="800">
                <a:latin typeface="Arial" pitchFamily="34" charset="0"/>
              </a:rPr>
              <a:pPr algn="r" eaLnBrk="1" hangingPunct="1">
                <a:spcBef>
                  <a:spcPct val="0"/>
                </a:spcBef>
                <a:buFontTx/>
                <a:buNone/>
              </a:pPr>
              <a:t>18</a:t>
            </a:fld>
            <a:endParaRPr lang="en-US" altLang="en-US" sz="800">
              <a:latin typeface="Arial" pitchFamily="34" charset="0"/>
            </a:endParaRPr>
          </a:p>
        </p:txBody>
      </p:sp>
      <p:sp>
        <p:nvSpPr>
          <p:cNvPr id="5" name="Rectangle 7"/>
          <p:cNvSpPr txBox="1">
            <a:spLocks noChangeArrowheads="1"/>
          </p:cNvSpPr>
          <p:nvPr/>
        </p:nvSpPr>
        <p:spPr>
          <a:xfrm>
            <a:off x="228600" y="762000"/>
            <a:ext cx="6510338" cy="76200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expression *.* contains one literal (the period) and two </a:t>
            </a:r>
            <a:r>
              <a:rPr lang="en-US" sz="1400" dirty="0" err="1">
                <a:latin typeface="Candara" pitchFamily="34" charset="0"/>
                <a:cs typeface="Courier New" pitchFamily="49" charset="0"/>
              </a:rPr>
              <a:t>metacharacters</a:t>
            </a:r>
            <a:r>
              <a:rPr lang="en-US" sz="1550"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(the asterisks). This translates as "delete every file that starts with any</a:t>
            </a:r>
          </a:p>
          <a:p>
            <a:pPr marL="361950" indent="-361950" defTabSz="966788" eaLnBrk="1" hangingPunct="1">
              <a:defRPr/>
            </a:pPr>
            <a:r>
              <a:rPr lang="en-US" sz="1550" dirty="0">
                <a:latin typeface="Candara" pitchFamily="34" charset="0"/>
                <a:cs typeface="Courier New" pitchFamily="49" charset="0"/>
              </a:rPr>
              <a:t>number of characters and ends with an extension of any number of</a:t>
            </a:r>
          </a:p>
          <a:p>
            <a:pPr marL="361950" indent="-361950" defTabSz="966788" eaLnBrk="1" hangingPunct="1">
              <a:defRPr/>
            </a:pPr>
            <a:r>
              <a:rPr lang="en-US" sz="1550" dirty="0">
                <a:latin typeface="Candara" pitchFamily="34" charset="0"/>
                <a:cs typeface="Courier New" pitchFamily="49" charset="0"/>
              </a:rPr>
              <a:t>characters (or has no extension at all)." Because all files in DOS implicitly</a:t>
            </a:r>
          </a:p>
          <a:p>
            <a:pPr marL="361950" indent="-361950" defTabSz="966788" eaLnBrk="1" hangingPunct="1">
              <a:defRPr/>
            </a:pPr>
            <a:r>
              <a:rPr lang="en-US" sz="1550" dirty="0">
                <a:latin typeface="Candara" pitchFamily="34" charset="0"/>
                <a:cs typeface="Courier New" pitchFamily="49" charset="0"/>
              </a:rPr>
              <a:t>have extensions, this has the well-documented effect of “deleting</a:t>
            </a:r>
          </a:p>
          <a:p>
            <a:pPr marL="361950" indent="-361950" defTabSz="966788" eaLnBrk="1" hangingPunct="1">
              <a:defRPr/>
            </a:pPr>
            <a:r>
              <a:rPr lang="en-US" sz="1550" dirty="0">
                <a:latin typeface="Candara" pitchFamily="34" charset="0"/>
                <a:cs typeface="Courier New" pitchFamily="49" charset="0"/>
              </a:rPr>
              <a:t>Everything” in the current directory.</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Another DOS </a:t>
            </a:r>
            <a:r>
              <a:rPr lang="en-US" sz="1550" dirty="0" err="1">
                <a:latin typeface="Candara" pitchFamily="34" charset="0"/>
                <a:cs typeface="Courier New" pitchFamily="49" charset="0"/>
              </a:rPr>
              <a:t>metacharacter</a:t>
            </a:r>
            <a:r>
              <a:rPr lang="en-US" sz="1550" dirty="0">
                <a:latin typeface="Candara" pitchFamily="34" charset="0"/>
                <a:cs typeface="Courier New" pitchFamily="49" charset="0"/>
              </a:rPr>
              <a:t> is the question mark, which means "any single</a:t>
            </a:r>
          </a:p>
          <a:p>
            <a:pPr marL="361950" indent="-361950" defTabSz="966788" eaLnBrk="1" hangingPunct="1">
              <a:defRPr/>
            </a:pPr>
            <a:r>
              <a:rPr lang="en-US" sz="1550" dirty="0">
                <a:latin typeface="Candara" pitchFamily="34" charset="0"/>
                <a:cs typeface="Courier New" pitchFamily="49" charset="0"/>
              </a:rPr>
              <a:t>character." For example, the following statement deletes any file named</a:t>
            </a:r>
          </a:p>
          <a:p>
            <a:pPr marL="361950" indent="-361950" defTabSz="966788" eaLnBrk="1" hangingPunct="1">
              <a:defRPr/>
            </a:pPr>
            <a:r>
              <a:rPr lang="en-US" sz="1550" dirty="0">
                <a:latin typeface="Candara" pitchFamily="34" charset="0"/>
                <a:cs typeface="Courier New" pitchFamily="49" charset="0"/>
              </a:rPr>
              <a:t>hello that has an extension of exactly one character.</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ourier New" pitchFamily="49" charset="0"/>
                <a:cs typeface="Courier New" pitchFamily="49" charset="0"/>
              </a:rPr>
              <a:t>Del hello.?</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regular expression language provides many flexible </a:t>
            </a:r>
            <a:r>
              <a:rPr lang="en-US" sz="1550" dirty="0" err="1">
                <a:latin typeface="Candara" pitchFamily="34" charset="0"/>
                <a:cs typeface="Courier New" pitchFamily="49" charset="0"/>
              </a:rPr>
              <a:t>metacharacters</a:t>
            </a:r>
            <a:r>
              <a:rPr lang="en-US" sz="1550"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far  more than the DOS command line. For example, \s represents any</a:t>
            </a:r>
          </a:p>
          <a:p>
            <a:pPr marL="361950" indent="-361950" defTabSz="966788" eaLnBrk="1" hangingPunct="1">
              <a:defRPr/>
            </a:pPr>
            <a:r>
              <a:rPr lang="en-US" sz="1550" dirty="0">
                <a:latin typeface="Candara" pitchFamily="34" charset="0"/>
                <a:cs typeface="Courier New" pitchFamily="49" charset="0"/>
              </a:rPr>
              <a:t>whitespace character (such as a space or tab). \d represents any digit. Thus,</a:t>
            </a:r>
          </a:p>
          <a:p>
            <a:pPr marL="361950" indent="-361950" defTabSz="966788" eaLnBrk="1" hangingPunct="1">
              <a:defRPr/>
            </a:pPr>
            <a:r>
              <a:rPr lang="en-US" sz="1550" dirty="0">
                <a:latin typeface="Candara" pitchFamily="34" charset="0"/>
                <a:cs typeface="Courier New" pitchFamily="49" charset="0"/>
              </a:rPr>
              <a:t>the following expression would match any string that started with the</a:t>
            </a:r>
          </a:p>
          <a:p>
            <a:pPr marL="361950" indent="-361950" defTabSz="966788" eaLnBrk="1" hangingPunct="1">
              <a:defRPr/>
            </a:pPr>
            <a:r>
              <a:rPr lang="en-US" sz="1550" dirty="0">
                <a:latin typeface="Candara" pitchFamily="34" charset="0"/>
                <a:cs typeface="Courier New" pitchFamily="49" charset="0"/>
              </a:rPr>
              <a:t>numbers 333, followed by a single whitespace character and any three</a:t>
            </a:r>
          </a:p>
          <a:p>
            <a:pPr marL="361950" indent="-361950" defTabSz="966788" eaLnBrk="1" hangingPunct="1">
              <a:defRPr/>
            </a:pPr>
            <a:r>
              <a:rPr lang="en-US" sz="1550" dirty="0">
                <a:latin typeface="Candara" pitchFamily="34" charset="0"/>
                <a:cs typeface="Courier New" pitchFamily="49" charset="0"/>
              </a:rPr>
              <a:t>numbers. Valid matches would include 333 333 and 333 945 but not 334 333</a:t>
            </a:r>
          </a:p>
          <a:p>
            <a:pPr marL="361950" indent="-361950" defTabSz="966788" eaLnBrk="1" hangingPunct="1">
              <a:defRPr/>
            </a:pPr>
            <a:r>
              <a:rPr lang="en-US" sz="1550" dirty="0">
                <a:latin typeface="Candara" pitchFamily="34" charset="0"/>
                <a:cs typeface="Courier New" pitchFamily="49" charset="0"/>
              </a:rPr>
              <a:t>or 3334 945.</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ourier New" pitchFamily="49" charset="0"/>
                <a:cs typeface="Courier New" pitchFamily="49" charset="0"/>
              </a:rPr>
              <a:t>333\s\d\d\d</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One aspect that can make regular expressions less readable is that they use</a:t>
            </a:r>
          </a:p>
          <a:p>
            <a:pPr marL="361950" indent="-361950" defTabSz="966788" eaLnBrk="1" hangingPunct="1">
              <a:defRPr/>
            </a:pPr>
            <a:r>
              <a:rPr lang="en-US" sz="1550" dirty="0">
                <a:latin typeface="Candara" pitchFamily="34" charset="0"/>
                <a:cs typeface="Courier New" pitchFamily="49" charset="0"/>
              </a:rPr>
              <a:t>special </a:t>
            </a:r>
            <a:r>
              <a:rPr lang="en-US" sz="1550" dirty="0" err="1">
                <a:latin typeface="Candara" pitchFamily="34" charset="0"/>
                <a:cs typeface="Courier New" pitchFamily="49" charset="0"/>
              </a:rPr>
              <a:t>metacharacters</a:t>
            </a:r>
            <a:r>
              <a:rPr lang="en-US" sz="1550" dirty="0">
                <a:latin typeface="Candara" pitchFamily="34" charset="0"/>
                <a:cs typeface="Courier New" pitchFamily="49" charset="0"/>
              </a:rPr>
              <a:t> that are more than one character long. In the</a:t>
            </a:r>
          </a:p>
          <a:p>
            <a:pPr marL="361950" indent="-361950" defTabSz="966788" eaLnBrk="1" hangingPunct="1">
              <a:defRPr/>
            </a:pPr>
            <a:r>
              <a:rPr lang="en-US" sz="1550" dirty="0">
                <a:latin typeface="Candara" pitchFamily="34" charset="0"/>
                <a:cs typeface="Courier New" pitchFamily="49" charset="0"/>
              </a:rPr>
              <a:t>previous example, \s represents a single character, as does \d, even though</a:t>
            </a:r>
          </a:p>
          <a:p>
            <a:pPr marL="361950" indent="-361950" defTabSz="966788" eaLnBrk="1" hangingPunct="1">
              <a:defRPr/>
            </a:pPr>
            <a:r>
              <a:rPr lang="en-US" sz="1550" dirty="0">
                <a:latin typeface="Candara" pitchFamily="34" charset="0"/>
                <a:cs typeface="Courier New" pitchFamily="49" charset="0"/>
              </a:rPr>
              <a:t>they both occupy two characters in the expression.</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You can use the plus (+) sign to represent a repeated character. For </a:t>
            </a:r>
            <a:r>
              <a:rPr lang="en-US" sz="1200" dirty="0">
                <a:latin typeface="Candara" pitchFamily="34" charset="0"/>
                <a:cs typeface="Courier New" pitchFamily="49" charset="0"/>
              </a:rPr>
              <a:t>example</a:t>
            </a:r>
            <a:r>
              <a:rPr lang="en-US" sz="1550" dirty="0">
                <a:latin typeface="Candara" pitchFamily="34" charset="0"/>
                <a:cs typeface="Courier New" pitchFamily="49" charset="0"/>
              </a:rPr>
              <a:t>,</a:t>
            </a:r>
          </a:p>
          <a:p>
            <a:pPr marL="361950" indent="-361950" defTabSz="966788" eaLnBrk="1" hangingPunct="1">
              <a:defRPr/>
            </a:pPr>
            <a:r>
              <a:rPr lang="en-US" sz="1550" dirty="0">
                <a:latin typeface="Candara" pitchFamily="34" charset="0"/>
                <a:cs typeface="Courier New" pitchFamily="49" charset="0"/>
              </a:rPr>
              <a:t>5+7 means "one or more occurrences of the character 5, followed by a</a:t>
            </a:r>
          </a:p>
          <a:p>
            <a:pPr marL="361950" indent="-361950" defTabSz="966788" eaLnBrk="1" hangingPunct="1">
              <a:defRPr/>
            </a:pPr>
            <a:r>
              <a:rPr lang="en-US" sz="1550" dirty="0">
                <a:latin typeface="Candara" pitchFamily="34" charset="0"/>
                <a:cs typeface="Courier New" pitchFamily="49" charset="0"/>
              </a:rPr>
              <a:t>single 7." The number 57 would match, as would 555557. You can also use</a:t>
            </a:r>
          </a:p>
          <a:p>
            <a:pPr marL="361950" indent="-361950" defTabSz="966788" eaLnBrk="1" hangingPunct="1">
              <a:defRPr/>
            </a:pPr>
            <a:r>
              <a:rPr lang="en-US" sz="1550" dirty="0">
                <a:latin typeface="Candara" pitchFamily="34" charset="0"/>
                <a:cs typeface="Courier New" pitchFamily="49" charset="0"/>
              </a:rPr>
              <a:t>parentheses to group a </a:t>
            </a:r>
            <a:r>
              <a:rPr lang="en-US" sz="1550" dirty="0" err="1">
                <a:latin typeface="Candara" pitchFamily="34" charset="0"/>
                <a:cs typeface="Courier New" pitchFamily="49" charset="0"/>
              </a:rPr>
              <a:t>subexpression</a:t>
            </a:r>
            <a:r>
              <a:rPr lang="en-US" sz="1550" dirty="0">
                <a:latin typeface="Candara" pitchFamily="34" charset="0"/>
                <a:cs typeface="Courier New" pitchFamily="49" charset="0"/>
              </a:rPr>
              <a:t>. For example, (52)+7 would match</a:t>
            </a:r>
          </a:p>
          <a:p>
            <a:pPr marL="361950" indent="-361950" defTabSz="966788" eaLnBrk="1" hangingPunct="1">
              <a:defRPr/>
            </a:pPr>
            <a:r>
              <a:rPr lang="en-US" sz="1550" dirty="0">
                <a:latin typeface="Candara" pitchFamily="34" charset="0"/>
                <a:cs typeface="Courier New" pitchFamily="49" charset="0"/>
              </a:rPr>
              <a:t> any string that started with a sequence of 52. Matches would include 527, </a:t>
            </a:r>
          </a:p>
          <a:p>
            <a:pPr marL="361950" indent="-361950" defTabSz="966788" eaLnBrk="1" hangingPunct="1">
              <a:defRPr/>
            </a:pPr>
            <a:r>
              <a:rPr lang="en-US" sz="1550" dirty="0">
                <a:latin typeface="Candara" pitchFamily="34" charset="0"/>
                <a:cs typeface="Courier New" pitchFamily="49" charset="0"/>
              </a:rPr>
              <a:t>52527, 5252527, and so on.</a:t>
            </a:r>
          </a:p>
          <a:p>
            <a:pPr marL="361950" indent="-361950" defTabSz="966788" eaLnBrk="1" hangingPunct="1">
              <a:defRPr/>
            </a:pPr>
            <a:endParaRPr lang="en-US" sz="1550" dirty="0">
              <a:latin typeface="Candara" pitchFamily="34" charset="0"/>
              <a:cs typeface="Courier New" pitchFamily="49" charset="0"/>
            </a:endParaRPr>
          </a:p>
        </p:txBody>
      </p:sp>
      <p:grpSp>
        <p:nvGrpSpPr>
          <p:cNvPr id="369669"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9670"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069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AE06E1C7-C7B1-4C9B-A55D-ECE05C42BD8B}" type="slidenum">
              <a:rPr lang="en-US" altLang="en-US" sz="800">
                <a:latin typeface="Arial" pitchFamily="34" charset="0"/>
              </a:rPr>
              <a:pPr algn="r" eaLnBrk="1" hangingPunct="1">
                <a:spcBef>
                  <a:spcPct val="0"/>
                </a:spcBef>
                <a:buFontTx/>
                <a:buNone/>
              </a:pPr>
              <a:t>19</a:t>
            </a:fld>
            <a:endParaRPr lang="en-US" altLang="en-US" sz="800">
              <a:latin typeface="Arial" pitchFamily="34" charset="0"/>
            </a:endParaRPr>
          </a:p>
        </p:txBody>
      </p:sp>
      <p:sp>
        <p:nvSpPr>
          <p:cNvPr id="5" name="Rectangle 7"/>
          <p:cNvSpPr txBox="1">
            <a:spLocks noChangeArrowheads="1"/>
          </p:cNvSpPr>
          <p:nvPr/>
        </p:nvSpPr>
        <p:spPr>
          <a:xfrm>
            <a:off x="228600" y="762000"/>
            <a:ext cx="6510338" cy="57912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You can also delimit a range of characters using square brackets. [a-f] would </a:t>
            </a:r>
          </a:p>
          <a:p>
            <a:pPr marL="361950" indent="-361950" defTabSz="966788" eaLnBrk="1" hangingPunct="1">
              <a:defRPr/>
            </a:pPr>
            <a:r>
              <a:rPr lang="en-US" sz="1550" dirty="0">
                <a:latin typeface="Candara" pitchFamily="34" charset="0"/>
                <a:cs typeface="Courier New" pitchFamily="49" charset="0"/>
              </a:rPr>
              <a:t>match any single character from a to f (lowercase only). The following</a:t>
            </a:r>
          </a:p>
          <a:p>
            <a:pPr marL="361950" indent="-361950" defTabSz="966788" eaLnBrk="1" hangingPunct="1">
              <a:defRPr/>
            </a:pPr>
            <a:r>
              <a:rPr lang="en-US" sz="1550" dirty="0">
                <a:latin typeface="Candara" pitchFamily="34" charset="0"/>
                <a:cs typeface="Courier New" pitchFamily="49" charset="0"/>
              </a:rPr>
              <a:t>expression would match any word that starts with a letter from a to f ,</a:t>
            </a:r>
          </a:p>
          <a:p>
            <a:pPr marL="361950" indent="-361950" defTabSz="966788" eaLnBrk="1" hangingPunct="1">
              <a:defRPr/>
            </a:pPr>
            <a:r>
              <a:rPr lang="en-US" sz="1550" dirty="0">
                <a:latin typeface="Candara" pitchFamily="34" charset="0"/>
                <a:cs typeface="Courier New" pitchFamily="49" charset="0"/>
              </a:rPr>
              <a:t>contains one or more "word" characters (letters), and ends </a:t>
            </a:r>
            <a:r>
              <a:rPr lang="en-US" sz="1550" dirty="0" err="1">
                <a:latin typeface="Candara" pitchFamily="34" charset="0"/>
                <a:cs typeface="Courier New" pitchFamily="49" charset="0"/>
              </a:rPr>
              <a:t>withing</a:t>
            </a:r>
            <a:r>
              <a:rPr lang="en-US" sz="1550" dirty="0">
                <a:latin typeface="Candara" pitchFamily="34" charset="0"/>
                <a:cs typeface="Courier New" pitchFamily="49" charset="0"/>
              </a:rPr>
              <a:t>—</a:t>
            </a:r>
          </a:p>
          <a:p>
            <a:pPr marL="361950" indent="-361950" defTabSz="966788" eaLnBrk="1" hangingPunct="1">
              <a:defRPr/>
            </a:pPr>
            <a:r>
              <a:rPr lang="en-US" sz="1550" dirty="0">
                <a:latin typeface="Candara" pitchFamily="34" charset="0"/>
                <a:cs typeface="Courier New" pitchFamily="49" charset="0"/>
              </a:rPr>
              <a:t>possible matches. (Examples </a:t>
            </a:r>
            <a:r>
              <a:rPr lang="en-US" sz="1550" b="1" dirty="0">
                <a:latin typeface="Candara" pitchFamily="34" charset="0"/>
                <a:cs typeface="Courier New" pitchFamily="49" charset="0"/>
              </a:rPr>
              <a:t>acting</a:t>
            </a:r>
            <a:r>
              <a:rPr lang="en-US" sz="1550" dirty="0">
                <a:latin typeface="Candara" pitchFamily="34" charset="0"/>
                <a:cs typeface="Courier New" pitchFamily="49" charset="0"/>
              </a:rPr>
              <a:t> and </a:t>
            </a:r>
            <a:r>
              <a:rPr lang="en-US" sz="1550" b="1" dirty="0">
                <a:latin typeface="Candara" pitchFamily="34" charset="0"/>
                <a:cs typeface="Courier New" pitchFamily="49" charset="0"/>
              </a:rPr>
              <a:t>developing</a:t>
            </a:r>
            <a:r>
              <a:rPr lang="en-US" sz="1550" dirty="0">
                <a:latin typeface="Candara" pitchFamily="34" charset="0"/>
                <a:cs typeface="Courier New" pitchFamily="49" charset="0"/>
              </a:rPr>
              <a:t> etc.)</a:t>
            </a:r>
          </a:p>
          <a:p>
            <a:pPr marL="361950" indent="-361950" defTabSz="966788" eaLnBrk="1" hangingPunct="1">
              <a:defRPr/>
            </a:pPr>
            <a:endParaRPr lang="en-US" sz="5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[a-f]\</a:t>
            </a:r>
            <a:r>
              <a:rPr lang="en-US" sz="1550" dirty="0" err="1">
                <a:latin typeface="Candara" pitchFamily="34" charset="0"/>
                <a:cs typeface="Courier New" pitchFamily="49" charset="0"/>
              </a:rPr>
              <a:t>w+ing</a:t>
            </a:r>
            <a:endParaRPr lang="en-US" sz="1550" dirty="0">
              <a:latin typeface="Candara" pitchFamily="34" charset="0"/>
              <a:cs typeface="Courier New" pitchFamily="49" charset="0"/>
            </a:endParaRP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following is a more useful regular expression that can match any e-mail </a:t>
            </a:r>
          </a:p>
          <a:p>
            <a:pPr marL="361950" indent="-361950" defTabSz="966788" eaLnBrk="1" hangingPunct="1">
              <a:defRPr/>
            </a:pPr>
            <a:r>
              <a:rPr lang="en-US" sz="1550" dirty="0">
                <a:latin typeface="Candara" pitchFamily="34" charset="0"/>
                <a:cs typeface="Courier New" pitchFamily="49" charset="0"/>
              </a:rPr>
              <a:t>address by verifying that it contains the @ symbol. The dot is a</a:t>
            </a:r>
          </a:p>
          <a:p>
            <a:pPr marL="361950" indent="-361950" defTabSz="966788" eaLnBrk="1" hangingPunct="1">
              <a:defRPr/>
            </a:pPr>
            <a:r>
              <a:rPr lang="en-US" sz="1550" dirty="0" err="1">
                <a:latin typeface="Candara" pitchFamily="34" charset="0"/>
                <a:cs typeface="Courier New" pitchFamily="49" charset="0"/>
              </a:rPr>
              <a:t>metacharacter</a:t>
            </a:r>
            <a:r>
              <a:rPr lang="en-US" sz="1550" dirty="0">
                <a:latin typeface="Candara" pitchFamily="34" charset="0"/>
                <a:cs typeface="Courier New" pitchFamily="49" charset="0"/>
              </a:rPr>
              <a:t> used to indicate any character except newline. However, </a:t>
            </a:r>
          </a:p>
          <a:p>
            <a:pPr marL="361950" indent="-361950" defTabSz="966788" eaLnBrk="1" hangingPunct="1">
              <a:defRPr/>
            </a:pPr>
            <a:r>
              <a:rPr lang="en-US" sz="1550" dirty="0">
                <a:latin typeface="Candara" pitchFamily="34" charset="0"/>
                <a:cs typeface="Courier New" pitchFamily="49" charset="0"/>
              </a:rPr>
              <a:t>some invalid e-mail addresses would still be allowed, including those that </a:t>
            </a:r>
          </a:p>
          <a:p>
            <a:pPr marL="361950" indent="-361950" defTabSz="966788" eaLnBrk="1" hangingPunct="1">
              <a:defRPr/>
            </a:pPr>
            <a:r>
              <a:rPr lang="en-US" sz="1550" dirty="0">
                <a:latin typeface="Candara" pitchFamily="34" charset="0"/>
                <a:cs typeface="Courier New" pitchFamily="49" charset="0"/>
              </a:rPr>
              <a:t>contain spaces and those that don't include a dot (.). You'll see a better</a:t>
            </a:r>
          </a:p>
          <a:p>
            <a:pPr marL="361950" indent="-361950" defTabSz="966788" eaLnBrk="1" hangingPunct="1">
              <a:defRPr/>
            </a:pPr>
            <a:r>
              <a:rPr lang="en-US" sz="1550" dirty="0">
                <a:latin typeface="Candara" pitchFamily="34" charset="0"/>
                <a:cs typeface="Courier New" pitchFamily="49" charset="0"/>
              </a:rPr>
              <a:t>example a little later in the customer form example.</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b="1" dirty="0">
                <a:latin typeface="Candara" pitchFamily="34" charset="0"/>
                <a:cs typeface="Courier New" pitchFamily="49" charset="0"/>
              </a:rPr>
              <a:t>10.2.2 Finding a Regular Expression</a:t>
            </a:r>
          </a:p>
          <a:p>
            <a:pPr marL="361950" indent="-361950" defTabSz="966788" eaLnBrk="1" hangingPunct="1">
              <a:defRPr/>
            </a:pPr>
            <a:r>
              <a:rPr lang="en-US" sz="1550" dirty="0">
                <a:latin typeface="Candara" pitchFamily="34" charset="0"/>
                <a:cs typeface="Courier New" pitchFamily="49" charset="0"/>
              </a:rPr>
              <a:t>Clearly, picking the perfect regular expression may require some testing. In </a:t>
            </a:r>
          </a:p>
          <a:p>
            <a:pPr marL="361950" indent="-361950" defTabSz="966788" eaLnBrk="1" hangingPunct="1">
              <a:defRPr/>
            </a:pPr>
            <a:r>
              <a:rPr lang="en-US" sz="1550" dirty="0">
                <a:latin typeface="Candara" pitchFamily="34" charset="0"/>
                <a:cs typeface="Courier New" pitchFamily="49" charset="0"/>
              </a:rPr>
              <a:t>fact, numerous reference materials (on the Internet and in paper form)</a:t>
            </a:r>
          </a:p>
          <a:p>
            <a:pPr marL="361950" indent="-361950" defTabSz="966788" eaLnBrk="1" hangingPunct="1">
              <a:defRPr/>
            </a:pPr>
            <a:r>
              <a:rPr lang="en-US" sz="1550" dirty="0">
                <a:latin typeface="Candara" pitchFamily="34" charset="0"/>
                <a:cs typeface="Courier New" pitchFamily="49" charset="0"/>
              </a:rPr>
              <a:t>include useful regular expressions for validating common values such as </a:t>
            </a:r>
          </a:p>
          <a:p>
            <a:pPr marL="361950" indent="-361950" defTabSz="966788" eaLnBrk="1" hangingPunct="1">
              <a:defRPr/>
            </a:pPr>
            <a:r>
              <a:rPr lang="en-US" sz="1550" dirty="0">
                <a:latin typeface="Candara" pitchFamily="34" charset="0"/>
                <a:cs typeface="Courier New" pitchFamily="49" charset="0"/>
              </a:rPr>
              <a:t>postal codes. To experiment, you can use the simple </a:t>
            </a:r>
            <a:r>
              <a:rPr lang="en-US" sz="1550" b="1" dirty="0" err="1">
                <a:latin typeface="Candara" pitchFamily="34" charset="0"/>
                <a:cs typeface="Courier New" pitchFamily="49" charset="0"/>
              </a:rPr>
              <a:t>RegularExpressionTest</a:t>
            </a:r>
            <a:r>
              <a:rPr lang="en-US" sz="1550" b="1"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page included with the online samples, which is shown in Figure 10.2-1. It </a:t>
            </a:r>
          </a:p>
          <a:p>
            <a:pPr marL="361950" indent="-361950" defTabSz="966788" eaLnBrk="1" hangingPunct="1">
              <a:defRPr/>
            </a:pPr>
            <a:r>
              <a:rPr lang="en-US" sz="1550" dirty="0">
                <a:latin typeface="Candara" pitchFamily="34" charset="0"/>
                <a:cs typeface="Courier New" pitchFamily="49" charset="0"/>
              </a:rPr>
              <a:t>allows you to set a regular expression that will be used to validate a control. </a:t>
            </a:r>
          </a:p>
          <a:p>
            <a:pPr marL="361950" indent="-361950" defTabSz="966788" eaLnBrk="1" hangingPunct="1">
              <a:defRPr/>
            </a:pPr>
            <a:r>
              <a:rPr lang="en-US" sz="1550" dirty="0">
                <a:latin typeface="Candara" pitchFamily="34" charset="0"/>
                <a:cs typeface="Courier New" pitchFamily="49" charset="0"/>
              </a:rPr>
              <a:t>Then you can type in some sample values and see whether the regular </a:t>
            </a:r>
          </a:p>
          <a:p>
            <a:pPr marL="361950" indent="-361950" defTabSz="966788" eaLnBrk="1" hangingPunct="1">
              <a:defRPr/>
            </a:pPr>
            <a:r>
              <a:rPr lang="en-US" sz="1550" dirty="0">
                <a:latin typeface="Candara" pitchFamily="34" charset="0"/>
                <a:cs typeface="Courier New" pitchFamily="49" charset="0"/>
              </a:rPr>
              <a:t>expression validation succeeds or fails.</a:t>
            </a:r>
          </a:p>
        </p:txBody>
      </p:sp>
      <p:grpSp>
        <p:nvGrpSpPr>
          <p:cNvPr id="370693"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706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477000"/>
            <a:ext cx="31242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695" name="Rectangle 4"/>
          <p:cNvSpPr>
            <a:spLocks noChangeArrowheads="1"/>
          </p:cNvSpPr>
          <p:nvPr/>
        </p:nvSpPr>
        <p:spPr bwMode="auto">
          <a:xfrm>
            <a:off x="3429000" y="7391400"/>
            <a:ext cx="327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10.2-1 – A Regular Expression Test</a:t>
            </a:r>
          </a:p>
        </p:txBody>
      </p:sp>
      <p:sp>
        <p:nvSpPr>
          <p:cNvPr id="370696"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328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9D7F8687-CDCA-472B-A0B7-49E0698FA68C}" type="slidenum">
              <a:rPr lang="en-US" altLang="en-US" sz="800">
                <a:latin typeface="Arial" pitchFamily="34" charset="0"/>
              </a:rPr>
              <a:pPr algn="r" eaLnBrk="1" hangingPunct="1">
                <a:spcBef>
                  <a:spcPct val="0"/>
                </a:spcBef>
                <a:buFontTx/>
                <a:buNone/>
              </a:pPr>
              <a:t>2</a:t>
            </a:fld>
            <a:endParaRPr lang="en-US" altLang="en-US" sz="800">
              <a:latin typeface="Arial" pitchFamily="34" charset="0"/>
            </a:endParaRPr>
          </a:p>
        </p:txBody>
      </p:sp>
      <p:sp>
        <p:nvSpPr>
          <p:cNvPr id="5" name="Rectangle 7"/>
          <p:cNvSpPr txBox="1">
            <a:spLocks noChangeArrowheads="1"/>
          </p:cNvSpPr>
          <p:nvPr/>
        </p:nvSpPr>
        <p:spPr>
          <a:xfrm>
            <a:off x="228600" y="762000"/>
            <a:ext cx="6510338" cy="7086600"/>
          </a:xfrm>
          <a:prstGeom prst="rect">
            <a:avLst/>
          </a:prstGeom>
        </p:spPr>
        <p:txBody>
          <a:bodyPr/>
          <a:lstStyle/>
          <a:p>
            <a:pPr marL="361950" indent="-361950" defTabSz="966788" eaLnBrk="1" hangingPunct="1">
              <a:defRPr/>
            </a:pPr>
            <a:r>
              <a:rPr lang="en-US" b="1" dirty="0">
                <a:latin typeface="Candara" pitchFamily="34" charset="0"/>
                <a:cs typeface="Courier New" pitchFamily="49" charset="0"/>
              </a:rPr>
              <a:t>10.0 Understanding Validation</a:t>
            </a:r>
          </a:p>
          <a:p>
            <a:pPr marL="361950" indent="-361950" defTabSz="966788" eaLnBrk="1" hangingPunct="1">
              <a:defRPr/>
            </a:pPr>
            <a:r>
              <a:rPr lang="en-US" sz="1600" b="1" dirty="0">
                <a:latin typeface="Candara" pitchFamily="34" charset="0"/>
                <a:cs typeface="Courier New" pitchFamily="49" charset="0"/>
              </a:rPr>
              <a:t>10.1 Common User Mistakes</a:t>
            </a:r>
          </a:p>
          <a:p>
            <a:pPr marL="361950" indent="-361950" defTabSz="966788" eaLnBrk="1" hangingPunct="1">
              <a:defRPr/>
            </a:pPr>
            <a:r>
              <a:rPr lang="en-US" sz="1550" dirty="0">
                <a:latin typeface="Candara" pitchFamily="34" charset="0"/>
                <a:cs typeface="Courier New" pitchFamily="49" charset="0"/>
              </a:rPr>
              <a:t>Common knowledge as developers is that the users, when using any</a:t>
            </a:r>
          </a:p>
          <a:p>
            <a:pPr marL="361950" indent="-361950" defTabSz="966788" eaLnBrk="1" hangingPunct="1">
              <a:defRPr/>
            </a:pPr>
            <a:r>
              <a:rPr lang="en-US" sz="1550" dirty="0">
                <a:latin typeface="Candara" pitchFamily="34" charset="0"/>
                <a:cs typeface="Courier New" pitchFamily="49" charset="0"/>
              </a:rPr>
              <a:t>application will make mistakes when entering data. What’s particularly</a:t>
            </a:r>
          </a:p>
          <a:p>
            <a:pPr marL="361950" indent="-361950" defTabSz="966788" eaLnBrk="1" hangingPunct="1">
              <a:defRPr/>
            </a:pPr>
            <a:r>
              <a:rPr lang="en-US" sz="1550" dirty="0">
                <a:latin typeface="Candara" pitchFamily="34" charset="0"/>
                <a:cs typeface="Courier New" pitchFamily="49" charset="0"/>
              </a:rPr>
              <a:t>daunting is the range of possible mistakes that users can make. Here are</a:t>
            </a:r>
          </a:p>
          <a:p>
            <a:pPr marL="361950" indent="-361950" defTabSz="966788" eaLnBrk="1" hangingPunct="1">
              <a:defRPr/>
            </a:pPr>
            <a:r>
              <a:rPr lang="en-US" sz="1550" dirty="0">
                <a:latin typeface="Candara" pitchFamily="34" charset="0"/>
                <a:cs typeface="Courier New" pitchFamily="49" charset="0"/>
              </a:rPr>
              <a:t>some common examples: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buFont typeface="Wingdings" pitchFamily="2" charset="2"/>
              <a:buChar char="§"/>
              <a:defRPr/>
            </a:pPr>
            <a:r>
              <a:rPr lang="en-US" sz="1550" dirty="0">
                <a:latin typeface="Candara" pitchFamily="34" charset="0"/>
                <a:cs typeface="Courier New" pitchFamily="49" charset="0"/>
              </a:rPr>
              <a:t>Users might ignore an important field and leave it blank.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buFont typeface="Wingdings" pitchFamily="2" charset="2"/>
              <a:buChar char="§"/>
              <a:defRPr/>
            </a:pPr>
            <a:r>
              <a:rPr lang="en-US" sz="1550" dirty="0">
                <a:latin typeface="Candara" pitchFamily="34" charset="0"/>
                <a:cs typeface="Courier New" pitchFamily="49" charset="0"/>
              </a:rPr>
              <a:t>Users might try to type a short string of nonsense to circumvent a required field check, thereby creating endless headaches on your end. For example, you might get stuck with an invalid e-mail address that causes problems for your automatic e-mailing program.</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buFont typeface="Wingdings" pitchFamily="2" charset="2"/>
              <a:buChar char="§"/>
              <a:defRPr/>
            </a:pPr>
            <a:r>
              <a:rPr lang="en-US" sz="1550" dirty="0">
                <a:latin typeface="Candara" pitchFamily="34" charset="0"/>
                <a:cs typeface="Courier New" pitchFamily="49" charset="0"/>
              </a:rPr>
              <a:t>Users might make an honest mistake, such as entering a typing error, entering a nonnumeric character in a number field, or submitting the wrong type of information. They might even enter several pieces of information that are individually correct but when taken together are inconsistent (for example, entering a MasterCard number after choosing Visa as the payment type).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buFont typeface="Wingdings" pitchFamily="2" charset="2"/>
              <a:buChar char="§"/>
              <a:defRPr/>
            </a:pPr>
            <a:r>
              <a:rPr lang="en-US" sz="1550" dirty="0">
                <a:latin typeface="Candara" pitchFamily="34" charset="0"/>
                <a:cs typeface="Courier New" pitchFamily="49" charset="0"/>
              </a:rPr>
              <a:t>Malicious users might try to exploit a weakness in your code by entering carefully structured wrong values. For example, they might attempt to cause a specific error that will reveal sensitive information. A more dramatic example of this technique is the SQL injection attack, where user-supplied values change the operation of a dynamically constructed database command. (Of course, validation is no defense for poor coding. In a later chapter you’ll learn how to use parameterized commands, which avoid the danger of SQL injection attacks altogether.) A web application is particularly susceptible to these problems, because it relies on basic </a:t>
            </a:r>
            <a:r>
              <a:rPr lang="en-US" sz="1550" dirty="0" err="1">
                <a:latin typeface="Candara" pitchFamily="34" charset="0"/>
                <a:cs typeface="Courier New" pitchFamily="49" charset="0"/>
              </a:rPr>
              <a:t>HTMLinput</a:t>
            </a:r>
            <a:r>
              <a:rPr lang="en-US" sz="1550" dirty="0">
                <a:latin typeface="Candara" pitchFamily="34" charset="0"/>
                <a:cs typeface="Courier New" pitchFamily="49" charset="0"/>
              </a:rPr>
              <a:t> controls that don’t have all the features of their Windows counterparts.  </a:t>
            </a:r>
          </a:p>
        </p:txBody>
      </p:sp>
      <p:grpSp>
        <p:nvGrpSpPr>
          <p:cNvPr id="353285"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3286"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171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5357861-1B9D-4CE9-894F-951066101FF1}" type="slidenum">
              <a:rPr lang="en-US" altLang="en-US" sz="800">
                <a:latin typeface="Arial" pitchFamily="34" charset="0"/>
              </a:rPr>
              <a:pPr algn="r" eaLnBrk="1" hangingPunct="1">
                <a:spcBef>
                  <a:spcPct val="0"/>
                </a:spcBef>
                <a:buFontTx/>
                <a:buNone/>
              </a:pPr>
              <a:t>20</a:t>
            </a:fld>
            <a:endParaRPr lang="en-US" altLang="en-US" sz="800">
              <a:latin typeface="Arial" pitchFamily="34" charset="0"/>
            </a:endParaRPr>
          </a:p>
        </p:txBody>
      </p:sp>
      <p:sp>
        <p:nvSpPr>
          <p:cNvPr id="5" name="Rectangle 7"/>
          <p:cNvSpPr txBox="1">
            <a:spLocks noChangeArrowheads="1"/>
          </p:cNvSpPr>
          <p:nvPr/>
        </p:nvSpPr>
        <p:spPr>
          <a:xfrm>
            <a:off x="228600" y="762000"/>
            <a:ext cx="6510338" cy="57912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code is quite simple. The Set This Expression button assigns a new </a:t>
            </a:r>
          </a:p>
          <a:p>
            <a:pPr marL="361950" indent="-361950" defTabSz="966788" eaLnBrk="1" hangingPunct="1">
              <a:defRPr/>
            </a:pPr>
            <a:r>
              <a:rPr lang="en-US" sz="1550" dirty="0">
                <a:latin typeface="Candara" pitchFamily="34" charset="0"/>
                <a:cs typeface="Courier New" pitchFamily="49" charset="0"/>
              </a:rPr>
              <a:t>regular expression to the </a:t>
            </a:r>
            <a:r>
              <a:rPr lang="en-US" sz="1550" b="1" dirty="0" err="1">
                <a:latin typeface="Candara" pitchFamily="34" charset="0"/>
                <a:cs typeface="Courier New" pitchFamily="49" charset="0"/>
              </a:rPr>
              <a:t>RegularExpressionValidator</a:t>
            </a:r>
            <a:r>
              <a:rPr lang="en-US" sz="1550" dirty="0">
                <a:latin typeface="Candara" pitchFamily="34" charset="0"/>
                <a:cs typeface="Courier New" pitchFamily="49" charset="0"/>
              </a:rPr>
              <a:t> control (using</a:t>
            </a:r>
          </a:p>
          <a:p>
            <a:pPr marL="361950" indent="-361950" defTabSz="966788" eaLnBrk="1" hangingPunct="1">
              <a:defRPr/>
            </a:pPr>
            <a:r>
              <a:rPr lang="en-US" sz="1550" dirty="0">
                <a:latin typeface="Candara" pitchFamily="34" charset="0"/>
                <a:cs typeface="Courier New" pitchFamily="49" charset="0"/>
              </a:rPr>
              <a:t>whatever text you have typed). The Validate button simply triggers a </a:t>
            </a:r>
          </a:p>
          <a:p>
            <a:pPr marL="361950" indent="-361950" defTabSz="966788" eaLnBrk="1" hangingPunct="1">
              <a:defRPr/>
            </a:pPr>
            <a:r>
              <a:rPr lang="en-US" sz="1550" b="1" dirty="0" err="1">
                <a:latin typeface="Candara" pitchFamily="34" charset="0"/>
                <a:cs typeface="Courier New" pitchFamily="49" charset="0"/>
              </a:rPr>
              <a:t>postback</a:t>
            </a:r>
            <a:r>
              <a:rPr lang="en-US" sz="1550" dirty="0">
                <a:latin typeface="Candara" pitchFamily="34" charset="0"/>
                <a:cs typeface="Courier New" pitchFamily="49" charset="0"/>
              </a:rPr>
              <a:t>, which causes ASP.NET to perform validation automatically. If an </a:t>
            </a:r>
          </a:p>
          <a:p>
            <a:pPr marL="361950" indent="-361950" defTabSz="966788" eaLnBrk="1" hangingPunct="1">
              <a:defRPr/>
            </a:pPr>
            <a:r>
              <a:rPr lang="en-US" sz="1550" dirty="0">
                <a:latin typeface="Candara" pitchFamily="34" charset="0"/>
                <a:cs typeface="Courier New" pitchFamily="49" charset="0"/>
              </a:rPr>
              <a:t>error message appears, validation has failed. Otherwise, it's successful.</a:t>
            </a:r>
          </a:p>
        </p:txBody>
      </p:sp>
      <p:grpSp>
        <p:nvGrpSpPr>
          <p:cNvPr id="371717"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8"/>
          <p:cNvSpPr>
            <a:spLocks noChangeArrowheads="1"/>
          </p:cNvSpPr>
          <p:nvPr/>
        </p:nvSpPr>
        <p:spPr bwMode="auto">
          <a:xfrm>
            <a:off x="381000" y="2057400"/>
            <a:ext cx="6172200" cy="1384300"/>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050" dirty="0">
                <a:solidFill>
                  <a:srgbClr val="002B82"/>
                </a:solidFill>
                <a:latin typeface="Candara" pitchFamily="34" charset="0"/>
              </a:rPr>
              <a:t>public partial class RegularExpressionTest : </a:t>
            </a:r>
            <a:r>
              <a:rPr lang="en-US" sz="1050" dirty="0" err="1">
                <a:solidFill>
                  <a:srgbClr val="002B82"/>
                </a:solidFill>
                <a:latin typeface="Candara" pitchFamily="34" charset="0"/>
              </a:rPr>
              <a:t>System.Web.UI.Page</a:t>
            </a:r>
            <a:r>
              <a:rPr lang="en-US" sz="1050" dirty="0">
                <a:solidFill>
                  <a:srgbClr val="002B82"/>
                </a:solidFill>
                <a:latin typeface="Candara" pitchFamily="34" charset="0"/>
              </a:rPr>
              <a:t> </a:t>
            </a:r>
          </a:p>
          <a:p>
            <a:pPr defTabSz="966788" eaLnBrk="1" hangingPunct="1">
              <a:defRPr/>
            </a:pPr>
            <a:r>
              <a:rPr lang="en-US" sz="1050" dirty="0">
                <a:solidFill>
                  <a:srgbClr val="002B82"/>
                </a:solidFill>
                <a:latin typeface="Candara" pitchFamily="34" charset="0"/>
              </a:rPr>
              <a:t>{</a:t>
            </a:r>
          </a:p>
          <a:p>
            <a:pPr defTabSz="966788" eaLnBrk="1" hangingPunct="1">
              <a:defRPr/>
            </a:pPr>
            <a:r>
              <a:rPr lang="en-US" sz="1050" dirty="0">
                <a:solidFill>
                  <a:srgbClr val="002B82"/>
                </a:solidFill>
                <a:latin typeface="Candara" pitchFamily="34" charset="0"/>
              </a:rPr>
              <a:t>    protected void cmdSetExpression_Click(Object sender, EventArgs e)  {</a:t>
            </a:r>
          </a:p>
          <a:p>
            <a:pPr defTabSz="966788" eaLnBrk="1" hangingPunct="1">
              <a:defRPr/>
            </a:pPr>
            <a:r>
              <a:rPr lang="en-US" sz="1050" dirty="0">
                <a:solidFill>
                  <a:srgbClr val="002B82"/>
                </a:solidFill>
                <a:latin typeface="Candara" pitchFamily="34" charset="0"/>
              </a:rPr>
              <a:t>        TestValidator.ValidationExpression = txtExpression.Text;</a:t>
            </a:r>
          </a:p>
          <a:p>
            <a:pPr defTabSz="966788" eaLnBrk="1" hangingPunct="1">
              <a:defRPr/>
            </a:pPr>
            <a:r>
              <a:rPr lang="en-US" sz="1050" dirty="0">
                <a:solidFill>
                  <a:srgbClr val="002B82"/>
                </a:solidFill>
                <a:latin typeface="Candara" pitchFamily="34" charset="0"/>
              </a:rPr>
              <a:t>        lblExpression.Text = "Current Expression: ";</a:t>
            </a:r>
          </a:p>
          <a:p>
            <a:pPr defTabSz="966788" eaLnBrk="1" hangingPunct="1">
              <a:defRPr/>
            </a:pPr>
            <a:r>
              <a:rPr lang="en-US" sz="1050" dirty="0">
                <a:solidFill>
                  <a:srgbClr val="002B82"/>
                </a:solidFill>
                <a:latin typeface="Candara" pitchFamily="34" charset="0"/>
              </a:rPr>
              <a:t>        lblExpression.Text += txtExpression.Text;</a:t>
            </a:r>
          </a:p>
          <a:p>
            <a:pPr defTabSz="966788" eaLnBrk="1" hangingPunct="1">
              <a:defRPr/>
            </a:pPr>
            <a:r>
              <a:rPr lang="en-US" sz="1050" dirty="0">
                <a:solidFill>
                  <a:srgbClr val="002B82"/>
                </a:solidFill>
                <a:latin typeface="Candara" pitchFamily="34" charset="0"/>
              </a:rPr>
              <a:t>    }</a:t>
            </a:r>
          </a:p>
          <a:p>
            <a:pPr defTabSz="966788" eaLnBrk="1" hangingPunct="1">
              <a:defRPr/>
            </a:pPr>
            <a:r>
              <a:rPr lang="en-US" sz="1050" dirty="0">
                <a:solidFill>
                  <a:srgbClr val="002B82"/>
                </a:solidFill>
                <a:latin typeface="Candara" pitchFamily="34" charset="0"/>
              </a:rPr>
              <a:t>}</a:t>
            </a:r>
          </a:p>
        </p:txBody>
      </p:sp>
      <p:sp>
        <p:nvSpPr>
          <p:cNvPr id="371719" name="Rectangle 4"/>
          <p:cNvSpPr>
            <a:spLocks noChangeArrowheads="1"/>
          </p:cNvSpPr>
          <p:nvPr/>
        </p:nvSpPr>
        <p:spPr bwMode="auto">
          <a:xfrm>
            <a:off x="1219200" y="3433763"/>
            <a:ext cx="426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10.2-1 – Regular Expression Test Code Behind</a:t>
            </a:r>
          </a:p>
        </p:txBody>
      </p:sp>
      <p:sp>
        <p:nvSpPr>
          <p:cNvPr id="14" name="Rectangle 7"/>
          <p:cNvSpPr txBox="1">
            <a:spLocks noChangeArrowheads="1"/>
          </p:cNvSpPr>
          <p:nvPr/>
        </p:nvSpPr>
        <p:spPr>
          <a:xfrm>
            <a:off x="228600" y="3717925"/>
            <a:ext cx="6510338" cy="1524000"/>
          </a:xfrm>
          <a:prstGeom prst="rect">
            <a:avLst/>
          </a:prstGeom>
        </p:spPr>
        <p:txBody>
          <a:bodyPr/>
          <a:lstStyle/>
          <a:p>
            <a:pPr marL="228600" indent="-228600" defTabSz="966788" eaLnBrk="1" hangingPunct="1">
              <a:defRPr/>
            </a:pPr>
            <a:r>
              <a:rPr lang="en-US" sz="1550" b="1" dirty="0">
                <a:latin typeface="Candara" pitchFamily="34" charset="0"/>
                <a:cs typeface="Courier New" pitchFamily="49" charset="0"/>
              </a:rPr>
              <a:t>10.2.3 Regular Expression Building Blocks</a:t>
            </a:r>
          </a:p>
          <a:p>
            <a:pPr eaLnBrk="1" hangingPunct="1">
              <a:defRPr/>
            </a:pPr>
            <a:r>
              <a:rPr lang="en-US" sz="1550" dirty="0">
                <a:latin typeface="Candara" pitchFamily="34" charset="0"/>
                <a:cs typeface="Courier New" pitchFamily="49" charset="0"/>
              </a:rPr>
              <a:t>Table 11-4 shows some of the fundamental regular expression building blocks. If you need to match a literal character with the same name as a special character, you generally precede it with a \ character. For example, \*hello\* matches *hello* in a string, because the special asterisk (*) character is preceded by a slash (\).</a:t>
            </a:r>
          </a:p>
        </p:txBody>
      </p:sp>
      <p:graphicFrame>
        <p:nvGraphicFramePr>
          <p:cNvPr id="15" name="Table 14"/>
          <p:cNvGraphicFramePr>
            <a:graphicFrameLocks noGrp="1"/>
          </p:cNvGraphicFramePr>
          <p:nvPr/>
        </p:nvGraphicFramePr>
        <p:xfrm>
          <a:off x="282575" y="5241925"/>
          <a:ext cx="6477000" cy="3136903"/>
        </p:xfrm>
        <a:graphic>
          <a:graphicData uri="http://schemas.openxmlformats.org/drawingml/2006/table">
            <a:tbl>
              <a:tblPr/>
              <a:tblGrid>
                <a:gridCol w="595585"/>
                <a:gridCol w="5881415"/>
              </a:tblGrid>
              <a:tr h="262888">
                <a:tc gridSpan="2">
                  <a:txBody>
                    <a:bodyPr/>
                    <a:lstStyle/>
                    <a:p>
                      <a:pPr marL="0" marR="0" algn="ctr">
                        <a:spcBef>
                          <a:spcPts val="0"/>
                        </a:spcBef>
                        <a:spcAft>
                          <a:spcPts val="0"/>
                        </a:spcAft>
                      </a:pPr>
                      <a:r>
                        <a:rPr lang="en-US" sz="1600" b="1" dirty="0">
                          <a:solidFill>
                            <a:srgbClr val="000000"/>
                          </a:solidFill>
                          <a:latin typeface="Calibri"/>
                          <a:ea typeface="Times New Roman"/>
                          <a:cs typeface="Times New Roman"/>
                        </a:rPr>
                        <a:t>Table Regular Expression Characters</a:t>
                      </a:r>
                      <a:endParaRPr lang="en-US" sz="1600" b="1" dirty="0">
                        <a:solidFill>
                          <a:srgbClr val="1F3247"/>
                        </a:solidFill>
                        <a:latin typeface="Calibri"/>
                        <a:ea typeface="Times New Roman"/>
                        <a:cs typeface="Times New Roman"/>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r>
              <a:tr h="241722">
                <a:tc>
                  <a:txBody>
                    <a:bodyPr/>
                    <a:lstStyle/>
                    <a:p>
                      <a:pPr marL="0" marR="0">
                        <a:spcBef>
                          <a:spcPts val="0"/>
                        </a:spcBef>
                        <a:spcAft>
                          <a:spcPts val="0"/>
                        </a:spcAft>
                      </a:pPr>
                      <a:r>
                        <a:rPr lang="en-US" sz="900" b="1" dirty="0">
                          <a:solidFill>
                            <a:srgbClr val="000000"/>
                          </a:solidFill>
                          <a:latin typeface="Times New Roman"/>
                          <a:ea typeface="Times New Roman"/>
                          <a:cs typeface="Times New Roman"/>
                        </a:rPr>
                        <a:t>Character</a:t>
                      </a:r>
                      <a:endParaRPr lang="en-US" sz="900" dirty="0">
                        <a:latin typeface="Times New Roman"/>
                        <a:ea typeface="Times New Roman"/>
                        <a:cs typeface="Times New Roman"/>
                      </a:endParaRPr>
                    </a:p>
                  </a:txBody>
                  <a:tcPr marL="9525" marR="9525" marT="9524" marB="95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900" b="1" dirty="0">
                          <a:solidFill>
                            <a:srgbClr val="000000"/>
                          </a:solidFill>
                          <a:latin typeface="Times New Roman"/>
                          <a:ea typeface="Times New Roman"/>
                          <a:cs typeface="Times New Roman"/>
                        </a:rPr>
                        <a:t>Description</a:t>
                      </a:r>
                      <a:endParaRPr lang="en-US" sz="900" dirty="0">
                        <a:latin typeface="Times New Roman"/>
                        <a:ea typeface="Times New Roman"/>
                        <a:cs typeface="Times New Roman"/>
                      </a:endParaRPr>
                    </a:p>
                  </a:txBody>
                  <a:tcPr marL="9525" marR="9525" marT="9524" marB="95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7907">
                <a:tc>
                  <a:txBody>
                    <a:bodyPr/>
                    <a:lstStyle/>
                    <a:p>
                      <a:pPr marL="0" marR="0">
                        <a:spcBef>
                          <a:spcPts val="0"/>
                        </a:spcBef>
                        <a:spcAft>
                          <a:spcPts val="0"/>
                        </a:spcAft>
                      </a:pPr>
                      <a:r>
                        <a:rPr lang="en-US" sz="10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Zero or more occurrences of the previous character or </a:t>
                      </a:r>
                      <a:r>
                        <a:rPr lang="en-US" sz="1000" dirty="0" err="1">
                          <a:solidFill>
                            <a:srgbClr val="000000"/>
                          </a:solidFill>
                          <a:latin typeface="Times New Roman"/>
                          <a:ea typeface="Times New Roman"/>
                          <a:cs typeface="Times New Roman"/>
                        </a:rPr>
                        <a:t>subexpression</a:t>
                      </a:r>
                      <a:r>
                        <a:rPr lang="en-US" sz="1000" dirty="0">
                          <a:solidFill>
                            <a:srgbClr val="000000"/>
                          </a:solidFill>
                          <a:latin typeface="Times New Roman"/>
                          <a:ea typeface="Times New Roman"/>
                          <a:cs typeface="Times New Roman"/>
                        </a:rPr>
                        <a:t>. For example, 7*8 matches 7778 or just 8.</a:t>
                      </a:r>
                      <a:endParaRPr lang="en-US" sz="1000" dirty="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2170">
                <a:tc>
                  <a:txBody>
                    <a:bodyPr/>
                    <a:lstStyle/>
                    <a:p>
                      <a:pPr marL="0" marR="0">
                        <a:spcBef>
                          <a:spcPts val="0"/>
                        </a:spcBef>
                        <a:spcAft>
                          <a:spcPts val="0"/>
                        </a:spcAft>
                      </a:pPr>
                      <a:r>
                        <a:rPr lang="en-US" sz="10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One or more occurrences of the previous character or </a:t>
                      </a:r>
                      <a:r>
                        <a:rPr lang="en-US" sz="1000" dirty="0" err="1">
                          <a:solidFill>
                            <a:srgbClr val="000000"/>
                          </a:solidFill>
                          <a:latin typeface="Times New Roman"/>
                          <a:ea typeface="Times New Roman"/>
                          <a:cs typeface="Times New Roman"/>
                        </a:rPr>
                        <a:t>subexpression</a:t>
                      </a:r>
                      <a:r>
                        <a:rPr lang="en-US" sz="1000" dirty="0">
                          <a:solidFill>
                            <a:srgbClr val="000000"/>
                          </a:solidFill>
                          <a:latin typeface="Times New Roman"/>
                          <a:ea typeface="Times New Roman"/>
                          <a:cs typeface="Times New Roman"/>
                        </a:rPr>
                        <a:t>. For example, 7+8 matches 7778 but not 8.</a:t>
                      </a:r>
                      <a:endParaRPr lang="en-US" sz="1000" dirty="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2170">
                <a:tc>
                  <a:txBody>
                    <a:bodyPr/>
                    <a:lstStyle/>
                    <a:p>
                      <a:pPr marL="0" marR="0">
                        <a:spcBef>
                          <a:spcPts val="0"/>
                        </a:spcBef>
                        <a:spcAft>
                          <a:spcPts val="0"/>
                        </a:spcAft>
                      </a:pPr>
                      <a:r>
                        <a:rPr lang="en-US" sz="1000">
                          <a:solidFill>
                            <a:srgbClr val="000000"/>
                          </a:solidFill>
                          <a:latin typeface="Times New Roman"/>
                          <a:ea typeface="Times New Roman"/>
                          <a:cs typeface="Times New Roman"/>
                        </a:rPr>
                        <a:t>( )</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Groups a subexpression that will be treated as a single element. For example, (78)+ matches 78 and 787878.</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3848">
                <a:tc>
                  <a:txBody>
                    <a:bodyPr/>
                    <a:lstStyle/>
                    <a:p>
                      <a:pPr marL="0" marR="0">
                        <a:spcBef>
                          <a:spcPts val="0"/>
                        </a:spcBef>
                        <a:spcAft>
                          <a:spcPts val="0"/>
                        </a:spcAft>
                      </a:pPr>
                      <a:r>
                        <a:rPr lang="en-US" sz="1000">
                          <a:solidFill>
                            <a:srgbClr val="000000"/>
                          </a:solidFill>
                          <a:latin typeface="Times New Roman"/>
                          <a:ea typeface="Times New Roman"/>
                          <a:cs typeface="Times New Roman"/>
                        </a:rPr>
                        <a:t>{m,n}</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The previous character (or </a:t>
                      </a:r>
                      <a:r>
                        <a:rPr lang="en-US" sz="1000" dirty="0" err="1">
                          <a:solidFill>
                            <a:srgbClr val="000000"/>
                          </a:solidFill>
                          <a:latin typeface="Times New Roman"/>
                          <a:ea typeface="Times New Roman"/>
                          <a:cs typeface="Times New Roman"/>
                        </a:rPr>
                        <a:t>subexpression</a:t>
                      </a:r>
                      <a:r>
                        <a:rPr lang="en-US" sz="1000" dirty="0">
                          <a:solidFill>
                            <a:srgbClr val="000000"/>
                          </a:solidFill>
                          <a:latin typeface="Times New Roman"/>
                          <a:ea typeface="Times New Roman"/>
                          <a:cs typeface="Times New Roman"/>
                        </a:rPr>
                        <a:t>) can occur from m to n times. For example, A{1,3} matches A, AA, or AAA.</a:t>
                      </a:r>
                      <a:endParaRPr lang="en-US" sz="1000" dirty="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Either of two matches. For example, 8|6 matches 8 or 6.</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 ]</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Matches one character in a range of valid characters. For example, [A-C] matches A, B, or C.</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2170">
                <a:tc>
                  <a:txBody>
                    <a:bodyPr/>
                    <a:lstStyle/>
                    <a:p>
                      <a:pPr marL="0" marR="0">
                        <a:spcBef>
                          <a:spcPts val="0"/>
                        </a:spcBef>
                        <a:spcAft>
                          <a:spcPts val="0"/>
                        </a:spcAft>
                      </a:pPr>
                      <a:r>
                        <a:rPr lang="en-US" sz="1000">
                          <a:solidFill>
                            <a:srgbClr val="000000"/>
                          </a:solidFill>
                          <a:latin typeface="Times New Roman"/>
                          <a:ea typeface="Times New Roman"/>
                          <a:cs typeface="Times New Roman"/>
                        </a:rPr>
                        <a:t>[^ ]</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Matches a character that isn't in the given range. For example, [^A-B] matches any character except A and B.</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2170">
                <a:tc>
                  <a:txBody>
                    <a:bodyPr/>
                    <a:lstStyle/>
                    <a:p>
                      <a:pPr marL="0" marR="0">
                        <a:spcBef>
                          <a:spcPts val="0"/>
                        </a:spcBef>
                        <a:spcAft>
                          <a:spcPts val="0"/>
                        </a:spcAft>
                      </a:pPr>
                      <a:r>
                        <a:rPr lang="en-US" sz="10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character except newline. For example, .here matches where and there.</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\s</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whitespace character (such as a tab or space).</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\S</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nonwhitespace character.</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\d</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digit character.</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\D</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character that isn't a digit.</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71448">
                <a:tc>
                  <a:txBody>
                    <a:bodyPr/>
                    <a:lstStyle/>
                    <a:p>
                      <a:pPr marL="0" marR="0">
                        <a:spcBef>
                          <a:spcPts val="0"/>
                        </a:spcBef>
                        <a:spcAft>
                          <a:spcPts val="0"/>
                        </a:spcAft>
                      </a:pPr>
                      <a:r>
                        <a:rPr lang="en-US" sz="1000">
                          <a:solidFill>
                            <a:srgbClr val="000000"/>
                          </a:solidFill>
                          <a:latin typeface="Times New Roman"/>
                          <a:ea typeface="Times New Roman"/>
                          <a:cs typeface="Times New Roman"/>
                        </a:rPr>
                        <a:t>\w</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Any "word" character (letter, number, or underscore).</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1722">
                <a:tc>
                  <a:txBody>
                    <a:bodyPr/>
                    <a:lstStyle/>
                    <a:p>
                      <a:pPr marL="0" marR="0">
                        <a:spcBef>
                          <a:spcPts val="0"/>
                        </a:spcBef>
                        <a:spcAft>
                          <a:spcPts val="0"/>
                        </a:spcAft>
                      </a:pPr>
                      <a:r>
                        <a:rPr lang="en-US" sz="1000">
                          <a:solidFill>
                            <a:srgbClr val="000000"/>
                          </a:solidFill>
                          <a:latin typeface="Times New Roman"/>
                          <a:ea typeface="Times New Roman"/>
                          <a:cs typeface="Times New Roman"/>
                        </a:rPr>
                        <a:t>\W</a:t>
                      </a:r>
                      <a:endParaRPr lang="en-US" sz="100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Any character that isn't a "word" character (letter, number, or underscore).</a:t>
                      </a:r>
                      <a:endParaRPr lang="en-US" sz="1000" dirty="0">
                        <a:latin typeface="Times New Roman"/>
                        <a:ea typeface="Times New Roman"/>
                        <a:cs typeface="Times New Roman"/>
                      </a:endParaRPr>
                    </a:p>
                  </a:txBody>
                  <a:tcPr marL="9525" marR="9525" marT="9524" marB="95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71773" name="Rectangle 4"/>
          <p:cNvSpPr>
            <a:spLocks noChangeArrowheads="1"/>
          </p:cNvSpPr>
          <p:nvPr/>
        </p:nvSpPr>
        <p:spPr bwMode="auto">
          <a:xfrm>
            <a:off x="1676400" y="8366125"/>
            <a:ext cx="3657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10.2-2 – Regular Expression Characters</a:t>
            </a:r>
          </a:p>
        </p:txBody>
      </p:sp>
      <p:sp>
        <p:nvSpPr>
          <p:cNvPr id="37177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273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2BA260A-C0B9-4B5F-B21B-F8B8E9E39618}" type="slidenum">
              <a:rPr lang="en-US" altLang="en-US" sz="800">
                <a:latin typeface="Arial" pitchFamily="34" charset="0"/>
              </a:rPr>
              <a:pPr algn="r" eaLnBrk="1" hangingPunct="1">
                <a:spcBef>
                  <a:spcPct val="0"/>
                </a:spcBef>
                <a:buFontTx/>
                <a:buNone/>
              </a:pPr>
              <a:t>21</a:t>
            </a:fld>
            <a:endParaRPr lang="en-US" altLang="en-US" sz="800">
              <a:latin typeface="Arial" pitchFamily="34" charset="0"/>
            </a:endParaRPr>
          </a:p>
        </p:txBody>
      </p:sp>
      <p:sp>
        <p:nvSpPr>
          <p:cNvPr id="5" name="Rectangle 7"/>
          <p:cNvSpPr txBox="1">
            <a:spLocks noChangeArrowheads="1"/>
          </p:cNvSpPr>
          <p:nvPr/>
        </p:nvSpPr>
        <p:spPr>
          <a:xfrm>
            <a:off x="228600" y="762000"/>
            <a:ext cx="6510338" cy="6096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10.2.4 Common Regular Expressions</a:t>
            </a:r>
          </a:p>
          <a:p>
            <a:pPr marL="361950" indent="-361950" defTabSz="966788" eaLnBrk="1" hangingPunct="1">
              <a:defRPr/>
            </a:pPr>
            <a:r>
              <a:rPr lang="en-US" sz="1550" dirty="0">
                <a:latin typeface="Candara" pitchFamily="34" charset="0"/>
                <a:cs typeface="Courier New" pitchFamily="49" charset="0"/>
              </a:rPr>
              <a:t>Table in figure 10.2-3 shows a few common (and useful) regular expressions.</a:t>
            </a:r>
          </a:p>
        </p:txBody>
      </p:sp>
      <p:grpSp>
        <p:nvGrpSpPr>
          <p:cNvPr id="372741"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nvGraphicFramePr>
        <p:xfrm>
          <a:off x="354013" y="1384300"/>
          <a:ext cx="6248400" cy="3490918"/>
        </p:xfrm>
        <a:graphic>
          <a:graphicData uri="http://schemas.openxmlformats.org/drawingml/2006/table">
            <a:tbl>
              <a:tblPr/>
              <a:tblGrid>
                <a:gridCol w="1355074"/>
                <a:gridCol w="937917"/>
                <a:gridCol w="3955409"/>
              </a:tblGrid>
              <a:tr h="232402">
                <a:tc gridSpan="3">
                  <a:txBody>
                    <a:bodyPr/>
                    <a:lstStyle/>
                    <a:p>
                      <a:pPr marL="0" marR="0" algn="ctr">
                        <a:spcBef>
                          <a:spcPts val="0"/>
                        </a:spcBef>
                        <a:spcAft>
                          <a:spcPts val="0"/>
                        </a:spcAft>
                      </a:pPr>
                      <a:r>
                        <a:rPr lang="en-US" sz="1400" b="1" dirty="0">
                          <a:solidFill>
                            <a:srgbClr val="000000"/>
                          </a:solidFill>
                          <a:latin typeface="Calibri"/>
                          <a:ea typeface="Times New Roman"/>
                          <a:cs typeface="Times New Roman"/>
                        </a:rPr>
                        <a:t>Table Commonly Used Regular Expressions</a:t>
                      </a:r>
                      <a:endParaRPr lang="en-US" sz="1400" b="1" dirty="0">
                        <a:solidFill>
                          <a:srgbClr val="1F3247"/>
                        </a:solidFill>
                        <a:latin typeface="Calibri"/>
                        <a:ea typeface="Times New Roman"/>
                        <a:cs typeface="Times New Roman"/>
                      </a:endParaRPr>
                    </a:p>
                  </a:txBody>
                  <a:tcPr marL="9525" marR="9525" marT="9521" marB="9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323842">
                <a:tc>
                  <a:txBody>
                    <a:bodyPr/>
                    <a:lstStyle/>
                    <a:p>
                      <a:pPr marL="0" marR="0">
                        <a:spcBef>
                          <a:spcPts val="0"/>
                        </a:spcBef>
                        <a:spcAft>
                          <a:spcPts val="0"/>
                        </a:spcAft>
                      </a:pPr>
                      <a:r>
                        <a:rPr lang="en-US" sz="1000" b="1">
                          <a:solidFill>
                            <a:srgbClr val="000000"/>
                          </a:solidFill>
                          <a:latin typeface="Times New Roman"/>
                          <a:ea typeface="Times New Roman"/>
                          <a:cs typeface="Times New Roman"/>
                        </a:rPr>
                        <a:t>Content</a:t>
                      </a:r>
                      <a:endParaRPr lang="en-US" sz="1000">
                        <a:latin typeface="Times New Roman"/>
                        <a:ea typeface="Times New Roman"/>
                        <a:cs typeface="Times New Roman"/>
                      </a:endParaRPr>
                    </a:p>
                  </a:txBody>
                  <a:tcPr marL="9525" marR="9525" marT="9521" marB="9521"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b="1">
                          <a:solidFill>
                            <a:srgbClr val="000000"/>
                          </a:solidFill>
                          <a:latin typeface="Times New Roman"/>
                          <a:ea typeface="Times New Roman"/>
                          <a:cs typeface="Times New Roman"/>
                        </a:rPr>
                        <a:t>Regular Expression</a:t>
                      </a:r>
                      <a:endParaRPr lang="en-US" sz="1000">
                        <a:latin typeface="Times New Roman"/>
                        <a:ea typeface="Times New Roman"/>
                        <a:cs typeface="Times New Roman"/>
                      </a:endParaRPr>
                    </a:p>
                  </a:txBody>
                  <a:tcPr marL="9525" marR="9525" marT="9521" marB="9521"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b="1" dirty="0">
                          <a:solidFill>
                            <a:srgbClr val="000000"/>
                          </a:solidFill>
                          <a:latin typeface="Times New Roman"/>
                          <a:ea typeface="Times New Roman"/>
                          <a:cs typeface="Times New Roman"/>
                        </a:rPr>
                        <a:t>Description</a:t>
                      </a:r>
                      <a:endParaRPr lang="en-US" sz="1000" dirty="0">
                        <a:latin typeface="Times New Roman"/>
                        <a:ea typeface="Times New Roman"/>
                        <a:cs typeface="Times New Roman"/>
                      </a:endParaRPr>
                    </a:p>
                  </a:txBody>
                  <a:tcPr marL="9525" marR="9525" marT="9521" marB="9521"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3842">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E-mail </a:t>
                      </a:r>
                      <a:r>
                        <a:rPr lang="en-US" sz="1000" dirty="0" smtClean="0">
                          <a:solidFill>
                            <a:srgbClr val="000000"/>
                          </a:solidFill>
                          <a:latin typeface="Times New Roman"/>
                          <a:ea typeface="Times New Roman"/>
                          <a:cs typeface="Times New Roman"/>
                        </a:rPr>
                        <a:t>address</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\S+@\S+\.\S+</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Check for an at (@) sign and dot (.) and allow nonwhitespace characters only.</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22632">
                <a:tc>
                  <a:txBody>
                    <a:bodyPr/>
                    <a:lstStyle/>
                    <a:p>
                      <a:pPr marL="0" marR="0">
                        <a:spcBef>
                          <a:spcPts val="0"/>
                        </a:spcBef>
                        <a:spcAft>
                          <a:spcPts val="0"/>
                        </a:spcAft>
                      </a:pPr>
                      <a:r>
                        <a:rPr lang="en-US" sz="1000">
                          <a:solidFill>
                            <a:srgbClr val="000000"/>
                          </a:solidFill>
                          <a:latin typeface="Times New Roman"/>
                          <a:ea typeface="Times New Roman"/>
                          <a:cs typeface="Times New Roman"/>
                        </a:rPr>
                        <a:t>Password</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\w+</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Any sequence of one or more word characters (letter, space, or underscore).</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3842">
                <a:tc>
                  <a:txBody>
                    <a:bodyPr/>
                    <a:lstStyle/>
                    <a:p>
                      <a:pPr marL="0" marR="0">
                        <a:spcBef>
                          <a:spcPts val="0"/>
                        </a:spcBef>
                        <a:spcAft>
                          <a:spcPts val="0"/>
                        </a:spcAft>
                      </a:pPr>
                      <a:r>
                        <a:rPr lang="en-US" sz="1000">
                          <a:solidFill>
                            <a:srgbClr val="000000"/>
                          </a:solidFill>
                          <a:latin typeface="Times New Roman"/>
                          <a:ea typeface="Times New Roman"/>
                          <a:cs typeface="Times New Roman"/>
                        </a:rPr>
                        <a:t>Specific-length password</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\w{4,10}</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A password that must be at least four characters long but no longer than ten characters.</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8641">
                <a:tc>
                  <a:txBody>
                    <a:bodyPr/>
                    <a:lstStyle/>
                    <a:p>
                      <a:pPr marL="0" marR="0">
                        <a:spcBef>
                          <a:spcPts val="0"/>
                        </a:spcBef>
                        <a:spcAft>
                          <a:spcPts val="0"/>
                        </a:spcAft>
                      </a:pPr>
                      <a:r>
                        <a:rPr lang="en-US" sz="1000">
                          <a:solidFill>
                            <a:srgbClr val="000000"/>
                          </a:solidFill>
                          <a:latin typeface="Times New Roman"/>
                          <a:ea typeface="Times New Roman"/>
                          <a:cs typeface="Times New Roman"/>
                        </a:rPr>
                        <a:t>Advanced password</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[a-</a:t>
                      </a:r>
                      <a:r>
                        <a:rPr lang="en-US" sz="1000" dirty="0" err="1">
                          <a:solidFill>
                            <a:srgbClr val="000000"/>
                          </a:solidFill>
                          <a:latin typeface="Times New Roman"/>
                          <a:ea typeface="Times New Roman"/>
                          <a:cs typeface="Times New Roman"/>
                        </a:rPr>
                        <a:t>zA</a:t>
                      </a:r>
                      <a:r>
                        <a:rPr lang="en-US" sz="1000" dirty="0">
                          <a:solidFill>
                            <a:srgbClr val="000000"/>
                          </a:solidFill>
                          <a:latin typeface="Times New Roman"/>
                          <a:ea typeface="Times New Roman"/>
                          <a:cs typeface="Times New Roman"/>
                        </a:rPr>
                        <a:t>-Z]\w{3,9}</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As with the specific-length password, this regular expression will allow four to ten total characters. The twist is that the first character must fall in the range of a-z or A-Z (that is to say. it must start with a nonaccented ordinary letter).</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81041">
                <a:tc>
                  <a:txBody>
                    <a:bodyPr/>
                    <a:lstStyle/>
                    <a:p>
                      <a:pPr marL="0" marR="0">
                        <a:spcBef>
                          <a:spcPts val="0"/>
                        </a:spcBef>
                        <a:spcAft>
                          <a:spcPts val="0"/>
                        </a:spcAft>
                      </a:pPr>
                      <a:r>
                        <a:rPr lang="en-US" sz="1000">
                          <a:solidFill>
                            <a:srgbClr val="000000"/>
                          </a:solidFill>
                          <a:latin typeface="Times New Roman"/>
                          <a:ea typeface="Times New Roman"/>
                          <a:cs typeface="Times New Roman"/>
                        </a:rPr>
                        <a:t>Another advanced password</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[a-zA-Z]\w</a:t>
                      </a:r>
                      <a:r>
                        <a:rPr lang="en-US" sz="1000" u="none" strike="noStrike" baseline="30000">
                          <a:solidFill>
                            <a:srgbClr val="000000"/>
                          </a:solidFill>
                          <a:latin typeface="Times New Roman"/>
                          <a:ea typeface="Times New Roman"/>
                          <a:cs typeface="Times New Roman"/>
                        </a:rPr>
                        <a:t>[]</a:t>
                      </a:r>
                      <a:r>
                        <a:rPr lang="en-US" sz="1000">
                          <a:solidFill>
                            <a:srgbClr val="000000"/>
                          </a:solidFill>
                          <a:latin typeface="Times New Roman"/>
                          <a:ea typeface="Times New Roman"/>
                          <a:cs typeface="Times New Roman"/>
                        </a:rPr>
                        <a:t>\d+\w</a:t>
                      </a:r>
                      <a:r>
                        <a:rPr lang="en-US" sz="1000" u="none" strike="noStrike" baseline="30000">
                          <a:solidFill>
                            <a:srgbClr val="000000"/>
                          </a:solidFill>
                          <a:latin typeface="Times New Roman"/>
                          <a:ea typeface="Times New Roman"/>
                          <a:cs typeface="Times New Roman"/>
                        </a:rPr>
                        <a:t>[]</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This password starts with a letter character, followed by zero or more word characters, one or more digits, and then zero or more word characters. In short, it forces a password to contain one or more numbers somewhere inside it. You could use a similar pattern to require two numbers or any other special character.</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7337">
                <a:tc>
                  <a:txBody>
                    <a:bodyPr/>
                    <a:lstStyle/>
                    <a:p>
                      <a:pPr marL="0" marR="0">
                        <a:spcBef>
                          <a:spcPts val="0"/>
                        </a:spcBef>
                        <a:spcAft>
                          <a:spcPts val="0"/>
                        </a:spcAft>
                      </a:pPr>
                      <a:r>
                        <a:rPr lang="en-US" sz="1000">
                          <a:solidFill>
                            <a:srgbClr val="000000"/>
                          </a:solidFill>
                          <a:latin typeface="Times New Roman"/>
                          <a:ea typeface="Times New Roman"/>
                          <a:cs typeface="Times New Roman"/>
                        </a:rPr>
                        <a:t>Limited-length field</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\S{4,10}</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a:solidFill>
                            <a:srgbClr val="000000"/>
                          </a:solidFill>
                          <a:latin typeface="Times New Roman"/>
                          <a:ea typeface="Times New Roman"/>
                          <a:cs typeface="Times New Roman"/>
                        </a:rPr>
                        <a:t>Like the password example, this allows four to ten characters, but it allows special characters (asterisks, ampersands, and so on).</a:t>
                      </a:r>
                      <a:endParaRPr lang="en-US" sz="100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7337">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U.S. Social Security number</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\d{3}-\d{2}-\d{4}</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1000" dirty="0">
                          <a:solidFill>
                            <a:srgbClr val="000000"/>
                          </a:solidFill>
                          <a:latin typeface="Times New Roman"/>
                          <a:ea typeface="Times New Roman"/>
                          <a:cs typeface="Times New Roman"/>
                        </a:rPr>
                        <a:t>A sequence of three, two, then four digits, with each group separated by a dash. You could use a similar pattern when requiring a phone number.</a:t>
                      </a:r>
                      <a:endParaRPr lang="en-US" sz="1000" dirty="0">
                        <a:latin typeface="Times New Roman"/>
                        <a:ea typeface="Times New Roman"/>
                        <a:cs typeface="Times New Roman"/>
                      </a:endParaRPr>
                    </a:p>
                  </a:txBody>
                  <a:tcPr marL="9525" marR="9525" marT="9521" marB="95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6" name="Rectangle 7"/>
          <p:cNvSpPr txBox="1">
            <a:spLocks noChangeArrowheads="1"/>
          </p:cNvSpPr>
          <p:nvPr/>
        </p:nvSpPr>
        <p:spPr>
          <a:xfrm>
            <a:off x="228600" y="4953000"/>
            <a:ext cx="6510338" cy="1524000"/>
          </a:xfrm>
          <a:prstGeom prst="rect">
            <a:avLst/>
          </a:prstGeom>
        </p:spPr>
        <p:txBody>
          <a:bodyPr/>
          <a:lstStyle/>
          <a:p>
            <a:pPr eaLnBrk="1" hangingPunct="1">
              <a:defRPr/>
            </a:pPr>
            <a:endParaRPr lang="en-US" sz="155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You have many different ways to validate e-mail addresses with regular expressions of varying complexity. See </a:t>
            </a:r>
            <a:r>
              <a:rPr lang="en-US" sz="1550" b="1" dirty="0">
                <a:latin typeface="Candara" pitchFamily="34" charset="0"/>
                <a:cs typeface="Courier New" pitchFamily="49" charset="0"/>
                <a:hlinkClick r:id="rId2"/>
              </a:rPr>
              <a:t>http://www.4guysfromrolla.com/webtech/validateemail.shtml </a:t>
            </a:r>
            <a:r>
              <a:rPr lang="en-US" sz="1550" dirty="0">
                <a:latin typeface="Candara" pitchFamily="34" charset="0"/>
                <a:cs typeface="Courier New" pitchFamily="49" charset="0"/>
              </a:rPr>
              <a:t>for a discussion of the subject and numerous examples.</a:t>
            </a:r>
          </a:p>
          <a:p>
            <a:pPr eaLnBrk="1" hangingPunct="1">
              <a:defRPr/>
            </a:pPr>
            <a:endParaRPr lang="en-US" sz="80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Some logic is much more difficult to model in a regular expression. An example is the </a:t>
            </a:r>
            <a:r>
              <a:rPr lang="en-US" sz="1550" dirty="0" err="1">
                <a:latin typeface="Candara" pitchFamily="34" charset="0"/>
                <a:cs typeface="Courier New" pitchFamily="49" charset="0"/>
              </a:rPr>
              <a:t>Luhn</a:t>
            </a:r>
            <a:r>
              <a:rPr lang="en-US" sz="1550" dirty="0">
                <a:latin typeface="Candara" pitchFamily="34" charset="0"/>
                <a:cs typeface="Courier New" pitchFamily="49" charset="0"/>
              </a:rPr>
              <a:t> algorithm, which verifies credit card numbers by first doubling every second digit, then adding these doubled digits together, and finally dividing the sum by ten. The number is valid (although not necessarily connected to a real account) if there is no remainder after dividing the sum. To use the </a:t>
            </a:r>
            <a:r>
              <a:rPr lang="en-US" sz="1550" dirty="0" err="1">
                <a:latin typeface="Candara" pitchFamily="34" charset="0"/>
                <a:cs typeface="Courier New" pitchFamily="49" charset="0"/>
              </a:rPr>
              <a:t>Luhn</a:t>
            </a:r>
            <a:r>
              <a:rPr lang="en-US" sz="1550" dirty="0">
                <a:latin typeface="Candara" pitchFamily="34" charset="0"/>
                <a:cs typeface="Courier New" pitchFamily="49" charset="0"/>
              </a:rPr>
              <a:t> algorithm, you need a </a:t>
            </a:r>
            <a:r>
              <a:rPr lang="en-US" sz="1550" dirty="0" err="1">
                <a:latin typeface="Candara" pitchFamily="34" charset="0"/>
                <a:cs typeface="Courier New" pitchFamily="49" charset="0"/>
              </a:rPr>
              <a:t>CustomValidator</a:t>
            </a:r>
            <a:r>
              <a:rPr lang="en-US" sz="1550" dirty="0">
                <a:latin typeface="Candara" pitchFamily="34" charset="0"/>
                <a:cs typeface="Courier New" pitchFamily="49" charset="0"/>
              </a:rPr>
              <a:t> control that runs this logic on the supplied value. (You can find a detailed description of the </a:t>
            </a:r>
            <a:r>
              <a:rPr lang="en-US" sz="1550" dirty="0" err="1">
                <a:latin typeface="Candara" pitchFamily="34" charset="0"/>
                <a:cs typeface="Courier New" pitchFamily="49" charset="0"/>
              </a:rPr>
              <a:t>Luhn</a:t>
            </a:r>
            <a:r>
              <a:rPr lang="en-US" sz="1550" dirty="0">
                <a:latin typeface="Candara" pitchFamily="34" charset="0"/>
                <a:cs typeface="Courier New" pitchFamily="49" charset="0"/>
              </a:rPr>
              <a:t> algorithm at http://en.wikipedia.org/wiki/Luhn_formula.)</a:t>
            </a:r>
          </a:p>
        </p:txBody>
      </p:sp>
      <p:sp>
        <p:nvSpPr>
          <p:cNvPr id="372783" name="Rectangle 4"/>
          <p:cNvSpPr>
            <a:spLocks noChangeArrowheads="1"/>
          </p:cNvSpPr>
          <p:nvPr/>
        </p:nvSpPr>
        <p:spPr bwMode="auto">
          <a:xfrm>
            <a:off x="1524000" y="4876800"/>
            <a:ext cx="3657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10.2-3 – Common Regular Expressions</a:t>
            </a:r>
          </a:p>
        </p:txBody>
      </p:sp>
      <p:sp>
        <p:nvSpPr>
          <p:cNvPr id="37278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376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88FF30C7-857D-4A41-888F-E6CCF68F32B7}" type="slidenum">
              <a:rPr lang="en-US" altLang="en-US" sz="800">
                <a:latin typeface="Arial" pitchFamily="34" charset="0"/>
              </a:rPr>
              <a:pPr algn="r" eaLnBrk="1" hangingPunct="1">
                <a:spcBef>
                  <a:spcPct val="0"/>
                </a:spcBef>
                <a:buFontTx/>
                <a:buNone/>
              </a:pPr>
              <a:t>22</a:t>
            </a:fld>
            <a:endParaRPr lang="en-US" altLang="en-US" sz="800">
              <a:latin typeface="Arial" pitchFamily="34" charset="0"/>
            </a:endParaRPr>
          </a:p>
        </p:txBody>
      </p:sp>
      <p:sp>
        <p:nvSpPr>
          <p:cNvPr id="5" name="Rectangle 7"/>
          <p:cNvSpPr txBox="1">
            <a:spLocks noChangeArrowheads="1"/>
          </p:cNvSpPr>
          <p:nvPr/>
        </p:nvSpPr>
        <p:spPr>
          <a:xfrm>
            <a:off x="228600" y="762000"/>
            <a:ext cx="6510338" cy="16764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10.2.5 Using Regular Expressions in ASP.NET form.</a:t>
            </a:r>
          </a:p>
          <a:p>
            <a:pPr marL="361950" indent="-361950" defTabSz="966788" eaLnBrk="1" hangingPunct="1">
              <a:defRPr/>
            </a:pPr>
            <a:r>
              <a:rPr lang="en-US" sz="1550" dirty="0">
                <a:latin typeface="Candara" pitchFamily="34" charset="0"/>
                <a:cs typeface="Courier New" pitchFamily="49" charset="0"/>
              </a:rPr>
              <a:t>Regular expressions can be added to most of  the ASP components by using </a:t>
            </a:r>
          </a:p>
          <a:p>
            <a:pPr eaLnBrk="1" hangingPunct="1">
              <a:defRPr/>
            </a:pPr>
            <a:r>
              <a:rPr lang="en-US" sz="1550" dirty="0">
                <a:latin typeface="Candara" pitchFamily="34" charset="0"/>
                <a:cs typeface="Courier New" pitchFamily="49" charset="0"/>
              </a:rPr>
              <a:t>a </a:t>
            </a:r>
            <a:r>
              <a:rPr lang="en-US" sz="1550" b="1" dirty="0" err="1">
                <a:latin typeface="Candara" pitchFamily="34" charset="0"/>
                <a:cs typeface="Courier New" pitchFamily="49" charset="0"/>
              </a:rPr>
              <a:t>RegularExpressionValidator</a:t>
            </a:r>
            <a:r>
              <a:rPr lang="en-US" sz="1550" dirty="0">
                <a:latin typeface="Candara" pitchFamily="34" charset="0"/>
                <a:cs typeface="Courier New" pitchFamily="49" charset="0"/>
              </a:rPr>
              <a:t>. Following example shows how a regular expression can be added to a web control by using a </a:t>
            </a:r>
            <a:r>
              <a:rPr lang="en-US" sz="1250" dirty="0" err="1">
                <a:latin typeface="Candara" pitchFamily="34" charset="0"/>
                <a:cs typeface="Courier New" pitchFamily="49" charset="0"/>
              </a:rPr>
              <a:t>RegularExpressionValidator</a:t>
            </a:r>
            <a:r>
              <a:rPr lang="en-US" sz="1550" dirty="0">
                <a:latin typeface="Candara" pitchFamily="34" charset="0"/>
                <a:cs typeface="Courier New" pitchFamily="49" charset="0"/>
              </a:rPr>
              <a:t>. </a:t>
            </a:r>
            <a:r>
              <a:rPr lang="en-US" sz="1550" b="1" dirty="0">
                <a:latin typeface="Candara" pitchFamily="34" charset="0"/>
                <a:cs typeface="Courier New" pitchFamily="49" charset="0"/>
              </a:rPr>
              <a:t>In the example below, the text field concerned should accept only 1-40 alpha characters.</a:t>
            </a:r>
          </a:p>
          <a:p>
            <a:pPr marL="361950" indent="-361950" defTabSz="966788" eaLnBrk="1" hangingPunct="1">
              <a:defRPr/>
            </a:pPr>
            <a:endParaRPr lang="en-US" sz="1550" dirty="0">
              <a:latin typeface="Candara" pitchFamily="34" charset="0"/>
              <a:cs typeface="Courier New" pitchFamily="49" charset="0"/>
            </a:endParaRPr>
          </a:p>
        </p:txBody>
      </p:sp>
      <p:grpSp>
        <p:nvGrpSpPr>
          <p:cNvPr id="373765"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3"/>
          <p:cNvSpPr>
            <a:spLocks noChangeArrowheads="1"/>
          </p:cNvSpPr>
          <p:nvPr/>
        </p:nvSpPr>
        <p:spPr bwMode="auto">
          <a:xfrm>
            <a:off x="304800" y="2254250"/>
            <a:ext cx="6248400" cy="230822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600" dirty="0">
                <a:solidFill>
                  <a:srgbClr val="002B82"/>
                </a:solidFill>
                <a:latin typeface="Candara" pitchFamily="34" charset="0"/>
              </a:rPr>
              <a:t>&lt;%@ language="C#" %&gt;</a:t>
            </a:r>
          </a:p>
          <a:p>
            <a:pPr defTabSz="966788" eaLnBrk="1" hangingPunct="1">
              <a:defRPr/>
            </a:pPr>
            <a:r>
              <a:rPr lang="en-US" sz="1600" dirty="0">
                <a:solidFill>
                  <a:srgbClr val="002B82"/>
                </a:solidFill>
                <a:latin typeface="Candara" pitchFamily="34" charset="0"/>
              </a:rPr>
              <a:t>&lt;form id="form1" </a:t>
            </a:r>
            <a:r>
              <a:rPr lang="en-US" sz="1600" dirty="0" err="1">
                <a:solidFill>
                  <a:srgbClr val="002B82"/>
                </a:solidFill>
                <a:latin typeface="Candara" pitchFamily="34" charset="0"/>
              </a:rPr>
              <a:t>runat</a:t>
            </a:r>
            <a:r>
              <a:rPr lang="en-US" sz="1600" dirty="0">
                <a:solidFill>
                  <a:srgbClr val="002B82"/>
                </a:solidFill>
                <a:latin typeface="Candara" pitchFamily="34" charset="0"/>
              </a:rPr>
              <a:t>="server"&gt;</a:t>
            </a:r>
          </a:p>
          <a:p>
            <a:pPr defTabSz="966788" eaLnBrk="1" hangingPunct="1">
              <a:defRPr/>
            </a:pPr>
            <a:r>
              <a:rPr lang="en-US" sz="1600" dirty="0">
                <a:solidFill>
                  <a:srgbClr val="002B82"/>
                </a:solidFill>
                <a:latin typeface="Candara" pitchFamily="34" charset="0"/>
              </a:rPr>
              <a:t>    &lt;</a:t>
            </a:r>
            <a:r>
              <a:rPr lang="en-US" sz="1600" dirty="0" err="1">
                <a:solidFill>
                  <a:srgbClr val="002B82"/>
                </a:solidFill>
                <a:latin typeface="Candara" pitchFamily="34" charset="0"/>
              </a:rPr>
              <a:t>asp:TextBox</a:t>
            </a:r>
            <a:r>
              <a:rPr lang="en-US" sz="1600" dirty="0">
                <a:solidFill>
                  <a:srgbClr val="002B82"/>
                </a:solidFill>
                <a:latin typeface="Candara" pitchFamily="34" charset="0"/>
              </a:rPr>
              <a:t> ID="</a:t>
            </a:r>
            <a:r>
              <a:rPr lang="en-US" sz="1600" dirty="0" err="1">
                <a:solidFill>
                  <a:srgbClr val="002B82"/>
                </a:solidFill>
                <a:latin typeface="Candara" pitchFamily="34" charset="0"/>
              </a:rPr>
              <a:t>txtName</a:t>
            </a:r>
            <a:r>
              <a:rPr lang="en-US" sz="1600" dirty="0">
                <a:solidFill>
                  <a:srgbClr val="002B82"/>
                </a:solidFill>
                <a:latin typeface="Candara" pitchFamily="34" charset="0"/>
              </a:rPr>
              <a:t>" </a:t>
            </a:r>
            <a:r>
              <a:rPr lang="en-US" sz="1600" dirty="0" err="1">
                <a:solidFill>
                  <a:srgbClr val="002B82"/>
                </a:solidFill>
                <a:latin typeface="Candara" pitchFamily="34" charset="0"/>
              </a:rPr>
              <a:t>runat</a:t>
            </a:r>
            <a:r>
              <a:rPr lang="en-US" sz="1600" dirty="0">
                <a:solidFill>
                  <a:srgbClr val="002B82"/>
                </a:solidFill>
                <a:latin typeface="Candara" pitchFamily="34" charset="0"/>
              </a:rPr>
              <a:t>="server"/&gt;</a:t>
            </a:r>
          </a:p>
          <a:p>
            <a:pPr defTabSz="966788" eaLnBrk="1" hangingPunct="1">
              <a:defRPr/>
            </a:pPr>
            <a:r>
              <a:rPr lang="en-US" sz="1600" dirty="0">
                <a:solidFill>
                  <a:srgbClr val="002B82"/>
                </a:solidFill>
                <a:latin typeface="Candara" pitchFamily="34" charset="0"/>
              </a:rPr>
              <a:t>    &lt;</a:t>
            </a:r>
            <a:r>
              <a:rPr lang="en-US" sz="1600" dirty="0" err="1">
                <a:solidFill>
                  <a:srgbClr val="002B82"/>
                </a:solidFill>
                <a:latin typeface="Candara" pitchFamily="34" charset="0"/>
              </a:rPr>
              <a:t>asp:Button</a:t>
            </a:r>
            <a:r>
              <a:rPr lang="en-US" sz="1600" dirty="0">
                <a:solidFill>
                  <a:srgbClr val="002B82"/>
                </a:solidFill>
                <a:latin typeface="Candara" pitchFamily="34" charset="0"/>
              </a:rPr>
              <a:t> ID="</a:t>
            </a:r>
            <a:r>
              <a:rPr lang="en-US" sz="1600" dirty="0" err="1">
                <a:solidFill>
                  <a:srgbClr val="002B82"/>
                </a:solidFill>
                <a:latin typeface="Candara" pitchFamily="34" charset="0"/>
              </a:rPr>
              <a:t>btnSubmit</a:t>
            </a:r>
            <a:r>
              <a:rPr lang="en-US" sz="1600" dirty="0">
                <a:solidFill>
                  <a:srgbClr val="002B82"/>
                </a:solidFill>
                <a:latin typeface="Candara" pitchFamily="34" charset="0"/>
              </a:rPr>
              <a:t>" </a:t>
            </a:r>
            <a:r>
              <a:rPr lang="en-US" sz="1600" dirty="0" err="1">
                <a:solidFill>
                  <a:srgbClr val="002B82"/>
                </a:solidFill>
                <a:latin typeface="Candara" pitchFamily="34" charset="0"/>
              </a:rPr>
              <a:t>runat</a:t>
            </a:r>
            <a:r>
              <a:rPr lang="en-US" sz="1600" dirty="0">
                <a:solidFill>
                  <a:srgbClr val="002B82"/>
                </a:solidFill>
                <a:latin typeface="Candara" pitchFamily="34" charset="0"/>
              </a:rPr>
              <a:t>="server" Text="Submit" /&gt;</a:t>
            </a:r>
          </a:p>
          <a:p>
            <a:pPr defTabSz="966788" eaLnBrk="1" hangingPunct="1">
              <a:defRPr/>
            </a:pPr>
            <a:r>
              <a:rPr lang="en-US" sz="1600" dirty="0">
                <a:solidFill>
                  <a:srgbClr val="002B82"/>
                </a:solidFill>
                <a:latin typeface="Candara" pitchFamily="34" charset="0"/>
              </a:rPr>
              <a:t>    &lt;</a:t>
            </a:r>
            <a:r>
              <a:rPr lang="en-US" sz="1600" dirty="0" err="1">
                <a:solidFill>
                  <a:srgbClr val="002B82"/>
                </a:solidFill>
                <a:latin typeface="Candara" pitchFamily="34" charset="0"/>
              </a:rPr>
              <a:t>asp:RegularExpressionValidator</a:t>
            </a:r>
            <a:r>
              <a:rPr lang="en-US" sz="1600" dirty="0">
                <a:solidFill>
                  <a:srgbClr val="002B82"/>
                </a:solidFill>
                <a:latin typeface="Candara" pitchFamily="34" charset="0"/>
              </a:rPr>
              <a:t> ID="</a:t>
            </a:r>
            <a:r>
              <a:rPr lang="en-US" sz="1600" dirty="0" err="1">
                <a:solidFill>
                  <a:srgbClr val="002B82"/>
                </a:solidFill>
                <a:latin typeface="Candara" pitchFamily="34" charset="0"/>
              </a:rPr>
              <a:t>regexpName</a:t>
            </a:r>
            <a:r>
              <a:rPr lang="en-US" sz="1600" dirty="0">
                <a:solidFill>
                  <a:srgbClr val="002B82"/>
                </a:solidFill>
                <a:latin typeface="Candara" pitchFamily="34" charset="0"/>
              </a:rPr>
              <a:t>" </a:t>
            </a:r>
            <a:r>
              <a:rPr lang="en-US" sz="1600" dirty="0" err="1">
                <a:solidFill>
                  <a:srgbClr val="002B82"/>
                </a:solidFill>
                <a:latin typeface="Candara" pitchFamily="34" charset="0"/>
              </a:rPr>
              <a:t>runat</a:t>
            </a:r>
            <a:r>
              <a:rPr lang="en-US" sz="1600" dirty="0">
                <a:solidFill>
                  <a:srgbClr val="002B82"/>
                </a:solidFill>
                <a:latin typeface="Candara" pitchFamily="34" charset="0"/>
              </a:rPr>
              <a:t>="server"     </a:t>
            </a:r>
          </a:p>
          <a:p>
            <a:pPr defTabSz="966788" eaLnBrk="1" hangingPunct="1">
              <a:defRPr/>
            </a:pPr>
            <a:r>
              <a:rPr lang="en-US" sz="1600" dirty="0">
                <a:solidFill>
                  <a:srgbClr val="002B82"/>
                </a:solidFill>
                <a:latin typeface="Candara" pitchFamily="34" charset="0"/>
              </a:rPr>
              <a:t>                              </a:t>
            </a:r>
            <a:r>
              <a:rPr lang="en-US" sz="1600" dirty="0" err="1">
                <a:solidFill>
                  <a:srgbClr val="002B82"/>
                </a:solidFill>
                <a:latin typeface="Candara" pitchFamily="34" charset="0"/>
              </a:rPr>
              <a:t>ErrorMessage</a:t>
            </a:r>
            <a:r>
              <a:rPr lang="en-US" sz="1600" dirty="0">
                <a:solidFill>
                  <a:srgbClr val="002B82"/>
                </a:solidFill>
                <a:latin typeface="Candara" pitchFamily="34" charset="0"/>
              </a:rPr>
              <a:t>=“Allowed only 1-40 alpha characters!" </a:t>
            </a:r>
          </a:p>
          <a:p>
            <a:pPr defTabSz="966788" eaLnBrk="1" hangingPunct="1">
              <a:defRPr/>
            </a:pPr>
            <a:r>
              <a:rPr lang="en-US" sz="1600" dirty="0">
                <a:solidFill>
                  <a:srgbClr val="002B82"/>
                </a:solidFill>
                <a:latin typeface="Candara" pitchFamily="34" charset="0"/>
              </a:rPr>
              <a:t>                              </a:t>
            </a:r>
            <a:r>
              <a:rPr lang="en-US" sz="1600" dirty="0" err="1">
                <a:solidFill>
                  <a:srgbClr val="002B82"/>
                </a:solidFill>
                <a:latin typeface="Candara" pitchFamily="34" charset="0"/>
              </a:rPr>
              <a:t>ControlToValidate</a:t>
            </a:r>
            <a:r>
              <a:rPr lang="en-US" sz="1600" dirty="0">
                <a:solidFill>
                  <a:srgbClr val="002B82"/>
                </a:solidFill>
                <a:latin typeface="Candara" pitchFamily="34" charset="0"/>
              </a:rPr>
              <a:t>="</a:t>
            </a:r>
            <a:r>
              <a:rPr lang="en-US" sz="1600" dirty="0" err="1">
                <a:solidFill>
                  <a:srgbClr val="002B82"/>
                </a:solidFill>
                <a:latin typeface="Candara" pitchFamily="34" charset="0"/>
              </a:rPr>
              <a:t>txtName</a:t>
            </a:r>
            <a:r>
              <a:rPr lang="en-US" sz="1600" dirty="0">
                <a:solidFill>
                  <a:srgbClr val="002B82"/>
                </a:solidFill>
                <a:latin typeface="Candara" pitchFamily="34" charset="0"/>
              </a:rPr>
              <a:t>"     </a:t>
            </a:r>
          </a:p>
          <a:p>
            <a:pPr defTabSz="966788" eaLnBrk="1" hangingPunct="1">
              <a:defRPr/>
            </a:pPr>
            <a:r>
              <a:rPr lang="en-US" sz="1600" dirty="0">
                <a:solidFill>
                  <a:srgbClr val="002B82"/>
                </a:solidFill>
                <a:latin typeface="Candara" pitchFamily="34" charset="0"/>
              </a:rPr>
              <a:t>                              </a:t>
            </a:r>
            <a:r>
              <a:rPr lang="en-US" sz="1600" dirty="0" err="1">
                <a:solidFill>
                  <a:srgbClr val="002B82"/>
                </a:solidFill>
                <a:latin typeface="Candara" pitchFamily="34" charset="0"/>
              </a:rPr>
              <a:t>ValidationExpression</a:t>
            </a:r>
            <a:r>
              <a:rPr lang="en-US" sz="1600" dirty="0">
                <a:solidFill>
                  <a:srgbClr val="002B82"/>
                </a:solidFill>
                <a:latin typeface="Candara" pitchFamily="34" charset="0"/>
              </a:rPr>
              <a:t>="^[a-</a:t>
            </a:r>
            <a:r>
              <a:rPr lang="en-US" sz="1600" dirty="0" err="1">
                <a:solidFill>
                  <a:srgbClr val="002B82"/>
                </a:solidFill>
                <a:latin typeface="Candara" pitchFamily="34" charset="0"/>
              </a:rPr>
              <a:t>zA</a:t>
            </a:r>
            <a:r>
              <a:rPr lang="en-US" sz="1600" dirty="0">
                <a:solidFill>
                  <a:srgbClr val="002B82"/>
                </a:solidFill>
                <a:latin typeface="Candara" pitchFamily="34" charset="0"/>
              </a:rPr>
              <a:t>-Z'.\s]{1,40}$" /&gt;</a:t>
            </a:r>
          </a:p>
          <a:p>
            <a:pPr defTabSz="966788" eaLnBrk="1" hangingPunct="1">
              <a:defRPr/>
            </a:pPr>
            <a:r>
              <a:rPr lang="en-US" sz="1600" dirty="0">
                <a:solidFill>
                  <a:srgbClr val="002B82"/>
                </a:solidFill>
                <a:latin typeface="Candara" pitchFamily="34" charset="0"/>
              </a:rPr>
              <a:t>&lt;/form&gt;</a:t>
            </a:r>
          </a:p>
        </p:txBody>
      </p:sp>
      <p:sp>
        <p:nvSpPr>
          <p:cNvPr id="13" name="Rectangle 12"/>
          <p:cNvSpPr>
            <a:spLocks noChangeArrowheads="1"/>
          </p:cNvSpPr>
          <p:nvPr/>
        </p:nvSpPr>
        <p:spPr bwMode="auto">
          <a:xfrm>
            <a:off x="241300" y="4735513"/>
            <a:ext cx="6388100" cy="414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lang="en-US" sz="1550" dirty="0">
                <a:latin typeface="Candara" pitchFamily="34" charset="0"/>
                <a:cs typeface="Courier New" pitchFamily="49" charset="0"/>
              </a:rPr>
              <a:t>The regular expression used in the preceding code example constrains an input name field to alphabetic characters (lowercase and uppercase), space characters, the single quotation mark (or apostrophe) for names such as O'Dell, and the period or dot character. In addition, the field length is constrained to 40 characters.</a:t>
            </a: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r>
              <a:rPr lang="en-US" sz="1550" b="1" dirty="0">
                <a:latin typeface="Candara" pitchFamily="34" charset="0"/>
                <a:cs typeface="Courier New" pitchFamily="49" charset="0"/>
              </a:rPr>
              <a:t>Using ^ and $</a:t>
            </a:r>
          </a:p>
          <a:p>
            <a:pPr eaLnBrk="1" hangingPunct="1">
              <a:defRPr/>
            </a:pPr>
            <a:r>
              <a:rPr lang="en-US" sz="1550" dirty="0">
                <a:latin typeface="Candara" pitchFamily="34" charset="0"/>
                <a:cs typeface="Courier New" pitchFamily="49" charset="0"/>
              </a:rPr>
              <a:t>Enclosing the expression in the caret (^) and dollar sign ($)markers ensures that the expression consists of the desired content and nothing else. A ^ matches the position at the beginning of the input string and a $ matches the position at the end of the input string. If you omit these markers, an attacker could affix malicious input to the beginning or end of valid content and bypass your filter.</a:t>
            </a:r>
          </a:p>
          <a:p>
            <a:pPr eaLnBrk="1" hangingPunct="1">
              <a:defRPr/>
            </a:pPr>
            <a:endParaRPr lang="en-US" sz="1550" dirty="0">
              <a:latin typeface="Candara" pitchFamily="34" charset="0"/>
              <a:cs typeface="Courier New" pitchFamily="49" charset="0"/>
            </a:endParaRPr>
          </a:p>
        </p:txBody>
      </p:sp>
      <p:pic>
        <p:nvPicPr>
          <p:cNvPr id="14" name="Picture 2"/>
          <p:cNvPicPr>
            <a:picLocks noChangeAspect="1" noChangeArrowheads="1"/>
          </p:cNvPicPr>
          <p:nvPr/>
        </p:nvPicPr>
        <p:blipFill>
          <a:blip r:embed="rId2"/>
          <a:srcRect/>
          <a:stretch>
            <a:fillRect/>
          </a:stretch>
        </p:blipFill>
        <p:spPr bwMode="auto">
          <a:xfrm>
            <a:off x="990600" y="6096000"/>
            <a:ext cx="4591050" cy="58102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373769" name="Rectangle 4"/>
          <p:cNvSpPr>
            <a:spLocks noChangeArrowheads="1"/>
          </p:cNvSpPr>
          <p:nvPr/>
        </p:nvSpPr>
        <p:spPr bwMode="auto">
          <a:xfrm>
            <a:off x="1371600" y="6656388"/>
            <a:ext cx="3657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10.2-4– Regular Expressions in Action</a:t>
            </a:r>
          </a:p>
        </p:txBody>
      </p:sp>
      <p:sp>
        <p:nvSpPr>
          <p:cNvPr id="373770" name="Rectangle 4"/>
          <p:cNvSpPr>
            <a:spLocks noChangeArrowheads="1"/>
          </p:cNvSpPr>
          <p:nvPr/>
        </p:nvSpPr>
        <p:spPr bwMode="auto">
          <a:xfrm>
            <a:off x="1487488" y="4500563"/>
            <a:ext cx="3429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10.2-2 – Regular Expression usage</a:t>
            </a:r>
          </a:p>
        </p:txBody>
      </p:sp>
      <p:sp>
        <p:nvSpPr>
          <p:cNvPr id="373771"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478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038E0448-8EFA-4A2F-80D1-EC3818230F6E}" type="slidenum">
              <a:rPr lang="en-US" altLang="en-US" sz="800">
                <a:latin typeface="Arial" pitchFamily="34" charset="0"/>
              </a:rPr>
              <a:pPr algn="r" eaLnBrk="1" hangingPunct="1">
                <a:spcBef>
                  <a:spcPct val="0"/>
                </a:spcBef>
                <a:buFontTx/>
                <a:buNone/>
              </a:pPr>
              <a:t>23</a:t>
            </a:fld>
            <a:endParaRPr lang="en-US" altLang="en-US" sz="800">
              <a:latin typeface="Arial" pitchFamily="34" charset="0"/>
            </a:endParaRPr>
          </a:p>
        </p:txBody>
      </p:sp>
      <p:sp>
        <p:nvSpPr>
          <p:cNvPr id="5" name="Rectangle 7"/>
          <p:cNvSpPr txBox="1">
            <a:spLocks noChangeArrowheads="1"/>
          </p:cNvSpPr>
          <p:nvPr/>
        </p:nvSpPr>
        <p:spPr>
          <a:xfrm>
            <a:off x="228600" y="762000"/>
            <a:ext cx="6510338" cy="27432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10.2.6 Using </a:t>
            </a:r>
            <a:r>
              <a:rPr lang="en-US" sz="1550" b="1" dirty="0" err="1">
                <a:latin typeface="Courier New" pitchFamily="49" charset="0"/>
                <a:cs typeface="Courier New" pitchFamily="49" charset="0"/>
              </a:rPr>
              <a:t>Regex</a:t>
            </a:r>
            <a:r>
              <a:rPr lang="en-US" sz="1550" b="1" dirty="0">
                <a:latin typeface="Candara" pitchFamily="34" charset="0"/>
                <a:cs typeface="Courier New" pitchFamily="49" charset="0"/>
              </a:rPr>
              <a:t> Class</a:t>
            </a:r>
          </a:p>
          <a:p>
            <a:pPr eaLnBrk="1" hangingPunct="1">
              <a:defRPr/>
            </a:pPr>
            <a:r>
              <a:rPr lang="en-US" sz="1550" dirty="0">
                <a:latin typeface="Candara" pitchFamily="34" charset="0"/>
                <a:cs typeface="Courier New" pitchFamily="49" charset="0"/>
              </a:rPr>
              <a:t>If you are not using server controls (which means you cannot use the validation controls) or if you need to validate input from sources other than form fields, such as query string parameters or cookies, or even web controls that you want to check on server side, you can use the </a:t>
            </a:r>
            <a:r>
              <a:rPr lang="en-US" sz="1550" b="1" dirty="0" err="1">
                <a:latin typeface="Candara" pitchFamily="34" charset="0"/>
                <a:cs typeface="Courier New" pitchFamily="49" charset="0"/>
              </a:rPr>
              <a:t>Regex</a:t>
            </a:r>
            <a:r>
              <a:rPr lang="en-US" sz="1550" dirty="0">
                <a:latin typeface="Candara" pitchFamily="34" charset="0"/>
                <a:cs typeface="Courier New" pitchFamily="49" charset="0"/>
              </a:rPr>
              <a:t> class within the </a:t>
            </a:r>
            <a:r>
              <a:rPr lang="en-US" sz="1550" dirty="0" err="1">
                <a:latin typeface="Candara" pitchFamily="34" charset="0"/>
                <a:cs typeface="Courier New" pitchFamily="49" charset="0"/>
              </a:rPr>
              <a:t>Sy</a:t>
            </a:r>
            <a:r>
              <a:rPr lang="en-US" sz="1550" b="1" dirty="0" err="1">
                <a:latin typeface="Candara" pitchFamily="34" charset="0"/>
                <a:cs typeface="Courier New" pitchFamily="49" charset="0"/>
              </a:rPr>
              <a:t>stem.Text.RegularExpressions</a:t>
            </a:r>
            <a:r>
              <a:rPr lang="en-US" sz="1550" b="1" dirty="0">
                <a:latin typeface="Candara" pitchFamily="34" charset="0"/>
                <a:cs typeface="Courier New" pitchFamily="49" charset="0"/>
              </a:rPr>
              <a:t> </a:t>
            </a:r>
            <a:r>
              <a:rPr lang="en-US" sz="1550" dirty="0">
                <a:latin typeface="Candara" pitchFamily="34" charset="0"/>
                <a:cs typeface="Courier New" pitchFamily="49" charset="0"/>
              </a:rPr>
              <a:t>namespace.</a:t>
            </a:r>
          </a:p>
          <a:p>
            <a:pPr eaLnBrk="1" hangingPunct="1">
              <a:defRPr/>
            </a:pPr>
            <a:endParaRPr lang="en-US" sz="80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Using the </a:t>
            </a:r>
            <a:r>
              <a:rPr lang="en-US" sz="1550" b="1" dirty="0" err="1">
                <a:latin typeface="Candara" pitchFamily="34" charset="0"/>
                <a:cs typeface="Courier New" pitchFamily="49" charset="0"/>
              </a:rPr>
              <a:t>Regex</a:t>
            </a:r>
            <a:r>
              <a:rPr lang="en-US" sz="1550" dirty="0">
                <a:latin typeface="Candara" pitchFamily="34" charset="0"/>
                <a:cs typeface="Courier New" pitchFamily="49" charset="0"/>
              </a:rPr>
              <a:t> class: </a:t>
            </a:r>
            <a:endParaRPr lang="en-US" sz="80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Add a </a:t>
            </a:r>
            <a:r>
              <a:rPr lang="en-US" sz="1550" dirty="0">
                <a:latin typeface="Courier New" pitchFamily="49" charset="0"/>
                <a:cs typeface="Courier New" pitchFamily="49" charset="0"/>
              </a:rPr>
              <a:t>using</a:t>
            </a:r>
            <a:r>
              <a:rPr lang="en-US" sz="1550" dirty="0">
                <a:latin typeface="Candara" pitchFamily="34" charset="0"/>
                <a:cs typeface="Courier New" pitchFamily="49" charset="0"/>
              </a:rPr>
              <a:t> statement to reference the </a:t>
            </a:r>
            <a:r>
              <a:rPr lang="en-US" sz="1200" dirty="0" err="1">
                <a:latin typeface="Courier New" pitchFamily="49" charset="0"/>
                <a:cs typeface="Courier New" pitchFamily="49" charset="0"/>
              </a:rPr>
              <a:t>System.Text.RegularExpressions</a:t>
            </a:r>
            <a:r>
              <a:rPr lang="en-US" sz="1200" dirty="0">
                <a:latin typeface="Courier New" pitchFamily="49" charset="0"/>
                <a:cs typeface="Courier New" pitchFamily="49" charset="0"/>
              </a:rPr>
              <a:t> </a:t>
            </a:r>
            <a:r>
              <a:rPr lang="en-US" sz="1550" dirty="0">
                <a:latin typeface="Candara" pitchFamily="34" charset="0"/>
                <a:cs typeface="Courier New" pitchFamily="49" charset="0"/>
              </a:rPr>
              <a:t>namespace.  Call the </a:t>
            </a:r>
            <a:r>
              <a:rPr lang="en-US" sz="1550" dirty="0" err="1">
                <a:latin typeface="Courier New" pitchFamily="49" charset="0"/>
                <a:cs typeface="Courier New" pitchFamily="49" charset="0"/>
              </a:rPr>
              <a:t>IsMatch</a:t>
            </a:r>
            <a:r>
              <a:rPr lang="en-US" sz="1550" dirty="0">
                <a:latin typeface="Candara" pitchFamily="34" charset="0"/>
                <a:cs typeface="Courier New" pitchFamily="49" charset="0"/>
              </a:rPr>
              <a:t> method of the </a:t>
            </a:r>
            <a:r>
              <a:rPr lang="en-US" sz="1550" dirty="0" err="1">
                <a:latin typeface="Courier New" pitchFamily="49" charset="0"/>
                <a:cs typeface="Courier New" pitchFamily="49" charset="0"/>
              </a:rPr>
              <a:t>Regex</a:t>
            </a:r>
            <a:r>
              <a:rPr lang="en-US" sz="1550" dirty="0">
                <a:latin typeface="Candara" pitchFamily="34" charset="0"/>
                <a:cs typeface="Courier New" pitchFamily="49" charset="0"/>
              </a:rPr>
              <a:t> class, as shown in the following example. </a:t>
            </a: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endParaRPr lang="en-US" sz="155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and on code behind, you validate it like this…</a:t>
            </a:r>
          </a:p>
          <a:p>
            <a:pPr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p:txBody>
      </p:sp>
      <p:grpSp>
        <p:nvGrpSpPr>
          <p:cNvPr id="374789"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Rectangle 16"/>
          <p:cNvSpPr>
            <a:spLocks noChangeArrowheads="1"/>
          </p:cNvSpPr>
          <p:nvPr/>
        </p:nvSpPr>
        <p:spPr bwMode="auto">
          <a:xfrm>
            <a:off x="381000" y="3517900"/>
            <a:ext cx="6248400" cy="1816100"/>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600" dirty="0">
                <a:solidFill>
                  <a:srgbClr val="002B82"/>
                </a:solidFill>
                <a:latin typeface="Candara" pitchFamily="34" charset="0"/>
              </a:rPr>
              <a:t>&lt;form id="form1" </a:t>
            </a:r>
            <a:r>
              <a:rPr lang="en-US" sz="1600" dirty="0" err="1">
                <a:solidFill>
                  <a:srgbClr val="002B82"/>
                </a:solidFill>
                <a:latin typeface="Candara" pitchFamily="34" charset="0"/>
              </a:rPr>
              <a:t>runat</a:t>
            </a:r>
            <a:r>
              <a:rPr lang="en-US" sz="1600" dirty="0">
                <a:solidFill>
                  <a:srgbClr val="002B82"/>
                </a:solidFill>
                <a:latin typeface="Candara" pitchFamily="34" charset="0"/>
              </a:rPr>
              <a:t>="server"&gt;</a:t>
            </a:r>
          </a:p>
          <a:p>
            <a:pPr defTabSz="966788" eaLnBrk="1" hangingPunct="1">
              <a:defRPr/>
            </a:pPr>
            <a:r>
              <a:rPr lang="en-US" sz="1600" dirty="0">
                <a:solidFill>
                  <a:srgbClr val="002B82"/>
                </a:solidFill>
                <a:latin typeface="Candara" pitchFamily="34" charset="0"/>
              </a:rPr>
              <a:t>    &lt;div&gt;</a:t>
            </a:r>
          </a:p>
          <a:p>
            <a:pPr defTabSz="966788" eaLnBrk="1" hangingPunct="1">
              <a:defRPr/>
            </a:pPr>
            <a:r>
              <a:rPr lang="en-US" sz="1600" dirty="0">
                <a:solidFill>
                  <a:srgbClr val="002B82"/>
                </a:solidFill>
                <a:latin typeface="Candara" pitchFamily="34" charset="0"/>
              </a:rPr>
              <a:t>    &lt;</a:t>
            </a:r>
            <a:r>
              <a:rPr lang="en-US" sz="1600" dirty="0" err="1">
                <a:solidFill>
                  <a:srgbClr val="002B82"/>
                </a:solidFill>
                <a:latin typeface="Candara" pitchFamily="34" charset="0"/>
              </a:rPr>
              <a:t>asp:TextBox</a:t>
            </a:r>
            <a:r>
              <a:rPr lang="en-US" sz="1600" dirty="0">
                <a:solidFill>
                  <a:srgbClr val="002B82"/>
                </a:solidFill>
                <a:latin typeface="Candara" pitchFamily="34" charset="0"/>
              </a:rPr>
              <a:t> ID="</a:t>
            </a:r>
            <a:r>
              <a:rPr lang="en-US" sz="1600" dirty="0" err="1">
                <a:solidFill>
                  <a:srgbClr val="002B82"/>
                </a:solidFill>
                <a:latin typeface="Candara" pitchFamily="34" charset="0"/>
              </a:rPr>
              <a:t>txtName</a:t>
            </a:r>
            <a:r>
              <a:rPr lang="en-US" sz="1600" dirty="0">
                <a:solidFill>
                  <a:srgbClr val="002B82"/>
                </a:solidFill>
                <a:latin typeface="Candara" pitchFamily="34" charset="0"/>
              </a:rPr>
              <a:t>" </a:t>
            </a:r>
            <a:r>
              <a:rPr lang="en-US" sz="1600" dirty="0" err="1">
                <a:solidFill>
                  <a:srgbClr val="002B82"/>
                </a:solidFill>
                <a:latin typeface="Candara" pitchFamily="34" charset="0"/>
              </a:rPr>
              <a:t>runat</a:t>
            </a:r>
            <a:r>
              <a:rPr lang="en-US" sz="1600" dirty="0">
                <a:solidFill>
                  <a:srgbClr val="002B82"/>
                </a:solidFill>
                <a:latin typeface="Candara" pitchFamily="34" charset="0"/>
              </a:rPr>
              <a:t>="server"/&gt;</a:t>
            </a:r>
          </a:p>
          <a:p>
            <a:pPr defTabSz="966788" eaLnBrk="1" hangingPunct="1">
              <a:defRPr/>
            </a:pPr>
            <a:r>
              <a:rPr lang="en-US" sz="1600" dirty="0">
                <a:solidFill>
                  <a:srgbClr val="002B82"/>
                </a:solidFill>
                <a:latin typeface="Candara" pitchFamily="34" charset="0"/>
              </a:rPr>
              <a:t>    &lt;</a:t>
            </a:r>
            <a:r>
              <a:rPr lang="en-US" sz="1600" dirty="0" err="1">
                <a:solidFill>
                  <a:srgbClr val="002B82"/>
                </a:solidFill>
                <a:latin typeface="Candara" pitchFamily="34" charset="0"/>
              </a:rPr>
              <a:t>asp:Button</a:t>
            </a:r>
            <a:r>
              <a:rPr lang="en-US" sz="1600" dirty="0">
                <a:solidFill>
                  <a:srgbClr val="002B82"/>
                </a:solidFill>
                <a:latin typeface="Candara" pitchFamily="34" charset="0"/>
              </a:rPr>
              <a:t> ID="</a:t>
            </a:r>
            <a:r>
              <a:rPr lang="en-US" sz="1600" dirty="0" err="1">
                <a:solidFill>
                  <a:srgbClr val="002B82"/>
                </a:solidFill>
                <a:latin typeface="Candara" pitchFamily="34" charset="0"/>
              </a:rPr>
              <a:t>btnSubmit</a:t>
            </a:r>
            <a:r>
              <a:rPr lang="en-US" sz="1600" dirty="0">
                <a:solidFill>
                  <a:srgbClr val="002B82"/>
                </a:solidFill>
                <a:latin typeface="Candara" pitchFamily="34" charset="0"/>
              </a:rPr>
              <a:t>" </a:t>
            </a:r>
            <a:r>
              <a:rPr lang="en-US" sz="1600" dirty="0" err="1">
                <a:solidFill>
                  <a:srgbClr val="002B82"/>
                </a:solidFill>
                <a:latin typeface="Candara" pitchFamily="34" charset="0"/>
              </a:rPr>
              <a:t>runat</a:t>
            </a:r>
            <a:r>
              <a:rPr lang="en-US" sz="1600" dirty="0">
                <a:solidFill>
                  <a:srgbClr val="002B82"/>
                </a:solidFill>
                <a:latin typeface="Candara" pitchFamily="34" charset="0"/>
              </a:rPr>
              <a:t>="server" Text="Submit" </a:t>
            </a:r>
          </a:p>
          <a:p>
            <a:pPr defTabSz="966788" eaLnBrk="1" hangingPunct="1">
              <a:defRPr/>
            </a:pPr>
            <a:r>
              <a:rPr lang="en-US" sz="1600" dirty="0">
                <a:solidFill>
                  <a:srgbClr val="002B82"/>
                </a:solidFill>
                <a:latin typeface="Candara" pitchFamily="34" charset="0"/>
              </a:rPr>
              <a:t>                                                                                     </a:t>
            </a:r>
            <a:r>
              <a:rPr lang="en-US" sz="1600" dirty="0" err="1">
                <a:solidFill>
                  <a:srgbClr val="002B82"/>
                </a:solidFill>
                <a:latin typeface="Candara" pitchFamily="34" charset="0"/>
              </a:rPr>
              <a:t>OnClick</a:t>
            </a:r>
            <a:r>
              <a:rPr lang="en-US" sz="1600" dirty="0">
                <a:solidFill>
                  <a:srgbClr val="002B82"/>
                </a:solidFill>
                <a:latin typeface="Candara" pitchFamily="34" charset="0"/>
              </a:rPr>
              <a:t>="</a:t>
            </a:r>
            <a:r>
              <a:rPr lang="en-US" sz="1600" dirty="0" err="1">
                <a:solidFill>
                  <a:srgbClr val="002B82"/>
                </a:solidFill>
                <a:latin typeface="Candara" pitchFamily="34" charset="0"/>
              </a:rPr>
              <a:t>CheckValidity</a:t>
            </a:r>
            <a:r>
              <a:rPr lang="en-US" sz="1600" dirty="0">
                <a:solidFill>
                  <a:srgbClr val="002B82"/>
                </a:solidFill>
                <a:latin typeface="Candara" pitchFamily="34" charset="0"/>
              </a:rPr>
              <a:t>"/&gt;</a:t>
            </a:r>
          </a:p>
          <a:p>
            <a:pPr defTabSz="966788" eaLnBrk="1" hangingPunct="1">
              <a:defRPr/>
            </a:pPr>
            <a:r>
              <a:rPr lang="en-US" sz="1600" dirty="0">
                <a:solidFill>
                  <a:srgbClr val="002B82"/>
                </a:solidFill>
                <a:latin typeface="Candara" pitchFamily="34" charset="0"/>
              </a:rPr>
              <a:t>    &lt;/div&gt;</a:t>
            </a:r>
          </a:p>
          <a:p>
            <a:pPr defTabSz="966788" eaLnBrk="1" hangingPunct="1">
              <a:defRPr/>
            </a:pPr>
            <a:r>
              <a:rPr lang="en-US" sz="1600" dirty="0">
                <a:solidFill>
                  <a:srgbClr val="002B82"/>
                </a:solidFill>
                <a:latin typeface="Candara" pitchFamily="34" charset="0"/>
              </a:rPr>
              <a:t>&lt;/form&gt;</a:t>
            </a:r>
          </a:p>
        </p:txBody>
      </p:sp>
      <p:sp>
        <p:nvSpPr>
          <p:cNvPr id="14" name="Rectangle 17"/>
          <p:cNvSpPr>
            <a:spLocks noChangeArrowheads="1"/>
          </p:cNvSpPr>
          <p:nvPr/>
        </p:nvSpPr>
        <p:spPr bwMode="auto">
          <a:xfrm>
            <a:off x="381000" y="6096000"/>
            <a:ext cx="6248400" cy="1846263"/>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600" dirty="0">
                <a:solidFill>
                  <a:srgbClr val="002B82"/>
                </a:solidFill>
                <a:latin typeface="Candara" pitchFamily="34" charset="0"/>
              </a:rPr>
              <a:t>protected void </a:t>
            </a:r>
            <a:r>
              <a:rPr lang="en-US" sz="1600" dirty="0" err="1">
                <a:solidFill>
                  <a:srgbClr val="002B82"/>
                </a:solidFill>
                <a:latin typeface="Candara" pitchFamily="34" charset="0"/>
              </a:rPr>
              <a:t>CheckValidity</a:t>
            </a:r>
            <a:r>
              <a:rPr lang="en-US" sz="1600" dirty="0">
                <a:solidFill>
                  <a:srgbClr val="002B82"/>
                </a:solidFill>
                <a:latin typeface="Candara" pitchFamily="34" charset="0"/>
              </a:rPr>
              <a:t>(object sender, </a:t>
            </a:r>
            <a:r>
              <a:rPr lang="en-US" sz="1600" dirty="0" err="1">
                <a:solidFill>
                  <a:srgbClr val="002B82"/>
                </a:solidFill>
                <a:latin typeface="Candara" pitchFamily="34" charset="0"/>
              </a:rPr>
              <a:t>EventArgs</a:t>
            </a:r>
            <a:r>
              <a:rPr lang="en-US" sz="1600" dirty="0">
                <a:solidFill>
                  <a:srgbClr val="002B82"/>
                </a:solidFill>
                <a:latin typeface="Candara" pitchFamily="34" charset="0"/>
              </a:rPr>
              <a:t> e)</a:t>
            </a:r>
          </a:p>
          <a:p>
            <a:pPr defTabSz="966788" eaLnBrk="1" hangingPunct="1">
              <a:defRPr/>
            </a:pPr>
            <a:r>
              <a:rPr lang="en-US" sz="1600" dirty="0">
                <a:solidFill>
                  <a:srgbClr val="002B82"/>
                </a:solidFill>
                <a:latin typeface="Candara" pitchFamily="34" charset="0"/>
              </a:rPr>
              <a:t>{</a:t>
            </a:r>
          </a:p>
          <a:p>
            <a:pPr defTabSz="966788" eaLnBrk="1" hangingPunct="1">
              <a:defRPr/>
            </a:pPr>
            <a:r>
              <a:rPr lang="en-US" sz="1600" dirty="0">
                <a:solidFill>
                  <a:srgbClr val="002B82"/>
                </a:solidFill>
                <a:latin typeface="Candara" pitchFamily="34" charset="0"/>
              </a:rPr>
              <a:t> if (!</a:t>
            </a:r>
            <a:r>
              <a:rPr lang="en-US" sz="1600" dirty="0" err="1">
                <a:solidFill>
                  <a:srgbClr val="002B82"/>
                </a:solidFill>
                <a:latin typeface="Candara" pitchFamily="34" charset="0"/>
              </a:rPr>
              <a:t>Regex.IsMatch</a:t>
            </a:r>
            <a:r>
              <a:rPr lang="en-US" sz="1600" dirty="0">
                <a:solidFill>
                  <a:srgbClr val="002B82"/>
                </a:solidFill>
                <a:latin typeface="Candara" pitchFamily="34" charset="0"/>
              </a:rPr>
              <a:t>(</a:t>
            </a:r>
            <a:r>
              <a:rPr lang="en-US" sz="1600" dirty="0" err="1">
                <a:solidFill>
                  <a:srgbClr val="002B82"/>
                </a:solidFill>
                <a:latin typeface="Candara" pitchFamily="34" charset="0"/>
              </a:rPr>
              <a:t>txtName.Text</a:t>
            </a:r>
            <a:r>
              <a:rPr lang="en-US" sz="1600" dirty="0">
                <a:solidFill>
                  <a:srgbClr val="002B82"/>
                </a:solidFill>
                <a:latin typeface="Candara" pitchFamily="34" charset="0"/>
              </a:rPr>
              <a:t>, @"^[a-</a:t>
            </a:r>
            <a:r>
              <a:rPr lang="en-US" sz="1600" dirty="0" err="1">
                <a:solidFill>
                  <a:srgbClr val="002B82"/>
                </a:solidFill>
                <a:latin typeface="Candara" pitchFamily="34" charset="0"/>
              </a:rPr>
              <a:t>zA</a:t>
            </a:r>
            <a:r>
              <a:rPr lang="en-US" sz="1600" dirty="0">
                <a:solidFill>
                  <a:srgbClr val="002B82"/>
                </a:solidFill>
                <a:latin typeface="Candara" pitchFamily="34" charset="0"/>
              </a:rPr>
              <a:t>-Z'.]{1,40}$"))</a:t>
            </a:r>
          </a:p>
          <a:p>
            <a:pPr defTabSz="966788" eaLnBrk="1" hangingPunct="1">
              <a:defRPr/>
            </a:pPr>
            <a:r>
              <a:rPr lang="en-US" sz="1600" dirty="0">
                <a:solidFill>
                  <a:srgbClr val="002B82"/>
                </a:solidFill>
                <a:latin typeface="Candara" pitchFamily="34" charset="0"/>
              </a:rPr>
              <a:t> {</a:t>
            </a:r>
          </a:p>
          <a:p>
            <a:pPr defTabSz="966788" eaLnBrk="1" hangingPunct="1">
              <a:defRPr/>
            </a:pPr>
            <a:r>
              <a:rPr lang="en-US" sz="1600" dirty="0">
                <a:solidFill>
                  <a:srgbClr val="002B82"/>
                </a:solidFill>
                <a:latin typeface="Candara" pitchFamily="34" charset="0"/>
              </a:rPr>
              <a:t>   </a:t>
            </a:r>
            <a:r>
              <a:rPr lang="en-US" sz="1600" dirty="0" err="1">
                <a:solidFill>
                  <a:srgbClr val="002B82"/>
                </a:solidFill>
                <a:latin typeface="Candara" pitchFamily="34" charset="0"/>
              </a:rPr>
              <a:t>Response.Write</a:t>
            </a:r>
            <a:r>
              <a:rPr lang="en-US" sz="1600" dirty="0">
                <a:solidFill>
                  <a:srgbClr val="002B82"/>
                </a:solidFill>
                <a:latin typeface="Candara" pitchFamily="34" charset="0"/>
              </a:rPr>
              <a:t>("Expression Does not match");</a:t>
            </a:r>
          </a:p>
          <a:p>
            <a:pPr defTabSz="966788" eaLnBrk="1" hangingPunct="1">
              <a:defRPr/>
            </a:pPr>
            <a:r>
              <a:rPr lang="en-US" sz="1600" dirty="0">
                <a:solidFill>
                  <a:srgbClr val="002B82"/>
                </a:solidFill>
                <a:latin typeface="Candara" pitchFamily="34" charset="0"/>
              </a:rPr>
              <a:t> }</a:t>
            </a:r>
          </a:p>
          <a:p>
            <a:pPr defTabSz="966788" eaLnBrk="1" hangingPunct="1">
              <a:defRPr/>
            </a:pPr>
            <a:r>
              <a:rPr lang="en-US" sz="1600" dirty="0">
                <a:solidFill>
                  <a:srgbClr val="002B82"/>
                </a:solidFill>
                <a:latin typeface="Candara" pitchFamily="34" charset="0"/>
              </a:rPr>
              <a:t>}</a:t>
            </a:r>
          </a:p>
        </p:txBody>
      </p:sp>
      <p:sp>
        <p:nvSpPr>
          <p:cNvPr id="374792" name="Rectangle 4"/>
          <p:cNvSpPr>
            <a:spLocks noChangeArrowheads="1"/>
          </p:cNvSpPr>
          <p:nvPr/>
        </p:nvSpPr>
        <p:spPr bwMode="auto">
          <a:xfrm>
            <a:off x="1487488" y="5334000"/>
            <a:ext cx="38465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10.2-3a – Using Regex class, front end </a:t>
            </a:r>
          </a:p>
        </p:txBody>
      </p:sp>
      <p:sp>
        <p:nvSpPr>
          <p:cNvPr id="374793" name="Rectangle 4"/>
          <p:cNvSpPr>
            <a:spLocks noChangeArrowheads="1"/>
          </p:cNvSpPr>
          <p:nvPr/>
        </p:nvSpPr>
        <p:spPr bwMode="auto">
          <a:xfrm>
            <a:off x="1371600" y="7924800"/>
            <a:ext cx="396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10.2-3b – Using Regex class, code behind </a:t>
            </a:r>
          </a:p>
        </p:txBody>
      </p:sp>
      <p:sp>
        <p:nvSpPr>
          <p:cNvPr id="37479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581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B25A55DC-D9CC-4570-A56D-5B869C38AA25}" type="slidenum">
              <a:rPr lang="en-US" altLang="en-US" sz="800">
                <a:latin typeface="Arial" pitchFamily="34" charset="0"/>
              </a:rPr>
              <a:pPr algn="r" eaLnBrk="1" hangingPunct="1">
                <a:spcBef>
                  <a:spcPct val="0"/>
                </a:spcBef>
                <a:buFontTx/>
                <a:buNone/>
              </a:pPr>
              <a:t>24</a:t>
            </a:fld>
            <a:endParaRPr lang="en-US" altLang="en-US" sz="800">
              <a:latin typeface="Arial" pitchFamily="34" charset="0"/>
            </a:endParaRPr>
          </a:p>
        </p:txBody>
      </p:sp>
      <p:sp>
        <p:nvSpPr>
          <p:cNvPr id="5" name="Rectangle 7"/>
          <p:cNvSpPr txBox="1">
            <a:spLocks noChangeArrowheads="1"/>
          </p:cNvSpPr>
          <p:nvPr/>
        </p:nvSpPr>
        <p:spPr>
          <a:xfrm>
            <a:off x="228600" y="762000"/>
            <a:ext cx="6510338" cy="12954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A Validated Customer Form:</a:t>
            </a:r>
          </a:p>
          <a:p>
            <a:pPr marL="361950" indent="-361950" defTabSz="966788" eaLnBrk="1" hangingPunct="1">
              <a:defRPr/>
            </a:pPr>
            <a:r>
              <a:rPr lang="en-US" sz="1550" dirty="0">
                <a:latin typeface="Candara" pitchFamily="34" charset="0"/>
                <a:cs typeface="Courier New" pitchFamily="49" charset="0"/>
              </a:rPr>
              <a:t>To bring together these various topics, you'll now see a full-fledged web</a:t>
            </a:r>
          </a:p>
          <a:p>
            <a:pPr marL="361950" indent="-361950" defTabSz="966788" eaLnBrk="1" hangingPunct="1">
              <a:defRPr/>
            </a:pPr>
            <a:r>
              <a:rPr lang="en-US" sz="1550" dirty="0">
                <a:latin typeface="Candara" pitchFamily="34" charset="0"/>
                <a:cs typeface="Courier New" pitchFamily="49" charset="0"/>
              </a:rPr>
              <a:t>form that combines a variety of pieces of information that might be needed </a:t>
            </a:r>
          </a:p>
          <a:p>
            <a:pPr marL="361950" indent="-361950" defTabSz="966788" eaLnBrk="1" hangingPunct="1">
              <a:defRPr/>
            </a:pPr>
            <a:r>
              <a:rPr lang="en-US" sz="1550" dirty="0">
                <a:latin typeface="Candara" pitchFamily="34" charset="0"/>
                <a:cs typeface="Courier New" pitchFamily="49" charset="0"/>
              </a:rPr>
              <a:t>to add a user record (for example, an e-commerce site shopper or a content </a:t>
            </a:r>
          </a:p>
          <a:p>
            <a:pPr marL="361950" indent="-361950" defTabSz="966788" eaLnBrk="1" hangingPunct="1">
              <a:defRPr/>
            </a:pPr>
            <a:r>
              <a:rPr lang="en-US" sz="1550" dirty="0">
                <a:latin typeface="Candara" pitchFamily="34" charset="0"/>
                <a:cs typeface="Courier New" pitchFamily="49" charset="0"/>
              </a:rPr>
              <a:t>site subscriber). Figure 10.2-5 shows this form.</a:t>
            </a: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1550" dirty="0">
              <a:latin typeface="Candara" pitchFamily="34" charset="0"/>
              <a:cs typeface="Courier New" pitchFamily="49" charset="0"/>
            </a:endParaRP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Several types of validation are taking place on the customer form:</a:t>
            </a:r>
          </a:p>
          <a:p>
            <a:pPr marL="361950" indent="-361950" defTabSz="966788" eaLnBrk="1" hangingPunct="1">
              <a:defRPr/>
            </a:pPr>
            <a:r>
              <a:rPr lang="en-US" sz="1550" dirty="0">
                <a:latin typeface="Candara" pitchFamily="34" charset="0"/>
                <a:cs typeface="Courier New" pitchFamily="49" charset="0"/>
              </a:rPr>
              <a:t>• Three </a:t>
            </a:r>
            <a:r>
              <a:rPr lang="en-US" sz="1550" dirty="0" err="1">
                <a:latin typeface="Candara" pitchFamily="34" charset="0"/>
                <a:cs typeface="Courier New" pitchFamily="49" charset="0"/>
              </a:rPr>
              <a:t>RequiredFieldValidator</a:t>
            </a:r>
            <a:r>
              <a:rPr lang="en-US" sz="1550" dirty="0">
                <a:latin typeface="Candara" pitchFamily="34" charset="0"/>
                <a:cs typeface="Courier New" pitchFamily="49" charset="0"/>
              </a:rPr>
              <a:t> controls make sure the user enters a user </a:t>
            </a:r>
          </a:p>
          <a:p>
            <a:pPr marL="361950" indent="-361950" defTabSz="966788" eaLnBrk="1" hangingPunct="1">
              <a:defRPr/>
            </a:pPr>
            <a:r>
              <a:rPr lang="en-US" sz="1550" dirty="0">
                <a:latin typeface="Candara" pitchFamily="34" charset="0"/>
                <a:cs typeface="Courier New" pitchFamily="49" charset="0"/>
              </a:rPr>
              <a:t>    name, a password, and a  password confirmation.</a:t>
            </a:r>
          </a:p>
          <a:p>
            <a:pPr marL="361950" indent="-361950" defTabSz="966788" eaLnBrk="1" hangingPunct="1">
              <a:defRPr/>
            </a:pPr>
            <a:r>
              <a:rPr lang="en-US" sz="1550" dirty="0">
                <a:latin typeface="Candara" pitchFamily="34" charset="0"/>
                <a:cs typeface="Courier New" pitchFamily="49" charset="0"/>
              </a:rPr>
              <a:t>• A </a:t>
            </a:r>
            <a:r>
              <a:rPr lang="en-US" sz="1550" dirty="0" err="1">
                <a:latin typeface="Candara" pitchFamily="34" charset="0"/>
                <a:cs typeface="Courier New" pitchFamily="49" charset="0"/>
              </a:rPr>
              <a:t>CompareValidator</a:t>
            </a:r>
            <a:r>
              <a:rPr lang="en-US" sz="1550" dirty="0">
                <a:latin typeface="Candara" pitchFamily="34" charset="0"/>
                <a:cs typeface="Courier New" pitchFamily="49" charset="0"/>
              </a:rPr>
              <a:t> ensures that the two versions of the masked</a:t>
            </a:r>
          </a:p>
          <a:p>
            <a:pPr marL="361950" indent="-361950" defTabSz="966788" eaLnBrk="1" hangingPunct="1">
              <a:defRPr/>
            </a:pPr>
            <a:r>
              <a:rPr lang="en-US" sz="1550" dirty="0">
                <a:latin typeface="Candara" pitchFamily="34" charset="0"/>
                <a:cs typeface="Courier New" pitchFamily="49" charset="0"/>
              </a:rPr>
              <a:t>    password match.</a:t>
            </a:r>
          </a:p>
          <a:p>
            <a:pPr marL="361950" indent="-361950" defTabSz="966788" eaLnBrk="1" hangingPunct="1">
              <a:defRPr/>
            </a:pPr>
            <a:r>
              <a:rPr lang="en-US" sz="1550" dirty="0">
                <a:latin typeface="Candara" pitchFamily="34" charset="0"/>
                <a:cs typeface="Courier New" pitchFamily="49" charset="0"/>
              </a:rPr>
              <a:t>• A </a:t>
            </a:r>
            <a:r>
              <a:rPr lang="en-US" sz="1550" dirty="0" err="1">
                <a:latin typeface="Candara" pitchFamily="34" charset="0"/>
                <a:cs typeface="Courier New" pitchFamily="49" charset="0"/>
              </a:rPr>
              <a:t>RegularExpressionValidator</a:t>
            </a:r>
            <a:r>
              <a:rPr lang="en-US" sz="1550" dirty="0">
                <a:latin typeface="Candara" pitchFamily="34" charset="0"/>
                <a:cs typeface="Courier New" pitchFamily="49" charset="0"/>
              </a:rPr>
              <a:t> checks that the e-mail address contains an </a:t>
            </a:r>
          </a:p>
          <a:p>
            <a:pPr marL="361950" indent="-361950" defTabSz="966788" eaLnBrk="1" hangingPunct="1">
              <a:defRPr/>
            </a:pPr>
            <a:r>
              <a:rPr lang="en-US" sz="1550" dirty="0">
                <a:latin typeface="Candara" pitchFamily="34" charset="0"/>
                <a:cs typeface="Courier New" pitchFamily="49" charset="0"/>
              </a:rPr>
              <a:t>    at (@) symbol.</a:t>
            </a:r>
          </a:p>
          <a:p>
            <a:pPr marL="361950" indent="-361950" defTabSz="966788" eaLnBrk="1" hangingPunct="1">
              <a:defRPr/>
            </a:pPr>
            <a:r>
              <a:rPr lang="en-US" sz="1550" dirty="0">
                <a:latin typeface="Candara" pitchFamily="34" charset="0"/>
                <a:cs typeface="Courier New" pitchFamily="49" charset="0"/>
              </a:rPr>
              <a:t>• A </a:t>
            </a:r>
            <a:r>
              <a:rPr lang="en-US" sz="1550" dirty="0" err="1">
                <a:latin typeface="Candara" pitchFamily="34" charset="0"/>
                <a:cs typeface="Courier New" pitchFamily="49" charset="0"/>
              </a:rPr>
              <a:t>RangeValidator</a:t>
            </a:r>
            <a:r>
              <a:rPr lang="en-US" sz="1550" dirty="0">
                <a:latin typeface="Candara" pitchFamily="34" charset="0"/>
                <a:cs typeface="Courier New" pitchFamily="49" charset="0"/>
              </a:rPr>
              <a:t> ensures the age is a number from 0 to 120.</a:t>
            </a:r>
          </a:p>
          <a:p>
            <a:pPr marL="361950" indent="-361950" defTabSz="966788" eaLnBrk="1" hangingPunct="1">
              <a:defRPr/>
            </a:pPr>
            <a:r>
              <a:rPr lang="en-US" sz="1550" dirty="0">
                <a:latin typeface="Candara" pitchFamily="34" charset="0"/>
                <a:cs typeface="Courier New" pitchFamily="49" charset="0"/>
              </a:rPr>
              <a:t>• A </a:t>
            </a:r>
            <a:r>
              <a:rPr lang="en-US" sz="1550" dirty="0" err="1">
                <a:latin typeface="Candara" pitchFamily="34" charset="0"/>
                <a:cs typeface="Courier New" pitchFamily="49" charset="0"/>
              </a:rPr>
              <a:t>CustomValidator</a:t>
            </a:r>
            <a:r>
              <a:rPr lang="en-US" sz="1550" dirty="0">
                <a:latin typeface="Candara" pitchFamily="34" charset="0"/>
                <a:cs typeface="Courier New" pitchFamily="49" charset="0"/>
              </a:rPr>
              <a:t> performs a special validation on the server of a </a:t>
            </a:r>
          </a:p>
          <a:p>
            <a:pPr marL="361950" indent="-361950" defTabSz="966788" eaLnBrk="1" hangingPunct="1">
              <a:defRPr/>
            </a:pPr>
            <a:r>
              <a:rPr lang="en-US" sz="1550" dirty="0">
                <a:latin typeface="Candara" pitchFamily="34" charset="0"/>
                <a:cs typeface="Courier New" pitchFamily="49" charset="0"/>
              </a:rPr>
              <a:t>    "referrer code." This code verifies  that the first three characters make up</a:t>
            </a:r>
          </a:p>
          <a:p>
            <a:pPr marL="361950" indent="-361950" defTabSz="966788" eaLnBrk="1" hangingPunct="1">
              <a:defRPr/>
            </a:pPr>
            <a:r>
              <a:rPr lang="en-US" sz="1550" dirty="0">
                <a:latin typeface="Candara" pitchFamily="34" charset="0"/>
                <a:cs typeface="Courier New" pitchFamily="49" charset="0"/>
              </a:rPr>
              <a:t>    a number that is divisible by 7. </a:t>
            </a:r>
          </a:p>
        </p:txBody>
      </p:sp>
      <p:grpSp>
        <p:nvGrpSpPr>
          <p:cNvPr id="375813"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758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4759325"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5" name="Rectangle 4"/>
          <p:cNvSpPr>
            <a:spLocks noChangeArrowheads="1"/>
          </p:cNvSpPr>
          <p:nvPr/>
        </p:nvSpPr>
        <p:spPr bwMode="auto">
          <a:xfrm>
            <a:off x="533400" y="5105400"/>
            <a:ext cx="441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10.2-5– A form with different Regular Expressions</a:t>
            </a:r>
          </a:p>
        </p:txBody>
      </p:sp>
      <p:sp>
        <p:nvSpPr>
          <p:cNvPr id="13" name="Line Callout 2 12"/>
          <p:cNvSpPr/>
          <p:nvPr/>
        </p:nvSpPr>
        <p:spPr>
          <a:xfrm>
            <a:off x="5154613" y="2133600"/>
            <a:ext cx="1447800" cy="276225"/>
          </a:xfrm>
          <a:prstGeom prst="borderCallout2">
            <a:avLst>
              <a:gd name="adj1" fmla="val 18750"/>
              <a:gd name="adj2" fmla="val -8333"/>
              <a:gd name="adj3" fmla="val 18750"/>
              <a:gd name="adj4" fmla="val -16667"/>
              <a:gd name="adj5" fmla="val 312793"/>
              <a:gd name="adj6" fmla="val -231961"/>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txtUserName</a:t>
            </a:r>
            <a:r>
              <a:rPr lang="en-US" sz="1200" dirty="0">
                <a:solidFill>
                  <a:srgbClr val="002B82"/>
                </a:solidFill>
                <a:latin typeface="Candara" pitchFamily="34" charset="0"/>
              </a:rPr>
              <a:t>”</a:t>
            </a:r>
          </a:p>
        </p:txBody>
      </p:sp>
      <p:sp>
        <p:nvSpPr>
          <p:cNvPr id="14" name="Line Callout 2 13"/>
          <p:cNvSpPr/>
          <p:nvPr/>
        </p:nvSpPr>
        <p:spPr>
          <a:xfrm>
            <a:off x="5154613" y="2517775"/>
            <a:ext cx="1447800" cy="276225"/>
          </a:xfrm>
          <a:prstGeom prst="borderCallout2">
            <a:avLst>
              <a:gd name="adj1" fmla="val 18750"/>
              <a:gd name="adj2" fmla="val -8333"/>
              <a:gd name="adj3" fmla="val 18750"/>
              <a:gd name="adj4" fmla="val -16667"/>
              <a:gd name="adj5" fmla="val 229505"/>
              <a:gd name="adj6" fmla="val -231961"/>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txtPassword</a:t>
            </a:r>
            <a:r>
              <a:rPr lang="en-US" sz="1200" dirty="0">
                <a:solidFill>
                  <a:srgbClr val="002B82"/>
                </a:solidFill>
                <a:latin typeface="Candara" pitchFamily="34" charset="0"/>
              </a:rPr>
              <a:t>”</a:t>
            </a:r>
          </a:p>
        </p:txBody>
      </p:sp>
      <p:sp>
        <p:nvSpPr>
          <p:cNvPr id="16" name="Line Callout 2 15"/>
          <p:cNvSpPr/>
          <p:nvPr/>
        </p:nvSpPr>
        <p:spPr>
          <a:xfrm>
            <a:off x="5154613" y="2898775"/>
            <a:ext cx="1447800" cy="276225"/>
          </a:xfrm>
          <a:prstGeom prst="borderCallout2">
            <a:avLst>
              <a:gd name="adj1" fmla="val 18750"/>
              <a:gd name="adj2" fmla="val -8333"/>
              <a:gd name="adj3" fmla="val 18750"/>
              <a:gd name="adj4" fmla="val -16667"/>
              <a:gd name="adj5" fmla="val 178418"/>
              <a:gd name="adj6" fmla="val -231032"/>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txtRetype</a:t>
            </a:r>
            <a:r>
              <a:rPr lang="en-US" sz="1200" dirty="0">
                <a:solidFill>
                  <a:srgbClr val="002B82"/>
                </a:solidFill>
                <a:latin typeface="Candara" pitchFamily="34" charset="0"/>
              </a:rPr>
              <a:t>”</a:t>
            </a:r>
          </a:p>
        </p:txBody>
      </p:sp>
      <p:sp>
        <p:nvSpPr>
          <p:cNvPr id="17" name="Line Callout 2 16"/>
          <p:cNvSpPr/>
          <p:nvPr/>
        </p:nvSpPr>
        <p:spPr>
          <a:xfrm>
            <a:off x="5154613" y="3276600"/>
            <a:ext cx="1447800" cy="276225"/>
          </a:xfrm>
          <a:prstGeom prst="borderCallout2">
            <a:avLst>
              <a:gd name="adj1" fmla="val 18750"/>
              <a:gd name="adj2" fmla="val -8333"/>
              <a:gd name="adj3" fmla="val 18750"/>
              <a:gd name="adj4" fmla="val -16667"/>
              <a:gd name="adj5" fmla="val 121020"/>
              <a:gd name="adj6" fmla="val -230103"/>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txtEmail</a:t>
            </a:r>
            <a:r>
              <a:rPr lang="en-US" sz="1200" dirty="0">
                <a:solidFill>
                  <a:srgbClr val="002B82"/>
                </a:solidFill>
                <a:latin typeface="Candara" pitchFamily="34" charset="0"/>
              </a:rPr>
              <a:t>”</a:t>
            </a:r>
          </a:p>
        </p:txBody>
      </p:sp>
      <p:sp>
        <p:nvSpPr>
          <p:cNvPr id="18" name="Line Callout 2 17"/>
          <p:cNvSpPr/>
          <p:nvPr/>
        </p:nvSpPr>
        <p:spPr>
          <a:xfrm>
            <a:off x="5154613" y="3657600"/>
            <a:ext cx="1447800" cy="276225"/>
          </a:xfrm>
          <a:prstGeom prst="borderCallout2">
            <a:avLst>
              <a:gd name="adj1" fmla="val 18750"/>
              <a:gd name="adj2" fmla="val -8333"/>
              <a:gd name="adj3" fmla="val 18750"/>
              <a:gd name="adj4" fmla="val -16667"/>
              <a:gd name="adj5" fmla="val 58418"/>
              <a:gd name="adj6" fmla="val -230102"/>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txtAge</a:t>
            </a:r>
            <a:r>
              <a:rPr lang="en-US" sz="1200" dirty="0">
                <a:solidFill>
                  <a:srgbClr val="002B82"/>
                </a:solidFill>
                <a:latin typeface="Candara" pitchFamily="34" charset="0"/>
              </a:rPr>
              <a:t>”</a:t>
            </a:r>
          </a:p>
        </p:txBody>
      </p:sp>
      <p:sp>
        <p:nvSpPr>
          <p:cNvPr id="19" name="Line Callout 2 18"/>
          <p:cNvSpPr/>
          <p:nvPr/>
        </p:nvSpPr>
        <p:spPr>
          <a:xfrm>
            <a:off x="5149850" y="4038600"/>
            <a:ext cx="1447800" cy="276225"/>
          </a:xfrm>
          <a:prstGeom prst="borderCallout2">
            <a:avLst>
              <a:gd name="adj1" fmla="val 18750"/>
              <a:gd name="adj2" fmla="val -8333"/>
              <a:gd name="adj3" fmla="val 18750"/>
              <a:gd name="adj4" fmla="val -16667"/>
              <a:gd name="adj5" fmla="val -6040"/>
              <a:gd name="adj6" fmla="val -231031"/>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txtCode</a:t>
            </a:r>
            <a:r>
              <a:rPr lang="en-US" sz="1200" dirty="0">
                <a:solidFill>
                  <a:srgbClr val="002B82"/>
                </a:solidFill>
                <a:latin typeface="Candara" pitchFamily="34" charset="0"/>
              </a:rPr>
              <a:t>”</a:t>
            </a:r>
          </a:p>
        </p:txBody>
      </p:sp>
      <p:sp>
        <p:nvSpPr>
          <p:cNvPr id="20" name="Line Callout 2 19"/>
          <p:cNvSpPr/>
          <p:nvPr/>
        </p:nvSpPr>
        <p:spPr>
          <a:xfrm>
            <a:off x="5145088" y="4419600"/>
            <a:ext cx="1447800" cy="276225"/>
          </a:xfrm>
          <a:prstGeom prst="borderCallout2">
            <a:avLst>
              <a:gd name="adj1" fmla="val 18750"/>
              <a:gd name="adj2" fmla="val -8333"/>
              <a:gd name="adj3" fmla="val 18750"/>
              <a:gd name="adj4" fmla="val -16667"/>
              <a:gd name="adj5" fmla="val -42261"/>
              <a:gd name="adj6" fmla="val -230103"/>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cmdCancel</a:t>
            </a:r>
            <a:r>
              <a:rPr lang="en-US" sz="1200" dirty="0">
                <a:solidFill>
                  <a:srgbClr val="002B82"/>
                </a:solidFill>
                <a:latin typeface="Candara" pitchFamily="34" charset="0"/>
              </a:rPr>
              <a:t>”</a:t>
            </a:r>
          </a:p>
        </p:txBody>
      </p:sp>
      <p:sp>
        <p:nvSpPr>
          <p:cNvPr id="21" name="Line Callout 2 20"/>
          <p:cNvSpPr/>
          <p:nvPr/>
        </p:nvSpPr>
        <p:spPr>
          <a:xfrm>
            <a:off x="5154613" y="4803775"/>
            <a:ext cx="1447800" cy="276225"/>
          </a:xfrm>
          <a:prstGeom prst="borderCallout2">
            <a:avLst>
              <a:gd name="adj1" fmla="val 18750"/>
              <a:gd name="adj2" fmla="val -8333"/>
              <a:gd name="adj3" fmla="val 18750"/>
              <a:gd name="adj4" fmla="val -16667"/>
              <a:gd name="adj5" fmla="val -158126"/>
              <a:gd name="adj6" fmla="val -292332"/>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ID=“</a:t>
            </a:r>
            <a:r>
              <a:rPr lang="en-US" sz="1200" dirty="0" err="1">
                <a:solidFill>
                  <a:srgbClr val="002B82"/>
                </a:solidFill>
                <a:latin typeface="Candara" pitchFamily="34" charset="0"/>
              </a:rPr>
              <a:t>cmdSubmit</a:t>
            </a:r>
            <a:r>
              <a:rPr lang="en-US" sz="1200" dirty="0">
                <a:solidFill>
                  <a:srgbClr val="002B82"/>
                </a:solidFill>
                <a:latin typeface="Candara" pitchFamily="34" charset="0"/>
              </a:rPr>
              <a:t>”</a:t>
            </a:r>
          </a:p>
        </p:txBody>
      </p:sp>
      <p:sp>
        <p:nvSpPr>
          <p:cNvPr id="37582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683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42E6741-59BE-456A-A617-A2BB8E9CE3FC}" type="slidenum">
              <a:rPr lang="en-US" altLang="en-US" sz="800">
                <a:latin typeface="Arial" pitchFamily="34" charset="0"/>
              </a:rPr>
              <a:pPr algn="r" eaLnBrk="1" hangingPunct="1">
                <a:spcBef>
                  <a:spcPct val="0"/>
                </a:spcBef>
                <a:buFontTx/>
                <a:buNone/>
              </a:pPr>
              <a:t>25</a:t>
            </a:fld>
            <a:endParaRPr lang="en-US" altLang="en-US" sz="800">
              <a:latin typeface="Arial" pitchFamily="34" charset="0"/>
            </a:endParaRPr>
          </a:p>
        </p:txBody>
      </p:sp>
      <p:sp>
        <p:nvSpPr>
          <p:cNvPr id="4" name="Rectangle 7"/>
          <p:cNvSpPr txBox="1">
            <a:spLocks noChangeArrowheads="1"/>
          </p:cNvSpPr>
          <p:nvPr/>
        </p:nvSpPr>
        <p:spPr>
          <a:xfrm>
            <a:off x="228600" y="762000"/>
            <a:ext cx="6510338" cy="78486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implementation of these Validation Controls are shown below.</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asp:RequiredFieldValidator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vldUserName</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="You must enter a user name."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txtUserName</a:t>
            </a:r>
            <a:r>
              <a:rPr lang="en-US" sz="1300" dirty="0">
                <a:latin typeface="Courier New" pitchFamily="49" charset="0"/>
                <a:cs typeface="Courier New" pitchFamily="49" charset="0"/>
              </a:rPr>
              <a:t>" /&gt;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asp:RequiredFieldValidator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vldPassword</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="You must enter a password."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txtPassword</a:t>
            </a:r>
            <a:r>
              <a:rPr lang="en-US" sz="1300" dirty="0">
                <a:latin typeface="Courier New" pitchFamily="49" charset="0"/>
                <a:cs typeface="Courier New" pitchFamily="49" charset="0"/>
              </a:rPr>
              <a:t>" /&gt;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asp:CompareValidator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vldRetype</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="Your password does not match."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ControlToCompare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txtPassword</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txtRetype</a:t>
            </a:r>
            <a:r>
              <a:rPr lang="en-US" sz="1300" dirty="0">
                <a:latin typeface="Courier New" pitchFamily="49" charset="0"/>
                <a:cs typeface="Courier New" pitchFamily="49" charset="0"/>
              </a:rPr>
              <a:t>”/&gt;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asp:RequiredFieldValidator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vldRetypeRequired</a:t>
            </a:r>
            <a:r>
              <a:rPr lang="en-US" sz="1300" dirty="0">
                <a:latin typeface="Courier New" pitchFamily="49" charset="0"/>
                <a:cs typeface="Courier New" pitchFamily="49" charset="0"/>
              </a:rPr>
              <a:t>"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="You must confirm your password."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txtRetype</a:t>
            </a:r>
            <a:r>
              <a:rPr lang="en-US" sz="1300" dirty="0">
                <a:latin typeface="Courier New" pitchFamily="49" charset="0"/>
                <a:cs typeface="Courier New" pitchFamily="49" charset="0"/>
              </a:rPr>
              <a:t>" /&gt;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asp:RegularExpressionValidator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vldEmail</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="This email is missing the @ symbol."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ValidationExpression</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txtEmail</a:t>
            </a:r>
            <a:r>
              <a:rPr lang="en-US" sz="1300" dirty="0">
                <a:latin typeface="Courier New" pitchFamily="49" charset="0"/>
                <a:cs typeface="Courier New" pitchFamily="49" charset="0"/>
              </a:rPr>
              <a:t>" /&gt;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asp:RangeValidator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vldAge</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="This age is not between 0 and 120." </a:t>
            </a:r>
          </a:p>
          <a:p>
            <a:pPr marL="361950" indent="-361950" defTabSz="966788" eaLnBrk="1" hangingPunct="1">
              <a:defRPr/>
            </a:pPr>
            <a:r>
              <a:rPr lang="en-US" sz="1300" dirty="0">
                <a:latin typeface="Courier New" pitchFamily="49" charset="0"/>
                <a:cs typeface="Courier New" pitchFamily="49" charset="0"/>
              </a:rPr>
              <a:t>  Type="Integer“ </a:t>
            </a:r>
            <a:r>
              <a:rPr lang="en-US" sz="1300" dirty="0" err="1">
                <a:latin typeface="Courier New" pitchFamily="49" charset="0"/>
                <a:cs typeface="Courier New" pitchFamily="49" charset="0"/>
              </a:rPr>
              <a:t>MinimumValue</a:t>
            </a:r>
            <a:r>
              <a:rPr lang="en-US" sz="1300" dirty="0">
                <a:latin typeface="Courier New" pitchFamily="49" charset="0"/>
                <a:cs typeface="Courier New" pitchFamily="49" charset="0"/>
              </a:rPr>
              <a:t>="0" </a:t>
            </a:r>
            <a:r>
              <a:rPr lang="en-US" sz="1300" dirty="0" err="1">
                <a:latin typeface="Courier New" pitchFamily="49" charset="0"/>
                <a:cs typeface="Courier New" pitchFamily="49" charset="0"/>
              </a:rPr>
              <a:t>MaximumValue</a:t>
            </a:r>
            <a:r>
              <a:rPr lang="en-US" sz="1300" dirty="0">
                <a:latin typeface="Courier New" pitchFamily="49" charset="0"/>
                <a:cs typeface="Courier New" pitchFamily="49" charset="0"/>
              </a:rPr>
              <a:t>="120"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txtAge</a:t>
            </a:r>
            <a:r>
              <a:rPr lang="en-US" sz="1300" dirty="0">
                <a:latin typeface="Courier New" pitchFamily="49" charset="0"/>
                <a:cs typeface="Courier New" pitchFamily="49" charset="0"/>
              </a:rPr>
              <a:t>" /&gt; </a:t>
            </a:r>
          </a:p>
          <a:p>
            <a:pPr marL="361950" indent="-361950" defTabSz="966788" eaLnBrk="1" hangingPunct="1">
              <a:defRPr/>
            </a:pPr>
            <a:endParaRPr lang="en-US" sz="800" dirty="0">
              <a:latin typeface="Courier New" pitchFamily="49" charset="0"/>
              <a:cs typeface="Courier New" pitchFamily="49" charset="0"/>
            </a:endParaRPr>
          </a:p>
          <a:p>
            <a:pPr marL="361950" indent="-361950" defTabSz="966788"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asp:CustomValidator</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vldCode</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ErrorMessage</a:t>
            </a:r>
            <a:r>
              <a:rPr lang="en-US" sz="1300" dirty="0">
                <a:latin typeface="Courier New" pitchFamily="49" charset="0"/>
                <a:cs typeface="Courier New" pitchFamily="49" charset="0"/>
              </a:rPr>
              <a:t>="Try a string that starts with 014."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ValidateEmptyText</a:t>
            </a:r>
            <a:r>
              <a:rPr lang="en-US" sz="1300" dirty="0">
                <a:latin typeface="Courier New" pitchFamily="49" charset="0"/>
                <a:cs typeface="Courier New" pitchFamily="49" charset="0"/>
              </a:rPr>
              <a:t>="False”</a:t>
            </a:r>
          </a:p>
          <a:p>
            <a:pPr marL="361950" indent="-361950" defTabSz="966788" eaLnBrk="1" hangingPunct="1">
              <a:defRPr/>
            </a:pPr>
            <a:r>
              <a:rPr lang="en-US" sz="1300" dirty="0">
                <a:latin typeface="Courier New" pitchFamily="49" charset="0"/>
                <a:cs typeface="Courier New" pitchFamily="49" charset="0"/>
              </a:rPr>
              <a:t>  </a:t>
            </a:r>
            <a:r>
              <a:rPr lang="en-US" sz="1300" b="1" dirty="0" err="1">
                <a:latin typeface="Courier New" pitchFamily="49" charset="0"/>
                <a:cs typeface="Courier New" pitchFamily="49" charset="0"/>
              </a:rPr>
              <a:t>OnServerValidate</a:t>
            </a:r>
            <a:r>
              <a:rPr lang="en-US" sz="1300" b="1" dirty="0">
                <a:latin typeface="Courier New" pitchFamily="49" charset="0"/>
                <a:cs typeface="Courier New" pitchFamily="49" charset="0"/>
              </a:rPr>
              <a:t>="</a:t>
            </a:r>
            <a:r>
              <a:rPr lang="en-US" sz="1300" b="1" dirty="0" err="1">
                <a:latin typeface="Courier New" pitchFamily="49" charset="0"/>
                <a:cs typeface="Courier New" pitchFamily="49" charset="0"/>
              </a:rPr>
              <a:t>vldCode_ServerValidate</a:t>
            </a:r>
            <a:r>
              <a:rPr lang="en-US" sz="1300" b="1" dirty="0">
                <a:latin typeface="Courier New" pitchFamily="49" charset="0"/>
                <a:cs typeface="Courier New" pitchFamily="49" charset="0"/>
              </a:rPr>
              <a:t>"</a:t>
            </a:r>
            <a:r>
              <a:rPr lang="en-US" sz="1300" dirty="0">
                <a:latin typeface="Courier New" pitchFamily="49" charset="0"/>
                <a:cs typeface="Courier New" pitchFamily="49" charset="0"/>
              </a:rPr>
              <a:t> </a:t>
            </a:r>
          </a:p>
          <a:p>
            <a:pPr marL="361950" indent="-361950" defTabSz="966788"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ControlToValidate</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txtCode</a:t>
            </a:r>
            <a:r>
              <a:rPr lang="en-US" sz="1300" dirty="0">
                <a:latin typeface="Courier New" pitchFamily="49" charset="0"/>
                <a:cs typeface="Courier New" pitchFamily="49" charset="0"/>
              </a:rPr>
              <a:t>" /&gt;</a:t>
            </a:r>
          </a:p>
          <a:p>
            <a:pPr marL="361950" indent="-361950" defTabSz="966788" eaLnBrk="1" hangingPunct="1">
              <a:defRPr/>
            </a:pPr>
            <a:endParaRPr lang="en-US" sz="80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The form provides two validation buttons—one that requires validation and one that allows the user to cancel the task gracefully:</a:t>
            </a:r>
          </a:p>
          <a:p>
            <a:pPr eaLnBrk="1" hangingPunct="1">
              <a:defRPr/>
            </a:pPr>
            <a:endParaRPr lang="en-US" sz="800" dirty="0">
              <a:latin typeface="Candara" pitchFamily="34" charset="0"/>
              <a:cs typeface="Courier New" pitchFamily="49" charset="0"/>
            </a:endParaRPr>
          </a:p>
          <a:p>
            <a:pPr eaLnBrk="1" hangingPunct="1">
              <a:defRPr/>
            </a:pPr>
            <a:r>
              <a:rPr lang="en-US" sz="1550" dirty="0">
                <a:latin typeface="Candara" pitchFamily="34" charset="0"/>
                <a:cs typeface="Courier New" pitchFamily="49" charset="0"/>
              </a:rPr>
              <a:t>&lt;</a:t>
            </a:r>
            <a:r>
              <a:rPr lang="en-US" sz="1550" dirty="0" err="1">
                <a:latin typeface="Candara" pitchFamily="34" charset="0"/>
                <a:cs typeface="Courier New" pitchFamily="49" charset="0"/>
              </a:rPr>
              <a:t>asp:Button id="cmdSubmit" runat="server"</a:t>
            </a:r>
          </a:p>
          <a:p>
            <a:pPr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OnClick</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cmdSubmit_Click</a:t>
            </a:r>
            <a:r>
              <a:rPr lang="en-US" sz="1300" dirty="0">
                <a:latin typeface="Courier New" pitchFamily="49" charset="0"/>
                <a:cs typeface="Courier New" pitchFamily="49" charset="0"/>
              </a:rPr>
              <a:t>" Text="Submit"&gt;&lt;/</a:t>
            </a:r>
            <a:r>
              <a:rPr lang="en-US" sz="1300" dirty="0" err="1">
                <a:latin typeface="Courier New" pitchFamily="49" charset="0"/>
                <a:cs typeface="Courier New" pitchFamily="49" charset="0"/>
              </a:rPr>
              <a:t>asp:Button</a:t>
            </a:r>
            <a:r>
              <a:rPr lang="en-US" sz="1300" dirty="0">
                <a:latin typeface="Courier New" pitchFamily="49" charset="0"/>
                <a:cs typeface="Courier New" pitchFamily="49" charset="0"/>
              </a:rPr>
              <a:t>&gt;</a:t>
            </a:r>
          </a:p>
          <a:p>
            <a:pPr eaLnBrk="1" hangingPunct="1">
              <a:defRPr/>
            </a:pPr>
            <a:endParaRPr lang="en-US" sz="800" dirty="0">
              <a:latin typeface="Courier New" pitchFamily="49" charset="0"/>
              <a:cs typeface="Courier New" pitchFamily="49" charset="0"/>
            </a:endParaRPr>
          </a:p>
          <a:p>
            <a:pPr eaLnBrk="1" hangingPunct="1">
              <a:defRPr/>
            </a:pPr>
            <a:r>
              <a:rPr lang="en-US" sz="1300" dirty="0">
                <a:latin typeface="Courier New" pitchFamily="49" charset="0"/>
                <a:cs typeface="Courier New" pitchFamily="49" charset="0"/>
              </a:rPr>
              <a:t>&lt;</a:t>
            </a:r>
            <a:r>
              <a:rPr lang="en-US" sz="1300" dirty="0" err="1">
                <a:latin typeface="Courier New" pitchFamily="49" charset="0"/>
                <a:cs typeface="Courier New" pitchFamily="49" charset="0"/>
              </a:rPr>
              <a:t>asp:Button</a:t>
            </a:r>
            <a:r>
              <a:rPr lang="en-US" sz="1300" dirty="0">
                <a:latin typeface="Courier New" pitchFamily="49" charset="0"/>
                <a:cs typeface="Courier New" pitchFamily="49" charset="0"/>
              </a:rPr>
              <a:t> id="</a:t>
            </a:r>
            <a:r>
              <a:rPr lang="en-US" sz="1300" dirty="0" err="1">
                <a:latin typeface="Courier New" pitchFamily="49" charset="0"/>
                <a:cs typeface="Courier New" pitchFamily="49" charset="0"/>
              </a:rPr>
              <a:t>cmdCancel</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runat</a:t>
            </a:r>
            <a:r>
              <a:rPr lang="en-US" sz="1300" dirty="0">
                <a:latin typeface="Courier New" pitchFamily="49" charset="0"/>
                <a:cs typeface="Courier New" pitchFamily="49" charset="0"/>
              </a:rPr>
              <a:t>="server"</a:t>
            </a:r>
          </a:p>
          <a:p>
            <a:pPr eaLnBrk="1" hangingPunct="1">
              <a:defRPr/>
            </a:pP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CausesValidation</a:t>
            </a:r>
            <a:r>
              <a:rPr lang="en-US" sz="1300" dirty="0">
                <a:latin typeface="Courier New" pitchFamily="49" charset="0"/>
                <a:cs typeface="Courier New" pitchFamily="49" charset="0"/>
              </a:rPr>
              <a:t>="False" </a:t>
            </a:r>
            <a:r>
              <a:rPr lang="en-US" sz="1300" dirty="0" err="1">
                <a:latin typeface="Courier New" pitchFamily="49" charset="0"/>
                <a:cs typeface="Courier New" pitchFamily="49" charset="0"/>
              </a:rPr>
              <a:t>OnClick</a:t>
            </a:r>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cmdCancel_Click</a:t>
            </a:r>
            <a:r>
              <a:rPr lang="en-US" sz="1300" dirty="0">
                <a:latin typeface="Courier New" pitchFamily="49" charset="0"/>
                <a:cs typeface="Courier New" pitchFamily="49" charset="0"/>
              </a:rPr>
              <a:t>”</a:t>
            </a:r>
          </a:p>
          <a:p>
            <a:pPr eaLnBrk="1" hangingPunct="1">
              <a:defRPr/>
            </a:pPr>
            <a:r>
              <a:rPr lang="en-US" sz="1300" dirty="0">
                <a:latin typeface="Courier New" pitchFamily="49" charset="0"/>
                <a:cs typeface="Courier New" pitchFamily="49" charset="0"/>
              </a:rPr>
              <a:t>  Text="Cancel"&gt; &lt;/</a:t>
            </a:r>
            <a:r>
              <a:rPr lang="en-US" sz="1300" dirty="0" err="1">
                <a:latin typeface="Courier New" pitchFamily="49" charset="0"/>
                <a:cs typeface="Courier New" pitchFamily="49" charset="0"/>
              </a:rPr>
              <a:t>asp:Button</a:t>
            </a:r>
            <a:r>
              <a:rPr lang="en-US" sz="1300" dirty="0">
                <a:latin typeface="Courier New" pitchFamily="49" charset="0"/>
                <a:cs typeface="Courier New" pitchFamily="49" charset="0"/>
              </a:rPr>
              <a:t>&gt;</a:t>
            </a:r>
            <a:endParaRPr lang="en-US" sz="1550" dirty="0">
              <a:latin typeface="Candara" pitchFamily="34" charset="0"/>
              <a:cs typeface="Courier New" pitchFamily="49" charset="0"/>
            </a:endParaRPr>
          </a:p>
        </p:txBody>
      </p:sp>
      <p:grpSp>
        <p:nvGrpSpPr>
          <p:cNvPr id="376837"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6838"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785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B709461-D556-4839-925C-FB7AA3B5E2F7}" type="slidenum">
              <a:rPr lang="en-US" altLang="en-US" sz="800">
                <a:latin typeface="Arial" pitchFamily="34" charset="0"/>
              </a:rPr>
              <a:pPr algn="r" eaLnBrk="1" hangingPunct="1">
                <a:spcBef>
                  <a:spcPct val="0"/>
                </a:spcBef>
                <a:buFontTx/>
                <a:buNone/>
              </a:pPr>
              <a:t>26</a:t>
            </a:fld>
            <a:endParaRPr lang="en-US" altLang="en-US" sz="800">
              <a:latin typeface="Arial" pitchFamily="34" charset="0"/>
            </a:endParaRPr>
          </a:p>
        </p:txBody>
      </p:sp>
      <p:sp>
        <p:nvSpPr>
          <p:cNvPr id="4" name="Rectangle 7"/>
          <p:cNvSpPr txBox="1">
            <a:spLocks noChangeArrowheads="1"/>
          </p:cNvSpPr>
          <p:nvPr/>
        </p:nvSpPr>
        <p:spPr>
          <a:xfrm>
            <a:off x="228600" y="762000"/>
            <a:ext cx="6510338" cy="6096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buttons “Submit” and “Cancel” both handles events in the code </a:t>
            </a:r>
          </a:p>
          <a:p>
            <a:pPr marL="361950" indent="-361950" defTabSz="966788" eaLnBrk="1" hangingPunct="1">
              <a:defRPr/>
            </a:pPr>
            <a:r>
              <a:rPr lang="en-US" sz="1550" dirty="0">
                <a:latin typeface="Candara" pitchFamily="34" charset="0"/>
                <a:cs typeface="Courier New" pitchFamily="49" charset="0"/>
              </a:rPr>
              <a:t>behind. Here are the two event handlers.</a:t>
            </a:r>
          </a:p>
          <a:p>
            <a:pPr marL="361950" indent="-361950" defTabSz="966788" eaLnBrk="1" hangingPunct="1">
              <a:defRPr/>
            </a:pPr>
            <a:endParaRPr lang="en-US" sz="800" dirty="0">
              <a:latin typeface="Candara" pitchFamily="34" charset="0"/>
              <a:cs typeface="Courier New" pitchFamily="49" charset="0"/>
            </a:endParaRPr>
          </a:p>
        </p:txBody>
      </p:sp>
      <p:grpSp>
        <p:nvGrpSpPr>
          <p:cNvPr id="377861"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14"/>
          <p:cNvSpPr>
            <a:spLocks noChangeArrowheads="1"/>
          </p:cNvSpPr>
          <p:nvPr/>
        </p:nvSpPr>
        <p:spPr bwMode="auto">
          <a:xfrm>
            <a:off x="304800" y="1371600"/>
            <a:ext cx="6400800" cy="2154238"/>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protected void </a:t>
            </a:r>
            <a:r>
              <a:rPr lang="en-US" sz="1200" dirty="0" err="1">
                <a:solidFill>
                  <a:srgbClr val="002B82"/>
                </a:solidFill>
                <a:latin typeface="Candara" pitchFamily="34" charset="0"/>
              </a:rPr>
              <a:t>cmdSubmit_Click</a:t>
            </a:r>
            <a:r>
              <a:rPr lang="en-US" sz="1200" dirty="0">
                <a:solidFill>
                  <a:srgbClr val="002B82"/>
                </a:solidFill>
                <a:latin typeface="Candara" pitchFamily="34" charset="0"/>
              </a:rPr>
              <a:t>(Object sender, </a:t>
            </a:r>
            <a:r>
              <a:rPr lang="en-US" sz="1200" dirty="0" err="1">
                <a:solidFill>
                  <a:srgbClr val="002B82"/>
                </a:solidFill>
                <a:latin typeface="Candara" pitchFamily="34" charset="0"/>
              </a:rPr>
              <a:t>EventArgs</a:t>
            </a:r>
            <a:r>
              <a:rPr lang="en-US" sz="1200" dirty="0">
                <a:solidFill>
                  <a:srgbClr val="002B82"/>
                </a:solidFill>
                <a:latin typeface="Candara" pitchFamily="34" charset="0"/>
              </a:rPr>
              <a:t> e)</a:t>
            </a:r>
          </a:p>
          <a:p>
            <a:pPr defTabSz="966788" eaLnBrk="1" hangingPunct="1">
              <a:defRPr/>
            </a:pP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    if (</a:t>
            </a:r>
            <a:r>
              <a:rPr lang="en-US" sz="1200" dirty="0" err="1">
                <a:solidFill>
                  <a:srgbClr val="002B82"/>
                </a:solidFill>
                <a:latin typeface="Candara" pitchFamily="34" charset="0"/>
              </a:rPr>
              <a:t>Page.IsValid</a:t>
            </a:r>
            <a:r>
              <a:rPr lang="en-US" sz="1200" dirty="0">
                <a:solidFill>
                  <a:srgbClr val="002B82"/>
                </a:solidFill>
                <a:latin typeface="Candara" pitchFamily="34" charset="0"/>
              </a:rPr>
              <a:t>) {</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lblMessage.Text</a:t>
            </a:r>
            <a:r>
              <a:rPr lang="en-US" sz="1200" dirty="0">
                <a:solidFill>
                  <a:srgbClr val="002B82"/>
                </a:solidFill>
                <a:latin typeface="Candara" pitchFamily="34" charset="0"/>
              </a:rPr>
              <a:t> = "This is a valid form.";</a:t>
            </a:r>
          </a:p>
          <a:p>
            <a:pPr defTabSz="966788" eaLnBrk="1" hangingPunct="1">
              <a:defRPr/>
            </a:pPr>
            <a:r>
              <a:rPr lang="en-US" sz="1200" dirty="0">
                <a:solidFill>
                  <a:srgbClr val="002B82"/>
                </a:solidFill>
                <a:latin typeface="Candara" pitchFamily="34" charset="0"/>
              </a:rPr>
              <a:t>    }</a:t>
            </a:r>
          </a:p>
          <a:p>
            <a:pPr defTabSz="966788" eaLnBrk="1" hangingPunct="1">
              <a:defRPr/>
            </a:pPr>
            <a:r>
              <a:rPr lang="en-US" sz="1200" dirty="0">
                <a:solidFill>
                  <a:srgbClr val="002B82"/>
                </a:solidFill>
                <a:latin typeface="Candara" pitchFamily="34" charset="0"/>
              </a:rPr>
              <a:t>}</a:t>
            </a:r>
          </a:p>
          <a:p>
            <a:pPr defTabSz="966788" eaLnBrk="1" hangingPunct="1">
              <a:defRPr/>
            </a:pPr>
            <a:endParaRPr lang="en-US" sz="1200" dirty="0">
              <a:solidFill>
                <a:srgbClr val="002B82"/>
              </a:solidFill>
              <a:latin typeface="Candara" pitchFamily="34" charset="0"/>
            </a:endParaRPr>
          </a:p>
          <a:p>
            <a:pPr defTabSz="966788" eaLnBrk="1" hangingPunct="1">
              <a:defRPr/>
            </a:pPr>
            <a:r>
              <a:rPr lang="en-US" sz="1200" dirty="0">
                <a:solidFill>
                  <a:srgbClr val="002B82"/>
                </a:solidFill>
                <a:latin typeface="Candara" pitchFamily="34" charset="0"/>
              </a:rPr>
              <a:t>protected void </a:t>
            </a:r>
            <a:r>
              <a:rPr lang="en-US" sz="1200" dirty="0" err="1">
                <a:solidFill>
                  <a:srgbClr val="002B82"/>
                </a:solidFill>
                <a:latin typeface="Candara" pitchFamily="34" charset="0"/>
              </a:rPr>
              <a:t>cmdCancel_Click</a:t>
            </a:r>
            <a:r>
              <a:rPr lang="en-US" sz="1200" dirty="0">
                <a:solidFill>
                  <a:srgbClr val="002B82"/>
                </a:solidFill>
                <a:latin typeface="Candara" pitchFamily="34" charset="0"/>
              </a:rPr>
              <a:t>(Object sender, </a:t>
            </a:r>
            <a:r>
              <a:rPr lang="en-US" sz="1200" dirty="0" err="1">
                <a:solidFill>
                  <a:srgbClr val="002B82"/>
                </a:solidFill>
                <a:latin typeface="Candara" pitchFamily="34" charset="0"/>
              </a:rPr>
              <a:t>EventArgs</a:t>
            </a:r>
            <a:r>
              <a:rPr lang="en-US" sz="1200" dirty="0">
                <a:solidFill>
                  <a:srgbClr val="002B82"/>
                </a:solidFill>
                <a:latin typeface="Candara" pitchFamily="34" charset="0"/>
              </a:rPr>
              <a:t> e)</a:t>
            </a:r>
          </a:p>
          <a:p>
            <a:pPr defTabSz="966788" eaLnBrk="1" hangingPunct="1">
              <a:defRPr/>
            </a:pP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lblMessage.Text</a:t>
            </a:r>
            <a:r>
              <a:rPr lang="en-US" sz="1200" dirty="0">
                <a:solidFill>
                  <a:srgbClr val="002B82"/>
                </a:solidFill>
                <a:latin typeface="Candara" pitchFamily="34" charset="0"/>
              </a:rPr>
              <a:t> = "No attempt was made to validate this form.";</a:t>
            </a:r>
          </a:p>
          <a:p>
            <a:pPr defTabSz="966788" eaLnBrk="1" hangingPunct="1">
              <a:defRPr/>
            </a:pPr>
            <a:r>
              <a:rPr lang="en-US" sz="1200" dirty="0">
                <a:solidFill>
                  <a:srgbClr val="002B82"/>
                </a:solidFill>
                <a:latin typeface="Candara" pitchFamily="34" charset="0"/>
              </a:rPr>
              <a:t>}</a:t>
            </a:r>
          </a:p>
        </p:txBody>
      </p:sp>
      <p:sp>
        <p:nvSpPr>
          <p:cNvPr id="377863" name="Rectangle 4"/>
          <p:cNvSpPr>
            <a:spLocks noChangeArrowheads="1"/>
          </p:cNvSpPr>
          <p:nvPr/>
        </p:nvSpPr>
        <p:spPr bwMode="auto">
          <a:xfrm>
            <a:off x="914400" y="3581400"/>
            <a:ext cx="510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10.2-4 – Event Handlers for Submit and Cancel buttons </a:t>
            </a:r>
          </a:p>
        </p:txBody>
      </p:sp>
      <p:sp>
        <p:nvSpPr>
          <p:cNvPr id="11" name="Rectangle 7"/>
          <p:cNvSpPr txBox="1">
            <a:spLocks noChangeArrowheads="1"/>
          </p:cNvSpPr>
          <p:nvPr/>
        </p:nvSpPr>
        <p:spPr>
          <a:xfrm>
            <a:off x="228600" y="4038600"/>
            <a:ext cx="6510338" cy="1219200"/>
          </a:xfrm>
          <a:prstGeom prst="rect">
            <a:avLst/>
          </a:prstGeom>
        </p:spPr>
        <p:txBody>
          <a:bodyPr/>
          <a:lstStyle/>
          <a:p>
            <a:pPr eaLnBrk="1" hangingPunct="1">
              <a:defRPr/>
            </a:pPr>
            <a:r>
              <a:rPr lang="en-US" sz="1550" dirty="0">
                <a:latin typeface="Candara" pitchFamily="34" charset="0"/>
                <a:cs typeface="Courier New" pitchFamily="49" charset="0"/>
              </a:rPr>
              <a:t>The only form-level code that is required for validation is the custom validation code. The validation takes place in the event handler for the </a:t>
            </a:r>
            <a:r>
              <a:rPr lang="en-US" sz="1550" b="1" dirty="0" err="1">
                <a:latin typeface="Candara" pitchFamily="34" charset="0"/>
                <a:cs typeface="Courier New" pitchFamily="49" charset="0"/>
              </a:rPr>
              <a:t>CustomValidator.ServerValidate</a:t>
            </a:r>
            <a:r>
              <a:rPr lang="en-US" sz="1550" dirty="0">
                <a:latin typeface="Candara" pitchFamily="34" charset="0"/>
                <a:cs typeface="Courier New" pitchFamily="49" charset="0"/>
              </a:rPr>
              <a:t> event. This method receives the value it needs to validate (</a:t>
            </a:r>
            <a:r>
              <a:rPr lang="en-US" sz="1550" b="1" dirty="0" err="1">
                <a:latin typeface="Candara" pitchFamily="34" charset="0"/>
                <a:cs typeface="Courier New" pitchFamily="49" charset="0"/>
              </a:rPr>
              <a:t>e.Value</a:t>
            </a:r>
            <a:r>
              <a:rPr lang="en-US" sz="1550" dirty="0">
                <a:latin typeface="Candara" pitchFamily="34" charset="0"/>
                <a:cs typeface="Courier New" pitchFamily="49" charset="0"/>
              </a:rPr>
              <a:t>) and sets the result of the validation to true or false (</a:t>
            </a:r>
            <a:r>
              <a:rPr lang="en-US" sz="1550" b="1" dirty="0" err="1">
                <a:latin typeface="Candara" pitchFamily="34" charset="0"/>
                <a:cs typeface="Courier New" pitchFamily="49" charset="0"/>
              </a:rPr>
              <a:t>e.IsValid</a:t>
            </a:r>
            <a:r>
              <a:rPr lang="en-US" sz="1550" dirty="0">
                <a:latin typeface="Candara" pitchFamily="34" charset="0"/>
                <a:cs typeface="Courier New" pitchFamily="49" charset="0"/>
              </a:rPr>
              <a:t>).  </a:t>
            </a:r>
          </a:p>
        </p:txBody>
      </p:sp>
      <p:sp>
        <p:nvSpPr>
          <p:cNvPr id="12" name="Rectangle 16"/>
          <p:cNvSpPr>
            <a:spLocks noChangeArrowheads="1"/>
          </p:cNvSpPr>
          <p:nvPr/>
        </p:nvSpPr>
        <p:spPr bwMode="auto">
          <a:xfrm>
            <a:off x="304800" y="5410200"/>
            <a:ext cx="6400800" cy="252412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protected void </a:t>
            </a:r>
            <a:r>
              <a:rPr lang="en-US" sz="1200" dirty="0" err="1">
                <a:solidFill>
                  <a:srgbClr val="002B82"/>
                </a:solidFill>
                <a:latin typeface="Candara" pitchFamily="34" charset="0"/>
              </a:rPr>
              <a:t>vldCode_ServerValidate</a:t>
            </a:r>
            <a:r>
              <a:rPr lang="en-US" sz="1200" dirty="0">
                <a:solidFill>
                  <a:srgbClr val="002B82"/>
                </a:solidFill>
                <a:latin typeface="Candara" pitchFamily="34" charset="0"/>
              </a:rPr>
              <a:t>(Object source, </a:t>
            </a:r>
            <a:r>
              <a:rPr lang="en-US" sz="1200" dirty="0" err="1">
                <a:solidFill>
                  <a:srgbClr val="002B82"/>
                </a:solidFill>
                <a:latin typeface="Candara" pitchFamily="34" charset="0"/>
              </a:rPr>
              <a:t>ServerValidateEventArgs</a:t>
            </a:r>
            <a:r>
              <a:rPr lang="en-US" sz="1200" dirty="0">
                <a:solidFill>
                  <a:srgbClr val="002B82"/>
                </a:solidFill>
                <a:latin typeface="Candara" pitchFamily="34" charset="0"/>
              </a:rPr>
              <a:t> e)</a:t>
            </a:r>
          </a:p>
          <a:p>
            <a:pPr defTabSz="966788" eaLnBrk="1" hangingPunct="1">
              <a:defRPr/>
            </a:pP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    try {</a:t>
            </a:r>
          </a:p>
          <a:p>
            <a:pPr defTabSz="966788" eaLnBrk="1" hangingPunct="1">
              <a:defRPr/>
            </a:pPr>
            <a:r>
              <a:rPr lang="en-US" sz="1200" dirty="0">
                <a:solidFill>
                  <a:srgbClr val="002B82"/>
                </a:solidFill>
                <a:latin typeface="Candara" pitchFamily="34" charset="0"/>
              </a:rPr>
              <a:t>        // Check whether the first three digits are divisible by seven.</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int</a:t>
            </a:r>
            <a:r>
              <a:rPr lang="en-US" sz="1200" dirty="0">
                <a:solidFill>
                  <a:srgbClr val="002B82"/>
                </a:solidFill>
                <a:latin typeface="Candara" pitchFamily="34" charset="0"/>
              </a:rPr>
              <a:t> </a:t>
            </a:r>
            <a:r>
              <a:rPr lang="en-US" sz="1200" dirty="0" err="1">
                <a:solidFill>
                  <a:srgbClr val="002B82"/>
                </a:solidFill>
                <a:latin typeface="Candara" pitchFamily="34" charset="0"/>
              </a:rPr>
              <a:t>val</a:t>
            </a:r>
            <a:r>
              <a:rPr lang="en-US" sz="1200" dirty="0">
                <a:solidFill>
                  <a:srgbClr val="002B82"/>
                </a:solidFill>
                <a:latin typeface="Candara" pitchFamily="34" charset="0"/>
              </a:rPr>
              <a:t> = Int32.Parse(</a:t>
            </a:r>
            <a:r>
              <a:rPr lang="en-US" sz="1200" dirty="0" err="1">
                <a:solidFill>
                  <a:srgbClr val="002B82"/>
                </a:solidFill>
                <a:latin typeface="Candara" pitchFamily="34" charset="0"/>
              </a:rPr>
              <a:t>e.Value.Substring</a:t>
            </a:r>
            <a:r>
              <a:rPr lang="en-US" sz="1200" dirty="0">
                <a:solidFill>
                  <a:srgbClr val="002B82"/>
                </a:solidFill>
                <a:latin typeface="Candara" pitchFamily="34" charset="0"/>
              </a:rPr>
              <a:t>(0, 3));</a:t>
            </a:r>
          </a:p>
          <a:p>
            <a:pPr defTabSz="966788" eaLnBrk="1" hangingPunct="1">
              <a:defRPr/>
            </a:pPr>
            <a:r>
              <a:rPr lang="en-US" sz="1200" dirty="0">
                <a:solidFill>
                  <a:srgbClr val="002B82"/>
                </a:solidFill>
                <a:latin typeface="Candara" pitchFamily="34" charset="0"/>
              </a:rPr>
              <a:t>        if (</a:t>
            </a:r>
            <a:r>
              <a:rPr lang="en-US" sz="1200" dirty="0" err="1">
                <a:solidFill>
                  <a:srgbClr val="002B82"/>
                </a:solidFill>
                <a:latin typeface="Candara" pitchFamily="34" charset="0"/>
              </a:rPr>
              <a:t>val</a:t>
            </a:r>
            <a:r>
              <a:rPr lang="en-US" sz="1200" dirty="0">
                <a:solidFill>
                  <a:srgbClr val="002B82"/>
                </a:solidFill>
                <a:latin typeface="Candara" pitchFamily="34" charset="0"/>
              </a:rPr>
              <a:t> % 7 == 0)  { </a:t>
            </a:r>
            <a:r>
              <a:rPr lang="en-US" sz="1200" dirty="0" err="1">
                <a:solidFill>
                  <a:srgbClr val="002B82"/>
                </a:solidFill>
                <a:latin typeface="Candara" pitchFamily="34" charset="0"/>
              </a:rPr>
              <a:t>e.IsValid</a:t>
            </a:r>
            <a:r>
              <a:rPr lang="en-US" sz="1200" dirty="0">
                <a:solidFill>
                  <a:srgbClr val="002B82"/>
                </a:solidFill>
                <a:latin typeface="Candara" pitchFamily="34" charset="0"/>
              </a:rPr>
              <a:t> = true;   }</a:t>
            </a:r>
          </a:p>
          <a:p>
            <a:pPr defTabSz="966788" eaLnBrk="1" hangingPunct="1">
              <a:defRPr/>
            </a:pPr>
            <a:r>
              <a:rPr lang="en-US" sz="1200" dirty="0">
                <a:solidFill>
                  <a:srgbClr val="002B82"/>
                </a:solidFill>
                <a:latin typeface="Candara" pitchFamily="34" charset="0"/>
              </a:rPr>
              <a:t>        else   { </a:t>
            </a:r>
            <a:r>
              <a:rPr lang="en-US" sz="1200" dirty="0" err="1">
                <a:solidFill>
                  <a:srgbClr val="002B82"/>
                </a:solidFill>
                <a:latin typeface="Candara" pitchFamily="34" charset="0"/>
              </a:rPr>
              <a:t>e.IsValid</a:t>
            </a:r>
            <a:r>
              <a:rPr lang="en-US" sz="1200" dirty="0">
                <a:solidFill>
                  <a:srgbClr val="002B82"/>
                </a:solidFill>
                <a:latin typeface="Candara" pitchFamily="34" charset="0"/>
              </a:rPr>
              <a:t> = false; }</a:t>
            </a:r>
          </a:p>
          <a:p>
            <a:pPr defTabSz="966788" eaLnBrk="1" hangingPunct="1">
              <a:defRPr/>
            </a:pPr>
            <a:r>
              <a:rPr lang="en-US" sz="1200" dirty="0">
                <a:solidFill>
                  <a:srgbClr val="002B82"/>
                </a:solidFill>
                <a:latin typeface="Candara" pitchFamily="34" charset="0"/>
              </a:rPr>
              <a:t>    }</a:t>
            </a:r>
          </a:p>
          <a:p>
            <a:pPr defTabSz="966788" eaLnBrk="1" hangingPunct="1">
              <a:defRPr/>
            </a:pPr>
            <a:r>
              <a:rPr lang="en-US" sz="1200" dirty="0">
                <a:solidFill>
                  <a:srgbClr val="002B82"/>
                </a:solidFill>
                <a:latin typeface="Candara" pitchFamily="34" charset="0"/>
              </a:rPr>
              <a:t>    catch (Exception exp) {</a:t>
            </a:r>
          </a:p>
          <a:p>
            <a:pPr defTabSz="966788" eaLnBrk="1" hangingPunct="1">
              <a:defRPr/>
            </a:pPr>
            <a:r>
              <a:rPr lang="en-US" sz="1200" dirty="0">
                <a:solidFill>
                  <a:srgbClr val="002B82"/>
                </a:solidFill>
                <a:latin typeface="Candara" pitchFamily="34" charset="0"/>
              </a:rPr>
              <a:t>        // An error occurred in the conversion. The value is not valid.</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e.IsValid</a:t>
            </a:r>
            <a:r>
              <a:rPr lang="en-US" sz="1200" dirty="0">
                <a:solidFill>
                  <a:srgbClr val="002B82"/>
                </a:solidFill>
                <a:latin typeface="Candara" pitchFamily="34" charset="0"/>
              </a:rPr>
              <a:t> = false;</a:t>
            </a:r>
          </a:p>
          <a:p>
            <a:pPr defTabSz="966788" eaLnBrk="1" hangingPunct="1">
              <a:defRPr/>
            </a:pPr>
            <a:r>
              <a:rPr lang="en-US" sz="1200" dirty="0">
                <a:solidFill>
                  <a:srgbClr val="002B82"/>
                </a:solidFill>
                <a:latin typeface="Candara" pitchFamily="34" charset="0"/>
              </a:rPr>
              <a:t>    }</a:t>
            </a:r>
          </a:p>
          <a:p>
            <a:pPr defTabSz="966788" eaLnBrk="1" hangingPunct="1">
              <a:defRPr/>
            </a:pPr>
            <a:r>
              <a:rPr lang="en-US" sz="1200" dirty="0">
                <a:solidFill>
                  <a:srgbClr val="002B82"/>
                </a:solidFill>
                <a:latin typeface="Candara" pitchFamily="34" charset="0"/>
              </a:rPr>
              <a:t>}</a:t>
            </a:r>
          </a:p>
        </p:txBody>
      </p:sp>
      <p:sp>
        <p:nvSpPr>
          <p:cNvPr id="377866" name="Rectangle 4"/>
          <p:cNvSpPr>
            <a:spLocks noChangeArrowheads="1"/>
          </p:cNvSpPr>
          <p:nvPr/>
        </p:nvSpPr>
        <p:spPr bwMode="auto">
          <a:xfrm>
            <a:off x="1524000" y="7924800"/>
            <a:ext cx="3657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10.2-5 – ServerValidate event handler</a:t>
            </a:r>
          </a:p>
        </p:txBody>
      </p:sp>
      <p:sp>
        <p:nvSpPr>
          <p:cNvPr id="377867"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888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6E1D07F1-3BD7-4ADD-B126-337375734447}" type="slidenum">
              <a:rPr lang="en-US" altLang="en-US" sz="800">
                <a:latin typeface="Arial" pitchFamily="34" charset="0"/>
              </a:rPr>
              <a:pPr algn="r" eaLnBrk="1" hangingPunct="1">
                <a:spcBef>
                  <a:spcPct val="0"/>
                </a:spcBef>
                <a:buFontTx/>
                <a:buNone/>
              </a:pPr>
              <a:t>27</a:t>
            </a:fld>
            <a:endParaRPr lang="en-US" altLang="en-US" sz="800">
              <a:latin typeface="Arial" pitchFamily="34" charset="0"/>
            </a:endParaRPr>
          </a:p>
        </p:txBody>
      </p:sp>
      <p:sp>
        <p:nvSpPr>
          <p:cNvPr id="4" name="Rectangle 7"/>
          <p:cNvSpPr txBox="1">
            <a:spLocks noChangeArrowheads="1"/>
          </p:cNvSpPr>
          <p:nvPr/>
        </p:nvSpPr>
        <p:spPr>
          <a:xfrm>
            <a:off x="228600" y="762000"/>
            <a:ext cx="6510338" cy="77724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This example also introduces one new detail: error handling. This error-</a:t>
            </a:r>
          </a:p>
          <a:p>
            <a:pPr marL="361950" indent="-361950" defTabSz="966788" eaLnBrk="1" hangingPunct="1">
              <a:defRPr/>
            </a:pPr>
            <a:r>
              <a:rPr lang="en-US" sz="1550" dirty="0">
                <a:latin typeface="Candara" pitchFamily="34" charset="0"/>
                <a:cs typeface="Courier New" pitchFamily="49" charset="0"/>
              </a:rPr>
              <a:t>handling code ensures that potential problems are caught and dealt with </a:t>
            </a:r>
          </a:p>
          <a:p>
            <a:pPr marL="361950" indent="-361950" defTabSz="966788" eaLnBrk="1" hangingPunct="1">
              <a:defRPr/>
            </a:pPr>
            <a:r>
              <a:rPr lang="en-US" sz="1550" dirty="0">
                <a:latin typeface="Candara" pitchFamily="34" charset="0"/>
                <a:cs typeface="Courier New" pitchFamily="49" charset="0"/>
              </a:rPr>
              <a:t>appropriately. Without error handling, your code may fail, leaving the user </a:t>
            </a:r>
          </a:p>
          <a:p>
            <a:pPr marL="361950" indent="-361950" defTabSz="966788" eaLnBrk="1" hangingPunct="1">
              <a:defRPr/>
            </a:pPr>
            <a:r>
              <a:rPr lang="en-US" sz="1550" dirty="0">
                <a:latin typeface="Candara" pitchFamily="34" charset="0"/>
                <a:cs typeface="Courier New" pitchFamily="49" charset="0"/>
              </a:rPr>
              <a:t>with nothing more than a cryptic error page. The reason this example </a:t>
            </a:r>
          </a:p>
          <a:p>
            <a:pPr marL="361950" indent="-361950" defTabSz="966788" eaLnBrk="1" hangingPunct="1">
              <a:defRPr/>
            </a:pPr>
            <a:r>
              <a:rPr lang="en-US" sz="1550" dirty="0">
                <a:latin typeface="Candara" pitchFamily="34" charset="0"/>
                <a:cs typeface="Courier New" pitchFamily="49" charset="0"/>
              </a:rPr>
              <a:t>requires error-handling code is because it performs two steps that aren't </a:t>
            </a:r>
          </a:p>
          <a:p>
            <a:pPr marL="361950" indent="-361950" defTabSz="966788" eaLnBrk="1" hangingPunct="1">
              <a:defRPr/>
            </a:pPr>
            <a:r>
              <a:rPr lang="en-US" sz="1550" dirty="0">
                <a:latin typeface="Candara" pitchFamily="34" charset="0"/>
                <a:cs typeface="Courier New" pitchFamily="49" charset="0"/>
              </a:rPr>
              <a:t>guaranteed to succeed. First, the Int32.Parse() method attempts to convert </a:t>
            </a:r>
          </a:p>
          <a:p>
            <a:pPr marL="361950" indent="-361950" defTabSz="966788" eaLnBrk="1" hangingPunct="1">
              <a:defRPr/>
            </a:pPr>
            <a:r>
              <a:rPr lang="en-US" sz="1550" dirty="0">
                <a:latin typeface="Candara" pitchFamily="34" charset="0"/>
                <a:cs typeface="Courier New" pitchFamily="49" charset="0"/>
              </a:rPr>
              <a:t>the data in the text box to an integer. </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An error will occur during this step if the information in the text box is </a:t>
            </a:r>
          </a:p>
          <a:p>
            <a:pPr marL="361950" indent="-361950" defTabSz="966788" eaLnBrk="1" hangingPunct="1">
              <a:defRPr/>
            </a:pPr>
            <a:r>
              <a:rPr lang="en-US" sz="1550" dirty="0">
                <a:latin typeface="Candara" pitchFamily="34" charset="0"/>
                <a:cs typeface="Courier New" pitchFamily="49" charset="0"/>
              </a:rPr>
              <a:t>nonnumeric (for example, if the user entered the characters 4G). Similarly, </a:t>
            </a:r>
          </a:p>
          <a:p>
            <a:pPr marL="361950" indent="-361950" defTabSz="966788" eaLnBrk="1" hangingPunct="1">
              <a:defRPr/>
            </a:pPr>
            <a:r>
              <a:rPr lang="en-US" sz="1550" dirty="0">
                <a:latin typeface="Candara" pitchFamily="34" charset="0"/>
                <a:cs typeface="Courier New" pitchFamily="49" charset="0"/>
              </a:rPr>
              <a:t>the </a:t>
            </a:r>
            <a:r>
              <a:rPr lang="en-US" sz="1550" dirty="0" err="1">
                <a:latin typeface="Candara" pitchFamily="34" charset="0"/>
                <a:cs typeface="Courier New" pitchFamily="49" charset="0"/>
              </a:rPr>
              <a:t>String.Substring</a:t>
            </a:r>
            <a:r>
              <a:rPr lang="en-US" sz="1550" dirty="0">
                <a:latin typeface="Candara" pitchFamily="34" charset="0"/>
                <a:cs typeface="Courier New" pitchFamily="49" charset="0"/>
              </a:rPr>
              <a:t>() method, which extracts the first three characters, will </a:t>
            </a:r>
          </a:p>
          <a:p>
            <a:pPr marL="361950" indent="-361950" defTabSz="966788" eaLnBrk="1" hangingPunct="1">
              <a:defRPr/>
            </a:pPr>
            <a:r>
              <a:rPr lang="en-US" sz="1550" dirty="0">
                <a:latin typeface="Candara" pitchFamily="34" charset="0"/>
                <a:cs typeface="Courier New" pitchFamily="49" charset="0"/>
              </a:rPr>
              <a:t>fail if fewer than three characters appear in the text box. To guard against </a:t>
            </a:r>
          </a:p>
          <a:p>
            <a:pPr marL="361950" indent="-361950" defTabSz="966788" eaLnBrk="1" hangingPunct="1">
              <a:defRPr/>
            </a:pPr>
            <a:r>
              <a:rPr lang="en-US" sz="1550" dirty="0">
                <a:latin typeface="Candara" pitchFamily="34" charset="0"/>
                <a:cs typeface="Courier New" pitchFamily="49" charset="0"/>
              </a:rPr>
              <a:t>these problems, you can specifically check these details before you attempt </a:t>
            </a:r>
          </a:p>
          <a:p>
            <a:pPr marL="361950" indent="-361950" defTabSz="966788" eaLnBrk="1" hangingPunct="1">
              <a:defRPr/>
            </a:pPr>
            <a:r>
              <a:rPr lang="en-US" sz="1550" dirty="0">
                <a:latin typeface="Candara" pitchFamily="34" charset="0"/>
                <a:cs typeface="Courier New" pitchFamily="49" charset="0"/>
              </a:rPr>
              <a:t>to use the Parse() and Substring() methods, or you can use error handling </a:t>
            </a:r>
          </a:p>
          <a:p>
            <a:pPr marL="361950" indent="-361950" defTabSz="966788" eaLnBrk="1" hangingPunct="1">
              <a:defRPr/>
            </a:pPr>
            <a:r>
              <a:rPr lang="en-US" sz="1550" dirty="0">
                <a:latin typeface="Candara" pitchFamily="34" charset="0"/>
                <a:cs typeface="Courier New" pitchFamily="49" charset="0"/>
              </a:rPr>
              <a:t>to respond to problems after they occur. (Another option is to use the </a:t>
            </a:r>
          </a:p>
          <a:p>
            <a:pPr marL="361950" indent="-361950" defTabSz="966788" eaLnBrk="1" hangingPunct="1">
              <a:defRPr/>
            </a:pPr>
            <a:r>
              <a:rPr lang="en-US" sz="1550" dirty="0" err="1">
                <a:latin typeface="Candara" pitchFamily="34" charset="0"/>
                <a:cs typeface="Courier New" pitchFamily="49" charset="0"/>
              </a:rPr>
              <a:t>TryParse</a:t>
            </a:r>
            <a:r>
              <a:rPr lang="en-US" sz="1550" dirty="0">
                <a:latin typeface="Candara" pitchFamily="34" charset="0"/>
                <a:cs typeface="Courier New" pitchFamily="49" charset="0"/>
              </a:rPr>
              <a:t>() method, which returns a Boolean value that tells you whether </a:t>
            </a:r>
          </a:p>
          <a:p>
            <a:pPr marL="361950" indent="-361950" defTabSz="966788" eaLnBrk="1" hangingPunct="1">
              <a:defRPr/>
            </a:pPr>
            <a:r>
              <a:rPr lang="en-US" sz="1550" dirty="0">
                <a:latin typeface="Candara" pitchFamily="34" charset="0"/>
                <a:cs typeface="Courier New" pitchFamily="49" charset="0"/>
              </a:rPr>
              <a:t>the conversion succeeded. You saw </a:t>
            </a:r>
            <a:r>
              <a:rPr lang="en-US" sz="1550" dirty="0" err="1">
                <a:latin typeface="Candara" pitchFamily="34" charset="0"/>
                <a:cs typeface="Courier New" pitchFamily="49" charset="0"/>
              </a:rPr>
              <a:t>TryParse</a:t>
            </a:r>
            <a:r>
              <a:rPr lang="en-US" sz="1550" dirty="0">
                <a:latin typeface="Candara" pitchFamily="34" charset="0"/>
                <a:cs typeface="Courier New" pitchFamily="49" charset="0"/>
              </a:rPr>
              <a:t>() at work in Chapter 5.)</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a:t>
            </a:r>
            <a:r>
              <a:rPr lang="en-US" sz="1550" dirty="0" err="1">
                <a:latin typeface="Candara" pitchFamily="34" charset="0"/>
                <a:cs typeface="Courier New" pitchFamily="49" charset="0"/>
              </a:rPr>
              <a:t>CustomValidator</a:t>
            </a:r>
            <a:r>
              <a:rPr lang="en-US" sz="1550" dirty="0">
                <a:latin typeface="Candara" pitchFamily="34" charset="0"/>
                <a:cs typeface="Courier New" pitchFamily="49" charset="0"/>
              </a:rPr>
              <a:t> has another quirk. You'll notice that your custom </a:t>
            </a:r>
          </a:p>
          <a:p>
            <a:pPr marL="361950" indent="-361950" defTabSz="966788" eaLnBrk="1" hangingPunct="1">
              <a:defRPr/>
            </a:pPr>
            <a:r>
              <a:rPr lang="en-US" sz="1550" dirty="0">
                <a:latin typeface="Candara" pitchFamily="34" charset="0"/>
                <a:cs typeface="Courier New" pitchFamily="49" charset="0"/>
              </a:rPr>
              <a:t>server-side validation isn't performed until the page is posted back. This </a:t>
            </a:r>
          </a:p>
          <a:p>
            <a:pPr marL="361950" indent="-361950" defTabSz="966788" eaLnBrk="1" hangingPunct="1">
              <a:defRPr/>
            </a:pPr>
            <a:r>
              <a:rPr lang="en-US" sz="1550" dirty="0">
                <a:latin typeface="Candara" pitchFamily="34" charset="0"/>
                <a:cs typeface="Courier New" pitchFamily="49" charset="0"/>
              </a:rPr>
              <a:t>means that if you enable the client script code (the default), dynamic </a:t>
            </a:r>
          </a:p>
          <a:p>
            <a:pPr marL="361950" indent="-361950" defTabSz="966788" eaLnBrk="1" hangingPunct="1">
              <a:defRPr/>
            </a:pPr>
            <a:r>
              <a:rPr lang="en-US" sz="1550" dirty="0">
                <a:latin typeface="Candara" pitchFamily="34" charset="0"/>
                <a:cs typeface="Courier New" pitchFamily="49" charset="0"/>
              </a:rPr>
              <a:t>messages will appear informing the user when the other values are </a:t>
            </a:r>
          </a:p>
          <a:p>
            <a:pPr marL="361950" indent="-361950" defTabSz="966788" eaLnBrk="1" hangingPunct="1">
              <a:defRPr/>
            </a:pPr>
            <a:r>
              <a:rPr lang="en-US" sz="1550" dirty="0">
                <a:latin typeface="Candara" pitchFamily="34" charset="0"/>
                <a:cs typeface="Courier New" pitchFamily="49" charset="0"/>
              </a:rPr>
              <a:t>incorrect, but they will not indicate any problem with the referral code until </a:t>
            </a:r>
          </a:p>
          <a:p>
            <a:pPr marL="361950" indent="-361950" defTabSz="966788" eaLnBrk="1" hangingPunct="1">
              <a:defRPr/>
            </a:pPr>
            <a:r>
              <a:rPr lang="en-US" sz="1550" dirty="0">
                <a:latin typeface="Candara" pitchFamily="34" charset="0"/>
                <a:cs typeface="Courier New" pitchFamily="49" charset="0"/>
              </a:rPr>
              <a:t>the page is posted back to the server.</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This isn't really a problem, but if it troubles you, you can use the </a:t>
            </a:r>
          </a:p>
          <a:p>
            <a:pPr marL="361950" indent="-361950" defTabSz="966788" eaLnBrk="1" hangingPunct="1">
              <a:defRPr/>
            </a:pPr>
            <a:r>
              <a:rPr lang="en-US" sz="1550" dirty="0" err="1">
                <a:latin typeface="Candara" pitchFamily="34" charset="0"/>
                <a:cs typeface="Courier New" pitchFamily="49" charset="0"/>
              </a:rPr>
              <a:t>CustomValidator.ClientValidationFunction</a:t>
            </a:r>
            <a:r>
              <a:rPr lang="en-US" sz="1550" dirty="0">
                <a:latin typeface="Candara" pitchFamily="34" charset="0"/>
                <a:cs typeface="Courier New" pitchFamily="49" charset="0"/>
              </a:rPr>
              <a:t> property. Add a client-side </a:t>
            </a:r>
          </a:p>
          <a:p>
            <a:pPr marL="361950" indent="-361950" defTabSz="966788" eaLnBrk="1" hangingPunct="1">
              <a:defRPr/>
            </a:pPr>
            <a:r>
              <a:rPr lang="en-US" sz="1550" dirty="0">
                <a:latin typeface="Candara" pitchFamily="34" charset="0"/>
                <a:cs typeface="Courier New" pitchFamily="49" charset="0"/>
              </a:rPr>
              <a:t>JavaScript or VBScript validation function to the .</a:t>
            </a:r>
            <a:r>
              <a:rPr lang="en-US" sz="1550" dirty="0" err="1">
                <a:latin typeface="Candara" pitchFamily="34" charset="0"/>
                <a:cs typeface="Courier New" pitchFamily="49" charset="0"/>
              </a:rPr>
              <a:t>aspx</a:t>
            </a:r>
            <a:r>
              <a:rPr lang="en-US" sz="1550" dirty="0">
                <a:latin typeface="Candara" pitchFamily="34" charset="0"/>
                <a:cs typeface="Courier New" pitchFamily="49" charset="0"/>
              </a:rPr>
              <a:t> portion of the web </a:t>
            </a:r>
          </a:p>
          <a:p>
            <a:pPr marL="361950" indent="-361950" defTabSz="966788" eaLnBrk="1" hangingPunct="1">
              <a:defRPr/>
            </a:pPr>
            <a:r>
              <a:rPr lang="en-US" sz="1550" dirty="0">
                <a:latin typeface="Candara" pitchFamily="34" charset="0"/>
                <a:cs typeface="Courier New" pitchFamily="49" charset="0"/>
              </a:rPr>
              <a:t>page. (Ideally, it will be JavaScript for compatibility with browsers other </a:t>
            </a:r>
          </a:p>
          <a:p>
            <a:pPr marL="361950" indent="-361950" defTabSz="966788" eaLnBrk="1" hangingPunct="1">
              <a:defRPr/>
            </a:pPr>
            <a:r>
              <a:rPr lang="en-US" sz="1550" dirty="0">
                <a:latin typeface="Candara" pitchFamily="34" charset="0"/>
                <a:cs typeface="Courier New" pitchFamily="49" charset="0"/>
              </a:rPr>
              <a:t>than Internet Explorer.) Remember, you can't use client-side ASP.NET code, </a:t>
            </a:r>
          </a:p>
          <a:p>
            <a:pPr marL="361950" indent="-361950" defTabSz="966788" eaLnBrk="1" hangingPunct="1">
              <a:defRPr/>
            </a:pPr>
            <a:r>
              <a:rPr lang="en-US" sz="1550" dirty="0">
                <a:latin typeface="Candara" pitchFamily="34" charset="0"/>
                <a:cs typeface="Courier New" pitchFamily="49" charset="0"/>
              </a:rPr>
              <a:t>because C# and VB aren't recognized by the client browser.</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Your JavaScript function will accept two parameters (in true .NET style), </a:t>
            </a:r>
          </a:p>
          <a:p>
            <a:pPr marL="361950" indent="-361950" defTabSz="966788" eaLnBrk="1" hangingPunct="1">
              <a:defRPr/>
            </a:pPr>
            <a:r>
              <a:rPr lang="en-US" sz="1550" dirty="0">
                <a:latin typeface="Candara" pitchFamily="34" charset="0"/>
                <a:cs typeface="Courier New" pitchFamily="49" charset="0"/>
              </a:rPr>
              <a:t>which identify the source of the event and the additional validation </a:t>
            </a:r>
          </a:p>
          <a:p>
            <a:pPr marL="361950" indent="-361950" defTabSz="966788" eaLnBrk="1" hangingPunct="1">
              <a:defRPr/>
            </a:pPr>
            <a:r>
              <a:rPr lang="en-US" sz="1550" dirty="0">
                <a:latin typeface="Candara" pitchFamily="34" charset="0"/>
                <a:cs typeface="Courier New" pitchFamily="49" charset="0"/>
              </a:rPr>
              <a:t>parameters. In fact, the client-side event is modeled on the .NET</a:t>
            </a:r>
          </a:p>
        </p:txBody>
      </p:sp>
      <p:grpSp>
        <p:nvGrpSpPr>
          <p:cNvPr id="378885"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8886"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228600" y="762000"/>
            <a:ext cx="6510338" cy="7772400"/>
          </a:xfrm>
          <a:prstGeom prst="rect">
            <a:avLst/>
          </a:prstGeom>
        </p:spPr>
        <p:txBody>
          <a:bodyPr/>
          <a:lstStyle/>
          <a:p>
            <a:pPr marL="361950" indent="-361950" defTabSz="966788" eaLnBrk="1" hangingPunct="1">
              <a:defRPr/>
            </a:pPr>
            <a:r>
              <a:rPr lang="en-US" sz="1550" b="1" dirty="0" err="1">
                <a:latin typeface="Candara" pitchFamily="34" charset="0"/>
                <a:cs typeface="Courier New" pitchFamily="49" charset="0"/>
              </a:rPr>
              <a:t>ServerValidate</a:t>
            </a:r>
            <a:r>
              <a:rPr lang="en-US" sz="1550" dirty="0">
                <a:latin typeface="Candara" pitchFamily="34" charset="0"/>
                <a:cs typeface="Courier New" pitchFamily="49" charset="0"/>
              </a:rPr>
              <a:t> event. Just as you did in the </a:t>
            </a:r>
            <a:r>
              <a:rPr lang="en-US" sz="1550" b="1" dirty="0" err="1">
                <a:latin typeface="Candara" pitchFamily="34" charset="0"/>
                <a:cs typeface="Courier New" pitchFamily="49" charset="0"/>
              </a:rPr>
              <a:t>ServerValidate</a:t>
            </a:r>
            <a:r>
              <a:rPr lang="en-US" sz="1550" dirty="0">
                <a:latin typeface="Candara" pitchFamily="34" charset="0"/>
                <a:cs typeface="Courier New" pitchFamily="49" charset="0"/>
              </a:rPr>
              <a:t> event handler, in </a:t>
            </a:r>
          </a:p>
          <a:p>
            <a:pPr marL="361950" indent="-361950" defTabSz="966788" eaLnBrk="1" hangingPunct="1">
              <a:defRPr/>
            </a:pPr>
            <a:r>
              <a:rPr lang="en-US" sz="1550" dirty="0">
                <a:latin typeface="Candara" pitchFamily="34" charset="0"/>
                <a:cs typeface="Courier New" pitchFamily="49" charset="0"/>
              </a:rPr>
              <a:t>the client validation function, you retrieve the value to validate from the </a:t>
            </a:r>
          </a:p>
          <a:p>
            <a:pPr marL="361950" indent="-361950" defTabSz="966788" eaLnBrk="1" hangingPunct="1">
              <a:defRPr/>
            </a:pPr>
            <a:r>
              <a:rPr lang="en-US" sz="1550" dirty="0">
                <a:latin typeface="Candara" pitchFamily="34" charset="0"/>
                <a:cs typeface="Courier New" pitchFamily="49" charset="0"/>
              </a:rPr>
              <a:t>Value property of the event argument object. You then set the </a:t>
            </a:r>
            <a:r>
              <a:rPr lang="en-US" sz="1550" b="1" dirty="0" err="1">
                <a:latin typeface="Candara" pitchFamily="34" charset="0"/>
                <a:cs typeface="Courier New" pitchFamily="49" charset="0"/>
              </a:rPr>
              <a:t>IsValid</a:t>
            </a:r>
            <a:r>
              <a:rPr lang="en-US" sz="1550" b="1"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property to indicate whether validation succeeds or fails.</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The following is the client-side equivalent for the code in the </a:t>
            </a:r>
            <a:r>
              <a:rPr lang="en-US" sz="1550" b="1" dirty="0" err="1">
                <a:latin typeface="Candara" pitchFamily="34" charset="0"/>
                <a:cs typeface="Courier New" pitchFamily="49" charset="0"/>
              </a:rPr>
              <a:t>ServerValidate</a:t>
            </a:r>
            <a:r>
              <a:rPr lang="en-US" sz="1550" b="1" dirty="0">
                <a:latin typeface="Candara" pitchFamily="34" charset="0"/>
                <a:cs typeface="Courier New" pitchFamily="49" charset="0"/>
              </a:rPr>
              <a:t> </a:t>
            </a:r>
          </a:p>
          <a:p>
            <a:pPr marL="361950" indent="-361950" defTabSz="966788" eaLnBrk="1" hangingPunct="1">
              <a:defRPr/>
            </a:pPr>
            <a:r>
              <a:rPr lang="en-US" sz="1550" dirty="0">
                <a:latin typeface="Candara" pitchFamily="34" charset="0"/>
                <a:cs typeface="Courier New" pitchFamily="49" charset="0"/>
              </a:rPr>
              <a:t>event handler. The JavaScript code resembles C# superficially. Once you've </a:t>
            </a:r>
          </a:p>
          <a:p>
            <a:pPr marL="361950" indent="-361950" defTabSz="966788" eaLnBrk="1" hangingPunct="1">
              <a:defRPr/>
            </a:pPr>
            <a:r>
              <a:rPr lang="en-US" sz="1550" dirty="0">
                <a:latin typeface="Candara" pitchFamily="34" charset="0"/>
                <a:cs typeface="Courier New" pitchFamily="49" charset="0"/>
              </a:rPr>
              <a:t>added the validation script function, you must set the </a:t>
            </a:r>
          </a:p>
          <a:p>
            <a:pPr marL="361950" indent="-361950" defTabSz="966788" eaLnBrk="1" hangingPunct="1">
              <a:defRPr/>
            </a:pPr>
            <a:r>
              <a:rPr lang="en-US" sz="1550" b="1" dirty="0" err="1">
                <a:latin typeface="Candara" pitchFamily="34" charset="0"/>
                <a:cs typeface="Courier New" pitchFamily="49" charset="0"/>
              </a:rPr>
              <a:t>ClientValidationFunction</a:t>
            </a:r>
            <a:r>
              <a:rPr lang="en-US" sz="1550" dirty="0">
                <a:latin typeface="Candara" pitchFamily="34" charset="0"/>
                <a:cs typeface="Courier New" pitchFamily="49" charset="0"/>
              </a:rPr>
              <a:t> property of the </a:t>
            </a:r>
            <a:r>
              <a:rPr lang="en-US" sz="1550" b="1" dirty="0" err="1">
                <a:latin typeface="Candara" pitchFamily="34" charset="0"/>
                <a:cs typeface="Courier New" pitchFamily="49" charset="0"/>
              </a:rPr>
              <a:t>CustomValidator</a:t>
            </a:r>
            <a:r>
              <a:rPr lang="en-US" sz="1550" dirty="0">
                <a:latin typeface="Candara" pitchFamily="34" charset="0"/>
                <a:cs typeface="Courier New" pitchFamily="49" charset="0"/>
              </a:rPr>
              <a:t> control to the </a:t>
            </a:r>
          </a:p>
          <a:p>
            <a:pPr marL="361950" indent="-361950" defTabSz="966788" eaLnBrk="1" hangingPunct="1">
              <a:defRPr/>
            </a:pPr>
            <a:r>
              <a:rPr lang="en-US" sz="1550" dirty="0">
                <a:latin typeface="Candara" pitchFamily="34" charset="0"/>
                <a:cs typeface="Courier New" pitchFamily="49" charset="0"/>
              </a:rPr>
              <a:t>name of the function. You can edit the </a:t>
            </a:r>
            <a:r>
              <a:rPr lang="en-US" sz="1550" b="1" dirty="0" err="1">
                <a:latin typeface="Candara" pitchFamily="34" charset="0"/>
                <a:cs typeface="Courier New" pitchFamily="49" charset="0"/>
              </a:rPr>
              <a:t>CustomValidator</a:t>
            </a:r>
            <a:r>
              <a:rPr lang="en-US" sz="1550" dirty="0">
                <a:latin typeface="Candara" pitchFamily="34" charset="0"/>
                <a:cs typeface="Courier New" pitchFamily="49" charset="0"/>
              </a:rPr>
              <a:t> tag by hand or use </a:t>
            </a:r>
          </a:p>
          <a:p>
            <a:pPr marL="361950" indent="-361950" defTabSz="966788" eaLnBrk="1" hangingPunct="1">
              <a:defRPr/>
            </a:pPr>
            <a:r>
              <a:rPr lang="en-US" sz="1550" dirty="0">
                <a:latin typeface="Candara" pitchFamily="34" charset="0"/>
                <a:cs typeface="Courier New" pitchFamily="49" charset="0"/>
              </a:rPr>
              <a:t>the Properties window in Visual Studio.</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ASP.NET will now call this function on your behalf when it's required.</a:t>
            </a:r>
          </a:p>
          <a:p>
            <a:pPr marL="361950" indent="-361950" defTabSz="966788" eaLnBrk="1" hangingPunct="1">
              <a:defRPr/>
            </a:pPr>
            <a:endParaRPr lang="en-US" sz="5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By default, custom validation isn't performed on empty values. However, </a:t>
            </a:r>
          </a:p>
          <a:p>
            <a:pPr marL="361950" indent="-361950" defTabSz="966788" eaLnBrk="1" hangingPunct="1">
              <a:defRPr/>
            </a:pPr>
            <a:r>
              <a:rPr lang="en-US" sz="1550" dirty="0">
                <a:latin typeface="Candara" pitchFamily="34" charset="0"/>
                <a:cs typeface="Courier New" pitchFamily="49" charset="0"/>
              </a:rPr>
              <a:t>you can change this behavior by setting the </a:t>
            </a:r>
          </a:p>
          <a:p>
            <a:pPr marL="361950" indent="-361950" defTabSz="966788" eaLnBrk="1" hangingPunct="1">
              <a:defRPr/>
            </a:pPr>
            <a:r>
              <a:rPr lang="en-US" sz="1550" b="1" dirty="0" err="1">
                <a:latin typeface="Candara" pitchFamily="34" charset="0"/>
                <a:cs typeface="Courier New" pitchFamily="49" charset="0"/>
              </a:rPr>
              <a:t>CustomValidator.ValidateEmptyText</a:t>
            </a:r>
            <a:r>
              <a:rPr lang="en-US" sz="1550" dirty="0">
                <a:latin typeface="Candara" pitchFamily="34" charset="0"/>
                <a:cs typeface="Courier New" pitchFamily="49" charset="0"/>
              </a:rPr>
              <a:t> property to true. This is a useful </a:t>
            </a:r>
          </a:p>
          <a:p>
            <a:pPr marL="361950" indent="-361950" defTabSz="966788" eaLnBrk="1" hangingPunct="1">
              <a:defRPr/>
            </a:pPr>
            <a:r>
              <a:rPr lang="en-US" sz="1550" dirty="0">
                <a:latin typeface="Candara" pitchFamily="34" charset="0"/>
                <a:cs typeface="Courier New" pitchFamily="49" charset="0"/>
              </a:rPr>
              <a:t>approach if you create a more detailed JavaScript function (for example, </a:t>
            </a:r>
          </a:p>
          <a:p>
            <a:pPr marL="361950" indent="-361950" defTabSz="966788" eaLnBrk="1" hangingPunct="1">
              <a:defRPr/>
            </a:pPr>
            <a:r>
              <a:rPr lang="en-US" sz="1550" dirty="0">
                <a:latin typeface="Candara" pitchFamily="34" charset="0"/>
                <a:cs typeface="Courier New" pitchFamily="49" charset="0"/>
              </a:rPr>
              <a:t>one that updates with additional information) and want it to run when the </a:t>
            </a:r>
          </a:p>
          <a:p>
            <a:pPr marL="361950" indent="-361950" defTabSz="966788" eaLnBrk="1" hangingPunct="1">
              <a:defRPr/>
            </a:pPr>
            <a:r>
              <a:rPr lang="en-US" sz="1550" dirty="0">
                <a:latin typeface="Candara" pitchFamily="34" charset="0"/>
                <a:cs typeface="Courier New" pitchFamily="49" charset="0"/>
              </a:rPr>
              <a:t>text is cleared.</a:t>
            </a:r>
          </a:p>
        </p:txBody>
      </p:sp>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79908"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B506A6F4-6C32-4397-9ECD-5A3E3BD491BD}" type="slidenum">
              <a:rPr lang="en-US" altLang="en-US" sz="800">
                <a:latin typeface="Arial" pitchFamily="34" charset="0"/>
              </a:rPr>
              <a:pPr algn="r" eaLnBrk="1" hangingPunct="1">
                <a:spcBef>
                  <a:spcPct val="0"/>
                </a:spcBef>
                <a:buFontTx/>
                <a:buNone/>
              </a:pPr>
              <a:t>28</a:t>
            </a:fld>
            <a:endParaRPr lang="en-US" altLang="en-US" sz="800">
              <a:latin typeface="Arial" pitchFamily="34" charset="0"/>
            </a:endParaRPr>
          </a:p>
        </p:txBody>
      </p:sp>
      <p:grpSp>
        <p:nvGrpSpPr>
          <p:cNvPr id="379909"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Rectangle 16"/>
          <p:cNvSpPr>
            <a:spLocks noChangeArrowheads="1"/>
          </p:cNvSpPr>
          <p:nvPr/>
        </p:nvSpPr>
        <p:spPr bwMode="auto">
          <a:xfrm>
            <a:off x="381000" y="5129213"/>
            <a:ext cx="3581400" cy="230822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&lt;script type="text/</a:t>
            </a:r>
            <a:r>
              <a:rPr lang="en-US" sz="1200" dirty="0" err="1">
                <a:solidFill>
                  <a:srgbClr val="002B82"/>
                </a:solidFill>
                <a:latin typeface="Candara" pitchFamily="34" charset="0"/>
              </a:rPr>
              <a:t>javascript</a:t>
            </a:r>
            <a:r>
              <a:rPr lang="en-US" sz="1200" dirty="0">
                <a:solidFill>
                  <a:srgbClr val="002B82"/>
                </a:solidFill>
                <a:latin typeface="Candara" pitchFamily="34" charset="0"/>
              </a:rPr>
              <a:t>"&gt;</a:t>
            </a:r>
          </a:p>
          <a:p>
            <a:pPr defTabSz="966788" eaLnBrk="1" hangingPunct="1">
              <a:defRPr/>
            </a:pPr>
            <a:r>
              <a:rPr lang="en-US" sz="1200" dirty="0">
                <a:solidFill>
                  <a:srgbClr val="002B82"/>
                </a:solidFill>
                <a:latin typeface="Candara" pitchFamily="34" charset="0"/>
              </a:rPr>
              <a:t>&lt;!--</a:t>
            </a:r>
          </a:p>
          <a:p>
            <a:pPr defTabSz="966788" eaLnBrk="1" hangingPunct="1">
              <a:defRPr/>
            </a:pPr>
            <a:r>
              <a:rPr lang="en-US" sz="1200" dirty="0">
                <a:solidFill>
                  <a:srgbClr val="002B82"/>
                </a:solidFill>
                <a:latin typeface="Candara" pitchFamily="34" charset="0"/>
              </a:rPr>
              <a:t>function </a:t>
            </a:r>
            <a:r>
              <a:rPr lang="en-US" sz="1200" b="1" dirty="0" err="1">
                <a:solidFill>
                  <a:srgbClr val="002B82"/>
                </a:solidFill>
                <a:latin typeface="Candara" pitchFamily="34" charset="0"/>
              </a:rPr>
              <a:t>MyCustomValidation</a:t>
            </a:r>
            <a:r>
              <a:rPr lang="en-US" sz="1200" dirty="0">
                <a:solidFill>
                  <a:srgbClr val="002B82"/>
                </a:solidFill>
                <a:latin typeface="Candara" pitchFamily="34" charset="0"/>
              </a:rPr>
              <a:t> (</a:t>
            </a:r>
            <a:r>
              <a:rPr lang="en-US" sz="1200" dirty="0" err="1">
                <a:solidFill>
                  <a:srgbClr val="002B82"/>
                </a:solidFill>
                <a:latin typeface="Candara" pitchFamily="34" charset="0"/>
              </a:rPr>
              <a:t>objSource</a:t>
            </a:r>
            <a:r>
              <a:rPr lang="en-US" sz="1200" dirty="0">
                <a:solidFill>
                  <a:srgbClr val="002B82"/>
                </a:solidFill>
                <a:latin typeface="Candara" pitchFamily="34" charset="0"/>
              </a:rPr>
              <a:t>, </a:t>
            </a:r>
            <a:r>
              <a:rPr lang="en-US" sz="1200" dirty="0" err="1">
                <a:solidFill>
                  <a:srgbClr val="002B82"/>
                </a:solidFill>
                <a:latin typeface="Candara" pitchFamily="34" charset="0"/>
              </a:rPr>
              <a:t>objArgs</a:t>
            </a:r>
            <a:r>
              <a:rPr lang="en-US" sz="1200" dirty="0">
                <a:solidFill>
                  <a:srgbClr val="002B82"/>
                </a:solidFill>
                <a:latin typeface="Candara" pitchFamily="34" charset="0"/>
              </a:rPr>
              <a:t>) {</a:t>
            </a:r>
          </a:p>
          <a:p>
            <a:pPr defTabSz="966788" eaLnBrk="1" hangingPunct="1">
              <a:defRPr/>
            </a:pPr>
            <a:r>
              <a:rPr lang="en-US" sz="1200" dirty="0">
                <a:solidFill>
                  <a:srgbClr val="002B82"/>
                </a:solidFill>
                <a:latin typeface="Candara" pitchFamily="34" charset="0"/>
              </a:rPr>
              <a:t>    // Get value.</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var</a:t>
            </a:r>
            <a:r>
              <a:rPr lang="en-US" sz="1200" dirty="0">
                <a:solidFill>
                  <a:srgbClr val="002B82"/>
                </a:solidFill>
                <a:latin typeface="Candara" pitchFamily="34" charset="0"/>
              </a:rPr>
              <a:t> number = </a:t>
            </a:r>
            <a:r>
              <a:rPr lang="en-US" sz="1200" dirty="0" err="1">
                <a:solidFill>
                  <a:srgbClr val="002B82"/>
                </a:solidFill>
                <a:latin typeface="Candara" pitchFamily="34" charset="0"/>
              </a:rPr>
              <a:t>objArgs.Value</a:t>
            </a:r>
            <a:r>
              <a:rPr lang="en-US" sz="1200" dirty="0">
                <a:solidFill>
                  <a:srgbClr val="002B82"/>
                </a:solidFill>
                <a:latin typeface="Candara" pitchFamily="34" charset="0"/>
              </a:rPr>
              <a:t>;</a:t>
            </a:r>
          </a:p>
          <a:p>
            <a:pPr defTabSz="966788" eaLnBrk="1" hangingPunct="1">
              <a:defRPr/>
            </a:pPr>
            <a:endParaRPr lang="en-US" sz="1200" dirty="0">
              <a:solidFill>
                <a:srgbClr val="002B82"/>
              </a:solidFill>
              <a:latin typeface="Candara" pitchFamily="34" charset="0"/>
            </a:endParaRPr>
          </a:p>
          <a:p>
            <a:pPr defTabSz="966788" eaLnBrk="1" hangingPunct="1">
              <a:defRPr/>
            </a:pPr>
            <a:r>
              <a:rPr lang="en-US" sz="1200" dirty="0">
                <a:solidFill>
                  <a:srgbClr val="002B82"/>
                </a:solidFill>
                <a:latin typeface="Candara" pitchFamily="34" charset="0"/>
              </a:rPr>
              <a:t>    // Check value and return result.</a:t>
            </a:r>
          </a:p>
          <a:p>
            <a:pPr defTabSz="966788" eaLnBrk="1" hangingPunct="1">
              <a:defRPr/>
            </a:pPr>
            <a:r>
              <a:rPr lang="en-US" sz="1200" dirty="0">
                <a:solidFill>
                  <a:srgbClr val="002B82"/>
                </a:solidFill>
                <a:latin typeface="Candara" pitchFamily="34" charset="0"/>
              </a:rPr>
              <a:t>    number = </a:t>
            </a:r>
            <a:r>
              <a:rPr lang="en-US" sz="1200" dirty="0" err="1">
                <a:solidFill>
                  <a:srgbClr val="002B82"/>
                </a:solidFill>
                <a:latin typeface="Candara" pitchFamily="34" charset="0"/>
              </a:rPr>
              <a:t>number.substr</a:t>
            </a:r>
            <a:r>
              <a:rPr lang="en-US" sz="1200" dirty="0">
                <a:solidFill>
                  <a:srgbClr val="002B82"/>
                </a:solidFill>
                <a:latin typeface="Candara" pitchFamily="34" charset="0"/>
              </a:rPr>
              <a:t>(0, 3);</a:t>
            </a:r>
          </a:p>
          <a:p>
            <a:pPr defTabSz="966788" eaLnBrk="1" hangingPunct="1">
              <a:defRPr/>
            </a:pPr>
            <a:r>
              <a:rPr lang="en-US" sz="1200" dirty="0">
                <a:solidFill>
                  <a:srgbClr val="002B82"/>
                </a:solidFill>
                <a:latin typeface="Candara" pitchFamily="34" charset="0"/>
              </a:rPr>
              <a:t>    if (number % 7 == 0)   { </a:t>
            </a:r>
            <a:r>
              <a:rPr lang="en-US" sz="1200" dirty="0" err="1">
                <a:solidFill>
                  <a:srgbClr val="002B82"/>
                </a:solidFill>
                <a:latin typeface="Candara" pitchFamily="34" charset="0"/>
              </a:rPr>
              <a:t>objArgs.IsValid</a:t>
            </a:r>
            <a:r>
              <a:rPr lang="en-US" sz="1200" dirty="0">
                <a:solidFill>
                  <a:srgbClr val="002B82"/>
                </a:solidFill>
                <a:latin typeface="Candara" pitchFamily="34" charset="0"/>
              </a:rPr>
              <a:t> = true;  }</a:t>
            </a:r>
          </a:p>
          <a:p>
            <a:pPr defTabSz="966788" eaLnBrk="1" hangingPunct="1">
              <a:defRPr/>
            </a:pPr>
            <a:r>
              <a:rPr lang="en-US" sz="1200" dirty="0">
                <a:solidFill>
                  <a:srgbClr val="002B82"/>
                </a:solidFill>
                <a:latin typeface="Candara" pitchFamily="34" charset="0"/>
              </a:rPr>
              <a:t>    else  { </a:t>
            </a:r>
            <a:r>
              <a:rPr lang="en-US" sz="1200" dirty="0" err="1">
                <a:solidFill>
                  <a:srgbClr val="002B82"/>
                </a:solidFill>
                <a:latin typeface="Candara" pitchFamily="34" charset="0"/>
              </a:rPr>
              <a:t>objArgs.IsValid</a:t>
            </a:r>
            <a:r>
              <a:rPr lang="en-US" sz="1200" dirty="0">
                <a:solidFill>
                  <a:srgbClr val="002B82"/>
                </a:solidFill>
                <a:latin typeface="Candara" pitchFamily="34" charset="0"/>
              </a:rPr>
              <a:t> = false;  }</a:t>
            </a:r>
          </a:p>
          <a:p>
            <a:pPr defTabSz="966788" eaLnBrk="1" hangingPunct="1">
              <a:defRPr/>
            </a:pP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&lt;/script&gt;</a:t>
            </a:r>
          </a:p>
        </p:txBody>
      </p:sp>
      <p:sp>
        <p:nvSpPr>
          <p:cNvPr id="12" name="Rectangle 16"/>
          <p:cNvSpPr>
            <a:spLocks noChangeArrowheads="1"/>
          </p:cNvSpPr>
          <p:nvPr/>
        </p:nvSpPr>
        <p:spPr bwMode="auto">
          <a:xfrm>
            <a:off x="381000" y="7462838"/>
            <a:ext cx="3581400" cy="1201737"/>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200" dirty="0">
                <a:solidFill>
                  <a:srgbClr val="002B82"/>
                </a:solidFill>
                <a:latin typeface="Candara" pitchFamily="34" charset="0"/>
              </a:rPr>
              <a:t>&lt;</a:t>
            </a:r>
            <a:r>
              <a:rPr lang="en-US" sz="1200" dirty="0" err="1">
                <a:solidFill>
                  <a:srgbClr val="002B82"/>
                </a:solidFill>
                <a:latin typeface="Candara" pitchFamily="34" charset="0"/>
              </a:rPr>
              <a:t>asp:CustomValidator</a:t>
            </a:r>
            <a:r>
              <a:rPr lang="en-US" sz="1200" dirty="0">
                <a:solidFill>
                  <a:srgbClr val="002B82"/>
                </a:solidFill>
                <a:latin typeface="Candara" pitchFamily="34" charset="0"/>
              </a:rPr>
              <a:t> id="</a:t>
            </a:r>
            <a:r>
              <a:rPr lang="en-US" sz="1200" dirty="0" err="1">
                <a:solidFill>
                  <a:srgbClr val="002B82"/>
                </a:solidFill>
                <a:latin typeface="Candara" pitchFamily="34" charset="0"/>
              </a:rPr>
              <a:t>vldCode</a:t>
            </a:r>
            <a:r>
              <a:rPr lang="en-US" sz="1200" dirty="0">
                <a:solidFill>
                  <a:srgbClr val="002B82"/>
                </a:solidFill>
                <a:latin typeface="Candara" pitchFamily="34" charset="0"/>
              </a:rPr>
              <a:t>" </a:t>
            </a:r>
            <a:r>
              <a:rPr lang="en-US" sz="1200" dirty="0" err="1">
                <a:solidFill>
                  <a:srgbClr val="002B82"/>
                </a:solidFill>
                <a:latin typeface="Candara" pitchFamily="34" charset="0"/>
              </a:rPr>
              <a:t>runat</a:t>
            </a:r>
            <a:r>
              <a:rPr lang="en-US" sz="1200" dirty="0">
                <a:solidFill>
                  <a:srgbClr val="002B82"/>
                </a:solidFill>
                <a:latin typeface="Candara" pitchFamily="34" charset="0"/>
              </a:rPr>
              <a:t>="server"</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ErrorMessage</a:t>
            </a:r>
            <a:r>
              <a:rPr lang="en-US" sz="1200" dirty="0">
                <a:solidFill>
                  <a:srgbClr val="002B82"/>
                </a:solidFill>
                <a:latin typeface="Candara" pitchFamily="34" charset="0"/>
              </a:rPr>
              <a:t>="Try a string that starts with 014."</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ControlToValidate</a:t>
            </a:r>
            <a:r>
              <a:rPr lang="en-US" sz="1200" dirty="0">
                <a:solidFill>
                  <a:srgbClr val="002B82"/>
                </a:solidFill>
                <a:latin typeface="Candara" pitchFamily="34" charset="0"/>
              </a:rPr>
              <a:t>="</a:t>
            </a:r>
            <a:r>
              <a:rPr lang="en-US" sz="1200" dirty="0" err="1">
                <a:solidFill>
                  <a:srgbClr val="002B82"/>
                </a:solidFill>
                <a:latin typeface="Candara" pitchFamily="34" charset="0"/>
              </a:rPr>
              <a:t>txtCode</a:t>
            </a: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OnServerValidate</a:t>
            </a:r>
            <a:r>
              <a:rPr lang="en-US" sz="1200" dirty="0">
                <a:solidFill>
                  <a:srgbClr val="002B82"/>
                </a:solidFill>
                <a:latin typeface="Candara" pitchFamily="34" charset="0"/>
              </a:rPr>
              <a:t>="</a:t>
            </a:r>
            <a:r>
              <a:rPr lang="en-US" sz="1200" dirty="0" err="1">
                <a:solidFill>
                  <a:srgbClr val="002B82"/>
                </a:solidFill>
                <a:latin typeface="Candara" pitchFamily="34" charset="0"/>
              </a:rPr>
              <a:t>vldCode_ServerValidate</a:t>
            </a:r>
            <a:r>
              <a:rPr lang="en-US" sz="1200" dirty="0">
                <a:solidFill>
                  <a:srgbClr val="002B82"/>
                </a:solidFill>
                <a:latin typeface="Candara" pitchFamily="34" charset="0"/>
              </a:rPr>
              <a:t>"</a:t>
            </a:r>
          </a:p>
          <a:p>
            <a:pPr defTabSz="966788" eaLnBrk="1" hangingPunct="1">
              <a:defRPr/>
            </a:pPr>
            <a:r>
              <a:rPr lang="en-US" sz="1200" dirty="0">
                <a:solidFill>
                  <a:srgbClr val="002B82"/>
                </a:solidFill>
                <a:latin typeface="Candara" pitchFamily="34" charset="0"/>
              </a:rPr>
              <a:t>     </a:t>
            </a:r>
            <a:r>
              <a:rPr lang="en-US" sz="1200" dirty="0" err="1">
                <a:solidFill>
                  <a:srgbClr val="002B82"/>
                </a:solidFill>
                <a:latin typeface="Candara" pitchFamily="34" charset="0"/>
              </a:rPr>
              <a:t>ClientValidationFunction</a:t>
            </a:r>
            <a:r>
              <a:rPr lang="en-US" sz="1200" dirty="0">
                <a:solidFill>
                  <a:srgbClr val="002B82"/>
                </a:solidFill>
                <a:latin typeface="Candara" pitchFamily="34" charset="0"/>
              </a:rPr>
              <a:t>="</a:t>
            </a:r>
            <a:r>
              <a:rPr lang="en-US" sz="1200" dirty="0" err="1">
                <a:solidFill>
                  <a:srgbClr val="002B82"/>
                </a:solidFill>
                <a:latin typeface="Candara" pitchFamily="34" charset="0"/>
              </a:rPr>
              <a:t>MyCustomValidation</a:t>
            </a:r>
            <a:r>
              <a:rPr lang="en-US" sz="1200" dirty="0">
                <a:solidFill>
                  <a:srgbClr val="002B82"/>
                </a:solidFill>
                <a:latin typeface="Candara" pitchFamily="34" charset="0"/>
              </a:rPr>
              <a:t>" /&gt;</a:t>
            </a:r>
          </a:p>
        </p:txBody>
      </p:sp>
      <p:sp>
        <p:nvSpPr>
          <p:cNvPr id="379912" name="Rectangle 4"/>
          <p:cNvSpPr>
            <a:spLocks noChangeArrowheads="1"/>
          </p:cNvSpPr>
          <p:nvPr/>
        </p:nvSpPr>
        <p:spPr bwMode="auto">
          <a:xfrm>
            <a:off x="3962400" y="5791200"/>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10.2-6a</a:t>
            </a:r>
          </a:p>
          <a:p>
            <a:pPr eaLnBrk="1" hangingPunct="1">
              <a:spcBef>
                <a:spcPct val="0"/>
              </a:spcBef>
              <a:buFontTx/>
              <a:buNone/>
            </a:pPr>
            <a:r>
              <a:rPr lang="en-US" altLang="en-US" sz="1400">
                <a:latin typeface="Candara" pitchFamily="34" charset="0"/>
                <a:cs typeface="Courier New" pitchFamily="49" charset="0"/>
              </a:rPr>
              <a:t>Custom Validator, javascript </a:t>
            </a:r>
          </a:p>
        </p:txBody>
      </p:sp>
      <p:sp>
        <p:nvSpPr>
          <p:cNvPr id="379913" name="Rectangle 4"/>
          <p:cNvSpPr>
            <a:spLocks noChangeArrowheads="1"/>
          </p:cNvSpPr>
          <p:nvPr/>
        </p:nvSpPr>
        <p:spPr bwMode="auto">
          <a:xfrm>
            <a:off x="3962400" y="7696200"/>
            <a:ext cx="236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10.2-6b</a:t>
            </a:r>
          </a:p>
          <a:p>
            <a:pPr eaLnBrk="1" hangingPunct="1">
              <a:spcBef>
                <a:spcPct val="0"/>
              </a:spcBef>
              <a:buFontTx/>
              <a:buNone/>
            </a:pPr>
            <a:r>
              <a:rPr lang="en-US" altLang="en-US" sz="1400">
                <a:latin typeface="Candara" pitchFamily="34" charset="0"/>
                <a:cs typeface="Courier New" pitchFamily="49" charset="0"/>
              </a:rPr>
              <a:t>asp:CustomValidator</a:t>
            </a:r>
          </a:p>
          <a:p>
            <a:pPr eaLnBrk="1" hangingPunct="1">
              <a:spcBef>
                <a:spcPct val="0"/>
              </a:spcBef>
              <a:buFontTx/>
              <a:buNone/>
            </a:pPr>
            <a:r>
              <a:rPr lang="en-US" altLang="en-US" sz="1400">
                <a:latin typeface="Candara" pitchFamily="34" charset="0"/>
                <a:cs typeface="Courier New" pitchFamily="49" charset="0"/>
              </a:rPr>
              <a:t>Control </a:t>
            </a:r>
          </a:p>
        </p:txBody>
      </p:sp>
      <p:sp>
        <p:nvSpPr>
          <p:cNvPr id="37991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228600" y="762000"/>
            <a:ext cx="6510338" cy="7924800"/>
          </a:xfrm>
          <a:prstGeom prst="rect">
            <a:avLst/>
          </a:prstGeom>
          <a:solidFill>
            <a:schemeClr val="bg1"/>
          </a:solidFill>
        </p:spPr>
        <p:txBody>
          <a:bodyPr/>
          <a:lstStyle/>
          <a:p>
            <a:pPr eaLnBrk="1" hangingPunct="1">
              <a:defRPr/>
            </a:pPr>
            <a:r>
              <a:rPr lang="en-US" sz="1600" b="1" dirty="0">
                <a:latin typeface="Candara" pitchFamily="34" charset="0"/>
                <a:cs typeface="Courier New" pitchFamily="49" charset="0"/>
              </a:rPr>
              <a:t>10.3 Validation Groups</a:t>
            </a:r>
          </a:p>
          <a:p>
            <a:pPr eaLnBrk="1" hangingPunct="1">
              <a:defRPr/>
            </a:pPr>
            <a:r>
              <a:rPr lang="en-US" sz="1500" dirty="0">
                <a:latin typeface="Candara" pitchFamily="34" charset="0"/>
              </a:rPr>
              <a:t>In more complex pages, you might have several distinct groups of controls, possibly in separate panels. In these situations, you may want to perform validation separately. For example, you might create a form that includes a box with login controls and a box underneath it with the controls for registering a new user. Each box includes its own submit button, and depending on which button is clicked, you want to perform the validation just for that section of the page. </a:t>
            </a:r>
          </a:p>
          <a:p>
            <a:pPr eaLnBrk="1" hangingPunct="1">
              <a:defRPr/>
            </a:pPr>
            <a:endParaRPr lang="en-US" sz="800" dirty="0">
              <a:latin typeface="Candara" pitchFamily="34" charset="0"/>
            </a:endParaRPr>
          </a:p>
          <a:p>
            <a:pPr eaLnBrk="1" hangingPunct="1">
              <a:defRPr/>
            </a:pPr>
            <a:r>
              <a:rPr lang="en-US" sz="1500" dirty="0">
                <a:latin typeface="Candara" pitchFamily="34" charset="0"/>
              </a:rPr>
              <a:t>This scenario is possible thanks to a feature called validation groups. To create a validation group, you need to put the input controls, the </a:t>
            </a:r>
            <a:r>
              <a:rPr lang="en-US" sz="1500" dirty="0" err="1">
                <a:latin typeface="Candara" pitchFamily="34" charset="0"/>
              </a:rPr>
              <a:t>validators</a:t>
            </a:r>
            <a:r>
              <a:rPr lang="en-US" sz="1500" dirty="0">
                <a:latin typeface="Candara" pitchFamily="34" charset="0"/>
              </a:rPr>
              <a:t>, and the </a:t>
            </a:r>
            <a:r>
              <a:rPr lang="en-US" sz="1500" b="1" dirty="0" err="1">
                <a:latin typeface="Candara" pitchFamily="34" charset="0"/>
              </a:rPr>
              <a:t>CausesValidation</a:t>
            </a:r>
            <a:r>
              <a:rPr lang="en-US" sz="1500" dirty="0">
                <a:latin typeface="Candara" pitchFamily="34" charset="0"/>
              </a:rPr>
              <a:t> button controls into the same logical group. You do this by setting the </a:t>
            </a:r>
            <a:r>
              <a:rPr lang="en-US" sz="1500" b="1" dirty="0" err="1">
                <a:latin typeface="Candara" pitchFamily="34" charset="0"/>
              </a:rPr>
              <a:t>ValidationGroup</a:t>
            </a:r>
            <a:r>
              <a:rPr lang="en-US" sz="1500" dirty="0">
                <a:latin typeface="Candara" pitchFamily="34" charset="0"/>
              </a:rPr>
              <a:t> property of every control with the same descriptive string (such as "</a:t>
            </a:r>
            <a:r>
              <a:rPr lang="en-US" sz="1500" dirty="0" err="1">
                <a:latin typeface="Candara" pitchFamily="34" charset="0"/>
              </a:rPr>
              <a:t>LoginGroup</a:t>
            </a:r>
            <a:r>
              <a:rPr lang="en-US" sz="1500" dirty="0">
                <a:latin typeface="Candara" pitchFamily="34" charset="0"/>
              </a:rPr>
              <a:t>" or "</a:t>
            </a:r>
            <a:r>
              <a:rPr lang="en-US" sz="1500" dirty="0" err="1">
                <a:latin typeface="Candara" pitchFamily="34" charset="0"/>
              </a:rPr>
              <a:t>NewUserGroup</a:t>
            </a:r>
            <a:r>
              <a:rPr lang="en-US" sz="1500" dirty="0">
                <a:latin typeface="Candara" pitchFamily="34" charset="0"/>
              </a:rPr>
              <a:t>"). Every control that provides a </a:t>
            </a:r>
            <a:r>
              <a:rPr lang="en-US" sz="1500" b="1" dirty="0" err="1">
                <a:latin typeface="Candara" pitchFamily="34" charset="0"/>
              </a:rPr>
              <a:t>CausesValidation</a:t>
            </a:r>
            <a:r>
              <a:rPr lang="en-US" sz="1500" dirty="0">
                <a:latin typeface="Candara" pitchFamily="34" charset="0"/>
              </a:rPr>
              <a:t> property also includes the </a:t>
            </a:r>
            <a:r>
              <a:rPr lang="en-US" sz="1500" b="1" dirty="0" err="1">
                <a:latin typeface="Candara" pitchFamily="34" charset="0"/>
              </a:rPr>
              <a:t>ValidationGroup</a:t>
            </a:r>
            <a:r>
              <a:rPr lang="en-US" sz="1500" dirty="0">
                <a:latin typeface="Candara" pitchFamily="34" charset="0"/>
              </a:rPr>
              <a:t> property. For example, the following page defines two validation groups, named Group1 and Group2. The controls for each group are placed into separate Panel controls. </a:t>
            </a: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1550" dirty="0">
              <a:latin typeface="Candara" pitchFamily="34" charset="0"/>
            </a:endParaRPr>
          </a:p>
          <a:p>
            <a:pPr eaLnBrk="1" hangingPunct="1">
              <a:defRPr/>
            </a:pPr>
            <a:endParaRPr lang="en-US" sz="800" dirty="0">
              <a:latin typeface="Candara" pitchFamily="34" charset="0"/>
            </a:endParaRPr>
          </a:p>
          <a:p>
            <a:pPr eaLnBrk="1" hangingPunct="1">
              <a:defRPr/>
            </a:pPr>
            <a:r>
              <a:rPr lang="en-US" sz="1500" dirty="0">
                <a:latin typeface="Candara" pitchFamily="34" charset="0"/>
              </a:rPr>
              <a:t>If you click the button in the topmost Panel, only the first text box is validated. If you click the button in the second Panel, only the second text box is validated (as shown in Figure 10.3-1).</a:t>
            </a:r>
          </a:p>
        </p:txBody>
      </p:sp>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80932"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23F63DEC-5886-42C7-A8BD-49F70EE974EF}" type="slidenum">
              <a:rPr lang="en-US" altLang="en-US" sz="800">
                <a:latin typeface="Arial" pitchFamily="34" charset="0"/>
              </a:rPr>
              <a:pPr algn="r" eaLnBrk="1" hangingPunct="1">
                <a:spcBef>
                  <a:spcPct val="0"/>
                </a:spcBef>
                <a:buFontTx/>
                <a:buNone/>
              </a:pPr>
              <a:t>29</a:t>
            </a:fld>
            <a:endParaRPr lang="en-US" altLang="en-US" sz="800">
              <a:latin typeface="Arial" pitchFamily="34" charset="0"/>
            </a:endParaRPr>
          </a:p>
        </p:txBody>
      </p:sp>
      <p:grpSp>
        <p:nvGrpSpPr>
          <p:cNvPr id="380933"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0934" name="Group 14"/>
          <p:cNvGrpSpPr>
            <a:grpSpLocks/>
          </p:cNvGrpSpPr>
          <p:nvPr/>
        </p:nvGrpSpPr>
        <p:grpSpPr bwMode="auto">
          <a:xfrm>
            <a:off x="379413" y="4916488"/>
            <a:ext cx="5994400" cy="3008312"/>
            <a:chOff x="378759" y="4668634"/>
            <a:chExt cx="5995147" cy="3008516"/>
          </a:xfrm>
        </p:grpSpPr>
        <p:sp>
          <p:nvSpPr>
            <p:cNvPr id="13" name="Rectangle 12"/>
            <p:cNvSpPr/>
            <p:nvPr/>
          </p:nvSpPr>
          <p:spPr>
            <a:xfrm>
              <a:off x="378759" y="4668634"/>
              <a:ext cx="5982445" cy="3008516"/>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050" dirty="0">
                  <a:solidFill>
                    <a:srgbClr val="002B82"/>
                  </a:solidFill>
                  <a:latin typeface="Candara" pitchFamily="34" charset="0"/>
                </a:rPr>
                <a:t>&lt;form id="form1" </a:t>
              </a:r>
              <a:r>
                <a:rPr lang="en-US" sz="1050" dirty="0" err="1">
                  <a:solidFill>
                    <a:srgbClr val="002B82"/>
                  </a:solidFill>
                  <a:latin typeface="Candara" pitchFamily="34" charset="0"/>
                </a:rPr>
                <a:t>runat</a:t>
              </a:r>
              <a:r>
                <a:rPr lang="en-US" sz="1050" dirty="0">
                  <a:solidFill>
                    <a:srgbClr val="002B82"/>
                  </a:solidFill>
                  <a:latin typeface="Candara" pitchFamily="34" charset="0"/>
                </a:rPr>
                <a:t>="server"&gt; </a:t>
              </a:r>
            </a:p>
            <a:p>
              <a:pPr defTabSz="966788" eaLnBrk="1" hangingPunct="1">
                <a:defRPr/>
              </a:pPr>
              <a:r>
                <a:rPr lang="en-US" sz="1050" b="1" dirty="0">
                  <a:solidFill>
                    <a:srgbClr val="002B82"/>
                  </a:solidFill>
                  <a:latin typeface="Candara" pitchFamily="34" charset="0"/>
                </a:rPr>
                <a:t> &lt;</a:t>
              </a:r>
              <a:r>
                <a:rPr lang="en-US" sz="1050" b="1" dirty="0" err="1">
                  <a:solidFill>
                    <a:srgbClr val="002B82"/>
                  </a:solidFill>
                  <a:latin typeface="Candara" pitchFamily="34" charset="0"/>
                </a:rPr>
                <a:t>asp:Panel</a:t>
              </a:r>
              <a:r>
                <a:rPr lang="en-US" sz="1050" b="1" dirty="0">
                  <a:solidFill>
                    <a:srgbClr val="002B82"/>
                  </a:solidFill>
                  <a:latin typeface="Candara" pitchFamily="34" charset="0"/>
                </a:rPr>
                <a:t> ID="Panel1" </a:t>
              </a:r>
              <a:r>
                <a:rPr lang="en-US" sz="1050" b="1" dirty="0" err="1">
                  <a:solidFill>
                    <a:srgbClr val="002B82"/>
                  </a:solidFill>
                  <a:latin typeface="Candara" pitchFamily="34" charset="0"/>
                </a:rPr>
                <a:t>runat</a:t>
              </a:r>
              <a:r>
                <a:rPr lang="en-US" sz="1050" b="1" dirty="0">
                  <a:solidFill>
                    <a:srgbClr val="002B82"/>
                  </a:solidFill>
                  <a:latin typeface="Candara" pitchFamily="34" charset="0"/>
                </a:rPr>
                <a:t>="server"&gt; </a:t>
              </a: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asp:TextBox</a:t>
              </a:r>
              <a:r>
                <a:rPr lang="en-US" sz="1050" dirty="0">
                  <a:solidFill>
                    <a:srgbClr val="002B82"/>
                  </a:solidFill>
                  <a:latin typeface="Candara" pitchFamily="34" charset="0"/>
                </a:rPr>
                <a:t> ID="TextBox1"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="Group1"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/&gt;</a:t>
              </a:r>
            </a:p>
            <a:p>
              <a:pPr defTabSz="966788" eaLnBrk="1" hangingPunct="1">
                <a:defRPr/>
              </a:pPr>
              <a:endParaRPr lang="en-US" sz="800" dirty="0">
                <a:solidFill>
                  <a:srgbClr val="002B82"/>
                </a:solidFill>
                <a:latin typeface="Candara" pitchFamily="34" charset="0"/>
              </a:endParaRP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asp:RequiredFieldValidator</a:t>
              </a:r>
              <a:r>
                <a:rPr lang="en-US" sz="1050" dirty="0">
                  <a:solidFill>
                    <a:srgbClr val="002B82"/>
                  </a:solidFill>
                  <a:latin typeface="Candara" pitchFamily="34" charset="0"/>
                </a:rPr>
                <a:t> ID="RequiredFieldValidator1“ </a:t>
              </a:r>
              <a:r>
                <a:rPr lang="en-US" sz="1050" dirty="0" err="1">
                  <a:solidFill>
                    <a:srgbClr val="002B82"/>
                  </a:solidFill>
                  <a:latin typeface="Candara" pitchFamily="34" charset="0"/>
                </a:rPr>
                <a:t>ErrorMessage</a:t>
              </a:r>
              <a:r>
                <a:rPr lang="en-US" sz="1050" dirty="0">
                  <a:solidFill>
                    <a:srgbClr val="002B82"/>
                  </a:solidFill>
                  <a:latin typeface="Candara" pitchFamily="34" charset="0"/>
                </a:rPr>
                <a:t>="*Required“</a:t>
              </a:r>
            </a:p>
            <a:p>
              <a:pPr defTabSz="966788" eaLnBrk="1" hangingPunct="1">
                <a:defRPr/>
              </a:pPr>
              <a:r>
                <a:rPr lang="en-US" sz="1050" dirty="0">
                  <a:solidFill>
                    <a:srgbClr val="002B82"/>
                  </a:solidFill>
                  <a:latin typeface="Candara" pitchFamily="34" charset="0"/>
                </a:rPr>
                <a:t>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="Group1“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a:t>
              </a:r>
              <a:r>
                <a:rPr lang="en-US" sz="1050" dirty="0" err="1">
                  <a:solidFill>
                    <a:srgbClr val="002B82"/>
                  </a:solidFill>
                  <a:latin typeface="Candara" pitchFamily="34" charset="0"/>
                </a:rPr>
                <a:t>ControlToValidate</a:t>
              </a:r>
              <a:r>
                <a:rPr lang="en-US" sz="1050" dirty="0">
                  <a:solidFill>
                    <a:srgbClr val="002B82"/>
                  </a:solidFill>
                  <a:latin typeface="Candara" pitchFamily="34" charset="0"/>
                </a:rPr>
                <a:t>="TextBox1" /&gt; </a:t>
              </a:r>
            </a:p>
            <a:p>
              <a:pPr defTabSz="966788" eaLnBrk="1" hangingPunct="1">
                <a:defRPr/>
              </a:pPr>
              <a:endParaRPr lang="en-US" sz="800" dirty="0">
                <a:solidFill>
                  <a:srgbClr val="002B82"/>
                </a:solidFill>
                <a:latin typeface="Candara" pitchFamily="34" charset="0"/>
              </a:endParaRP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asp:Button</a:t>
              </a:r>
              <a:r>
                <a:rPr lang="en-US" sz="1050" dirty="0">
                  <a:solidFill>
                    <a:srgbClr val="002B82"/>
                  </a:solidFill>
                  <a:latin typeface="Candara" pitchFamily="34" charset="0"/>
                </a:rPr>
                <a:t> ID="Button1" Text="Validate Group1“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="Group1"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/&gt; </a:t>
              </a:r>
            </a:p>
            <a:p>
              <a:pPr defTabSz="966788" eaLnBrk="1" hangingPunct="1">
                <a:defRPr/>
              </a:pPr>
              <a:r>
                <a:rPr lang="en-US" sz="1050" b="1" dirty="0">
                  <a:solidFill>
                    <a:srgbClr val="002B82"/>
                  </a:solidFill>
                  <a:latin typeface="Candara" pitchFamily="34" charset="0"/>
                </a:rPr>
                <a:t> &lt;/</a:t>
              </a:r>
              <a:r>
                <a:rPr lang="en-US" sz="1050" b="1" dirty="0" err="1">
                  <a:solidFill>
                    <a:srgbClr val="002B82"/>
                  </a:solidFill>
                  <a:latin typeface="Candara" pitchFamily="34" charset="0"/>
                </a:rPr>
                <a:t>asp:Panel</a:t>
              </a:r>
              <a:r>
                <a:rPr lang="en-US" sz="1050" b="1" dirty="0">
                  <a:solidFill>
                    <a:srgbClr val="002B82"/>
                  </a:solidFill>
                  <a:latin typeface="Candara" pitchFamily="34" charset="0"/>
                </a:rPr>
                <a:t>&gt; </a:t>
              </a: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br</a:t>
              </a:r>
              <a:r>
                <a:rPr lang="en-US" sz="1050" dirty="0">
                  <a:solidFill>
                    <a:srgbClr val="002B82"/>
                  </a:solidFill>
                  <a:latin typeface="Candara" pitchFamily="34" charset="0"/>
                </a:rPr>
                <a:t> /&gt; </a:t>
              </a:r>
            </a:p>
            <a:p>
              <a:pPr defTabSz="966788" eaLnBrk="1" hangingPunct="1">
                <a:defRPr/>
              </a:pPr>
              <a:r>
                <a:rPr lang="en-US" sz="1050" dirty="0">
                  <a:solidFill>
                    <a:srgbClr val="002B82"/>
                  </a:solidFill>
                  <a:latin typeface="Candara" pitchFamily="34" charset="0"/>
                </a:rPr>
                <a:t> </a:t>
              </a:r>
              <a:r>
                <a:rPr lang="en-US" sz="1050" b="1" dirty="0">
                  <a:solidFill>
                    <a:srgbClr val="002B82"/>
                  </a:solidFill>
                  <a:latin typeface="Candara" pitchFamily="34" charset="0"/>
                </a:rPr>
                <a:t>&lt;</a:t>
              </a:r>
              <a:r>
                <a:rPr lang="en-US" sz="1050" b="1" dirty="0" err="1">
                  <a:solidFill>
                    <a:srgbClr val="002B82"/>
                  </a:solidFill>
                  <a:latin typeface="Candara" pitchFamily="34" charset="0"/>
                </a:rPr>
                <a:t>asp:Panel</a:t>
              </a:r>
              <a:r>
                <a:rPr lang="en-US" sz="1050" b="1" dirty="0">
                  <a:solidFill>
                    <a:srgbClr val="002B82"/>
                  </a:solidFill>
                  <a:latin typeface="Candara" pitchFamily="34" charset="0"/>
                </a:rPr>
                <a:t> ID="Panel2" </a:t>
              </a:r>
              <a:r>
                <a:rPr lang="en-US" sz="1050" b="1" dirty="0" err="1">
                  <a:solidFill>
                    <a:srgbClr val="002B82"/>
                  </a:solidFill>
                  <a:latin typeface="Candara" pitchFamily="34" charset="0"/>
                </a:rPr>
                <a:t>runat</a:t>
              </a:r>
              <a:r>
                <a:rPr lang="en-US" sz="1050" b="1" dirty="0">
                  <a:solidFill>
                    <a:srgbClr val="002B82"/>
                  </a:solidFill>
                  <a:latin typeface="Candara" pitchFamily="34" charset="0"/>
                </a:rPr>
                <a:t>="server"&gt; </a:t>
              </a: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asp:TextBox</a:t>
              </a:r>
              <a:r>
                <a:rPr lang="en-US" sz="1050" dirty="0">
                  <a:solidFill>
                    <a:srgbClr val="002B82"/>
                  </a:solidFill>
                  <a:latin typeface="Candara" pitchFamily="34" charset="0"/>
                </a:rPr>
                <a:t> ID="TextBox2"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="Group2”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/&gt; </a:t>
              </a:r>
            </a:p>
            <a:p>
              <a:pPr defTabSz="966788" eaLnBrk="1" hangingPunct="1">
                <a:defRPr/>
              </a:pPr>
              <a:endParaRPr lang="en-US" sz="800" dirty="0">
                <a:solidFill>
                  <a:srgbClr val="002B82"/>
                </a:solidFill>
                <a:latin typeface="Candara" pitchFamily="34" charset="0"/>
              </a:endParaRP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asp:RequiredFieldValidator</a:t>
              </a:r>
              <a:r>
                <a:rPr lang="en-US" sz="1050" dirty="0">
                  <a:solidFill>
                    <a:srgbClr val="002B82"/>
                  </a:solidFill>
                  <a:latin typeface="Candara" pitchFamily="34" charset="0"/>
                </a:rPr>
                <a:t> ID="RequiredFieldValidator2“ </a:t>
              </a:r>
              <a:r>
                <a:rPr lang="en-US" sz="1050" dirty="0" err="1">
                  <a:solidFill>
                    <a:srgbClr val="002B82"/>
                  </a:solidFill>
                  <a:latin typeface="Candara" pitchFamily="34" charset="0"/>
                </a:rPr>
                <a:t>ErrorMessage</a:t>
              </a:r>
              <a:r>
                <a:rPr lang="en-US" sz="1050" dirty="0">
                  <a:solidFill>
                    <a:srgbClr val="002B82"/>
                  </a:solidFill>
                  <a:latin typeface="Candara" pitchFamily="34" charset="0"/>
                </a:rPr>
                <a:t>="*Required“</a:t>
              </a:r>
            </a:p>
            <a:p>
              <a:pPr defTabSz="966788" eaLnBrk="1" hangingPunct="1">
                <a:defRPr/>
              </a:pPr>
              <a:r>
                <a:rPr lang="en-US" sz="1050" dirty="0">
                  <a:solidFill>
                    <a:srgbClr val="002B82"/>
                  </a:solidFill>
                  <a:latin typeface="Candara" pitchFamily="34" charset="0"/>
                </a:rPr>
                <a:t>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="Group2“ </a:t>
              </a:r>
              <a:r>
                <a:rPr lang="en-US" sz="1050" dirty="0" err="1">
                  <a:solidFill>
                    <a:srgbClr val="002B82"/>
                  </a:solidFill>
                  <a:latin typeface="Candara" pitchFamily="34" charset="0"/>
                </a:rPr>
                <a:t>ControlToValidate</a:t>
              </a:r>
              <a:r>
                <a:rPr lang="en-US" sz="1050" dirty="0">
                  <a:solidFill>
                    <a:srgbClr val="002B82"/>
                  </a:solidFill>
                  <a:latin typeface="Candara" pitchFamily="34" charset="0"/>
                </a:rPr>
                <a:t>="TextBox2"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/&gt; </a:t>
              </a:r>
            </a:p>
            <a:p>
              <a:pPr defTabSz="966788" eaLnBrk="1" hangingPunct="1">
                <a:defRPr/>
              </a:pPr>
              <a:endParaRPr lang="en-US" sz="800" dirty="0">
                <a:solidFill>
                  <a:srgbClr val="002B82"/>
                </a:solidFill>
                <a:latin typeface="Candara" pitchFamily="34" charset="0"/>
              </a:endParaRPr>
            </a:p>
            <a:p>
              <a:pPr defTabSz="966788" eaLnBrk="1" hangingPunct="1">
                <a:defRPr/>
              </a:pPr>
              <a:r>
                <a:rPr lang="en-US" sz="1050" dirty="0">
                  <a:solidFill>
                    <a:srgbClr val="002B82"/>
                  </a:solidFill>
                  <a:latin typeface="Candara" pitchFamily="34" charset="0"/>
                </a:rPr>
                <a:t>  &lt;</a:t>
              </a:r>
              <a:r>
                <a:rPr lang="en-US" sz="1050" dirty="0" err="1">
                  <a:solidFill>
                    <a:srgbClr val="002B82"/>
                  </a:solidFill>
                  <a:latin typeface="Candara" pitchFamily="34" charset="0"/>
                </a:rPr>
                <a:t>asp:Button</a:t>
              </a:r>
              <a:r>
                <a:rPr lang="en-US" sz="1050" dirty="0">
                  <a:solidFill>
                    <a:srgbClr val="002B82"/>
                  </a:solidFill>
                  <a:latin typeface="Candara" pitchFamily="34" charset="0"/>
                </a:rPr>
                <a:t> ID="Button2" Text="Validate Group2“  </a:t>
              </a:r>
              <a:r>
                <a:rPr lang="en-US" sz="1050" b="1" dirty="0" err="1">
                  <a:solidFill>
                    <a:srgbClr val="002B82"/>
                  </a:solidFill>
                  <a:latin typeface="Candara" pitchFamily="34" charset="0"/>
                </a:rPr>
                <a:t>ValidationGroup</a:t>
              </a:r>
              <a:r>
                <a:rPr lang="en-US" sz="1050" b="1" dirty="0">
                  <a:solidFill>
                    <a:srgbClr val="002B82"/>
                  </a:solidFill>
                  <a:latin typeface="Candara" pitchFamily="34" charset="0"/>
                </a:rPr>
                <a:t>="Group2" </a:t>
              </a:r>
              <a:r>
                <a:rPr lang="en-US" sz="1050" dirty="0" err="1">
                  <a:solidFill>
                    <a:srgbClr val="002B82"/>
                  </a:solidFill>
                  <a:latin typeface="Candara" pitchFamily="34" charset="0"/>
                </a:rPr>
                <a:t>runat</a:t>
              </a:r>
              <a:r>
                <a:rPr lang="en-US" sz="1050" dirty="0">
                  <a:solidFill>
                    <a:srgbClr val="002B82"/>
                  </a:solidFill>
                  <a:latin typeface="Candara" pitchFamily="34" charset="0"/>
                </a:rPr>
                <a:t>="server" /&gt; </a:t>
              </a:r>
            </a:p>
            <a:p>
              <a:pPr defTabSz="966788" eaLnBrk="1" hangingPunct="1">
                <a:defRPr/>
              </a:pPr>
              <a:r>
                <a:rPr lang="en-US" sz="1050" dirty="0">
                  <a:solidFill>
                    <a:srgbClr val="002B82"/>
                  </a:solidFill>
                  <a:latin typeface="Candara" pitchFamily="34" charset="0"/>
                </a:rPr>
                <a:t> </a:t>
              </a:r>
              <a:r>
                <a:rPr lang="en-US" sz="1050" b="1" dirty="0">
                  <a:solidFill>
                    <a:srgbClr val="002B82"/>
                  </a:solidFill>
                  <a:latin typeface="Candara" pitchFamily="34" charset="0"/>
                </a:rPr>
                <a:t>&lt;/</a:t>
              </a:r>
              <a:r>
                <a:rPr lang="en-US" sz="1050" b="1" dirty="0" err="1">
                  <a:solidFill>
                    <a:srgbClr val="002B82"/>
                  </a:solidFill>
                  <a:latin typeface="Candara" pitchFamily="34" charset="0"/>
                </a:rPr>
                <a:t>asp:Panel</a:t>
              </a:r>
              <a:r>
                <a:rPr lang="en-US" sz="1050" b="1" dirty="0">
                  <a:solidFill>
                    <a:srgbClr val="002B82"/>
                  </a:solidFill>
                  <a:latin typeface="Candara" pitchFamily="34" charset="0"/>
                </a:rPr>
                <a:t>&gt; </a:t>
              </a:r>
            </a:p>
            <a:p>
              <a:pPr defTabSz="966788" eaLnBrk="1" hangingPunct="1">
                <a:defRPr/>
              </a:pPr>
              <a:r>
                <a:rPr lang="en-US" sz="1050" dirty="0">
                  <a:solidFill>
                    <a:srgbClr val="002B82"/>
                  </a:solidFill>
                  <a:latin typeface="Candara" pitchFamily="34" charset="0"/>
                </a:rPr>
                <a:t>&lt;/form&gt;</a:t>
              </a:r>
            </a:p>
          </p:txBody>
        </p:sp>
        <p:sp>
          <p:nvSpPr>
            <p:cNvPr id="380937" name="Rectangle 4"/>
            <p:cNvSpPr>
              <a:spLocks noChangeArrowheads="1"/>
            </p:cNvSpPr>
            <p:nvPr/>
          </p:nvSpPr>
          <p:spPr bwMode="auto">
            <a:xfrm>
              <a:off x="2106706" y="7372350"/>
              <a:ext cx="426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solidFill>
                    <a:schemeClr val="bg1"/>
                  </a:solidFill>
                  <a:latin typeface="Candara" pitchFamily="34" charset="0"/>
                  <a:cs typeface="Courier New" pitchFamily="49" charset="0"/>
                </a:rPr>
                <a:t>Example 10.3-1- Two Validation Groups </a:t>
              </a:r>
            </a:p>
          </p:txBody>
        </p:sp>
      </p:grpSp>
      <p:sp>
        <p:nvSpPr>
          <p:cNvPr id="380935"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430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EA629922-D49D-4B28-A68D-060778D06C36}" type="slidenum">
              <a:rPr lang="en-US" altLang="en-US" sz="800">
                <a:latin typeface="Arial" pitchFamily="34" charset="0"/>
              </a:rPr>
              <a:pPr algn="r" eaLnBrk="1" hangingPunct="1">
                <a:spcBef>
                  <a:spcPct val="0"/>
                </a:spcBef>
                <a:buFontTx/>
                <a:buNone/>
              </a:pPr>
              <a:t>3</a:t>
            </a:fld>
            <a:endParaRPr lang="en-US" altLang="en-US" sz="800">
              <a:latin typeface="Arial" pitchFamily="34" charset="0"/>
            </a:endParaRPr>
          </a:p>
        </p:txBody>
      </p:sp>
      <p:sp>
        <p:nvSpPr>
          <p:cNvPr id="6" name="Rectangle 7"/>
          <p:cNvSpPr txBox="1">
            <a:spLocks noChangeArrowheads="1"/>
          </p:cNvSpPr>
          <p:nvPr/>
        </p:nvSpPr>
        <p:spPr>
          <a:xfrm>
            <a:off x="228600" y="762000"/>
            <a:ext cx="6510338" cy="59436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A web application is particularly susceptible to these problems, because it </a:t>
            </a:r>
          </a:p>
          <a:p>
            <a:pPr marL="228600" indent="-228600" defTabSz="966788" eaLnBrk="1" hangingPunct="1">
              <a:defRPr/>
            </a:pPr>
            <a:r>
              <a:rPr lang="en-US" sz="1550" dirty="0">
                <a:latin typeface="Candara" pitchFamily="34" charset="0"/>
                <a:cs typeface="Courier New" pitchFamily="49" charset="0"/>
              </a:rPr>
              <a:t>relies on basic HTML input controls that don't have all the features of their </a:t>
            </a:r>
          </a:p>
          <a:p>
            <a:pPr marL="228600" indent="-228600" defTabSz="966788" eaLnBrk="1" hangingPunct="1">
              <a:defRPr/>
            </a:pPr>
            <a:r>
              <a:rPr lang="en-US" sz="1550" dirty="0">
                <a:latin typeface="Candara" pitchFamily="34" charset="0"/>
                <a:cs typeface="Courier New" pitchFamily="49" charset="0"/>
              </a:rPr>
              <a:t>Windows counterparts. For example, a common technique in a Windows </a:t>
            </a:r>
          </a:p>
          <a:p>
            <a:pPr marL="228600" indent="-228600" defTabSz="966788" eaLnBrk="1" hangingPunct="1">
              <a:defRPr/>
            </a:pPr>
            <a:r>
              <a:rPr lang="en-US" sz="1550" dirty="0">
                <a:latin typeface="Candara" pitchFamily="34" charset="0"/>
                <a:cs typeface="Courier New" pitchFamily="49" charset="0"/>
              </a:rPr>
              <a:t>application is to handle the </a:t>
            </a:r>
            <a:r>
              <a:rPr lang="en-US" sz="1550" dirty="0" err="1">
                <a:latin typeface="Candara" pitchFamily="34" charset="0"/>
                <a:cs typeface="Courier New" pitchFamily="49" charset="0"/>
              </a:rPr>
              <a:t>KeyPress</a:t>
            </a:r>
            <a:r>
              <a:rPr lang="en-US" sz="1550" dirty="0">
                <a:latin typeface="Candara" pitchFamily="34" charset="0"/>
                <a:cs typeface="Courier New" pitchFamily="49" charset="0"/>
              </a:rPr>
              <a:t> event of a text box, check to see </a:t>
            </a:r>
          </a:p>
          <a:p>
            <a:pPr marL="228600" indent="-228600" defTabSz="966788" eaLnBrk="1" hangingPunct="1">
              <a:defRPr/>
            </a:pPr>
            <a:r>
              <a:rPr lang="en-US" sz="1550" dirty="0">
                <a:latin typeface="Candara" pitchFamily="34" charset="0"/>
                <a:cs typeface="Courier New" pitchFamily="49" charset="0"/>
              </a:rPr>
              <a:t>whether the current character is valid, and prevent it from appearing if it</a:t>
            </a:r>
          </a:p>
          <a:p>
            <a:pPr marL="228600" indent="-228600" defTabSz="966788" eaLnBrk="1" hangingPunct="1">
              <a:defRPr/>
            </a:pPr>
            <a:r>
              <a:rPr lang="en-US" sz="1550" dirty="0">
                <a:latin typeface="Candara" pitchFamily="34" charset="0"/>
                <a:cs typeface="Courier New" pitchFamily="49" charset="0"/>
              </a:rPr>
              <a:t>isn't. This technique makes it easy to create a text box that accepts only</a:t>
            </a:r>
          </a:p>
          <a:p>
            <a:pPr marL="228600" indent="-228600" defTabSz="966788" eaLnBrk="1" hangingPunct="1">
              <a:defRPr/>
            </a:pPr>
            <a:r>
              <a:rPr lang="en-US" sz="1550" dirty="0">
                <a:latin typeface="Candara" pitchFamily="34" charset="0"/>
                <a:cs typeface="Courier New" pitchFamily="49" charset="0"/>
              </a:rPr>
              <a:t>numeric input.</a:t>
            </a:r>
          </a:p>
          <a:p>
            <a:pPr marL="228600" indent="-228600" defTabSz="966788" eaLnBrk="1" hangingPunct="1">
              <a:defRPr/>
            </a:pPr>
            <a:endParaRPr lang="en-US" sz="14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In web applications, however, you don't have that sort of fine-grained </a:t>
            </a:r>
          </a:p>
          <a:p>
            <a:pPr marL="228600" indent="-228600" defTabSz="966788" eaLnBrk="1" hangingPunct="1">
              <a:defRPr/>
            </a:pPr>
            <a:r>
              <a:rPr lang="en-US" sz="1550" dirty="0">
                <a:latin typeface="Candara" pitchFamily="34" charset="0"/>
                <a:cs typeface="Courier New" pitchFamily="49" charset="0"/>
              </a:rPr>
              <a:t>control. To handle a </a:t>
            </a:r>
            <a:r>
              <a:rPr lang="en-US" sz="1550" dirty="0" err="1">
                <a:latin typeface="Candara" pitchFamily="34" charset="0"/>
                <a:cs typeface="Courier New" pitchFamily="49" charset="0"/>
              </a:rPr>
              <a:t>KeyPress</a:t>
            </a:r>
            <a:r>
              <a:rPr lang="en-US" sz="1550" dirty="0">
                <a:latin typeface="Candara" pitchFamily="34" charset="0"/>
                <a:cs typeface="Courier New" pitchFamily="49" charset="0"/>
              </a:rPr>
              <a:t> event, the page would have to be posted back </a:t>
            </a:r>
          </a:p>
          <a:p>
            <a:pPr marL="228600" indent="-228600" defTabSz="966788" eaLnBrk="1" hangingPunct="1">
              <a:defRPr/>
            </a:pPr>
            <a:r>
              <a:rPr lang="en-US" sz="1550" dirty="0">
                <a:latin typeface="Candara" pitchFamily="34" charset="0"/>
                <a:cs typeface="Courier New" pitchFamily="49" charset="0"/>
              </a:rPr>
              <a:t>to the server every time the user types a letter, which would slow down the</a:t>
            </a:r>
          </a:p>
          <a:p>
            <a:pPr marL="228600" indent="-228600" defTabSz="966788" eaLnBrk="1" hangingPunct="1">
              <a:defRPr/>
            </a:pPr>
            <a:r>
              <a:rPr lang="en-US" sz="1550" dirty="0">
                <a:latin typeface="Candara" pitchFamily="34" charset="0"/>
                <a:cs typeface="Courier New" pitchFamily="49" charset="0"/>
              </a:rPr>
              <a:t>application hopelessly. Instead, you need to perform all your validation at</a:t>
            </a:r>
          </a:p>
          <a:p>
            <a:pPr marL="228600" indent="-228600" defTabSz="966788" eaLnBrk="1" hangingPunct="1">
              <a:defRPr/>
            </a:pPr>
            <a:r>
              <a:rPr lang="en-US" sz="1550" dirty="0">
                <a:latin typeface="Candara" pitchFamily="34" charset="0"/>
                <a:cs typeface="Courier New" pitchFamily="49" charset="0"/>
              </a:rPr>
              <a:t>once when a page (which may contain multiple input controls) is submitted.</a:t>
            </a:r>
          </a:p>
          <a:p>
            <a:pPr marL="228600" indent="-228600" defTabSz="966788" eaLnBrk="1" hangingPunct="1">
              <a:defRPr/>
            </a:pPr>
            <a:r>
              <a:rPr lang="en-US" sz="1550" dirty="0">
                <a:latin typeface="Candara" pitchFamily="34" charset="0"/>
                <a:cs typeface="Courier New" pitchFamily="49" charset="0"/>
              </a:rPr>
              <a:t>You then need to create the appropriate user interface to report the </a:t>
            </a:r>
          </a:p>
          <a:p>
            <a:pPr marL="228600" indent="-228600" defTabSz="966788" eaLnBrk="1" hangingPunct="1">
              <a:defRPr/>
            </a:pPr>
            <a:r>
              <a:rPr lang="en-US" sz="1550" dirty="0">
                <a:latin typeface="Candara" pitchFamily="34" charset="0"/>
                <a:cs typeface="Courier New" pitchFamily="49" charset="0"/>
              </a:rPr>
              <a:t>mistakes. Some websites  report only the first incorrect field, while others </a:t>
            </a:r>
          </a:p>
          <a:p>
            <a:pPr marL="228600" indent="-228600" defTabSz="966788" eaLnBrk="1" hangingPunct="1">
              <a:defRPr/>
            </a:pPr>
            <a:r>
              <a:rPr lang="en-US" sz="1550" dirty="0">
                <a:latin typeface="Candara" pitchFamily="34" charset="0"/>
                <a:cs typeface="Courier New" pitchFamily="49" charset="0"/>
              </a:rPr>
              <a:t>use a table, list, or window to describe them all. By the time you've </a:t>
            </a:r>
          </a:p>
          <a:p>
            <a:pPr marL="228600" indent="-228600" defTabSz="966788" eaLnBrk="1" hangingPunct="1">
              <a:defRPr/>
            </a:pPr>
            <a:r>
              <a:rPr lang="en-US" sz="1550" dirty="0">
                <a:latin typeface="Candara" pitchFamily="34" charset="0"/>
                <a:cs typeface="Courier New" pitchFamily="49" charset="0"/>
              </a:rPr>
              <a:t>perfected your validation strategy, you'll have spent a considerable amount</a:t>
            </a:r>
          </a:p>
          <a:p>
            <a:pPr marL="228600" indent="-228600" defTabSz="966788" eaLnBrk="1" hangingPunct="1">
              <a:defRPr/>
            </a:pPr>
            <a:r>
              <a:rPr lang="en-US" sz="1550" dirty="0">
                <a:latin typeface="Candara" pitchFamily="34" charset="0"/>
                <a:cs typeface="Courier New" pitchFamily="49" charset="0"/>
              </a:rPr>
              <a:t>of effort writing tedious code.</a:t>
            </a:r>
          </a:p>
          <a:p>
            <a:pPr marL="228600" indent="-228600" defTabSz="966788" eaLnBrk="1" hangingPunct="1">
              <a:defRPr/>
            </a:pPr>
            <a:endParaRPr lang="en-US" sz="14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ASP.NET aims to save you this trouble and provide you with a reusable</a:t>
            </a:r>
          </a:p>
          <a:p>
            <a:pPr marL="228600" indent="-228600" defTabSz="966788" eaLnBrk="1" hangingPunct="1">
              <a:defRPr/>
            </a:pPr>
            <a:r>
              <a:rPr lang="en-US" sz="1550" dirty="0">
                <a:latin typeface="Candara" pitchFamily="34" charset="0"/>
                <a:cs typeface="Courier New" pitchFamily="49" charset="0"/>
              </a:rPr>
              <a:t>framework of validation controls that manages validation details by</a:t>
            </a:r>
          </a:p>
          <a:p>
            <a:pPr marL="228600" indent="-228600" defTabSz="966788" eaLnBrk="1" hangingPunct="1">
              <a:defRPr/>
            </a:pPr>
            <a:r>
              <a:rPr lang="en-US" sz="1550" dirty="0">
                <a:latin typeface="Candara" pitchFamily="34" charset="0"/>
                <a:cs typeface="Courier New" pitchFamily="49" charset="0"/>
              </a:rPr>
              <a:t>checking fields and reporting on errors automatically. These controls can</a:t>
            </a:r>
          </a:p>
          <a:p>
            <a:pPr marL="228600" indent="-228600" defTabSz="966788" eaLnBrk="1" hangingPunct="1">
              <a:defRPr/>
            </a:pPr>
            <a:r>
              <a:rPr lang="en-US" sz="1550" dirty="0">
                <a:latin typeface="Candara" pitchFamily="34" charset="0"/>
                <a:cs typeface="Courier New" pitchFamily="49" charset="0"/>
              </a:rPr>
              <a:t>even use client-side JavaScript to provide a more dynamic and responsive </a:t>
            </a:r>
          </a:p>
          <a:p>
            <a:pPr marL="228600" indent="-228600" defTabSz="966788" eaLnBrk="1" hangingPunct="1">
              <a:defRPr/>
            </a:pPr>
            <a:r>
              <a:rPr lang="en-US" sz="1550" dirty="0">
                <a:latin typeface="Candara" pitchFamily="34" charset="0"/>
                <a:cs typeface="Courier New" pitchFamily="49" charset="0"/>
              </a:rPr>
              <a:t>interface while still providing ordinary validation for older browsers (often</a:t>
            </a:r>
          </a:p>
          <a:p>
            <a:pPr marL="228600" indent="-228600" defTabSz="966788" eaLnBrk="1" hangingPunct="1">
              <a:defRPr/>
            </a:pPr>
            <a:r>
              <a:rPr lang="en-US" sz="1550" dirty="0">
                <a:latin typeface="Candara" pitchFamily="34" charset="0"/>
                <a:cs typeface="Courier New" pitchFamily="49" charset="0"/>
              </a:rPr>
              <a:t>referred to as down-level browsers).</a:t>
            </a:r>
          </a:p>
        </p:txBody>
      </p:sp>
      <p:grpSp>
        <p:nvGrpSpPr>
          <p:cNvPr id="354309" name="Group 8"/>
          <p:cNvGrpSpPr>
            <a:grpSpLocks/>
          </p:cNvGrpSpPr>
          <p:nvPr/>
        </p:nvGrpSpPr>
        <p:grpSpPr bwMode="auto">
          <a:xfrm>
            <a:off x="0" y="8686800"/>
            <a:ext cx="6858000" cy="295275"/>
            <a:chOff x="0" y="8686800"/>
            <a:chExt cx="6858000" cy="295395"/>
          </a:xfrm>
        </p:grpSpPr>
        <p:sp>
          <p:nvSpPr>
            <p:cNvPr id="8" name="TextBox 7"/>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9" name="Straight Connector 8"/>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4310"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8195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CE12BBCA-777F-4C28-8EEC-435E0E154753}" type="slidenum">
              <a:rPr lang="en-US" altLang="en-US" sz="800">
                <a:latin typeface="Arial" pitchFamily="34" charset="0"/>
              </a:rPr>
              <a:pPr algn="r" eaLnBrk="1" hangingPunct="1">
                <a:spcBef>
                  <a:spcPct val="0"/>
                </a:spcBef>
                <a:buFontTx/>
                <a:buNone/>
              </a:pPr>
              <a:t>30</a:t>
            </a:fld>
            <a:endParaRPr lang="en-US" altLang="en-US" sz="800">
              <a:latin typeface="Arial" pitchFamily="34" charset="0"/>
            </a:endParaRPr>
          </a:p>
        </p:txBody>
      </p:sp>
      <p:grpSp>
        <p:nvGrpSpPr>
          <p:cNvPr id="381956" name="Group 8"/>
          <p:cNvGrpSpPr>
            <a:grpSpLocks/>
          </p:cNvGrpSpPr>
          <p:nvPr/>
        </p:nvGrpSpPr>
        <p:grpSpPr bwMode="auto">
          <a:xfrm>
            <a:off x="0" y="8686800"/>
            <a:ext cx="6858000" cy="295275"/>
            <a:chOff x="0" y="8686800"/>
            <a:chExt cx="6858000" cy="295395"/>
          </a:xfrm>
        </p:grpSpPr>
        <p:sp>
          <p:nvSpPr>
            <p:cNvPr id="6" name="TextBox 5"/>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7" name="Straight Connector 6"/>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819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38957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8" name="Rectangle 7"/>
          <p:cNvSpPr txBox="1">
            <a:spLocks noChangeArrowheads="1"/>
          </p:cNvSpPr>
          <p:nvPr/>
        </p:nvSpPr>
        <p:spPr bwMode="auto">
          <a:xfrm>
            <a:off x="228600" y="4343400"/>
            <a:ext cx="65103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500">
                <a:latin typeface="Candara" pitchFamily="34" charset="0"/>
              </a:rPr>
              <a:t>What happens if you add a new button that doesn't specify any validation group? In this case, the button validates every control that isn't explicitly assigned to a named validation group. In the current example, no controls fit the requirement, so the page is posted back successfully and deemed to be valid.</a:t>
            </a:r>
          </a:p>
          <a:p>
            <a:pPr eaLnBrk="1" hangingPunct="1">
              <a:spcBef>
                <a:spcPct val="0"/>
              </a:spcBef>
              <a:buFontTx/>
              <a:buNone/>
            </a:pPr>
            <a:endParaRPr lang="en-US" altLang="en-US" sz="800">
              <a:latin typeface="Candara" pitchFamily="34" charset="0"/>
            </a:endParaRPr>
          </a:p>
          <a:p>
            <a:pPr eaLnBrk="1" hangingPunct="1">
              <a:spcBef>
                <a:spcPct val="0"/>
              </a:spcBef>
              <a:buFontTx/>
              <a:buNone/>
            </a:pPr>
            <a:r>
              <a:rPr lang="en-US" altLang="en-US" sz="1500">
                <a:latin typeface="Candara" pitchFamily="34" charset="0"/>
              </a:rPr>
              <a:t>If you want to make sure a control is always validated, regardless of the validation group of the button that's clicked, you'll need to create multiple validators for the control, one for each group (and one with no validation group).</a:t>
            </a:r>
          </a:p>
        </p:txBody>
      </p:sp>
      <p:cxnSp>
        <p:nvCxnSpPr>
          <p:cNvPr id="14" name="Straight Connector 13"/>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81960"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D79230B-36A1-48EE-90D5-53A6B524C698}" type="slidenum">
              <a:rPr lang="en-US" altLang="en-US" sz="800">
                <a:latin typeface="Arial" pitchFamily="34" charset="0"/>
              </a:rPr>
              <a:pPr algn="r" eaLnBrk="1" hangingPunct="1">
                <a:spcBef>
                  <a:spcPct val="0"/>
                </a:spcBef>
                <a:buFontTx/>
                <a:buNone/>
              </a:pPr>
              <a:t>30</a:t>
            </a:fld>
            <a:endParaRPr lang="en-US" altLang="en-US" sz="800">
              <a:latin typeface="Arial" pitchFamily="34" charset="0"/>
            </a:endParaRPr>
          </a:p>
        </p:txBody>
      </p:sp>
      <p:grpSp>
        <p:nvGrpSpPr>
          <p:cNvPr id="381961" name="Group 8"/>
          <p:cNvGrpSpPr>
            <a:grpSpLocks/>
          </p:cNvGrpSpPr>
          <p:nvPr/>
        </p:nvGrpSpPr>
        <p:grpSpPr bwMode="auto">
          <a:xfrm>
            <a:off x="0" y="8686800"/>
            <a:ext cx="6858000" cy="295275"/>
            <a:chOff x="0" y="8686800"/>
            <a:chExt cx="6858000" cy="295395"/>
          </a:xfrm>
        </p:grpSpPr>
        <p:sp>
          <p:nvSpPr>
            <p:cNvPr id="17" name="TextBox 1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18" name="Straight Connector 1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1962" name="Rectangle 4"/>
          <p:cNvSpPr>
            <a:spLocks noChangeArrowheads="1"/>
          </p:cNvSpPr>
          <p:nvPr/>
        </p:nvSpPr>
        <p:spPr bwMode="auto">
          <a:xfrm>
            <a:off x="1600200" y="4038600"/>
            <a:ext cx="2971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10.3-1– Validation Groups</a:t>
            </a:r>
          </a:p>
        </p:txBody>
      </p:sp>
      <p:sp>
        <p:nvSpPr>
          <p:cNvPr id="381963"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533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BE1875C0-9EAB-430A-9B61-ED59189FE35A}" type="slidenum">
              <a:rPr lang="en-US" altLang="en-US" sz="800">
                <a:latin typeface="Arial" pitchFamily="34" charset="0"/>
              </a:rPr>
              <a:pPr algn="r" eaLnBrk="1" hangingPunct="1">
                <a:spcBef>
                  <a:spcPct val="0"/>
                </a:spcBef>
                <a:buFontTx/>
                <a:buNone/>
              </a:pPr>
              <a:t>4</a:t>
            </a:fld>
            <a:endParaRPr lang="en-US" altLang="en-US" sz="800">
              <a:latin typeface="Arial" pitchFamily="34" charset="0"/>
            </a:endParaRPr>
          </a:p>
        </p:txBody>
      </p:sp>
      <p:sp>
        <p:nvSpPr>
          <p:cNvPr id="5" name="Rectangle 7"/>
          <p:cNvSpPr txBox="1">
            <a:spLocks noChangeArrowheads="1"/>
          </p:cNvSpPr>
          <p:nvPr/>
        </p:nvSpPr>
        <p:spPr>
          <a:xfrm>
            <a:off x="228600" y="762000"/>
            <a:ext cx="6510338" cy="19812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10.1.1 The Validation Controls</a:t>
            </a:r>
          </a:p>
          <a:p>
            <a:pPr marL="228600" indent="-228600" defTabSz="966788" eaLnBrk="1" hangingPunct="1">
              <a:defRPr/>
            </a:pPr>
            <a:r>
              <a:rPr lang="en-US" sz="1550" dirty="0">
                <a:latin typeface="Candara" pitchFamily="34" charset="0"/>
                <a:cs typeface="Courier New" pitchFamily="49" charset="0"/>
              </a:rPr>
              <a:t>ASP.NET provides five validation controls, which are described in Table 10-1. </a:t>
            </a:r>
          </a:p>
          <a:p>
            <a:pPr marL="228600" indent="-228600" defTabSz="966788" eaLnBrk="1" hangingPunct="1">
              <a:defRPr/>
            </a:pPr>
            <a:r>
              <a:rPr lang="en-US" sz="1550" dirty="0">
                <a:latin typeface="Candara" pitchFamily="34" charset="0"/>
                <a:cs typeface="Courier New" pitchFamily="49" charset="0"/>
              </a:rPr>
              <a:t>Four are targeted at specific types of validation, while the fifth allows you to</a:t>
            </a:r>
          </a:p>
          <a:p>
            <a:pPr marL="228600" indent="-228600" defTabSz="966788" eaLnBrk="1" hangingPunct="1">
              <a:defRPr/>
            </a:pPr>
            <a:r>
              <a:rPr lang="en-US" sz="1550" dirty="0">
                <a:latin typeface="Candara" pitchFamily="34" charset="0"/>
                <a:cs typeface="Courier New" pitchFamily="49" charset="0"/>
              </a:rPr>
              <a:t>apply custom validation routines. You'll also see a </a:t>
            </a:r>
            <a:r>
              <a:rPr lang="en-US" sz="1550" b="1" dirty="0" err="1">
                <a:latin typeface="Candara" pitchFamily="34" charset="0"/>
                <a:cs typeface="Courier New" pitchFamily="49" charset="0"/>
              </a:rPr>
              <a:t>ValidationSummary</a:t>
            </a:r>
            <a:endParaRPr lang="en-US" sz="1550" b="1"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control in the Toolbox, which gives you another option for showing a list of</a:t>
            </a:r>
          </a:p>
          <a:p>
            <a:pPr marL="228600" indent="-228600" defTabSz="966788" eaLnBrk="1" hangingPunct="1">
              <a:defRPr/>
            </a:pPr>
            <a:r>
              <a:rPr lang="en-US" sz="1550" dirty="0">
                <a:latin typeface="Candara" pitchFamily="34" charset="0"/>
                <a:cs typeface="Courier New" pitchFamily="49" charset="0"/>
              </a:rPr>
              <a:t>Validation error messages in one place. You'll learn about the </a:t>
            </a:r>
          </a:p>
          <a:p>
            <a:pPr marL="228600" indent="-228600" defTabSz="966788" eaLnBrk="1" hangingPunct="1">
              <a:defRPr/>
            </a:pPr>
            <a:r>
              <a:rPr lang="en-US" sz="1550" b="1" dirty="0" err="1">
                <a:latin typeface="Candara" pitchFamily="34" charset="0"/>
                <a:cs typeface="Courier New" pitchFamily="49" charset="0"/>
              </a:rPr>
              <a:t>ValidationSummary</a:t>
            </a:r>
            <a:r>
              <a:rPr lang="en-US" sz="1550" dirty="0">
                <a:latin typeface="Candara" pitchFamily="34" charset="0"/>
                <a:cs typeface="Courier New" pitchFamily="49" charset="0"/>
              </a:rPr>
              <a:t> later in this chapter (see the "Other Display Options“</a:t>
            </a:r>
          </a:p>
          <a:p>
            <a:pPr marL="228600" indent="-228600" defTabSz="966788" eaLnBrk="1" hangingPunct="1">
              <a:defRPr/>
            </a:pPr>
            <a:r>
              <a:rPr lang="en-US" sz="1550" dirty="0">
                <a:latin typeface="Candara" pitchFamily="34" charset="0"/>
                <a:cs typeface="Courier New" pitchFamily="49" charset="0"/>
              </a:rPr>
              <a:t>section).</a:t>
            </a:r>
          </a:p>
        </p:txBody>
      </p:sp>
      <p:grpSp>
        <p:nvGrpSpPr>
          <p:cNvPr id="355333"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0" name="Group 137"/>
          <p:cNvGraphicFramePr>
            <a:graphicFrameLocks/>
          </p:cNvGraphicFramePr>
          <p:nvPr/>
        </p:nvGraphicFramePr>
        <p:xfrm>
          <a:off x="381000" y="2819400"/>
          <a:ext cx="6248400" cy="2865438"/>
        </p:xfrm>
        <a:graphic>
          <a:graphicData uri="http://schemas.openxmlformats.org/drawingml/2006/table">
            <a:tbl>
              <a:tblPr/>
              <a:tblGrid>
                <a:gridCol w="1981200"/>
                <a:gridCol w="4267200"/>
              </a:tblGrid>
              <a:tr h="304834">
                <a:tc gridSpan="2">
                  <a:txBody>
                    <a:bodyPr/>
                    <a:lstStyle/>
                    <a:p>
                      <a:pPr marL="361950" marR="0" lvl="0" indent="-361950" algn="ctr" defTabSz="966788"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dirty="0" smtClean="0">
                          <a:ln>
                            <a:noFill/>
                          </a:ln>
                          <a:solidFill>
                            <a:srgbClr val="000000"/>
                          </a:solidFill>
                          <a:effectLst/>
                          <a:latin typeface="Arial" pitchFamily="34" charset="0"/>
                          <a:ea typeface="+mn-ea"/>
                          <a:cs typeface="Arial" pitchFamily="34" charset="0"/>
                        </a:rPr>
                        <a:t>Table </a:t>
                      </a:r>
                      <a:r>
                        <a:rPr kumimoji="0" lang="en-US" sz="1400" b="1" i="0" u="none" strike="noStrike" kern="1200" cap="none" normalizeH="0" baseline="0" dirty="0" err="1" smtClean="0">
                          <a:ln>
                            <a:noFill/>
                          </a:ln>
                          <a:solidFill>
                            <a:srgbClr val="000000"/>
                          </a:solidFill>
                          <a:effectLst/>
                          <a:latin typeface="Arial" pitchFamily="34" charset="0"/>
                          <a:ea typeface="+mn-ea"/>
                          <a:cs typeface="Arial" pitchFamily="34" charset="0"/>
                        </a:rPr>
                        <a:t>Validator</a:t>
                      </a:r>
                      <a:r>
                        <a:rPr kumimoji="0" lang="en-US" sz="1400" b="1" i="0" u="none" strike="noStrike" kern="1200" cap="none" normalizeH="0" baseline="0" dirty="0" smtClean="0">
                          <a:ln>
                            <a:noFill/>
                          </a:ln>
                          <a:solidFill>
                            <a:srgbClr val="000000"/>
                          </a:solidFill>
                          <a:effectLst/>
                          <a:latin typeface="Arial" pitchFamily="34" charset="0"/>
                          <a:ea typeface="+mn-ea"/>
                          <a:cs typeface="Arial" pitchFamily="34" charset="0"/>
                        </a:rPr>
                        <a:t> Controls</a:t>
                      </a:r>
                    </a:p>
                  </a:txBody>
                  <a:tcPr marL="91441" marR="91441"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74350">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Control Class</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Description</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51">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Times New Roman" pitchFamily="18" charset="0"/>
                          <a:cs typeface="Times New Roman" pitchFamily="18" charset="0"/>
                        </a:rPr>
                        <a:t>RequiredFieldValidator</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Validation succeeds as long as the input control doesn't contain an</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empty string.</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51">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Times New Roman" pitchFamily="18" charset="0"/>
                          <a:cs typeface="Times New Roman" pitchFamily="18" charset="0"/>
                        </a:rPr>
                        <a:t>RangeValidator</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Validation succeeds if the input control contains a value within a</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specific numeric, alphabetic, or date range.</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0151">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cs typeface="Times New Roman" pitchFamily="18" charset="0"/>
                        </a:rPr>
                        <a:t>CompareValidator</a:t>
                      </a:r>
                      <a:endParaRPr kumimoji="0" lang="en-US" sz="1200" b="0" i="0" u="none" strike="noStrike" cap="none" normalizeH="0" baseline="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Validation succeeds if the input control contains a value that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matches the value in another input control, or a fixed value that</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you specify.</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51">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cs typeface="Times New Roman" pitchFamily="18" charset="0"/>
                        </a:rPr>
                        <a:t>RegularExpressionValidator</a:t>
                      </a:r>
                      <a:endParaRPr kumimoji="0" lang="en-US" sz="1200" b="0" i="0" u="none" strike="noStrike" cap="none" normalizeH="0" baseline="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Validation succeeds if the value in an input control matches a</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specified regular expression.</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350">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cs typeface="Times New Roman" pitchFamily="18" charset="0"/>
                        </a:rPr>
                        <a:t>CustomValidator</a:t>
                      </a:r>
                      <a:endParaRPr kumimoji="0" lang="en-US" sz="1200" b="0" i="0" u="none" strike="noStrike" cap="none" normalizeH="0" baseline="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Validation is performed by a user-defined function.</a:t>
                      </a:r>
                      <a:endParaRPr kumimoji="0" lang="en-US" sz="1200" b="0" i="0" u="none" strike="noStrike" cap="none" normalizeH="0" baseline="0" dirty="0" smtClean="0">
                        <a:ln>
                          <a:noFill/>
                        </a:ln>
                        <a:solidFill>
                          <a:srgbClr val="000000"/>
                        </a:solidFill>
                        <a:effectLst/>
                        <a:latin typeface="Courier New" pitchFamily="49" charset="0"/>
                        <a:cs typeface="Arial" pitchFamily="34" charset="0"/>
                      </a:endParaRPr>
                    </a:p>
                  </a:txBody>
                  <a:tcPr marL="91441" marR="91441" marT="45725" marB="457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5359" name="Rectangle 4"/>
          <p:cNvSpPr>
            <a:spLocks noChangeArrowheads="1"/>
          </p:cNvSpPr>
          <p:nvPr/>
        </p:nvSpPr>
        <p:spPr bwMode="auto">
          <a:xfrm>
            <a:off x="1752600" y="5715000"/>
            <a:ext cx="3352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10.1-1 – Type of Validation Controls</a:t>
            </a:r>
          </a:p>
        </p:txBody>
      </p:sp>
      <p:sp>
        <p:nvSpPr>
          <p:cNvPr id="13" name="Rectangle 7"/>
          <p:cNvSpPr txBox="1">
            <a:spLocks noChangeArrowheads="1"/>
          </p:cNvSpPr>
          <p:nvPr/>
        </p:nvSpPr>
        <p:spPr>
          <a:xfrm>
            <a:off x="228600" y="6019800"/>
            <a:ext cx="6510338" cy="24384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The above validation controls are found in the </a:t>
            </a:r>
            <a:r>
              <a:rPr lang="en-US" sz="1550" dirty="0" err="1">
                <a:latin typeface="Candara" pitchFamily="34" charset="0"/>
                <a:cs typeface="Courier New" pitchFamily="49" charset="0"/>
              </a:rPr>
              <a:t>System.Web.UI.WebControls</a:t>
            </a:r>
            <a:r>
              <a:rPr lang="en-US" sz="1550" dirty="0">
                <a:latin typeface="Candara" pitchFamily="34" charset="0"/>
                <a:cs typeface="Courier New" pitchFamily="49" charset="0"/>
              </a:rPr>
              <a:t> </a:t>
            </a:r>
          </a:p>
          <a:p>
            <a:pPr marL="228600" indent="-228600" defTabSz="966788" eaLnBrk="1" hangingPunct="1">
              <a:defRPr/>
            </a:pPr>
            <a:r>
              <a:rPr lang="en-US" sz="1550" dirty="0">
                <a:latin typeface="Candara" pitchFamily="34" charset="0"/>
                <a:cs typeface="Courier New" pitchFamily="49" charset="0"/>
              </a:rPr>
              <a:t>namespace and inherit from the </a:t>
            </a:r>
            <a:r>
              <a:rPr lang="en-US" sz="1550" b="1" dirty="0" err="1">
                <a:latin typeface="Candara" pitchFamily="34" charset="0"/>
                <a:cs typeface="Courier New" pitchFamily="49" charset="0"/>
              </a:rPr>
              <a:t>BaseValidator</a:t>
            </a:r>
            <a:r>
              <a:rPr lang="en-US" sz="1550" dirty="0">
                <a:latin typeface="Candara" pitchFamily="34" charset="0"/>
                <a:cs typeface="Courier New" pitchFamily="49" charset="0"/>
              </a:rPr>
              <a:t>. Each validation control can </a:t>
            </a:r>
          </a:p>
          <a:p>
            <a:pPr marL="228600" indent="-228600" defTabSz="966788" eaLnBrk="1" hangingPunct="1">
              <a:defRPr/>
            </a:pPr>
            <a:r>
              <a:rPr lang="en-US" sz="1550" dirty="0">
                <a:latin typeface="Candara" pitchFamily="34" charset="0"/>
                <a:cs typeface="Courier New" pitchFamily="49" charset="0"/>
              </a:rPr>
              <a:t>be bound to a single input control. In addition, you can apply more than one</a:t>
            </a:r>
          </a:p>
          <a:p>
            <a:pPr marL="228600" indent="-228600" defTabSz="966788" eaLnBrk="1" hangingPunct="1">
              <a:defRPr/>
            </a:pPr>
            <a:r>
              <a:rPr lang="en-US" sz="1550" dirty="0">
                <a:latin typeface="Candara" pitchFamily="34" charset="0"/>
                <a:cs typeface="Courier New" pitchFamily="49" charset="0"/>
              </a:rPr>
              <a:t>validation control to the same input control to provide multiple types of</a:t>
            </a:r>
          </a:p>
          <a:p>
            <a:pPr marL="228600" indent="-228600" defTabSz="966788" eaLnBrk="1" hangingPunct="1">
              <a:defRPr/>
            </a:pPr>
            <a:r>
              <a:rPr lang="en-US" sz="1550" dirty="0">
                <a:latin typeface="Candara" pitchFamily="34" charset="0"/>
                <a:cs typeface="Courier New" pitchFamily="49" charset="0"/>
              </a:rPr>
              <a:t> validation. If you use the </a:t>
            </a:r>
            <a:r>
              <a:rPr lang="en-US" sz="1550" b="1" dirty="0" err="1">
                <a:latin typeface="Candara" pitchFamily="34" charset="0"/>
                <a:cs typeface="Courier New" pitchFamily="49" charset="0"/>
              </a:rPr>
              <a:t>RangeValidator</a:t>
            </a:r>
            <a:r>
              <a:rPr lang="en-US" sz="1550" dirty="0">
                <a:latin typeface="Candara" pitchFamily="34" charset="0"/>
                <a:cs typeface="Courier New" pitchFamily="49" charset="0"/>
              </a:rPr>
              <a:t>, </a:t>
            </a:r>
            <a:r>
              <a:rPr lang="en-US" sz="1550" b="1" dirty="0" err="1">
                <a:latin typeface="Candara" pitchFamily="34" charset="0"/>
                <a:cs typeface="Courier New" pitchFamily="49" charset="0"/>
              </a:rPr>
              <a:t>CompareValidator</a:t>
            </a:r>
            <a:r>
              <a:rPr lang="en-US" sz="1550" dirty="0">
                <a:latin typeface="Candara" pitchFamily="34" charset="0"/>
                <a:cs typeface="Courier New" pitchFamily="49" charset="0"/>
              </a:rPr>
              <a:t>, or </a:t>
            </a:r>
          </a:p>
          <a:p>
            <a:pPr marL="228600" indent="-228600" defTabSz="966788" eaLnBrk="1" hangingPunct="1">
              <a:defRPr/>
            </a:pPr>
            <a:r>
              <a:rPr lang="en-US" sz="1550" b="1" dirty="0" err="1">
                <a:latin typeface="Candara" pitchFamily="34" charset="0"/>
                <a:cs typeface="Courier New" pitchFamily="49" charset="0"/>
              </a:rPr>
              <a:t>RegularExpressionValidator</a:t>
            </a:r>
            <a:r>
              <a:rPr lang="en-US" sz="1550" dirty="0">
                <a:latin typeface="Candara" pitchFamily="34" charset="0"/>
                <a:cs typeface="Courier New" pitchFamily="49" charset="0"/>
              </a:rPr>
              <a:t>, validation will automatically succeed if the</a:t>
            </a:r>
          </a:p>
          <a:p>
            <a:pPr marL="228600" indent="-228600" defTabSz="966788" eaLnBrk="1" hangingPunct="1">
              <a:defRPr/>
            </a:pPr>
            <a:r>
              <a:rPr lang="en-US" sz="1550" dirty="0">
                <a:latin typeface="Candara" pitchFamily="34" charset="0"/>
                <a:cs typeface="Courier New" pitchFamily="49" charset="0"/>
              </a:rPr>
              <a:t>input control is empty, because there is no value to validate. If this isn't the</a:t>
            </a:r>
          </a:p>
          <a:p>
            <a:pPr marL="228600" indent="-228600" defTabSz="966788" eaLnBrk="1" hangingPunct="1">
              <a:defRPr/>
            </a:pPr>
            <a:r>
              <a:rPr lang="en-US" sz="1550" dirty="0">
                <a:latin typeface="Candara" pitchFamily="34" charset="0"/>
                <a:cs typeface="Courier New" pitchFamily="49" charset="0"/>
              </a:rPr>
              <a:t>behavior you want, you should also add a </a:t>
            </a:r>
            <a:r>
              <a:rPr lang="en-US" sz="1550" b="1" dirty="0" err="1">
                <a:latin typeface="Candara" pitchFamily="34" charset="0"/>
                <a:cs typeface="Courier New" pitchFamily="49" charset="0"/>
              </a:rPr>
              <a:t>RequiredFieldValidator</a:t>
            </a:r>
            <a:r>
              <a:rPr lang="en-US" sz="1550" dirty="0">
                <a:latin typeface="Candara" pitchFamily="34" charset="0"/>
                <a:cs typeface="Courier New" pitchFamily="49" charset="0"/>
              </a:rPr>
              <a:t> and link it</a:t>
            </a:r>
          </a:p>
          <a:p>
            <a:pPr marL="228600" indent="-228600" defTabSz="966788" eaLnBrk="1" hangingPunct="1">
              <a:defRPr/>
            </a:pPr>
            <a:r>
              <a:rPr lang="en-US" sz="1550" dirty="0">
                <a:latin typeface="Candara" pitchFamily="34" charset="0"/>
                <a:cs typeface="Courier New" pitchFamily="49" charset="0"/>
              </a:rPr>
              <a:t>to the same input control. This ensures that two types of validation will be</a:t>
            </a:r>
          </a:p>
          <a:p>
            <a:pPr marL="228600" indent="-228600" defTabSz="966788" eaLnBrk="1" hangingPunct="1">
              <a:defRPr/>
            </a:pPr>
            <a:r>
              <a:rPr lang="en-US" sz="1550" dirty="0">
                <a:latin typeface="Candara" pitchFamily="34" charset="0"/>
                <a:cs typeface="Courier New" pitchFamily="49" charset="0"/>
              </a:rPr>
              <a:t>performed, effectively restricting blank values.</a:t>
            </a:r>
          </a:p>
        </p:txBody>
      </p:sp>
      <p:sp>
        <p:nvSpPr>
          <p:cNvPr id="355361"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6355"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BFF6BD16-3485-40CB-8B46-75A264F553DF}" type="slidenum">
              <a:rPr lang="en-US" altLang="en-US" sz="800">
                <a:latin typeface="Arial" pitchFamily="34" charset="0"/>
              </a:rPr>
              <a:pPr algn="r" eaLnBrk="1" hangingPunct="1">
                <a:spcBef>
                  <a:spcPct val="0"/>
                </a:spcBef>
                <a:buFontTx/>
                <a:buNone/>
              </a:pPr>
              <a:t>5</a:t>
            </a:fld>
            <a:endParaRPr lang="en-US" altLang="en-US" sz="800">
              <a:latin typeface="Arial" pitchFamily="34" charset="0"/>
            </a:endParaRPr>
          </a:p>
        </p:txBody>
      </p:sp>
      <p:sp>
        <p:nvSpPr>
          <p:cNvPr id="5" name="Rectangle 7"/>
          <p:cNvSpPr txBox="1">
            <a:spLocks noChangeArrowheads="1"/>
          </p:cNvSpPr>
          <p:nvPr/>
        </p:nvSpPr>
        <p:spPr>
          <a:xfrm>
            <a:off x="228600" y="762000"/>
            <a:ext cx="6565900" cy="7924800"/>
          </a:xfrm>
          <a:prstGeom prst="rect">
            <a:avLst/>
          </a:prstGeom>
        </p:spPr>
        <p:txBody>
          <a:bodyPr/>
          <a:lstStyle/>
          <a:p>
            <a:pPr marL="361950" indent="-361950" defTabSz="966788" eaLnBrk="1" hangingPunct="1">
              <a:defRPr/>
            </a:pPr>
            <a:r>
              <a:rPr lang="en-US" sz="1550" b="1" dirty="0">
                <a:latin typeface="Candara" pitchFamily="34" charset="0"/>
                <a:cs typeface="Courier New" pitchFamily="49" charset="0"/>
              </a:rPr>
              <a:t>10.1.2 Server Side Validation</a:t>
            </a:r>
          </a:p>
          <a:p>
            <a:pPr marL="228600" indent="-228600" defTabSz="966788" eaLnBrk="1" hangingPunct="1">
              <a:defRPr/>
            </a:pPr>
            <a:r>
              <a:rPr lang="en-US" sz="1550" dirty="0">
                <a:latin typeface="Candara" pitchFamily="34" charset="0"/>
                <a:cs typeface="Courier New" pitchFamily="49" charset="0"/>
              </a:rPr>
              <a:t>You can use the validation controls to verify a page automatically when the </a:t>
            </a:r>
          </a:p>
          <a:p>
            <a:pPr marL="228600" indent="-228600" defTabSz="966788" eaLnBrk="1" hangingPunct="1">
              <a:defRPr/>
            </a:pPr>
            <a:r>
              <a:rPr lang="en-US" sz="1550" dirty="0">
                <a:latin typeface="Candara" pitchFamily="34" charset="0"/>
                <a:cs typeface="Courier New" pitchFamily="49" charset="0"/>
              </a:rPr>
              <a:t>user submits it or manually in your code. The first approach is the most</a:t>
            </a:r>
          </a:p>
          <a:p>
            <a:pPr marL="228600" indent="-228600" defTabSz="966788" eaLnBrk="1" hangingPunct="1">
              <a:defRPr/>
            </a:pPr>
            <a:r>
              <a:rPr lang="en-US" sz="1550" dirty="0">
                <a:latin typeface="Candara" pitchFamily="34" charset="0"/>
                <a:cs typeface="Courier New" pitchFamily="49" charset="0"/>
              </a:rPr>
              <a:t>common.</a:t>
            </a:r>
          </a:p>
          <a:p>
            <a:pPr marL="228600" indent="-228600" defTabSz="966788" eaLnBrk="1" hangingPunct="1">
              <a:defRPr/>
            </a:pPr>
            <a:endParaRPr lang="en-US" sz="6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When using automatic validation, the user receives a normal page and </a:t>
            </a:r>
          </a:p>
          <a:p>
            <a:pPr marL="228600" indent="-228600" defTabSz="966788" eaLnBrk="1" hangingPunct="1">
              <a:defRPr/>
            </a:pPr>
            <a:r>
              <a:rPr lang="en-US" sz="1550" dirty="0">
                <a:latin typeface="Candara" pitchFamily="34" charset="0"/>
                <a:cs typeface="Courier New" pitchFamily="49" charset="0"/>
              </a:rPr>
              <a:t>begins to fill in the input controls. When finished, the user clicks a button to</a:t>
            </a:r>
          </a:p>
          <a:p>
            <a:pPr marL="228600" indent="-228600" defTabSz="966788" eaLnBrk="1" hangingPunct="1">
              <a:defRPr/>
            </a:pPr>
            <a:r>
              <a:rPr lang="en-US" sz="1550" dirty="0">
                <a:latin typeface="Candara" pitchFamily="34" charset="0"/>
                <a:cs typeface="Courier New" pitchFamily="49" charset="0"/>
              </a:rPr>
              <a:t>submit the page. Every </a:t>
            </a:r>
            <a:r>
              <a:rPr lang="en-US" sz="1550" b="1" dirty="0">
                <a:latin typeface="Candara" pitchFamily="34" charset="0"/>
                <a:cs typeface="Courier New" pitchFamily="49" charset="0"/>
              </a:rPr>
              <a:t>button</a:t>
            </a:r>
            <a:r>
              <a:rPr lang="en-US" sz="1550" dirty="0">
                <a:latin typeface="Candara" pitchFamily="34" charset="0"/>
                <a:cs typeface="Courier New" pitchFamily="49" charset="0"/>
              </a:rPr>
              <a:t> has a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property, which can </a:t>
            </a:r>
          </a:p>
          <a:p>
            <a:pPr marL="228600" indent="-228600" defTabSz="966788" eaLnBrk="1" hangingPunct="1">
              <a:defRPr/>
            </a:pPr>
            <a:r>
              <a:rPr lang="en-US" sz="1550" dirty="0">
                <a:latin typeface="Candara" pitchFamily="34" charset="0"/>
                <a:cs typeface="Courier New" pitchFamily="49" charset="0"/>
              </a:rPr>
              <a:t>be set to true or false. What happens when the user clicks the button </a:t>
            </a:r>
          </a:p>
          <a:p>
            <a:pPr marL="228600" indent="-228600" defTabSz="966788" eaLnBrk="1" hangingPunct="1">
              <a:defRPr/>
            </a:pPr>
            <a:r>
              <a:rPr lang="en-US" sz="1550" dirty="0">
                <a:latin typeface="Candara" pitchFamily="34" charset="0"/>
                <a:cs typeface="Courier New" pitchFamily="49" charset="0"/>
              </a:rPr>
              <a:t>depends on the value of the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property. If </a:t>
            </a:r>
            <a:r>
              <a:rPr lang="en-US" sz="1550" b="1" dirty="0" err="1">
                <a:latin typeface="Candara" pitchFamily="34" charset="0"/>
                <a:cs typeface="Courier New" pitchFamily="49" charset="0"/>
              </a:rPr>
              <a:t>CausesValidation</a:t>
            </a:r>
            <a:endParaRPr lang="en-US" sz="1550" b="1"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is false, ASP.NET will ignore the validation controls, the page will be posted</a:t>
            </a:r>
          </a:p>
          <a:p>
            <a:pPr marL="228600" indent="-228600" defTabSz="966788" eaLnBrk="1" hangingPunct="1">
              <a:defRPr/>
            </a:pPr>
            <a:r>
              <a:rPr lang="en-US" sz="1550" dirty="0">
                <a:latin typeface="Candara" pitchFamily="34" charset="0"/>
                <a:cs typeface="Courier New" pitchFamily="49" charset="0"/>
              </a:rPr>
              <a:t>back, and your event-handling code will run normally.</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If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is true (the default), ASP.NET will automatically validate </a:t>
            </a:r>
          </a:p>
          <a:p>
            <a:pPr marL="228600" indent="-228600" defTabSz="966788" eaLnBrk="1" hangingPunct="1">
              <a:defRPr/>
            </a:pPr>
            <a:r>
              <a:rPr lang="en-US" sz="1550" dirty="0">
                <a:latin typeface="Candara" pitchFamily="34" charset="0"/>
                <a:cs typeface="Courier New" pitchFamily="49" charset="0"/>
              </a:rPr>
              <a:t>the page when the user clicks the button. It does this by performing the</a:t>
            </a:r>
          </a:p>
          <a:p>
            <a:pPr marL="228600" indent="-228600" defTabSz="966788" eaLnBrk="1" hangingPunct="1">
              <a:defRPr/>
            </a:pPr>
            <a:r>
              <a:rPr lang="en-US" sz="1550" dirty="0">
                <a:latin typeface="Candara" pitchFamily="34" charset="0"/>
                <a:cs typeface="Courier New" pitchFamily="49" charset="0"/>
              </a:rPr>
              <a:t>validation for each control on the page. If any control fails to validate, </a:t>
            </a:r>
          </a:p>
          <a:p>
            <a:pPr marL="228600" indent="-228600" defTabSz="966788" eaLnBrk="1" hangingPunct="1">
              <a:defRPr/>
            </a:pPr>
            <a:r>
              <a:rPr lang="en-US" sz="1550" dirty="0">
                <a:latin typeface="Candara" pitchFamily="34" charset="0"/>
                <a:cs typeface="Courier New" pitchFamily="49" charset="0"/>
              </a:rPr>
              <a:t>ASP.NET will return the page with some error information, depending on</a:t>
            </a:r>
          </a:p>
          <a:p>
            <a:pPr marL="228600" indent="-228600" defTabSz="966788" eaLnBrk="1" hangingPunct="1">
              <a:defRPr/>
            </a:pPr>
            <a:r>
              <a:rPr lang="en-US" sz="1550" dirty="0">
                <a:latin typeface="Candara" pitchFamily="34" charset="0"/>
                <a:cs typeface="Courier New" pitchFamily="49" charset="0"/>
              </a:rPr>
              <a:t>your settings. Your click event-handling code may or may not be executed</a:t>
            </a:r>
          </a:p>
          <a:p>
            <a:pPr marL="228600" indent="-228600" defTabSz="966788" eaLnBrk="1" hangingPunct="1">
              <a:defRPr/>
            </a:pPr>
            <a:r>
              <a:rPr lang="en-US" sz="1550" dirty="0">
                <a:latin typeface="Candara" pitchFamily="34" charset="0"/>
                <a:cs typeface="Courier New" pitchFamily="49" charset="0"/>
              </a:rPr>
              <a:t>-meaning you'll have to specifically check in the event handler whether the</a:t>
            </a:r>
          </a:p>
          <a:p>
            <a:pPr marL="228600" indent="-228600" defTabSz="966788" eaLnBrk="1" hangingPunct="1">
              <a:defRPr/>
            </a:pPr>
            <a:r>
              <a:rPr lang="en-US" sz="1550" dirty="0">
                <a:latin typeface="Candara" pitchFamily="34" charset="0"/>
                <a:cs typeface="Courier New" pitchFamily="49" charset="0"/>
              </a:rPr>
              <a:t>page is valid.</a:t>
            </a:r>
          </a:p>
          <a:p>
            <a:pPr marL="228600" indent="-228600" defTabSz="966788" eaLnBrk="1" hangingPunct="1">
              <a:defRPr/>
            </a:pPr>
            <a:endParaRPr lang="en-US" sz="6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Based on this description, you'll realize that validation happens automatically </a:t>
            </a:r>
          </a:p>
          <a:p>
            <a:pPr marL="228600" indent="-228600" defTabSz="966788" eaLnBrk="1" hangingPunct="1">
              <a:defRPr/>
            </a:pPr>
            <a:r>
              <a:rPr lang="en-US" sz="1550" dirty="0">
                <a:latin typeface="Candara" pitchFamily="34" charset="0"/>
                <a:cs typeface="Courier New" pitchFamily="49" charset="0"/>
              </a:rPr>
              <a:t>when certain buttons are clicked. It doesn't happen when the page is posted </a:t>
            </a:r>
          </a:p>
          <a:p>
            <a:pPr marL="228600" indent="-228600" defTabSz="966788" eaLnBrk="1" hangingPunct="1">
              <a:defRPr/>
            </a:pPr>
            <a:r>
              <a:rPr lang="en-US" sz="1550" dirty="0">
                <a:latin typeface="Candara" pitchFamily="34" charset="0"/>
                <a:cs typeface="Courier New" pitchFamily="49" charset="0"/>
              </a:rPr>
              <a:t>back because of a change event (such as choosing a new value in an</a:t>
            </a:r>
          </a:p>
          <a:p>
            <a:pPr marL="228600" indent="-228600" defTabSz="966788" eaLnBrk="1" hangingPunct="1">
              <a:defRPr/>
            </a:pPr>
            <a:r>
              <a:rPr lang="en-US" sz="1550" b="1" dirty="0" err="1">
                <a:latin typeface="Candara" pitchFamily="34" charset="0"/>
                <a:cs typeface="Courier New" pitchFamily="49" charset="0"/>
              </a:rPr>
              <a:t>AutoPostBack</a:t>
            </a:r>
            <a:r>
              <a:rPr lang="en-US" sz="1550" dirty="0">
                <a:latin typeface="Candara" pitchFamily="34" charset="0"/>
                <a:cs typeface="Courier New" pitchFamily="49" charset="0"/>
              </a:rPr>
              <a:t> list) or if the user clicks a button that has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set</a:t>
            </a:r>
          </a:p>
          <a:p>
            <a:pPr marL="228600" indent="-228600" defTabSz="966788" eaLnBrk="1" hangingPunct="1">
              <a:defRPr/>
            </a:pPr>
            <a:r>
              <a:rPr lang="en-US" sz="1550" dirty="0">
                <a:latin typeface="Candara" pitchFamily="34" charset="0"/>
                <a:cs typeface="Courier New" pitchFamily="49" charset="0"/>
              </a:rPr>
              <a:t>to false. However, you can still validate one or more controls manually and</a:t>
            </a:r>
          </a:p>
          <a:p>
            <a:pPr marL="228600" indent="-228600" defTabSz="966788" eaLnBrk="1" hangingPunct="1">
              <a:defRPr/>
            </a:pPr>
            <a:r>
              <a:rPr lang="en-US" sz="1550" dirty="0">
                <a:latin typeface="Candara" pitchFamily="34" charset="0"/>
                <a:cs typeface="Courier New" pitchFamily="49" charset="0"/>
              </a:rPr>
              <a:t>then make a decision in your code based on the results. You'll learn about</a:t>
            </a:r>
          </a:p>
          <a:p>
            <a:pPr marL="228600" indent="-228600" defTabSz="966788" eaLnBrk="1" hangingPunct="1">
              <a:defRPr/>
            </a:pPr>
            <a:r>
              <a:rPr lang="en-US" sz="1550" dirty="0">
                <a:latin typeface="Candara" pitchFamily="34" charset="0"/>
                <a:cs typeface="Courier New" pitchFamily="49" charset="0"/>
              </a:rPr>
              <a:t>this process in more detail a little later (see the "Manual Validation" section).</a:t>
            </a:r>
          </a:p>
          <a:p>
            <a:pPr marL="228600" indent="-228600" defTabSz="966788" eaLnBrk="1" hangingPunct="1">
              <a:defRPr/>
            </a:pPr>
            <a:endParaRPr lang="en-US" sz="6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NOTE: Many other button-like controls that can be used to submit the page</a:t>
            </a:r>
          </a:p>
          <a:p>
            <a:pPr marL="228600" indent="-228600" defTabSz="966788" eaLnBrk="1" hangingPunct="1">
              <a:defRPr/>
            </a:pPr>
            <a:r>
              <a:rPr lang="en-US" sz="1550" dirty="0">
                <a:latin typeface="Candara" pitchFamily="34" charset="0"/>
                <a:cs typeface="Courier New" pitchFamily="49" charset="0"/>
              </a:rPr>
              <a:t>also provide the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property. Examples include the</a:t>
            </a:r>
          </a:p>
          <a:p>
            <a:pPr marL="228600" indent="-228600" defTabSz="966788" eaLnBrk="1" hangingPunct="1">
              <a:defRPr/>
            </a:pPr>
            <a:r>
              <a:rPr lang="en-US" sz="1550" b="1" dirty="0" err="1">
                <a:latin typeface="Candara" pitchFamily="34" charset="0"/>
                <a:cs typeface="Courier New" pitchFamily="49" charset="0"/>
              </a:rPr>
              <a:t>LinkButton</a:t>
            </a:r>
            <a:r>
              <a:rPr lang="en-US" sz="1550" dirty="0">
                <a:latin typeface="Candara" pitchFamily="34" charset="0"/>
                <a:cs typeface="Courier New" pitchFamily="49" charset="0"/>
              </a:rPr>
              <a:t>, </a:t>
            </a:r>
            <a:r>
              <a:rPr lang="en-US" sz="1550" b="1" dirty="0" err="1">
                <a:latin typeface="Candara" pitchFamily="34" charset="0"/>
                <a:cs typeface="Courier New" pitchFamily="49" charset="0"/>
              </a:rPr>
              <a:t>ImageButton</a:t>
            </a:r>
            <a:r>
              <a:rPr lang="en-US" sz="1550" dirty="0">
                <a:latin typeface="Candara" pitchFamily="34" charset="0"/>
                <a:cs typeface="Courier New" pitchFamily="49" charset="0"/>
              </a:rPr>
              <a:t>, and </a:t>
            </a:r>
            <a:r>
              <a:rPr lang="en-US" sz="1550" b="1" dirty="0" err="1">
                <a:latin typeface="Candara" pitchFamily="34" charset="0"/>
                <a:cs typeface="Courier New" pitchFamily="49" charset="0"/>
              </a:rPr>
              <a:t>BulletedList</a:t>
            </a:r>
            <a:r>
              <a:rPr lang="en-US" sz="1550" dirty="0">
                <a:latin typeface="Candara" pitchFamily="34" charset="0"/>
                <a:cs typeface="Courier New" pitchFamily="49" charset="0"/>
              </a:rPr>
              <a:t>.</a:t>
            </a:r>
          </a:p>
          <a:p>
            <a:pPr marL="228600" indent="-22860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In most modern browsers (including Internet Explorer 5 or later and any </a:t>
            </a:r>
          </a:p>
          <a:p>
            <a:pPr marL="361950" indent="-361950" defTabSz="966788" eaLnBrk="1" hangingPunct="1">
              <a:defRPr/>
            </a:pPr>
            <a:r>
              <a:rPr lang="en-US" sz="1550" dirty="0">
                <a:latin typeface="Candara" pitchFamily="34" charset="0"/>
                <a:cs typeface="Courier New" pitchFamily="49" charset="0"/>
              </a:rPr>
              <a:t>version of Firefox), ASP.NET automatically adds JavaScript code for client-</a:t>
            </a:r>
          </a:p>
          <a:p>
            <a:pPr marL="361950" indent="-361950" defTabSz="966788" eaLnBrk="1" hangingPunct="1">
              <a:defRPr/>
            </a:pPr>
            <a:r>
              <a:rPr lang="en-US" sz="1550" dirty="0">
                <a:latin typeface="Candara" pitchFamily="34" charset="0"/>
                <a:cs typeface="Courier New" pitchFamily="49" charset="0"/>
              </a:rPr>
              <a:t>side validation. In this case, when the user clicks a </a:t>
            </a:r>
            <a:r>
              <a:rPr lang="en-US" sz="1550" dirty="0" err="1">
                <a:latin typeface="Candara" pitchFamily="34" charset="0"/>
                <a:cs typeface="Courier New" pitchFamily="49" charset="0"/>
              </a:rPr>
              <a:t>CausesValidation</a:t>
            </a:r>
            <a:r>
              <a:rPr lang="en-US" sz="1550" dirty="0">
                <a:latin typeface="Candara" pitchFamily="34" charset="0"/>
                <a:cs typeface="Courier New" pitchFamily="49" charset="0"/>
              </a:rPr>
              <a:t> button </a:t>
            </a:r>
          </a:p>
        </p:txBody>
      </p:sp>
      <p:grpSp>
        <p:nvGrpSpPr>
          <p:cNvPr id="356357"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6358"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7379"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8ED827ED-A088-4222-885B-ED02C5DC33B4}" type="slidenum">
              <a:rPr lang="en-US" altLang="en-US" sz="800">
                <a:latin typeface="Arial" pitchFamily="34" charset="0"/>
              </a:rPr>
              <a:pPr algn="r" eaLnBrk="1" hangingPunct="1">
                <a:spcBef>
                  <a:spcPct val="0"/>
                </a:spcBef>
                <a:buFontTx/>
                <a:buNone/>
              </a:pPr>
              <a:t>6</a:t>
            </a:fld>
            <a:endParaRPr lang="en-US" altLang="en-US" sz="800">
              <a:latin typeface="Arial" pitchFamily="34" charset="0"/>
            </a:endParaRPr>
          </a:p>
        </p:txBody>
      </p:sp>
      <p:sp>
        <p:nvSpPr>
          <p:cNvPr id="5" name="Rectangle 7"/>
          <p:cNvSpPr txBox="1">
            <a:spLocks noChangeArrowheads="1"/>
          </p:cNvSpPr>
          <p:nvPr/>
        </p:nvSpPr>
        <p:spPr>
          <a:xfrm>
            <a:off x="228600" y="762000"/>
            <a:ext cx="6565900" cy="38100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the same error messages will appear without the page needing to be</a:t>
            </a:r>
          </a:p>
          <a:p>
            <a:pPr marL="361950" indent="-361950" defTabSz="966788" eaLnBrk="1" hangingPunct="1">
              <a:defRPr/>
            </a:pPr>
            <a:r>
              <a:rPr lang="en-US" sz="1550" dirty="0">
                <a:latin typeface="Candara" pitchFamily="34" charset="0"/>
                <a:cs typeface="Courier New" pitchFamily="49" charset="0"/>
              </a:rPr>
              <a:t>submitted and returned from the server. This increases the responsiveness</a:t>
            </a:r>
          </a:p>
          <a:p>
            <a:pPr marL="361950" indent="-361950" defTabSz="966788" eaLnBrk="1" hangingPunct="1">
              <a:defRPr/>
            </a:pPr>
            <a:r>
              <a:rPr lang="en-US" sz="1550" dirty="0">
                <a:latin typeface="Candara" pitchFamily="34" charset="0"/>
                <a:cs typeface="Courier New" pitchFamily="49" charset="0"/>
              </a:rPr>
              <a:t>of your web page.</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dirty="0">
                <a:latin typeface="Candara" pitchFamily="34" charset="0"/>
                <a:cs typeface="Courier New" pitchFamily="49" charset="0"/>
              </a:rPr>
              <a:t>However, even if the page validates successfully on the client side, ASP.NET </a:t>
            </a:r>
          </a:p>
          <a:p>
            <a:pPr marL="361950" indent="-361950" defTabSz="966788" eaLnBrk="1" hangingPunct="1">
              <a:defRPr/>
            </a:pPr>
            <a:r>
              <a:rPr lang="en-US" sz="1550" dirty="0">
                <a:latin typeface="Candara" pitchFamily="34" charset="0"/>
                <a:cs typeface="Courier New" pitchFamily="49" charset="0"/>
              </a:rPr>
              <a:t>still revalidates it when it's received at the server. This is because it's easy for</a:t>
            </a:r>
          </a:p>
          <a:p>
            <a:pPr marL="361950" indent="-361950" defTabSz="966788" eaLnBrk="1" hangingPunct="1">
              <a:defRPr/>
            </a:pPr>
            <a:r>
              <a:rPr lang="en-US" sz="1550" dirty="0">
                <a:latin typeface="Candara" pitchFamily="34" charset="0"/>
                <a:cs typeface="Courier New" pitchFamily="49" charset="0"/>
              </a:rPr>
              <a:t>an experienced user to circumvent client-side validation. For example, a </a:t>
            </a:r>
          </a:p>
          <a:p>
            <a:pPr marL="361950" indent="-361950" defTabSz="966788" eaLnBrk="1" hangingPunct="1">
              <a:defRPr/>
            </a:pPr>
            <a:r>
              <a:rPr lang="en-US" sz="1550" dirty="0">
                <a:latin typeface="Candara" pitchFamily="34" charset="0"/>
                <a:cs typeface="Courier New" pitchFamily="49" charset="0"/>
              </a:rPr>
              <a:t>malicious user might delete the block of JavaScript validation code and </a:t>
            </a:r>
          </a:p>
          <a:p>
            <a:pPr marL="361950" indent="-361950" defTabSz="966788" eaLnBrk="1" hangingPunct="1">
              <a:defRPr/>
            </a:pPr>
            <a:r>
              <a:rPr lang="en-US" sz="1550" dirty="0">
                <a:latin typeface="Candara" pitchFamily="34" charset="0"/>
                <a:cs typeface="Courier New" pitchFamily="49" charset="0"/>
              </a:rPr>
              <a:t>continue working with the page. By performing the validation at both ends,</a:t>
            </a:r>
          </a:p>
          <a:p>
            <a:pPr marL="361950" indent="-361950" defTabSz="966788" eaLnBrk="1" hangingPunct="1">
              <a:defRPr/>
            </a:pPr>
            <a:r>
              <a:rPr lang="en-US" sz="1550" dirty="0">
                <a:latin typeface="Candara" pitchFamily="34" charset="0"/>
                <a:cs typeface="Courier New" pitchFamily="49" charset="0"/>
              </a:rPr>
              <a:t>ASP.NET makes sure your application can be as responsive as possible while</a:t>
            </a:r>
          </a:p>
          <a:p>
            <a:pPr marL="361950" indent="-361950" defTabSz="966788" eaLnBrk="1" hangingPunct="1">
              <a:defRPr/>
            </a:pPr>
            <a:r>
              <a:rPr lang="en-US" sz="1550" dirty="0">
                <a:latin typeface="Candara" pitchFamily="34" charset="0"/>
                <a:cs typeface="Courier New" pitchFamily="49" charset="0"/>
              </a:rPr>
              <a:t>also remaining secure.</a:t>
            </a:r>
          </a:p>
          <a:p>
            <a:pPr marL="361950" indent="-361950" defTabSz="966788" eaLnBrk="1" hangingPunct="1">
              <a:defRPr/>
            </a:pPr>
            <a:endParaRPr lang="en-US" sz="800" dirty="0">
              <a:latin typeface="Candara" pitchFamily="34" charset="0"/>
              <a:cs typeface="Courier New" pitchFamily="49" charset="0"/>
            </a:endParaRPr>
          </a:p>
          <a:p>
            <a:pPr marL="361950" indent="-361950" defTabSz="966788" eaLnBrk="1" hangingPunct="1">
              <a:defRPr/>
            </a:pPr>
            <a:r>
              <a:rPr lang="en-US" sz="1550" b="1" dirty="0">
                <a:latin typeface="Candara" pitchFamily="34" charset="0"/>
                <a:cs typeface="Courier New" pitchFamily="49" charset="0"/>
              </a:rPr>
              <a:t>10.1.3 Validation Control Properties</a:t>
            </a:r>
          </a:p>
          <a:p>
            <a:pPr marL="228600" indent="-228600" defTabSz="966788" eaLnBrk="1" hangingPunct="1">
              <a:defRPr/>
            </a:pPr>
            <a:r>
              <a:rPr lang="en-US" sz="1550" dirty="0">
                <a:latin typeface="Candara" pitchFamily="34" charset="0"/>
                <a:cs typeface="Courier New" pitchFamily="49" charset="0"/>
              </a:rPr>
              <a:t>As said, all Validation controls inherit from the </a:t>
            </a:r>
            <a:r>
              <a:rPr lang="en-US" sz="1550" b="1" dirty="0" err="1">
                <a:latin typeface="Candara" pitchFamily="34" charset="0"/>
                <a:cs typeface="Courier New" pitchFamily="49" charset="0"/>
              </a:rPr>
              <a:t>BaseValidator</a:t>
            </a:r>
            <a:r>
              <a:rPr lang="en-US" sz="1550" b="1" dirty="0">
                <a:latin typeface="Candara" pitchFamily="34" charset="0"/>
                <a:cs typeface="Courier New" pitchFamily="49" charset="0"/>
              </a:rPr>
              <a:t> </a:t>
            </a:r>
            <a:r>
              <a:rPr lang="en-US" sz="1550" dirty="0">
                <a:latin typeface="Candara" pitchFamily="34" charset="0"/>
                <a:cs typeface="Courier New" pitchFamily="49" charset="0"/>
              </a:rPr>
              <a:t>class which </a:t>
            </a:r>
          </a:p>
          <a:p>
            <a:pPr marL="228600" indent="-228600" defTabSz="966788" eaLnBrk="1" hangingPunct="1">
              <a:defRPr/>
            </a:pPr>
            <a:r>
              <a:rPr lang="en-US" sz="1550" dirty="0">
                <a:latin typeface="Candara" pitchFamily="34" charset="0"/>
                <a:cs typeface="Courier New" pitchFamily="49" charset="0"/>
              </a:rPr>
              <a:t>defines the basic functionality for a validation control. The table 10.1-2</a:t>
            </a:r>
          </a:p>
          <a:p>
            <a:pPr marL="228600" indent="-228600" defTabSz="966788" eaLnBrk="1" hangingPunct="1">
              <a:defRPr/>
            </a:pPr>
            <a:r>
              <a:rPr lang="en-US" sz="1550" dirty="0">
                <a:latin typeface="Candara" pitchFamily="34" charset="0"/>
                <a:cs typeface="Courier New" pitchFamily="49" charset="0"/>
              </a:rPr>
              <a:t>describes key properties </a:t>
            </a:r>
            <a:r>
              <a:rPr lang="en-US" sz="1550" b="1" dirty="0" err="1">
                <a:latin typeface="Candara" pitchFamily="34" charset="0"/>
                <a:cs typeface="Courier New" pitchFamily="49" charset="0"/>
              </a:rPr>
              <a:t>BaseValidator</a:t>
            </a:r>
            <a:r>
              <a:rPr lang="en-US" sz="1550" dirty="0">
                <a:latin typeface="Candara" pitchFamily="34" charset="0"/>
                <a:cs typeface="Courier New" pitchFamily="49" charset="0"/>
              </a:rPr>
              <a:t> class has. Therefore these properties</a:t>
            </a:r>
          </a:p>
          <a:p>
            <a:pPr marL="228600" indent="-228600" defTabSz="966788" eaLnBrk="1" hangingPunct="1">
              <a:defRPr/>
            </a:pPr>
            <a:r>
              <a:rPr lang="en-US" sz="1550" dirty="0">
                <a:latin typeface="Candara" pitchFamily="34" charset="0"/>
                <a:cs typeface="Courier New" pitchFamily="49" charset="0"/>
              </a:rPr>
              <a:t>are inherited to other validation controls.</a:t>
            </a:r>
          </a:p>
        </p:txBody>
      </p:sp>
      <p:grpSp>
        <p:nvGrpSpPr>
          <p:cNvPr id="357381"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0" name="Group 116"/>
          <p:cNvGraphicFramePr>
            <a:graphicFrameLocks/>
          </p:cNvGraphicFramePr>
          <p:nvPr/>
        </p:nvGraphicFramePr>
        <p:xfrm>
          <a:off x="304800" y="4687888"/>
          <a:ext cx="6400800" cy="3675062"/>
        </p:xfrm>
        <a:graphic>
          <a:graphicData uri="http://schemas.openxmlformats.org/drawingml/2006/table">
            <a:tbl>
              <a:tblPr/>
              <a:tblGrid>
                <a:gridCol w="1524000"/>
                <a:gridCol w="4876800"/>
              </a:tblGrid>
              <a:tr h="228605">
                <a:tc gridSpan="2">
                  <a:txBody>
                    <a:bodyPr/>
                    <a:lstStyle/>
                    <a:p>
                      <a:pPr marL="361950" marR="0" lvl="0" indent="-361950" algn="ctr" defTabSz="966788"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Times New Roman" pitchFamily="18" charset="0"/>
                          <a:cs typeface="Times New Roman" pitchFamily="18" charset="0"/>
                        </a:rPr>
                        <a:t>Table Properties of the </a:t>
                      </a:r>
                      <a:r>
                        <a:rPr kumimoji="0" lang="en-US" sz="900" b="1" i="0" u="none" strike="noStrike" cap="none" normalizeH="0" baseline="0" dirty="0" err="1" smtClean="0">
                          <a:ln>
                            <a:noFill/>
                          </a:ln>
                          <a:solidFill>
                            <a:srgbClr val="000000"/>
                          </a:solidFill>
                          <a:effectLst/>
                          <a:latin typeface="Times New Roman" pitchFamily="18" charset="0"/>
                          <a:cs typeface="Times New Roman" pitchFamily="18" charset="0"/>
                        </a:rPr>
                        <a:t>BaseValidator</a:t>
                      </a:r>
                      <a:r>
                        <a:rPr kumimoji="0" lang="en-US" sz="900" b="1" i="0" u="none" strike="noStrike" cap="none" normalizeH="0" baseline="0" dirty="0" smtClean="0">
                          <a:ln>
                            <a:noFill/>
                          </a:ln>
                          <a:solidFill>
                            <a:srgbClr val="000000"/>
                          </a:solidFill>
                          <a:effectLst/>
                          <a:latin typeface="Times New Roman" pitchFamily="18" charset="0"/>
                          <a:cs typeface="Times New Roman" pitchFamily="18" charset="0"/>
                        </a:rPr>
                        <a:t> Class</a:t>
                      </a:r>
                      <a:endParaRPr kumimoji="0" lang="en-US" sz="900" b="1" i="0" u="none" strike="noStrike" cap="none" normalizeH="0" baseline="0" dirty="0" smtClean="0">
                        <a:ln>
                          <a:noFill/>
                        </a:ln>
                        <a:solidFill>
                          <a:srgbClr val="1F3247"/>
                        </a:solidFill>
                        <a:effectLst/>
                        <a:latin typeface="Times New Roman" pitchFamily="18" charset="0"/>
                        <a:cs typeface="Times New Roman" pitchFamily="18" charset="0"/>
                      </a:endParaRPr>
                    </a:p>
                  </a:txBody>
                  <a:tcPr marL="91441" marR="91441" marT="45721" marB="4572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28605">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Times New Roman" pitchFamily="18" charset="0"/>
                          <a:cs typeface="Times New Roman" pitchFamily="18" charset="0"/>
                        </a:rPr>
                        <a:t>Property</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Times New Roman" pitchFamily="18" charset="0"/>
                          <a:cs typeface="Times New Roman" pitchFamily="18" charset="0"/>
                        </a:rPr>
                        <a:t>Description</a:t>
                      </a:r>
                      <a:endParaRPr kumimoji="0" lang="en-US" sz="9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21" marB="45721"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736">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ControlToValidate</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Identifies the control that this validator will check. Each validator can verify the value in one input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control. However, it's perfectly reasonable to "stack" validators</a:t>
                      </a:r>
                      <a:r>
                        <a:rPr kumimoji="0" lang="en-US" sz="900" b="0" i="0" u="none" strike="noStrike" cap="none" normalizeH="0" baseline="0" smtClean="0">
                          <a:ln>
                            <a:noFill/>
                          </a:ln>
                          <a:solidFill>
                            <a:srgbClr val="000000"/>
                          </a:solidFill>
                          <a:effectLst/>
                          <a:latin typeface="Courier New"/>
                          <a:cs typeface="Times New Roman" pitchFamily="18" charset="0"/>
                        </a:rPr>
                        <a:t>—</a:t>
                      </a: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in other words, attach several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validators to one input control to perform more than one type of error checking.</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986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ErrorMessage and ForeColor</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If validation fails, the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validator</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control can display a text message (set by the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ErrorMessage</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property).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By changing the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ForeColor</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you can make this message stand out in angry red lettering.</a:t>
                      </a:r>
                      <a:endParaRPr kumimoji="0" lang="en-US" sz="9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08477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Display</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Allows you to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conFigure</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whether this error message will be inserted into the page dynamically when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it's needed (Dynamic) or whether an appropriate space will be reserved for the message (Static).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Dynamic is useful when you're placing several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validators</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next to each other. That way, the space will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expand to fit the currently active error indicators, and you won't be left with any unseemly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whitespace. Static is useful when the </a:t>
                      </a:r>
                      <a:r>
                        <a:rPr kumimoji="0" lang="en-US" sz="900" b="0" i="0" u="none" strike="noStrike" cap="none" normalizeH="0" baseline="0" dirty="0" err="1" smtClean="0">
                          <a:ln>
                            <a:noFill/>
                          </a:ln>
                          <a:solidFill>
                            <a:srgbClr val="000000"/>
                          </a:solidFill>
                          <a:effectLst/>
                          <a:latin typeface="Times New Roman" pitchFamily="18" charset="0"/>
                          <a:cs typeface="Times New Roman" pitchFamily="18" charset="0"/>
                        </a:rPr>
                        <a:t>validator</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is in a table and you don't want the width of the cell to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collapse when no message is displayed Finally, you can also choose None to hide the error message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altogether.</a:t>
                      </a:r>
                      <a:endParaRPr kumimoji="0" lang="en-US" sz="9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2932">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IsValid</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After validation is performed, this returns true or false depending on whether it succeeded or failed.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Generally, you'll check the state of the entire page by looking at its IsValid property instead to find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out if all the validation controls succeeded.</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9">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Enabled</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When set to false, automatic validation will not be performed for this control when the page is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submitted.</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9">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cs typeface="Times New Roman" pitchFamily="18" charset="0"/>
                        </a:rPr>
                        <a:t>EnableClientScript</a:t>
                      </a:r>
                      <a:endParaRPr kumimoji="0" lang="en-US" sz="9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If set to true, </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hlinkClick r:id="rId2"/>
                        </a:rPr>
                        <a:t>ASP.NET</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will add JavaScript and DHTML code to allow client-side validation on </a:t>
                      </a:r>
                    </a:p>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browsers that support it.</a:t>
                      </a:r>
                      <a:endParaRPr kumimoji="0" lang="en-US" sz="9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21" marB="4572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7410" name="Rectangle 4"/>
          <p:cNvSpPr>
            <a:spLocks noChangeArrowheads="1"/>
          </p:cNvSpPr>
          <p:nvPr/>
        </p:nvSpPr>
        <p:spPr bwMode="auto">
          <a:xfrm>
            <a:off x="1739900" y="8355013"/>
            <a:ext cx="358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10.1-2 – BaseValidator class Properties</a:t>
            </a:r>
          </a:p>
        </p:txBody>
      </p:sp>
      <p:sp>
        <p:nvSpPr>
          <p:cNvPr id="357411"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8403"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DD813C95-A8E3-4C37-A812-4141DDBAC929}" type="slidenum">
              <a:rPr lang="en-US" altLang="en-US" sz="800">
                <a:latin typeface="Arial" pitchFamily="34" charset="0"/>
              </a:rPr>
              <a:pPr algn="r" eaLnBrk="1" hangingPunct="1">
                <a:spcBef>
                  <a:spcPct val="0"/>
                </a:spcBef>
                <a:buFontTx/>
                <a:buNone/>
              </a:pPr>
              <a:t>7</a:t>
            </a:fld>
            <a:endParaRPr lang="en-US" altLang="en-US" sz="800">
              <a:latin typeface="Arial" pitchFamily="34" charset="0"/>
            </a:endParaRPr>
          </a:p>
        </p:txBody>
      </p:sp>
      <p:sp>
        <p:nvSpPr>
          <p:cNvPr id="5" name="Rectangle 7"/>
          <p:cNvSpPr txBox="1">
            <a:spLocks noChangeArrowheads="1"/>
          </p:cNvSpPr>
          <p:nvPr/>
        </p:nvSpPr>
        <p:spPr>
          <a:xfrm>
            <a:off x="228600" y="762000"/>
            <a:ext cx="6565900" cy="990600"/>
          </a:xfrm>
          <a:prstGeom prst="rect">
            <a:avLst/>
          </a:prstGeom>
        </p:spPr>
        <p:txBody>
          <a:bodyPr/>
          <a:lstStyle/>
          <a:p>
            <a:pPr marL="361950" indent="-361950" defTabSz="966788" eaLnBrk="1" hangingPunct="1">
              <a:defRPr/>
            </a:pPr>
            <a:r>
              <a:rPr lang="en-US" sz="1550" dirty="0">
                <a:latin typeface="Candara" pitchFamily="34" charset="0"/>
                <a:cs typeface="Courier New" pitchFamily="49" charset="0"/>
              </a:rPr>
              <a:t>When using a validation control, the only properties you need to implement </a:t>
            </a:r>
          </a:p>
          <a:p>
            <a:pPr marL="361950" indent="-361950" defTabSz="966788" eaLnBrk="1" hangingPunct="1">
              <a:defRPr/>
            </a:pPr>
            <a:r>
              <a:rPr lang="en-US" sz="1550" dirty="0">
                <a:latin typeface="Candara" pitchFamily="34" charset="0"/>
                <a:cs typeface="Courier New" pitchFamily="49" charset="0"/>
              </a:rPr>
              <a:t>are </a:t>
            </a:r>
            <a:r>
              <a:rPr lang="en-US" sz="1550" b="1" dirty="0" err="1">
                <a:latin typeface="Candara" pitchFamily="34" charset="0"/>
                <a:cs typeface="Courier New" pitchFamily="49" charset="0"/>
              </a:rPr>
              <a:t>ControlToValidate</a:t>
            </a:r>
            <a:r>
              <a:rPr lang="en-US" sz="1550" dirty="0">
                <a:latin typeface="Candara" pitchFamily="34" charset="0"/>
                <a:cs typeface="Courier New" pitchFamily="49" charset="0"/>
              </a:rPr>
              <a:t> and </a:t>
            </a:r>
            <a:r>
              <a:rPr lang="en-US" sz="1550" b="1" dirty="0" err="1">
                <a:latin typeface="Candara" pitchFamily="34" charset="0"/>
                <a:cs typeface="Courier New" pitchFamily="49" charset="0"/>
              </a:rPr>
              <a:t>ErrorMessage</a:t>
            </a:r>
            <a:r>
              <a:rPr lang="en-US" sz="1550" dirty="0">
                <a:latin typeface="Candara" pitchFamily="34" charset="0"/>
                <a:cs typeface="Courier New" pitchFamily="49" charset="0"/>
              </a:rPr>
              <a:t>. In addition, you may need to</a:t>
            </a:r>
          </a:p>
          <a:p>
            <a:pPr marL="361950" indent="-361950" defTabSz="966788" eaLnBrk="1" hangingPunct="1">
              <a:defRPr/>
            </a:pPr>
            <a:r>
              <a:rPr lang="en-US" sz="1550" dirty="0">
                <a:latin typeface="Candara" pitchFamily="34" charset="0"/>
                <a:cs typeface="Courier New" pitchFamily="49" charset="0"/>
              </a:rPr>
              <a:t>implement the properties that are used for your specific </a:t>
            </a:r>
            <a:r>
              <a:rPr lang="en-US" sz="1550" dirty="0" err="1">
                <a:latin typeface="Candara" pitchFamily="34" charset="0"/>
                <a:cs typeface="Courier New" pitchFamily="49" charset="0"/>
              </a:rPr>
              <a:t>validator</a:t>
            </a:r>
            <a:r>
              <a:rPr lang="en-US" sz="1550" dirty="0">
                <a:latin typeface="Candara" pitchFamily="34" charset="0"/>
                <a:cs typeface="Courier New" pitchFamily="49" charset="0"/>
              </a:rPr>
              <a:t>.</a:t>
            </a:r>
          </a:p>
          <a:p>
            <a:pPr marL="361950" indent="-361950" defTabSz="966788" eaLnBrk="1" hangingPunct="1">
              <a:defRPr/>
            </a:pPr>
            <a:r>
              <a:rPr lang="en-US" sz="1550" dirty="0">
                <a:latin typeface="Candara" pitchFamily="34" charset="0"/>
                <a:cs typeface="Courier New" pitchFamily="49" charset="0"/>
              </a:rPr>
              <a:t>Table 10.1-3 outlines these properties.</a:t>
            </a:r>
          </a:p>
        </p:txBody>
      </p:sp>
      <p:grpSp>
        <p:nvGrpSpPr>
          <p:cNvPr id="358405"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8406" name="Rectangle 4"/>
          <p:cNvSpPr>
            <a:spLocks noChangeArrowheads="1"/>
          </p:cNvSpPr>
          <p:nvPr/>
        </p:nvSpPr>
        <p:spPr bwMode="auto">
          <a:xfrm>
            <a:off x="1816100" y="8355013"/>
            <a:ext cx="358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10.1-4 – Validation Example</a:t>
            </a:r>
          </a:p>
        </p:txBody>
      </p:sp>
      <p:graphicFrame>
        <p:nvGraphicFramePr>
          <p:cNvPr id="12" name="Group 132"/>
          <p:cNvGraphicFramePr>
            <a:graphicFrameLocks/>
          </p:cNvGraphicFramePr>
          <p:nvPr/>
        </p:nvGraphicFramePr>
        <p:xfrm>
          <a:off x="609600" y="1828800"/>
          <a:ext cx="5486400" cy="1781173"/>
        </p:xfrm>
        <a:graphic>
          <a:graphicData uri="http://schemas.openxmlformats.org/drawingml/2006/table">
            <a:tbl>
              <a:tblPr/>
              <a:tblGrid>
                <a:gridCol w="1752600"/>
                <a:gridCol w="3733800"/>
              </a:tblGrid>
              <a:tr h="243908">
                <a:tc gridSpan="2">
                  <a:txBody>
                    <a:bodyPr/>
                    <a:lstStyle/>
                    <a:p>
                      <a:pPr marL="361950" marR="0" lvl="0" indent="-361950" algn="ctr"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Times New Roman" pitchFamily="18" charset="0"/>
                          <a:cs typeface="Times New Roman" pitchFamily="18" charset="0"/>
                        </a:rPr>
                        <a:t>Table </a:t>
                      </a:r>
                      <a:r>
                        <a:rPr kumimoji="0" lang="en-US" sz="1000" b="1" i="0" u="none" strike="noStrike" cap="none" normalizeH="0" baseline="0" dirty="0" err="1" smtClean="0">
                          <a:ln>
                            <a:noFill/>
                          </a:ln>
                          <a:solidFill>
                            <a:srgbClr val="000000"/>
                          </a:solidFill>
                          <a:effectLst/>
                          <a:latin typeface="Times New Roman" pitchFamily="18" charset="0"/>
                          <a:cs typeface="Times New Roman" pitchFamily="18" charset="0"/>
                        </a:rPr>
                        <a:t>Validator</a:t>
                      </a:r>
                      <a:r>
                        <a:rPr kumimoji="0" lang="en-US" sz="1000" b="1" i="0" u="none" strike="noStrike" cap="none" normalizeH="0" baseline="0" dirty="0" smtClean="0">
                          <a:ln>
                            <a:noFill/>
                          </a:ln>
                          <a:solidFill>
                            <a:srgbClr val="000000"/>
                          </a:solidFill>
                          <a:effectLst/>
                          <a:latin typeface="Times New Roman" pitchFamily="18" charset="0"/>
                          <a:cs typeface="Times New Roman" pitchFamily="18" charset="0"/>
                        </a:rPr>
                        <a:t>-Specific Properties</a:t>
                      </a:r>
                      <a:endParaRPr kumimoji="0" lang="en-US" sz="1000" b="1" i="0" u="none" strike="noStrike" cap="none" normalizeH="0" baseline="0" dirty="0" smtClean="0">
                        <a:ln>
                          <a:noFill/>
                        </a:ln>
                        <a:solidFill>
                          <a:srgbClr val="1F3247"/>
                        </a:solidFill>
                        <a:effectLst/>
                        <a:latin typeface="Times New Roman" pitchFamily="18" charset="0"/>
                        <a:cs typeface="Times New Roman" pitchFamily="18" charset="0"/>
                      </a:endParaRPr>
                    </a:p>
                  </a:txBody>
                  <a:tcPr marL="91441" marR="91441" marT="45733" marB="4573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24390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imes New Roman" pitchFamily="18" charset="0"/>
                          <a:cs typeface="Times New Roman" pitchFamily="18" charset="0"/>
                        </a:rPr>
                        <a:t>Validator Control</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Times New Roman" pitchFamily="18" charset="0"/>
                          <a:cs typeface="Times New Roman" pitchFamily="18" charset="0"/>
                        </a:rPr>
                        <a:t>Added Members</a:t>
                      </a:r>
                      <a:endParaRPr kumimoji="0" lang="en-US" sz="10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33" marB="45733"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4390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RequiredFieldValidator</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None required</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4390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RangeValidator</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Times New Roman" pitchFamily="18" charset="0"/>
                          <a:cs typeface="Times New Roman" pitchFamily="18" charset="0"/>
                        </a:rPr>
                        <a:t>MaximumValue</a:t>
                      </a:r>
                      <a:r>
                        <a:rPr kumimoji="0" lang="en-US" sz="1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000000"/>
                          </a:solidFill>
                          <a:effectLst/>
                          <a:latin typeface="Times New Roman" pitchFamily="18" charset="0"/>
                          <a:cs typeface="Times New Roman" pitchFamily="18" charset="0"/>
                        </a:rPr>
                        <a:t>MinimumValue</a:t>
                      </a:r>
                      <a:r>
                        <a:rPr kumimoji="0" lang="en-US" sz="1000" b="0" i="0" u="none" strike="noStrike" cap="none" normalizeH="0" baseline="0" dirty="0" smtClean="0">
                          <a:ln>
                            <a:noFill/>
                          </a:ln>
                          <a:solidFill>
                            <a:srgbClr val="000000"/>
                          </a:solidFill>
                          <a:effectLst/>
                          <a:latin typeface="Times New Roman" pitchFamily="18" charset="0"/>
                          <a:cs typeface="Times New Roman" pitchFamily="18" charset="0"/>
                        </a:rPr>
                        <a:t>, Type</a:t>
                      </a:r>
                      <a:endParaRPr kumimoji="0" lang="en-US" sz="10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4390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CompareValidator</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ControlToCompare, Operator, Type, ValueToCompare</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43908">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RegularExpressionValidator</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ValidationExpression</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17725">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cs typeface="Times New Roman" pitchFamily="18" charset="0"/>
                        </a:rPr>
                        <a:t>CustomValidator</a:t>
                      </a:r>
                      <a:endParaRPr kumimoji="0" lang="en-US" sz="1000" b="0" i="0" u="none" strike="noStrike" cap="none" normalizeH="0" baseline="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Times New Roman" pitchFamily="18" charset="0"/>
                          <a:cs typeface="Times New Roman" pitchFamily="18" charset="0"/>
                        </a:rPr>
                        <a:t>ClientValidationFunction</a:t>
                      </a:r>
                      <a:r>
                        <a:rPr kumimoji="0" lang="en-US" sz="1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000000"/>
                          </a:solidFill>
                          <a:effectLst/>
                          <a:latin typeface="Times New Roman" pitchFamily="18" charset="0"/>
                          <a:cs typeface="Times New Roman" pitchFamily="18" charset="0"/>
                        </a:rPr>
                        <a:t>ValidateEmptyText</a:t>
                      </a:r>
                      <a:r>
                        <a:rPr kumimoji="0" lang="en-US" sz="1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000000"/>
                          </a:solidFill>
                          <a:effectLst/>
                          <a:latin typeface="Times New Roman" pitchFamily="18" charset="0"/>
                          <a:cs typeface="Times New Roman" pitchFamily="18" charset="0"/>
                        </a:rPr>
                        <a:t>ServerValidate</a:t>
                      </a:r>
                      <a:r>
                        <a:rPr kumimoji="0" lang="en-US" sz="1000" b="0" i="0" u="none" strike="noStrike" cap="none" normalizeH="0" baseline="0" dirty="0" smtClean="0">
                          <a:ln>
                            <a:noFill/>
                          </a:ln>
                          <a:solidFill>
                            <a:srgbClr val="000000"/>
                          </a:solidFill>
                          <a:effectLst/>
                          <a:latin typeface="Times New Roman" pitchFamily="18" charset="0"/>
                          <a:cs typeface="Times New Roman" pitchFamily="18" charset="0"/>
                        </a:rPr>
                        <a:t> event</a:t>
                      </a:r>
                      <a:endParaRPr kumimoji="0" lang="en-US" sz="1000" b="0" i="0" u="none" strike="noStrike" cap="none" normalizeH="0" baseline="0" dirty="0" smtClean="0">
                        <a:ln>
                          <a:noFill/>
                        </a:ln>
                        <a:solidFill>
                          <a:schemeClr val="tx1"/>
                        </a:solidFill>
                        <a:effectLst/>
                        <a:latin typeface="Courier New" pitchFamily="49" charset="0"/>
                        <a:cs typeface="Arial" pitchFamily="34" charset="0"/>
                      </a:endParaRPr>
                    </a:p>
                  </a:txBody>
                  <a:tcPr marL="91441" marR="91441" marT="45733" marB="4573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8432" name="Rectangle 4"/>
          <p:cNvSpPr>
            <a:spLocks noChangeArrowheads="1"/>
          </p:cNvSpPr>
          <p:nvPr/>
        </p:nvSpPr>
        <p:spPr bwMode="auto">
          <a:xfrm>
            <a:off x="1066800" y="3581400"/>
            <a:ext cx="487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Figure 10.1-3 – BaseValidator’s Implementable Properties</a:t>
            </a:r>
          </a:p>
        </p:txBody>
      </p:sp>
      <p:sp>
        <p:nvSpPr>
          <p:cNvPr id="14" name="Rectangle 7"/>
          <p:cNvSpPr txBox="1">
            <a:spLocks noChangeArrowheads="1"/>
          </p:cNvSpPr>
          <p:nvPr/>
        </p:nvSpPr>
        <p:spPr>
          <a:xfrm>
            <a:off x="228600" y="3962400"/>
            <a:ext cx="6565900" cy="1676400"/>
          </a:xfrm>
          <a:prstGeom prst="rect">
            <a:avLst/>
          </a:prstGeom>
        </p:spPr>
        <p:txBody>
          <a:bodyPr/>
          <a:lstStyle/>
          <a:p>
            <a:pPr marL="361950" indent="-361950" defTabSz="966788" eaLnBrk="1" hangingPunct="1">
              <a:defRPr/>
            </a:pPr>
            <a:r>
              <a:rPr lang="en-US" sz="1550" b="1" dirty="0" err="1">
                <a:latin typeface="Candara" pitchFamily="34" charset="0"/>
                <a:cs typeface="Courier New" pitchFamily="49" charset="0"/>
              </a:rPr>
              <a:t>RangeValidator</a:t>
            </a:r>
            <a:r>
              <a:rPr lang="en-US" sz="1550" b="1" dirty="0">
                <a:latin typeface="Candara" pitchFamily="34" charset="0"/>
                <a:cs typeface="Courier New" pitchFamily="49" charset="0"/>
              </a:rPr>
              <a:t> Example</a:t>
            </a:r>
            <a:r>
              <a:rPr lang="en-US" sz="1550" dirty="0">
                <a:latin typeface="Candara" pitchFamily="34" charset="0"/>
                <a:cs typeface="Courier New" pitchFamily="49" charset="0"/>
              </a:rPr>
              <a:t>:</a:t>
            </a:r>
          </a:p>
          <a:p>
            <a:pPr marL="361950" indent="-361950" defTabSz="966788" eaLnBrk="1" hangingPunct="1">
              <a:defRPr/>
            </a:pPr>
            <a:r>
              <a:rPr lang="en-US" sz="1550" dirty="0">
                <a:latin typeface="Candara" pitchFamily="34" charset="0"/>
                <a:cs typeface="Courier New" pitchFamily="49" charset="0"/>
              </a:rPr>
              <a:t>A Simple Validation Example To understand how validation works, you can</a:t>
            </a:r>
          </a:p>
          <a:p>
            <a:pPr marL="361950" indent="-361950" defTabSz="966788" eaLnBrk="1" hangingPunct="1">
              <a:defRPr/>
            </a:pPr>
            <a:r>
              <a:rPr lang="en-US" sz="1550" dirty="0">
                <a:latin typeface="Candara" pitchFamily="34" charset="0"/>
                <a:cs typeface="Courier New" pitchFamily="49" charset="0"/>
              </a:rPr>
              <a:t>create a simple web page. This test uses a single Button web control, two</a:t>
            </a:r>
          </a:p>
          <a:p>
            <a:pPr marL="361950" indent="-361950" defTabSz="966788" eaLnBrk="1" hangingPunct="1">
              <a:defRPr/>
            </a:pPr>
            <a:r>
              <a:rPr lang="en-US" sz="1550" dirty="0" err="1">
                <a:latin typeface="Candara" pitchFamily="34" charset="0"/>
                <a:cs typeface="Courier New" pitchFamily="49" charset="0"/>
              </a:rPr>
              <a:t>TextBox</a:t>
            </a:r>
            <a:r>
              <a:rPr lang="en-US" sz="1550" dirty="0">
                <a:latin typeface="Candara" pitchFamily="34" charset="0"/>
                <a:cs typeface="Courier New" pitchFamily="49" charset="0"/>
              </a:rPr>
              <a:t> controls, and a </a:t>
            </a:r>
            <a:r>
              <a:rPr lang="en-US" sz="1550" dirty="0" err="1">
                <a:latin typeface="Candara" pitchFamily="34" charset="0"/>
                <a:cs typeface="Courier New" pitchFamily="49" charset="0"/>
              </a:rPr>
              <a:t>RangeValidator</a:t>
            </a:r>
            <a:r>
              <a:rPr lang="en-US" sz="1550" dirty="0">
                <a:latin typeface="Candara" pitchFamily="34" charset="0"/>
                <a:cs typeface="Courier New" pitchFamily="49" charset="0"/>
              </a:rPr>
              <a:t> control that validates the first text</a:t>
            </a:r>
          </a:p>
          <a:p>
            <a:pPr marL="361950" indent="-361950" defTabSz="966788" eaLnBrk="1" hangingPunct="1">
              <a:defRPr/>
            </a:pPr>
            <a:r>
              <a:rPr lang="en-US" sz="1550" dirty="0">
                <a:latin typeface="Candara" pitchFamily="34" charset="0"/>
                <a:cs typeface="Courier New" pitchFamily="49" charset="0"/>
              </a:rPr>
              <a:t>box. If validation fails, the </a:t>
            </a:r>
            <a:r>
              <a:rPr lang="en-US" sz="1550" dirty="0" err="1">
                <a:latin typeface="Candara" pitchFamily="34" charset="0"/>
                <a:cs typeface="Courier New" pitchFamily="49" charset="0"/>
              </a:rPr>
              <a:t>RangeValidator</a:t>
            </a:r>
            <a:r>
              <a:rPr lang="en-US" sz="1550" dirty="0">
                <a:latin typeface="Candara" pitchFamily="34" charset="0"/>
                <a:cs typeface="Courier New" pitchFamily="49" charset="0"/>
              </a:rPr>
              <a:t> control displays an error message, </a:t>
            </a:r>
          </a:p>
          <a:p>
            <a:pPr marL="361950" indent="-361950" defTabSz="966788" eaLnBrk="1" hangingPunct="1">
              <a:defRPr/>
            </a:pPr>
            <a:r>
              <a:rPr lang="en-US" sz="1550" dirty="0">
                <a:latin typeface="Candara" pitchFamily="34" charset="0"/>
                <a:cs typeface="Courier New" pitchFamily="49" charset="0"/>
              </a:rPr>
              <a:t>so you should place this control immediately next to the </a:t>
            </a:r>
            <a:r>
              <a:rPr lang="en-US" sz="1550" dirty="0" err="1">
                <a:latin typeface="Candara" pitchFamily="34" charset="0"/>
                <a:cs typeface="Courier New" pitchFamily="49" charset="0"/>
              </a:rPr>
              <a:t>TextBox</a:t>
            </a:r>
            <a:r>
              <a:rPr lang="en-US" sz="1550" dirty="0">
                <a:latin typeface="Candara" pitchFamily="34" charset="0"/>
                <a:cs typeface="Courier New" pitchFamily="49" charset="0"/>
              </a:rPr>
              <a:t> it's</a:t>
            </a:r>
          </a:p>
          <a:p>
            <a:pPr marL="361950" indent="-361950" defTabSz="966788" eaLnBrk="1" hangingPunct="1">
              <a:defRPr/>
            </a:pPr>
            <a:r>
              <a:rPr lang="en-US" sz="1550" dirty="0">
                <a:latin typeface="Candara" pitchFamily="34" charset="0"/>
                <a:cs typeface="Courier New" pitchFamily="49" charset="0"/>
              </a:rPr>
              <a:t>validating. The second text box does not use any validation. The figure 10.1-4</a:t>
            </a:r>
          </a:p>
          <a:p>
            <a:pPr marL="361950" indent="-361950" defTabSz="966788" eaLnBrk="1" hangingPunct="1">
              <a:defRPr/>
            </a:pPr>
            <a:r>
              <a:rPr lang="en-US" sz="1550" dirty="0">
                <a:latin typeface="Candara" pitchFamily="34" charset="0"/>
                <a:cs typeface="Courier New" pitchFamily="49" charset="0"/>
              </a:rPr>
              <a:t>shows the appearance of the page after a failed validation attempt.</a:t>
            </a:r>
          </a:p>
        </p:txBody>
      </p:sp>
      <p:pic>
        <p:nvPicPr>
          <p:cNvPr id="358434" name="Picture 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926138"/>
            <a:ext cx="44196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5"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59427"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CB49428D-DD3F-4AD4-9A8B-9C11D4D9AD14}" type="slidenum">
              <a:rPr lang="en-US" altLang="en-US" sz="800">
                <a:latin typeface="Arial" pitchFamily="34" charset="0"/>
              </a:rPr>
              <a:pPr algn="r" eaLnBrk="1" hangingPunct="1">
                <a:spcBef>
                  <a:spcPct val="0"/>
                </a:spcBef>
                <a:buFontTx/>
                <a:buNone/>
              </a:pPr>
              <a:t>8</a:t>
            </a:fld>
            <a:endParaRPr lang="en-US" altLang="en-US" sz="800">
              <a:latin typeface="Arial" pitchFamily="34" charset="0"/>
            </a:endParaRPr>
          </a:p>
        </p:txBody>
      </p:sp>
      <p:sp>
        <p:nvSpPr>
          <p:cNvPr id="5" name="Rectangle 7"/>
          <p:cNvSpPr txBox="1">
            <a:spLocks noChangeArrowheads="1"/>
          </p:cNvSpPr>
          <p:nvPr/>
        </p:nvSpPr>
        <p:spPr>
          <a:xfrm>
            <a:off x="228600" y="762000"/>
            <a:ext cx="6565900" cy="52578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In addition, place a Label control at the bottom of the form. This label will </a:t>
            </a:r>
          </a:p>
          <a:p>
            <a:pPr marL="228600" indent="-228600" defTabSz="966788" eaLnBrk="1" hangingPunct="1">
              <a:defRPr/>
            </a:pPr>
            <a:r>
              <a:rPr lang="en-US" sz="1550" dirty="0">
                <a:latin typeface="Candara" pitchFamily="34" charset="0"/>
                <a:cs typeface="Courier New" pitchFamily="49" charset="0"/>
              </a:rPr>
              <a:t>report when the page has been posted back and the event-handling code</a:t>
            </a:r>
          </a:p>
          <a:p>
            <a:pPr marL="228600" indent="-228600" defTabSz="966788" eaLnBrk="1" hangingPunct="1">
              <a:defRPr/>
            </a:pPr>
            <a:r>
              <a:rPr lang="en-US" sz="1550" dirty="0">
                <a:latin typeface="Candara" pitchFamily="34" charset="0"/>
                <a:cs typeface="Courier New" pitchFamily="49" charset="0"/>
              </a:rPr>
              <a:t>has executed. Disable its </a:t>
            </a:r>
            <a:r>
              <a:rPr lang="en-US" sz="1550" b="1" dirty="0" err="1">
                <a:latin typeface="Candara" pitchFamily="34" charset="0"/>
                <a:cs typeface="Courier New" pitchFamily="49" charset="0"/>
              </a:rPr>
              <a:t>EnableViewState</a:t>
            </a:r>
            <a:r>
              <a:rPr lang="en-US" sz="1550" dirty="0">
                <a:latin typeface="Candara" pitchFamily="34" charset="0"/>
                <a:cs typeface="Courier New" pitchFamily="49" charset="0"/>
              </a:rPr>
              <a:t> property to ensure that it will be</a:t>
            </a:r>
          </a:p>
          <a:p>
            <a:pPr marL="228600" indent="-228600" defTabSz="966788" eaLnBrk="1" hangingPunct="1">
              <a:defRPr/>
            </a:pPr>
            <a:r>
              <a:rPr lang="en-US" sz="1550" dirty="0">
                <a:latin typeface="Candara" pitchFamily="34" charset="0"/>
                <a:cs typeface="Courier New" pitchFamily="49" charset="0"/>
              </a:rPr>
              <a:t>cleared every time the page is posted back.</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The markup for this page defines a </a:t>
            </a:r>
            <a:r>
              <a:rPr lang="en-US" sz="1550" b="1" dirty="0" err="1">
                <a:latin typeface="Candara" pitchFamily="34" charset="0"/>
                <a:cs typeface="Courier New" pitchFamily="49" charset="0"/>
              </a:rPr>
              <a:t>RangeValidator</a:t>
            </a:r>
            <a:r>
              <a:rPr lang="en-US" sz="1550" dirty="0">
                <a:latin typeface="Candara" pitchFamily="34" charset="0"/>
                <a:cs typeface="Courier New" pitchFamily="49" charset="0"/>
              </a:rPr>
              <a:t> control, sets the error</a:t>
            </a:r>
          </a:p>
          <a:p>
            <a:pPr marL="228600" indent="-228600" defTabSz="966788" eaLnBrk="1" hangingPunct="1">
              <a:defRPr/>
            </a:pPr>
            <a:r>
              <a:rPr lang="en-US" sz="1550" dirty="0">
                <a:latin typeface="Candara" pitchFamily="34" charset="0"/>
                <a:cs typeface="Courier New" pitchFamily="49" charset="0"/>
              </a:rPr>
              <a:t>message, identifies the control that will be validated, and requires an integer</a:t>
            </a:r>
          </a:p>
          <a:p>
            <a:pPr marL="228600" indent="-228600" defTabSz="966788" eaLnBrk="1" hangingPunct="1">
              <a:defRPr/>
            </a:pPr>
            <a:r>
              <a:rPr lang="en-US" sz="1550" dirty="0">
                <a:latin typeface="Candara" pitchFamily="34" charset="0"/>
                <a:cs typeface="Courier New" pitchFamily="49" charset="0"/>
              </a:rPr>
              <a:t>from 1 to 10. These properties are set in the .</a:t>
            </a:r>
            <a:r>
              <a:rPr lang="en-US" sz="1550" dirty="0" err="1">
                <a:latin typeface="Candara" pitchFamily="34" charset="0"/>
                <a:cs typeface="Courier New" pitchFamily="49" charset="0"/>
              </a:rPr>
              <a:t>aspx</a:t>
            </a:r>
            <a:r>
              <a:rPr lang="en-US" sz="1550" dirty="0">
                <a:latin typeface="Candara" pitchFamily="34" charset="0"/>
                <a:cs typeface="Courier New" pitchFamily="49" charset="0"/>
              </a:rPr>
              <a:t> file, but they could also be </a:t>
            </a:r>
          </a:p>
          <a:p>
            <a:pPr marL="228600" indent="-228600" defTabSz="966788" eaLnBrk="1" hangingPunct="1">
              <a:defRPr/>
            </a:pPr>
            <a:r>
              <a:rPr lang="en-US" sz="1550" dirty="0">
                <a:latin typeface="Candara" pitchFamily="34" charset="0"/>
                <a:cs typeface="Courier New" pitchFamily="49" charset="0"/>
              </a:rPr>
              <a:t>configured in the event handler for the </a:t>
            </a:r>
            <a:r>
              <a:rPr lang="en-US" sz="1550" dirty="0" err="1">
                <a:latin typeface="Candara" pitchFamily="34" charset="0"/>
                <a:cs typeface="Courier New" pitchFamily="49" charset="0"/>
              </a:rPr>
              <a:t>Page.Load</a:t>
            </a:r>
            <a:r>
              <a:rPr lang="en-US" sz="1550" dirty="0">
                <a:latin typeface="Candara" pitchFamily="34" charset="0"/>
                <a:cs typeface="Courier New" pitchFamily="49" charset="0"/>
              </a:rPr>
              <a:t> event. The Button</a:t>
            </a:r>
          </a:p>
          <a:p>
            <a:pPr marL="228600" indent="-228600" defTabSz="966788" eaLnBrk="1" hangingPunct="1">
              <a:defRPr/>
            </a:pPr>
            <a:r>
              <a:rPr lang="en-US" sz="1550" dirty="0">
                <a:latin typeface="Candara" pitchFamily="34" charset="0"/>
                <a:cs typeface="Courier New" pitchFamily="49" charset="0"/>
              </a:rPr>
              <a:t>automatically has its </a:t>
            </a:r>
            <a:r>
              <a:rPr lang="en-US" sz="1550" b="1" dirty="0" err="1">
                <a:latin typeface="Candara" pitchFamily="34" charset="0"/>
                <a:cs typeface="Courier New" pitchFamily="49" charset="0"/>
              </a:rPr>
              <a:t>CauseValidation</a:t>
            </a:r>
            <a:r>
              <a:rPr lang="en-US" sz="1550" dirty="0">
                <a:latin typeface="Candara" pitchFamily="34" charset="0"/>
                <a:cs typeface="Courier New" pitchFamily="49" charset="0"/>
              </a:rPr>
              <a:t> property set to true, because this is</a:t>
            </a:r>
          </a:p>
          <a:p>
            <a:pPr marL="228600" indent="-228600" defTabSz="966788" eaLnBrk="1" hangingPunct="1">
              <a:defRPr/>
            </a:pPr>
            <a:r>
              <a:rPr lang="en-US" sz="1550" dirty="0">
                <a:latin typeface="Candara" pitchFamily="34" charset="0"/>
                <a:cs typeface="Courier New" pitchFamily="49" charset="0"/>
              </a:rPr>
              <a:t>the default.</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4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Here is the code that responds to the button click:</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If you're testing this web page in a modern browser, you'll notice an </a:t>
            </a:r>
          </a:p>
          <a:p>
            <a:pPr marL="228600" indent="-228600" defTabSz="966788" eaLnBrk="1" hangingPunct="1">
              <a:defRPr/>
            </a:pPr>
            <a:r>
              <a:rPr lang="en-US" sz="1550" dirty="0">
                <a:latin typeface="Candara" pitchFamily="34" charset="0"/>
                <a:cs typeface="Courier New" pitchFamily="49" charset="0"/>
              </a:rPr>
              <a:t>interesting trick. When you first open the page, the error message is hidden.</a:t>
            </a:r>
          </a:p>
          <a:p>
            <a:pPr marL="228600" indent="-228600" defTabSz="966788" eaLnBrk="1" hangingPunct="1">
              <a:defRPr/>
            </a:pPr>
            <a:r>
              <a:rPr lang="en-US" sz="1550" dirty="0">
                <a:latin typeface="Candara" pitchFamily="34" charset="0"/>
                <a:cs typeface="Courier New" pitchFamily="49" charset="0"/>
              </a:rPr>
              <a:t>But if you type an invalid number (remember, validation will succeed for an </a:t>
            </a:r>
          </a:p>
          <a:p>
            <a:pPr marL="228600" indent="-228600" defTabSz="966788" eaLnBrk="1" hangingPunct="1">
              <a:defRPr/>
            </a:pPr>
            <a:r>
              <a:rPr lang="en-US" sz="1550" dirty="0">
                <a:latin typeface="Candara" pitchFamily="34" charset="0"/>
                <a:cs typeface="Courier New" pitchFamily="49" charset="0"/>
              </a:rPr>
              <a:t>empty value) and press the Tab key to move to the second text box, an error</a:t>
            </a:r>
          </a:p>
          <a:p>
            <a:pPr marL="228600" indent="-228600" defTabSz="966788" eaLnBrk="1" hangingPunct="1">
              <a:defRPr/>
            </a:pPr>
            <a:r>
              <a:rPr lang="en-US" sz="1550" dirty="0">
                <a:latin typeface="Candara" pitchFamily="34" charset="0"/>
                <a:cs typeface="Courier New" pitchFamily="49" charset="0"/>
              </a:rPr>
              <a:t>message will appear automatically next to the offending control. This is</a:t>
            </a:r>
          </a:p>
          <a:p>
            <a:pPr marL="228600" indent="-228600" defTabSz="966788" eaLnBrk="1" hangingPunct="1">
              <a:defRPr/>
            </a:pPr>
            <a:r>
              <a:rPr lang="en-US" sz="1550" dirty="0">
                <a:latin typeface="Candara" pitchFamily="34" charset="0"/>
                <a:cs typeface="Courier New" pitchFamily="49" charset="0"/>
              </a:rPr>
              <a:t>because ASP.NET adds a special JavaScript function that detects when the</a:t>
            </a:r>
          </a:p>
          <a:p>
            <a:pPr marL="228600" indent="-228600" defTabSz="966788" eaLnBrk="1" hangingPunct="1">
              <a:defRPr/>
            </a:pPr>
            <a:r>
              <a:rPr lang="en-US" sz="1550" dirty="0">
                <a:latin typeface="Candara" pitchFamily="34" charset="0"/>
                <a:cs typeface="Courier New" pitchFamily="49" charset="0"/>
              </a:rPr>
              <a:t>focus changes. </a:t>
            </a:r>
          </a:p>
        </p:txBody>
      </p:sp>
      <p:grpSp>
        <p:nvGrpSpPr>
          <p:cNvPr id="359429"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9"/>
          <p:cNvSpPr>
            <a:spLocks noChangeArrowheads="1"/>
          </p:cNvSpPr>
          <p:nvPr/>
        </p:nvSpPr>
        <p:spPr bwMode="auto">
          <a:xfrm>
            <a:off x="381000" y="3260725"/>
            <a:ext cx="6248400" cy="2286000"/>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A number (1 to 10): </a:t>
            </a:r>
          </a:p>
          <a:p>
            <a:pPr defTabSz="966788" eaLnBrk="1" hangingPunct="1">
              <a:defRPr/>
            </a:pPr>
            <a:r>
              <a:rPr lang="en-US" sz="1100" dirty="0">
                <a:solidFill>
                  <a:srgbClr val="002B82"/>
                </a:solidFill>
                <a:latin typeface="Candara" pitchFamily="34" charset="0"/>
              </a:rPr>
              <a:t>&lt;asp:TextBox id="txtValidated" runat="server" /&gt;</a:t>
            </a:r>
          </a:p>
          <a:p>
            <a:pPr defTabSz="966788" eaLnBrk="1" hangingPunct="1">
              <a:defRPr/>
            </a:pPr>
            <a:r>
              <a:rPr lang="en-US" sz="1100" dirty="0">
                <a:solidFill>
                  <a:srgbClr val="002B82"/>
                </a:solidFill>
                <a:latin typeface="Candara" pitchFamily="34" charset="0"/>
              </a:rPr>
              <a:t>&lt;asp:RangeValidator id="RangeValidator" runat="server"</a:t>
            </a:r>
          </a:p>
          <a:p>
            <a:pPr defTabSz="966788" eaLnBrk="1" hangingPunct="1">
              <a:defRPr/>
            </a:pPr>
            <a:r>
              <a:rPr lang="en-US" sz="1100" dirty="0">
                <a:solidFill>
                  <a:srgbClr val="002B82"/>
                </a:solidFill>
                <a:latin typeface="Candara" pitchFamily="34" charset="0"/>
              </a:rPr>
              <a:t>  ErrorMessage="This Number Is Not In The Range“ ControlToValidate="txtValidated"</a:t>
            </a:r>
          </a:p>
          <a:p>
            <a:pPr defTabSz="966788" eaLnBrk="1" hangingPunct="1">
              <a:defRPr/>
            </a:pPr>
            <a:r>
              <a:rPr lang="en-US" sz="1100" dirty="0">
                <a:solidFill>
                  <a:srgbClr val="002B82"/>
                </a:solidFill>
                <a:latin typeface="Candara" pitchFamily="34" charset="0"/>
              </a:rPr>
              <a:t>  MaximumValue="10" MinimumValue="1“ Type="Integer" /&gt;</a:t>
            </a:r>
          </a:p>
          <a:p>
            <a:pPr defTabSz="966788" eaLnBrk="1" hangingPunct="1">
              <a:defRPr/>
            </a:pPr>
            <a:r>
              <a:rPr lang="en-US" sz="1100" dirty="0">
                <a:solidFill>
                  <a:srgbClr val="002B82"/>
                </a:solidFill>
                <a:latin typeface="Candara" pitchFamily="34" charset="0"/>
              </a:rPr>
              <a:t>&lt;br /&gt;&lt;br /&gt;</a:t>
            </a:r>
          </a:p>
          <a:p>
            <a:pPr defTabSz="966788" eaLnBrk="1" hangingPunct="1">
              <a:defRPr/>
            </a:pPr>
            <a:r>
              <a:rPr lang="en-US" sz="1100" dirty="0">
                <a:solidFill>
                  <a:srgbClr val="002B82"/>
                </a:solidFill>
                <a:latin typeface="Candara" pitchFamily="34" charset="0"/>
              </a:rPr>
              <a:t>Not validated:</a:t>
            </a:r>
          </a:p>
          <a:p>
            <a:pPr defTabSz="966788" eaLnBrk="1" hangingPunct="1">
              <a:defRPr/>
            </a:pPr>
            <a:r>
              <a:rPr lang="en-US" sz="1100" dirty="0">
                <a:solidFill>
                  <a:srgbClr val="002B82"/>
                </a:solidFill>
                <a:latin typeface="Candara" pitchFamily="34" charset="0"/>
              </a:rPr>
              <a:t>&lt;asp:TextBox id="txtNotValidated" runat="server" /&gt;&lt;br /&gt;&lt;br /&gt;</a:t>
            </a:r>
          </a:p>
          <a:p>
            <a:pPr defTabSz="966788" eaLnBrk="1" hangingPunct="1">
              <a:defRPr/>
            </a:pPr>
            <a:r>
              <a:rPr lang="en-US" sz="1100" dirty="0">
                <a:solidFill>
                  <a:srgbClr val="002B82"/>
                </a:solidFill>
                <a:latin typeface="Candara" pitchFamily="34" charset="0"/>
              </a:rPr>
              <a:t>&lt;asp:Button id="cmdOK" runat="server" Text="OK" OnClick="cmdOK_Click" /&gt;</a:t>
            </a:r>
          </a:p>
          <a:p>
            <a:pPr defTabSz="966788" eaLnBrk="1" hangingPunct="1">
              <a:defRPr/>
            </a:pPr>
            <a:endParaRPr lang="en-US" sz="1100" dirty="0">
              <a:solidFill>
                <a:srgbClr val="002B82"/>
              </a:solidFill>
              <a:latin typeface="Candara" pitchFamily="34" charset="0"/>
            </a:endParaRPr>
          </a:p>
          <a:p>
            <a:pPr defTabSz="966788" eaLnBrk="1" hangingPunct="1">
              <a:defRPr/>
            </a:pPr>
            <a:r>
              <a:rPr lang="en-US" sz="1100" dirty="0">
                <a:solidFill>
                  <a:srgbClr val="002B82"/>
                </a:solidFill>
                <a:latin typeface="Candara" pitchFamily="34" charset="0"/>
              </a:rPr>
              <a:t>&lt;br /&gt;&lt;br /&gt;</a:t>
            </a:r>
          </a:p>
          <a:p>
            <a:pPr defTabSz="966788" eaLnBrk="1" hangingPunct="1">
              <a:defRPr/>
            </a:pPr>
            <a:r>
              <a:rPr lang="en-US" sz="1100" dirty="0">
                <a:solidFill>
                  <a:srgbClr val="002B82"/>
                </a:solidFill>
                <a:latin typeface="Candara" pitchFamily="34" charset="0"/>
              </a:rPr>
              <a:t>&lt;asp:Label id="lblMessage" runat="server"</a:t>
            </a:r>
          </a:p>
          <a:p>
            <a:pPr defTabSz="966788" eaLnBrk="1" hangingPunct="1">
              <a:defRPr/>
            </a:pPr>
            <a:r>
              <a:rPr lang="en-US" sz="1100" dirty="0">
                <a:solidFill>
                  <a:srgbClr val="002B82"/>
                </a:solidFill>
                <a:latin typeface="Candara" pitchFamily="34" charset="0"/>
              </a:rPr>
              <a:t>  EnableViewState="False" /&gt;</a:t>
            </a:r>
          </a:p>
        </p:txBody>
      </p:sp>
      <p:sp>
        <p:nvSpPr>
          <p:cNvPr id="359431" name="Rectangle 4"/>
          <p:cNvSpPr>
            <a:spLocks noChangeArrowheads="1"/>
          </p:cNvSpPr>
          <p:nvPr/>
        </p:nvSpPr>
        <p:spPr bwMode="auto">
          <a:xfrm>
            <a:off x="1676400" y="5473700"/>
            <a:ext cx="358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10.1-1a – Using a RangeValidator</a:t>
            </a:r>
          </a:p>
        </p:txBody>
      </p:sp>
      <p:sp>
        <p:nvSpPr>
          <p:cNvPr id="18" name="Rectangle 21"/>
          <p:cNvSpPr>
            <a:spLocks noChangeArrowheads="1"/>
          </p:cNvSpPr>
          <p:nvPr/>
        </p:nvSpPr>
        <p:spPr bwMode="auto">
          <a:xfrm>
            <a:off x="381000" y="6015038"/>
            <a:ext cx="6248400" cy="769937"/>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protected void cmdOK_Click(Object sender, EventArgs e)</a:t>
            </a:r>
          </a:p>
          <a:p>
            <a:pPr defTabSz="966788" eaLnBrk="1" hangingPunct="1">
              <a:defRPr/>
            </a:pPr>
            <a:r>
              <a:rPr lang="en-US" sz="1100" dirty="0">
                <a:solidFill>
                  <a:srgbClr val="002B82"/>
                </a:solidFill>
                <a:latin typeface="Candara" pitchFamily="34" charset="0"/>
              </a:rPr>
              <a:t>{</a:t>
            </a:r>
          </a:p>
          <a:p>
            <a:pPr defTabSz="966788" eaLnBrk="1" hangingPunct="1">
              <a:defRPr/>
            </a:pPr>
            <a:r>
              <a:rPr lang="en-US" sz="1100" dirty="0">
                <a:solidFill>
                  <a:srgbClr val="002B82"/>
                </a:solidFill>
                <a:latin typeface="Candara" pitchFamily="34" charset="0"/>
              </a:rPr>
              <a:t>    lblMessage.Text = "cmdOK_Click event handler executed.";</a:t>
            </a:r>
          </a:p>
          <a:p>
            <a:pPr defTabSz="966788" eaLnBrk="1" hangingPunct="1">
              <a:defRPr/>
            </a:pPr>
            <a:r>
              <a:rPr lang="en-US" sz="1100" dirty="0">
                <a:solidFill>
                  <a:srgbClr val="002B82"/>
                </a:solidFill>
                <a:latin typeface="Candara" pitchFamily="34" charset="0"/>
              </a:rPr>
              <a:t>}</a:t>
            </a:r>
          </a:p>
        </p:txBody>
      </p:sp>
      <p:sp>
        <p:nvSpPr>
          <p:cNvPr id="359433" name="Rectangle 4"/>
          <p:cNvSpPr>
            <a:spLocks noChangeArrowheads="1"/>
          </p:cNvSpPr>
          <p:nvPr/>
        </p:nvSpPr>
        <p:spPr bwMode="auto">
          <a:xfrm>
            <a:off x="1981200" y="6761163"/>
            <a:ext cx="2514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10.1-1b – Code Behind</a:t>
            </a:r>
          </a:p>
        </p:txBody>
      </p:sp>
      <p:sp>
        <p:nvSpPr>
          <p:cNvPr id="359434"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62000"/>
            <a:ext cx="6858000"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360451" name="Slide Number Placeholder 11"/>
          <p:cNvSpPr txBox="1">
            <a:spLocks/>
          </p:cNvSpPr>
          <p:nvPr/>
        </p:nvSpPr>
        <p:spPr bwMode="auto">
          <a:xfrm>
            <a:off x="6286500" y="8534400"/>
            <a:ext cx="4191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eaLnBrk="1" hangingPunct="1">
              <a:spcBef>
                <a:spcPct val="0"/>
              </a:spcBef>
              <a:buFontTx/>
              <a:buNone/>
            </a:pPr>
            <a:fld id="{5EBCCDA5-96BF-4DBA-8D23-97F927BC385E}" type="slidenum">
              <a:rPr lang="en-US" altLang="en-US" sz="800">
                <a:latin typeface="Arial" pitchFamily="34" charset="0"/>
              </a:rPr>
              <a:pPr algn="r" eaLnBrk="1" hangingPunct="1">
                <a:spcBef>
                  <a:spcPct val="0"/>
                </a:spcBef>
                <a:buFontTx/>
                <a:buNone/>
              </a:pPr>
              <a:t>9</a:t>
            </a:fld>
            <a:endParaRPr lang="en-US" altLang="en-US" sz="800">
              <a:latin typeface="Arial" pitchFamily="34" charset="0"/>
            </a:endParaRPr>
          </a:p>
        </p:txBody>
      </p:sp>
      <p:sp>
        <p:nvSpPr>
          <p:cNvPr id="5" name="Rectangle 7"/>
          <p:cNvSpPr txBox="1">
            <a:spLocks noChangeArrowheads="1"/>
          </p:cNvSpPr>
          <p:nvPr/>
        </p:nvSpPr>
        <p:spPr>
          <a:xfrm>
            <a:off x="228600" y="762000"/>
            <a:ext cx="6565900" cy="7162800"/>
          </a:xfrm>
          <a:prstGeom prst="rect">
            <a:avLst/>
          </a:prstGeom>
        </p:spPr>
        <p:txBody>
          <a:bodyPr/>
          <a:lstStyle/>
          <a:p>
            <a:pPr marL="228600" indent="-228600" defTabSz="966788" eaLnBrk="1" hangingPunct="1">
              <a:defRPr/>
            </a:pPr>
            <a:r>
              <a:rPr lang="en-US" sz="1550" dirty="0">
                <a:latin typeface="Candara" pitchFamily="34" charset="0"/>
                <a:cs typeface="Courier New" pitchFamily="49" charset="0"/>
              </a:rPr>
              <a:t>The actual implementation of this JavaScript code is somewhat complicated,</a:t>
            </a:r>
          </a:p>
          <a:p>
            <a:pPr marL="228600" indent="-228600" defTabSz="966788" eaLnBrk="1" hangingPunct="1">
              <a:defRPr/>
            </a:pPr>
            <a:r>
              <a:rPr lang="en-US" sz="1550" dirty="0">
                <a:latin typeface="Candara" pitchFamily="34" charset="0"/>
                <a:cs typeface="Courier New" pitchFamily="49" charset="0"/>
              </a:rPr>
              <a:t>but ASP.NET handles all the details for you automatically. As a result, if you</a:t>
            </a:r>
          </a:p>
          <a:p>
            <a:pPr marL="228600" indent="-228600" defTabSz="966788" eaLnBrk="1" hangingPunct="1">
              <a:defRPr/>
            </a:pPr>
            <a:r>
              <a:rPr lang="en-US" sz="1550" dirty="0">
                <a:latin typeface="Candara" pitchFamily="34" charset="0"/>
                <a:cs typeface="Courier New" pitchFamily="49" charset="0"/>
              </a:rPr>
              <a:t>try to click the OK button with an invalid value in </a:t>
            </a:r>
            <a:r>
              <a:rPr lang="en-US" sz="1550" b="1" dirty="0" err="1">
                <a:latin typeface="Candara" pitchFamily="34" charset="0"/>
                <a:cs typeface="Courier New" pitchFamily="49" charset="0"/>
              </a:rPr>
              <a:t>txtValidated</a:t>
            </a:r>
            <a:r>
              <a:rPr lang="en-US" sz="1550" dirty="0">
                <a:latin typeface="Candara" pitchFamily="34" charset="0"/>
                <a:cs typeface="Courier New" pitchFamily="49" charset="0"/>
              </a:rPr>
              <a:t>, your actions</a:t>
            </a:r>
          </a:p>
          <a:p>
            <a:pPr marL="228600" indent="-228600" defTabSz="966788" eaLnBrk="1" hangingPunct="1">
              <a:defRPr/>
            </a:pPr>
            <a:r>
              <a:rPr lang="en-US" sz="1550" dirty="0">
                <a:latin typeface="Candara" pitchFamily="34" charset="0"/>
                <a:cs typeface="Courier New" pitchFamily="49" charset="0"/>
              </a:rPr>
              <a:t>will be Ignored and the page won't be posted back.</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Not all browsers will support client-side validation. To see what will happen </a:t>
            </a:r>
          </a:p>
          <a:p>
            <a:pPr marL="228600" indent="-228600" defTabSz="966788" eaLnBrk="1" hangingPunct="1">
              <a:defRPr/>
            </a:pPr>
            <a:r>
              <a:rPr lang="en-US" sz="1550" dirty="0">
                <a:latin typeface="Candara" pitchFamily="34" charset="0"/>
                <a:cs typeface="Courier New" pitchFamily="49" charset="0"/>
              </a:rPr>
              <a:t>on a down-level browser, set the </a:t>
            </a:r>
            <a:r>
              <a:rPr lang="en-US" sz="1550" b="1" dirty="0" err="1">
                <a:latin typeface="Candara" pitchFamily="34" charset="0"/>
                <a:cs typeface="Courier New" pitchFamily="49" charset="0"/>
              </a:rPr>
              <a:t>RangeValidator</a:t>
            </a:r>
            <a:r>
              <a:rPr lang="en-US" sz="1550" dirty="0" err="1">
                <a:latin typeface="Candara" pitchFamily="34" charset="0"/>
                <a:cs typeface="Courier New" pitchFamily="49" charset="0"/>
              </a:rPr>
              <a:t>.</a:t>
            </a:r>
            <a:r>
              <a:rPr lang="en-US" sz="1550" b="1" dirty="0" err="1">
                <a:latin typeface="Candara" pitchFamily="34" charset="0"/>
                <a:cs typeface="Courier New" pitchFamily="49" charset="0"/>
              </a:rPr>
              <a:t>EnableClientScript</a:t>
            </a:r>
            <a:r>
              <a:rPr lang="en-US" sz="1550" b="1" dirty="0">
                <a:latin typeface="Candara" pitchFamily="34" charset="0"/>
                <a:cs typeface="Courier New" pitchFamily="49" charset="0"/>
              </a:rPr>
              <a:t> </a:t>
            </a:r>
          </a:p>
          <a:p>
            <a:pPr marL="228600" indent="-228600" defTabSz="966788" eaLnBrk="1" hangingPunct="1">
              <a:defRPr/>
            </a:pPr>
            <a:r>
              <a:rPr lang="en-US" sz="1550" dirty="0">
                <a:latin typeface="Candara" pitchFamily="34" charset="0"/>
                <a:cs typeface="Courier New" pitchFamily="49" charset="0"/>
              </a:rPr>
              <a:t>property to false, and rerun the page. Now error messages won't appear</a:t>
            </a:r>
          </a:p>
          <a:p>
            <a:pPr marL="228600" indent="-228600" defTabSz="966788" eaLnBrk="1" hangingPunct="1">
              <a:defRPr/>
            </a:pPr>
            <a:r>
              <a:rPr lang="en-US" sz="1550" dirty="0">
                <a:latin typeface="Candara" pitchFamily="34" charset="0"/>
                <a:cs typeface="Courier New" pitchFamily="49" charset="0"/>
              </a:rPr>
              <a:t>dynamically as you change focus. However, when you click the OK button,</a:t>
            </a:r>
          </a:p>
          <a:p>
            <a:pPr marL="228600" indent="-228600" defTabSz="966788" eaLnBrk="1" hangingPunct="1">
              <a:defRPr/>
            </a:pPr>
            <a:r>
              <a:rPr lang="en-US" sz="1550" dirty="0">
                <a:latin typeface="Candara" pitchFamily="34" charset="0"/>
                <a:cs typeface="Courier New" pitchFamily="49" charset="0"/>
              </a:rPr>
              <a:t>the page will be returned from the server with the appropriate error</a:t>
            </a:r>
          </a:p>
          <a:p>
            <a:pPr marL="228600" indent="-228600" defTabSz="966788" eaLnBrk="1" hangingPunct="1">
              <a:defRPr/>
            </a:pPr>
            <a:r>
              <a:rPr lang="en-US" sz="1550" dirty="0">
                <a:latin typeface="Candara" pitchFamily="34" charset="0"/>
                <a:cs typeface="Courier New" pitchFamily="49" charset="0"/>
              </a:rPr>
              <a:t>message displayed next to the invalid control.</a:t>
            </a: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The potential problem in this scenario is that the click event-handling code </a:t>
            </a:r>
          </a:p>
          <a:p>
            <a:pPr marL="228600" indent="-228600" defTabSz="966788" eaLnBrk="1" hangingPunct="1">
              <a:defRPr/>
            </a:pPr>
            <a:r>
              <a:rPr lang="en-US" sz="1550" dirty="0">
                <a:latin typeface="Candara" pitchFamily="34" charset="0"/>
                <a:cs typeface="Courier New" pitchFamily="49" charset="0"/>
              </a:rPr>
              <a:t>will still execute, even though the page is invalid. To correct this problem and</a:t>
            </a:r>
          </a:p>
          <a:p>
            <a:pPr marL="228600" indent="-228600" defTabSz="966788" eaLnBrk="1" hangingPunct="1">
              <a:defRPr/>
            </a:pPr>
            <a:r>
              <a:rPr lang="en-US" sz="1550" dirty="0">
                <a:latin typeface="Candara" pitchFamily="34" charset="0"/>
                <a:cs typeface="Courier New" pitchFamily="49" charset="0"/>
              </a:rPr>
              <a:t>ensure that your page behaves the same on modern and older browsers, </a:t>
            </a:r>
          </a:p>
          <a:p>
            <a:pPr marL="228600" indent="-228600" defTabSz="966788" eaLnBrk="1" hangingPunct="1">
              <a:defRPr/>
            </a:pPr>
            <a:r>
              <a:rPr lang="en-US" sz="1550" dirty="0">
                <a:latin typeface="Candara" pitchFamily="34" charset="0"/>
                <a:cs typeface="Courier New" pitchFamily="49" charset="0"/>
              </a:rPr>
              <a:t>you must specifically abort the event code if validation hasn't been</a:t>
            </a:r>
          </a:p>
          <a:p>
            <a:pPr marL="228600" indent="-228600" defTabSz="966788" eaLnBrk="1" hangingPunct="1">
              <a:defRPr/>
            </a:pPr>
            <a:r>
              <a:rPr lang="en-US" sz="1550" dirty="0">
                <a:latin typeface="Candara" pitchFamily="34" charset="0"/>
                <a:cs typeface="Courier New" pitchFamily="49" charset="0"/>
              </a:rPr>
              <a:t>performed successfully.</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800" dirty="0">
              <a:latin typeface="Candara" pitchFamily="34" charset="0"/>
              <a:cs typeface="Courier New" pitchFamily="49" charset="0"/>
            </a:endParaRPr>
          </a:p>
          <a:p>
            <a:pPr marL="228600" indent="-228600" defTabSz="966788" eaLnBrk="1" hangingPunct="1">
              <a:defRPr/>
            </a:pPr>
            <a:r>
              <a:rPr lang="en-US" sz="1550" dirty="0">
                <a:latin typeface="Candara" pitchFamily="34" charset="0"/>
                <a:cs typeface="Courier New" pitchFamily="49" charset="0"/>
              </a:rPr>
              <a:t>The code (next slide) solves the current problem, but it isn't much help if the </a:t>
            </a:r>
          </a:p>
          <a:p>
            <a:pPr marL="228600" indent="-228600" defTabSz="966788" eaLnBrk="1" hangingPunct="1">
              <a:defRPr/>
            </a:pPr>
            <a:r>
              <a:rPr lang="en-US" sz="1550" dirty="0">
                <a:latin typeface="Candara" pitchFamily="34" charset="0"/>
                <a:cs typeface="Courier New" pitchFamily="49" charset="0"/>
              </a:rPr>
              <a:t>page contains multiple validation controls. Fortunately, every web form</a:t>
            </a:r>
          </a:p>
          <a:p>
            <a:pPr marL="228600" indent="-228600" defTabSz="966788" eaLnBrk="1" hangingPunct="1">
              <a:defRPr/>
            </a:pPr>
            <a:r>
              <a:rPr lang="en-US" sz="1550" dirty="0">
                <a:latin typeface="Candara" pitchFamily="34" charset="0"/>
                <a:cs typeface="Courier New" pitchFamily="49" charset="0"/>
              </a:rPr>
              <a:t>provides its own </a:t>
            </a:r>
            <a:r>
              <a:rPr lang="en-US" sz="1550" b="1" dirty="0" err="1">
                <a:latin typeface="Candara" pitchFamily="34" charset="0"/>
                <a:cs typeface="Courier New" pitchFamily="49" charset="0"/>
              </a:rPr>
              <a:t>IsValid</a:t>
            </a:r>
            <a:r>
              <a:rPr lang="en-US" sz="1550" dirty="0">
                <a:latin typeface="Candara" pitchFamily="34" charset="0"/>
                <a:cs typeface="Courier New" pitchFamily="49" charset="0"/>
              </a:rPr>
              <a:t> property. This property will be false if any validation</a:t>
            </a:r>
          </a:p>
          <a:p>
            <a:pPr marL="228600" indent="-228600" defTabSz="966788" eaLnBrk="1" hangingPunct="1">
              <a:defRPr/>
            </a:pPr>
            <a:r>
              <a:rPr lang="en-US" sz="1550" dirty="0">
                <a:latin typeface="Candara" pitchFamily="34" charset="0"/>
                <a:cs typeface="Courier New" pitchFamily="49" charset="0"/>
              </a:rPr>
              <a:t>control has failed. It will be true if all the validation controls completed</a:t>
            </a:r>
          </a:p>
          <a:p>
            <a:pPr marL="228600" indent="-228600" defTabSz="966788" eaLnBrk="1" hangingPunct="1">
              <a:defRPr/>
            </a:pPr>
            <a:r>
              <a:rPr lang="en-US" sz="1550" dirty="0">
                <a:latin typeface="Candara" pitchFamily="34" charset="0"/>
                <a:cs typeface="Courier New" pitchFamily="49" charset="0"/>
              </a:rPr>
              <a:t>successfully. If validation was not performed (for example, if the Validation</a:t>
            </a:r>
          </a:p>
          <a:p>
            <a:pPr marL="228600" indent="-228600" defTabSz="966788" eaLnBrk="1" hangingPunct="1">
              <a:defRPr/>
            </a:pPr>
            <a:r>
              <a:rPr lang="en-US" sz="1550" dirty="0">
                <a:latin typeface="Candara" pitchFamily="34" charset="0"/>
                <a:cs typeface="Courier New" pitchFamily="49" charset="0"/>
              </a:rPr>
              <a:t>controls are disabled or if the button has </a:t>
            </a:r>
            <a:r>
              <a:rPr lang="en-US" sz="1550" b="1" dirty="0" err="1">
                <a:latin typeface="Candara" pitchFamily="34" charset="0"/>
                <a:cs typeface="Courier New" pitchFamily="49" charset="0"/>
              </a:rPr>
              <a:t>CausesValidation</a:t>
            </a:r>
            <a:r>
              <a:rPr lang="en-US" sz="1550" dirty="0">
                <a:latin typeface="Candara" pitchFamily="34" charset="0"/>
                <a:cs typeface="Courier New" pitchFamily="49" charset="0"/>
              </a:rPr>
              <a:t> set to false),</a:t>
            </a:r>
          </a:p>
          <a:p>
            <a:pPr marL="228600" indent="-228600" defTabSz="966788" eaLnBrk="1" hangingPunct="1">
              <a:defRPr/>
            </a:pPr>
            <a:r>
              <a:rPr lang="en-US" sz="1550" dirty="0">
                <a:latin typeface="Candara" pitchFamily="34" charset="0"/>
                <a:cs typeface="Courier New" pitchFamily="49" charset="0"/>
              </a:rPr>
              <a:t>you'll get an </a:t>
            </a:r>
            <a:r>
              <a:rPr lang="en-US" sz="1550" b="1" dirty="0" err="1">
                <a:latin typeface="Candara" pitchFamily="34" charset="0"/>
                <a:cs typeface="Courier New" pitchFamily="49" charset="0"/>
              </a:rPr>
              <a:t>HttpException</a:t>
            </a:r>
            <a:r>
              <a:rPr lang="en-US" sz="1550" dirty="0">
                <a:latin typeface="Candara" pitchFamily="34" charset="0"/>
                <a:cs typeface="Courier New" pitchFamily="49" charset="0"/>
              </a:rPr>
              <a:t> when you attempt to read the </a:t>
            </a:r>
            <a:r>
              <a:rPr lang="en-US" sz="1550" b="1" dirty="0" err="1">
                <a:latin typeface="Candara" pitchFamily="34" charset="0"/>
                <a:cs typeface="Courier New" pitchFamily="49" charset="0"/>
              </a:rPr>
              <a:t>IsValid</a:t>
            </a:r>
            <a:r>
              <a:rPr lang="en-US" sz="1550" dirty="0">
                <a:latin typeface="Candara" pitchFamily="34" charset="0"/>
                <a:cs typeface="Courier New" pitchFamily="49" charset="0"/>
              </a:rPr>
              <a:t> property.</a:t>
            </a: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a:p>
            <a:pPr marL="228600" indent="-228600" defTabSz="966788" eaLnBrk="1" hangingPunct="1">
              <a:defRPr/>
            </a:pPr>
            <a:endParaRPr lang="en-US" sz="1550" dirty="0">
              <a:latin typeface="Candara" pitchFamily="34" charset="0"/>
              <a:cs typeface="Courier New" pitchFamily="49" charset="0"/>
            </a:endParaRPr>
          </a:p>
        </p:txBody>
      </p:sp>
      <p:grpSp>
        <p:nvGrpSpPr>
          <p:cNvPr id="360453" name="Group 8"/>
          <p:cNvGrpSpPr>
            <a:grpSpLocks/>
          </p:cNvGrpSpPr>
          <p:nvPr/>
        </p:nvGrpSpPr>
        <p:grpSpPr bwMode="auto">
          <a:xfrm>
            <a:off x="0" y="8686800"/>
            <a:ext cx="6858000" cy="295275"/>
            <a:chOff x="0" y="8686800"/>
            <a:chExt cx="6858000" cy="295395"/>
          </a:xfrm>
        </p:grpSpPr>
        <p:sp>
          <p:nvSpPr>
            <p:cNvPr id="7" name="TextBox 6"/>
            <p:cNvSpPr txBox="1"/>
            <p:nvPr/>
          </p:nvSpPr>
          <p:spPr bwMode="auto">
            <a:xfrm>
              <a:off x="152400" y="8705858"/>
              <a:ext cx="6400800" cy="276337"/>
            </a:xfrm>
            <a:prstGeom prst="rect">
              <a:avLst/>
            </a:prstGeom>
            <a:noFill/>
            <a:ln w="28575">
              <a:noFill/>
              <a:miter lim="800000"/>
              <a:headEnd/>
              <a:tailEnd/>
            </a:ln>
            <a:effectLst>
              <a:prstShdw prst="shdw17" dist="17961" dir="2700000">
                <a:schemeClr val="accent1">
                  <a:gamma/>
                  <a:shade val="60000"/>
                  <a:invGamma/>
                </a:schemeClr>
              </a:prstShdw>
            </a:effectLst>
          </p:spPr>
          <p:txBody>
            <a:bodyPr>
              <a:spAutoFit/>
            </a:bodyPr>
            <a:lstStyle/>
            <a:p>
              <a:pPr eaLnBrk="1" fontAlgn="auto" hangingPunct="1">
                <a:spcBef>
                  <a:spcPct val="50000"/>
                </a:spcBef>
                <a:spcAft>
                  <a:spcPts val="0"/>
                </a:spcAft>
                <a:defRPr/>
              </a:pPr>
              <a:r>
                <a:rPr lang="en-US" sz="1200" dirty="0">
                  <a:latin typeface="Candara" pitchFamily="34" charset="0"/>
                </a:rPr>
                <a:t>Prepared By Kumar Peeris                     Web Application Development CSCI/CINF </a:t>
              </a:r>
              <a:r>
                <a:rPr lang="en-US" sz="1200" dirty="0" smtClean="0">
                  <a:latin typeface="Candara" pitchFamily="34" charset="0"/>
                </a:rPr>
                <a:t>4320</a:t>
              </a:r>
              <a:endParaRPr lang="en-US" sz="1200" dirty="0">
                <a:latin typeface="Candara" pitchFamily="34" charset="0"/>
              </a:endParaRPr>
            </a:p>
          </p:txBody>
        </p:sp>
        <p:cxnSp>
          <p:nvCxnSpPr>
            <p:cNvPr id="8" name="Straight Connector 7"/>
            <p:cNvCxnSpPr/>
            <p:nvPr/>
          </p:nvCxnSpPr>
          <p:spPr>
            <a:xfrm>
              <a:off x="0" y="8686800"/>
              <a:ext cx="6858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55"/>
          <p:cNvSpPr>
            <a:spLocks noChangeArrowheads="1"/>
          </p:cNvSpPr>
          <p:nvPr/>
        </p:nvSpPr>
        <p:spPr bwMode="auto">
          <a:xfrm>
            <a:off x="381000" y="4648200"/>
            <a:ext cx="6248400" cy="1108075"/>
          </a:xfrm>
          <a:prstGeom prst="rect">
            <a:avLst/>
          </a:prstGeom>
          <a:noFill/>
          <a:ln w="9525">
            <a:solidFill>
              <a:schemeClr val="tx1"/>
            </a:solidFill>
            <a:miter lim="800000"/>
            <a:headEnd/>
            <a:tailEnd/>
          </a:ln>
          <a:effectLst>
            <a:prstShdw prst="shdw17" dist="17961" dir="2700000">
              <a:schemeClr val="tx1">
                <a:gamma/>
                <a:shade val="60000"/>
                <a:invGamma/>
                <a:alpha val="0"/>
              </a:schemeClr>
            </a:prstShdw>
          </a:effectLst>
        </p:spPr>
        <p:txBody>
          <a:bodyPr>
            <a:spAutoFit/>
          </a:bodyPr>
          <a:lstStyle/>
          <a:p>
            <a:pPr defTabSz="966788" eaLnBrk="1" hangingPunct="1">
              <a:defRPr/>
            </a:pPr>
            <a:r>
              <a:rPr lang="en-US" sz="1100" dirty="0">
                <a:solidFill>
                  <a:srgbClr val="002B82"/>
                </a:solidFill>
                <a:latin typeface="Candara" pitchFamily="34" charset="0"/>
              </a:rPr>
              <a:t>protected void cmdOK_Click(Object sender, EventArgs e)</a:t>
            </a:r>
          </a:p>
          <a:p>
            <a:pPr defTabSz="966788" eaLnBrk="1" hangingPunct="1">
              <a:defRPr/>
            </a:pPr>
            <a:r>
              <a:rPr lang="en-US" sz="1100" dirty="0">
                <a:solidFill>
                  <a:srgbClr val="002B82"/>
                </a:solidFill>
                <a:latin typeface="Candara" pitchFamily="34" charset="0"/>
              </a:rPr>
              <a:t>{</a:t>
            </a:r>
          </a:p>
          <a:p>
            <a:pPr defTabSz="966788" eaLnBrk="1" hangingPunct="1">
              <a:defRPr/>
            </a:pPr>
            <a:r>
              <a:rPr lang="en-US" sz="1100" dirty="0">
                <a:solidFill>
                  <a:srgbClr val="002B82"/>
                </a:solidFill>
                <a:latin typeface="Candara" pitchFamily="34" charset="0"/>
              </a:rPr>
              <a:t>    // Abort the event if the control isn't valid.</a:t>
            </a:r>
          </a:p>
          <a:p>
            <a:pPr defTabSz="966788" eaLnBrk="1" hangingPunct="1">
              <a:defRPr/>
            </a:pPr>
            <a:r>
              <a:rPr lang="en-US" sz="1100" dirty="0">
                <a:solidFill>
                  <a:srgbClr val="002B82"/>
                </a:solidFill>
                <a:latin typeface="Candara" pitchFamily="34" charset="0"/>
              </a:rPr>
              <a:t>    if (!RangeValidator.IsValid) return;</a:t>
            </a:r>
          </a:p>
          <a:p>
            <a:pPr defTabSz="966788" eaLnBrk="1" hangingPunct="1">
              <a:defRPr/>
            </a:pPr>
            <a:r>
              <a:rPr lang="en-US" sz="1100" dirty="0">
                <a:solidFill>
                  <a:srgbClr val="002B82"/>
                </a:solidFill>
                <a:latin typeface="Candara" pitchFamily="34" charset="0"/>
              </a:rPr>
              <a:t>    lblMessage.Text = "cmdOK_Click event handler executed.";</a:t>
            </a:r>
          </a:p>
          <a:p>
            <a:pPr defTabSz="966788" eaLnBrk="1" hangingPunct="1">
              <a:defRPr/>
            </a:pPr>
            <a:r>
              <a:rPr lang="en-US" sz="1100" dirty="0">
                <a:solidFill>
                  <a:srgbClr val="002B82"/>
                </a:solidFill>
                <a:latin typeface="Candara" pitchFamily="34" charset="0"/>
              </a:rPr>
              <a:t>}</a:t>
            </a:r>
          </a:p>
        </p:txBody>
      </p:sp>
      <p:sp>
        <p:nvSpPr>
          <p:cNvPr id="360455" name="Rectangle 4"/>
          <p:cNvSpPr>
            <a:spLocks noChangeArrowheads="1"/>
          </p:cNvSpPr>
          <p:nvPr/>
        </p:nvSpPr>
        <p:spPr bwMode="auto">
          <a:xfrm>
            <a:off x="1828800" y="5791200"/>
            <a:ext cx="3276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8" tIns="48650" rIns="97298" bIns="48650"/>
          <a:lstStyle>
            <a:lvl1pPr marL="361950" indent="-361950" defTabSz="966788">
              <a:spcBef>
                <a:spcPct val="20000"/>
              </a:spcBef>
              <a:buFont typeface="Arial" pitchFamily="34" charset="0"/>
              <a:buChar char="•"/>
              <a:defRPr sz="3200">
                <a:solidFill>
                  <a:schemeClr val="tx1"/>
                </a:solidFill>
                <a:latin typeface="Calibri" pitchFamily="34" charset="0"/>
              </a:defRPr>
            </a:lvl1pPr>
            <a:lvl2pPr marL="742950" indent="-285750" defTabSz="966788">
              <a:spcBef>
                <a:spcPct val="20000"/>
              </a:spcBef>
              <a:buFont typeface="Arial" pitchFamily="34" charset="0"/>
              <a:buChar char="–"/>
              <a:defRPr sz="2800">
                <a:solidFill>
                  <a:schemeClr val="tx1"/>
                </a:solidFill>
                <a:latin typeface="Calibri" pitchFamily="34" charset="0"/>
              </a:defRPr>
            </a:lvl2pPr>
            <a:lvl3pPr marL="1143000" indent="-228600" defTabSz="966788">
              <a:spcBef>
                <a:spcPct val="20000"/>
              </a:spcBef>
              <a:buFont typeface="Arial" pitchFamily="34" charset="0"/>
              <a:buChar char="•"/>
              <a:defRPr sz="2400">
                <a:solidFill>
                  <a:schemeClr val="tx1"/>
                </a:solidFill>
                <a:latin typeface="Calibri" pitchFamily="34" charset="0"/>
              </a:defRPr>
            </a:lvl3pPr>
            <a:lvl4pPr marL="1600200" indent="-228600" defTabSz="966788">
              <a:spcBef>
                <a:spcPct val="20000"/>
              </a:spcBef>
              <a:buFont typeface="Arial" pitchFamily="34" charset="0"/>
              <a:buChar char="–"/>
              <a:defRPr sz="2000">
                <a:solidFill>
                  <a:schemeClr val="tx1"/>
                </a:solidFill>
                <a:latin typeface="Calibri" pitchFamily="34" charset="0"/>
              </a:defRPr>
            </a:lvl4pPr>
            <a:lvl5pPr marL="2057400" indent="-228600" defTabSz="966788">
              <a:spcBef>
                <a:spcPct val="20000"/>
              </a:spcBef>
              <a:buFont typeface="Arial" pitchFamily="34" charset="0"/>
              <a:buChar char="»"/>
              <a:defRPr sz="2000">
                <a:solidFill>
                  <a:schemeClr val="tx1"/>
                </a:solidFill>
                <a:latin typeface="Calibri" pitchFamily="34" charset="0"/>
              </a:defRPr>
            </a:lvl5pPr>
            <a:lvl6pPr marL="25146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966788"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Candara" pitchFamily="34" charset="0"/>
                <a:cs typeface="Courier New" pitchFamily="49" charset="0"/>
              </a:rPr>
              <a:t>Example 10.1-1c – Modified Code Behind</a:t>
            </a:r>
          </a:p>
        </p:txBody>
      </p:sp>
      <p:sp>
        <p:nvSpPr>
          <p:cNvPr id="360456" name="TextBox 8"/>
          <p:cNvSpPr txBox="1">
            <a:spLocks noChangeArrowheads="1"/>
          </p:cNvSpPr>
          <p:nvPr/>
        </p:nvSpPr>
        <p:spPr bwMode="auto">
          <a:xfrm>
            <a:off x="152400" y="192088"/>
            <a:ext cx="666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Wingdings" pitchFamily="2" charset="2"/>
              <a:buChar char="Ø"/>
            </a:pPr>
            <a:r>
              <a:rPr lang="en-US" altLang="en-US" sz="2800" b="1">
                <a:solidFill>
                  <a:srgbClr val="0036A2"/>
                </a:solidFill>
                <a:latin typeface="Corbel" pitchFamily="34" charset="0"/>
              </a:rPr>
              <a:t>10.0 Building Better Forms - Validation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23500</TotalTime>
  <Words>8898</Words>
  <Application>Microsoft Office PowerPoint</Application>
  <PresentationFormat>On-screen Show (4:3)</PresentationFormat>
  <Paragraphs>1023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1</dc:title>
  <dc:creator>Kelly  Shaw</dc:creator>
  <cp:lastModifiedBy>compadmin</cp:lastModifiedBy>
  <cp:revision>2762</cp:revision>
  <cp:lastPrinted>2014-01-07T15:08:49Z</cp:lastPrinted>
  <dcterms:created xsi:type="dcterms:W3CDTF">2004-06-21T20:59:56Z</dcterms:created>
  <dcterms:modified xsi:type="dcterms:W3CDTF">2014-10-21T23:29:40Z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Document Author">
    <vt:lpwstr>ACCT02\kpeeris</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lpwstr>-1</vt:lpwstr>
  </property>
  <property fmtid="{D5CDD505-2E9C-101B-9397-08002B2CF9AE}" pid="9" name="Allow Footer Overwrite">
    <vt:lpwstr>-1</vt:lpwstr>
  </property>
  <property fmtid="{D5CDD505-2E9C-101B-9397-08002B2CF9AE}" pid="10" name="Multiple Selected">
    <vt:lpwstr>-1</vt:lpwstr>
  </property>
  <property fmtid="{D5CDD505-2E9C-101B-9397-08002B2CF9AE}" pid="11" name="SIPHeaderWording">
    <vt:lpwstr/>
  </property>
  <property fmtid="{D5CDD505-2E9C-101B-9397-08002B2CF9AE}" pid="12" name="SIPLevel">
    <vt:lpwstr>0</vt:lpwstr>
  </property>
</Properties>
</file>