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75" r:id="rId2"/>
    <p:sldId id="388" r:id="rId3"/>
    <p:sldId id="390" r:id="rId4"/>
    <p:sldId id="366" r:id="rId5"/>
    <p:sldId id="400" r:id="rId6"/>
    <p:sldId id="401" r:id="rId7"/>
    <p:sldId id="392" r:id="rId8"/>
    <p:sldId id="405" r:id="rId9"/>
    <p:sldId id="402" r:id="rId10"/>
    <p:sldId id="403" r:id="rId11"/>
    <p:sldId id="406" r:id="rId12"/>
    <p:sldId id="397" r:id="rId13"/>
    <p:sldId id="407" r:id="rId14"/>
    <p:sldId id="39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94590" autoAdjust="0"/>
  </p:normalViewPr>
  <p:slideViewPr>
    <p:cSldViewPr showGuides="1">
      <p:cViewPr varScale="1">
        <p:scale>
          <a:sx n="78" d="100"/>
          <a:sy n="78" d="100"/>
        </p:scale>
        <p:origin x="183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t>10/29/2025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t>10/29/2025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Manual effort: Many tracking apps rely on manual data entry, which can be time-consuming and prone to human error.</a:t>
            </a:r>
          </a:p>
          <a:p>
            <a:r>
              <a:rPr lang="en-US" dirty="0"/>
              <a:t>Inaccurate automated features: While some apps offer automated solutions like Optical Character Recognition (OCR) for scanning dates, these are often unreliable and may fail to detect dates accurately.</a:t>
            </a:r>
          </a:p>
          <a:p>
            <a:r>
              <a:rPr lang="en-US" dirty="0"/>
              <a:t>Misleading dates: The "Best By" or "Use By" dates are not always an exact indicator of food safety. Users might throw away perfectly good food out of an "ick" factor, leading to unnecessary waste.</a:t>
            </a:r>
          </a:p>
          <a:p>
            <a:r>
              <a:rPr lang="en-US" dirty="0"/>
              <a:t>Cost of advanced technology: Systems using RFID or smart refrigerators can be costly, making them inaccessible for many households.</a:t>
            </a:r>
          </a:p>
          <a:p>
            <a:r>
              <a:rPr lang="en-US" dirty="0"/>
              <a:t>Privacy concerns: For smart devices that collect data on food purchasing and consumption habits, there may be concerns over data privacy.</a:t>
            </a:r>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t>6</a:t>
            </a:fld>
            <a:endParaRPr lang="en-US"/>
          </a:p>
        </p:txBody>
      </p:sp>
    </p:spTree>
    <p:extLst>
      <p:ext uri="{BB962C8B-B14F-4D97-AF65-F5344CB8AC3E}">
        <p14:creationId xmlns:p14="http://schemas.microsoft.com/office/powerpoint/2010/main" val="985835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BD94B3-44B9-44B7-85A7-F056FA607D46}"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910C5-081D-4FA6-9B78-BB56BEB475DD}"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360AF-72BE-4445-B200-736511B20555}"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t>29 October 2025</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A365F-315E-4D26-B736-3944439F5E09}"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1E7AE-CF1A-4AE7-BD2C-F950D278A3DB}" type="datetime3">
              <a:rPr lang="en-US" smtClean="0"/>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D51F8-804C-441D-85CA-D64DC6F78406}" type="datetime3">
              <a:rPr lang="en-US" smtClean="0"/>
              <a:t>29 October 2025</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CCCDB-4457-4C48-985F-BD1C33DF88D2}" type="datetime3">
              <a:rPr lang="en-US" smtClean="0"/>
              <a:t>29 October 2025</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29 October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C94D0-F97F-48E4-A142-9DA614267486}" type="datetime3">
              <a:rPr lang="en-US" smtClean="0"/>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A9B2-FBCA-4233-9590-C0754509BDB5}" type="datetime3">
              <a:rPr lang="en-US" smtClean="0"/>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t>29 October 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2"/>
          <p:cNvSpPr>
            <a:spLocks noGrp="1"/>
          </p:cNvSpPr>
          <p:nvPr>
            <p:ph type="subTitle" idx="1"/>
          </p:nvPr>
        </p:nvSpPr>
        <p:spPr>
          <a:xfrm>
            <a:off x="1293627" y="3512438"/>
            <a:ext cx="6709143" cy="885409"/>
          </a:xfrm>
        </p:spPr>
        <p:txBody>
          <a:bodyPr>
            <a:normAutofit/>
          </a:bodyPr>
          <a:lstStyle/>
          <a:p>
            <a:r>
              <a:rPr lang="en-US" sz="4600" dirty="0">
                <a:solidFill>
                  <a:schemeClr val="tx1"/>
                </a:solidFill>
                <a:effectLst>
                  <a:outerShdw blurRad="38100" dist="38100" dir="2700000" algn="tl">
                    <a:srgbClr val="000000">
                      <a:alpha val="43137"/>
                    </a:srgbClr>
                  </a:outerShdw>
                </a:effectLst>
              </a:rPr>
              <a:t>FOOD EXPIRY TRACKER</a:t>
            </a:r>
            <a:endParaRPr lang="en-US" sz="4600" dirty="0">
              <a:solidFill>
                <a:schemeClr val="tx1"/>
              </a:solidFill>
            </a:endParaRP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264FFBAA-9A17-4F9A-B1BD-20F0F5B52AB6}" type="datetime3">
              <a:rPr lang="en-US" smtClean="0"/>
              <a:t>29 October 2025</a:t>
            </a:fld>
            <a:endParaRPr lang="en-US" dirty="0"/>
          </a:p>
        </p:txBody>
      </p:sp>
      <p:sp>
        <p:nvSpPr>
          <p:cNvPr id="6" name="Footer Placeholder 5"/>
          <p:cNvSpPr>
            <a:spLocks noGrp="1"/>
          </p:cNvSpPr>
          <p:nvPr>
            <p:ph type="ftr" sz="quarter" idx="11"/>
          </p:nvPr>
        </p:nvSpPr>
        <p:spPr/>
        <p:txBody>
          <a:bodyPr/>
          <a:lstStyle/>
          <a:p>
            <a:r>
              <a:rPr lang="en-US" dirty="0"/>
              <a:t>School of Computing - CSE</a:t>
            </a:r>
          </a:p>
        </p:txBody>
      </p:sp>
      <p:sp>
        <p:nvSpPr>
          <p:cNvPr id="5" name="Slide Number Placeholder 4"/>
          <p:cNvSpPr>
            <a:spLocks noGrp="1"/>
          </p:cNvSpPr>
          <p:nvPr>
            <p:ph type="sldNum" sz="quarter" idx="12"/>
          </p:nvPr>
        </p:nvSpPr>
        <p:spPr/>
        <p:txBody>
          <a:bodyPr/>
          <a:lstStyle/>
          <a:p>
            <a:fld id="{C0EC1BDC-9B67-430D-970A-E36C75175141}" type="slidenum">
              <a:rPr lang="en-US" smtClean="0"/>
              <a:t>1</a:t>
            </a:fld>
            <a:endParaRPr lang="en-US"/>
          </a:p>
        </p:txBody>
      </p:sp>
      <p:pic>
        <p:nvPicPr>
          <p:cNvPr id="3" name="image2.jpeg"/>
          <p:cNvPicPr/>
          <p:nvPr/>
        </p:nvPicPr>
        <p:blipFill>
          <a:blip r:embed="rId3" cstate="print"/>
          <a:stretch>
            <a:fillRect/>
          </a:stretch>
        </p:blipFill>
        <p:spPr>
          <a:xfrm>
            <a:off x="304800" y="136525"/>
            <a:ext cx="8610600" cy="1696686"/>
          </a:xfrm>
          <a:prstGeom prst="rect">
            <a:avLst/>
          </a:prstGeom>
          <a:ln>
            <a:solidFill>
              <a:srgbClr val="002060"/>
            </a:solidFill>
          </a:ln>
        </p:spPr>
      </p:pic>
      <p:sp>
        <p:nvSpPr>
          <p:cNvPr id="14" name="TextBox 13"/>
          <p:cNvSpPr txBox="1"/>
          <p:nvPr/>
        </p:nvSpPr>
        <p:spPr>
          <a:xfrm>
            <a:off x="342898" y="2024316"/>
            <a:ext cx="8610599" cy="984885"/>
          </a:xfrm>
          <a:prstGeom prst="rect">
            <a:avLst/>
          </a:prstGeom>
          <a:noFill/>
        </p:spPr>
        <p:txBody>
          <a:bodyPr wrap="square">
            <a:spAutoFit/>
          </a:bodyPr>
          <a:lstStyle/>
          <a:p>
            <a:pPr algn="ctr"/>
            <a:r>
              <a:rPr lang="en-IN" sz="2000" b="1" dirty="0">
                <a:latin typeface="Arial" panose="020B0604020202020204" pitchFamily="34" charset="0"/>
                <a:cs typeface="Arial" panose="020B0604020202020204" pitchFamily="34" charset="0"/>
              </a:rPr>
              <a:t>DEPARTMENT OF COMPUTER SCIENCE AND ENGINEERING</a:t>
            </a:r>
          </a:p>
          <a:p>
            <a:pPr algn="ctr"/>
            <a:endParaRPr lang="en-IN" sz="2000" b="1" dirty="0">
              <a:latin typeface="Arial" panose="020B0604020202020204" pitchFamily="34" charset="0"/>
              <a:cs typeface="Arial" panose="020B0604020202020204" pitchFamily="34" charset="0"/>
            </a:endParaRPr>
          </a:p>
          <a:p>
            <a:pPr algn="ctr"/>
            <a:r>
              <a:rPr lang="en-US" b="1" dirty="0"/>
              <a:t>INTERDISCIPLINARY PROJECT</a:t>
            </a:r>
          </a:p>
        </p:txBody>
      </p:sp>
      <p:sp>
        <p:nvSpPr>
          <p:cNvPr id="29" name="Subtitle 2"/>
          <p:cNvSpPr txBox="1"/>
          <p:nvPr/>
        </p:nvSpPr>
        <p:spPr>
          <a:xfrm>
            <a:off x="457200" y="4901084"/>
            <a:ext cx="8381999" cy="14878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solidFill>
              </a:rPr>
              <a:t>PROJECT STUDENT                                                 </a:t>
            </a:r>
          </a:p>
          <a:p>
            <a:pPr algn="l"/>
            <a:r>
              <a:rPr lang="en-US" sz="2000" b="1" dirty="0" err="1">
                <a:solidFill>
                  <a:schemeClr val="tx1"/>
                </a:solidFill>
              </a:rPr>
              <a:t>Botta.Jahnavi</a:t>
            </a:r>
            <a:endParaRPr lang="en-US" sz="2000" b="1" dirty="0">
              <a:solidFill>
                <a:schemeClr val="tx1"/>
              </a:solidFill>
            </a:endParaRPr>
          </a:p>
          <a:p>
            <a:pPr algn="l"/>
            <a:r>
              <a:rPr lang="en-US" sz="2000" b="1" dirty="0">
                <a:solidFill>
                  <a:schemeClr val="tx1"/>
                </a:solidFill>
              </a:rPr>
              <a:t>(Reg-43110116)                          		</a:t>
            </a:r>
            <a:endParaRPr lang="en-GB"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B5CCB-8E9A-877F-8785-A4B542C3A0DA}"/>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a16="http://schemas.microsoft.com/office/drawing/2014/main" id="{F93A2819-768D-0633-33A7-D0865613E1F5}"/>
              </a:ext>
            </a:extLst>
          </p:cNvPr>
          <p:cNvSpPr>
            <a:spLocks noGrp="1"/>
          </p:cNvSpPr>
          <p:nvPr>
            <p:ph idx="1"/>
          </p:nvPr>
        </p:nvSpPr>
        <p:spPr/>
        <p:txBody>
          <a:bodyPr>
            <a:noAutofit/>
          </a:bodyPr>
          <a:lstStyle/>
          <a:p>
            <a:r>
              <a:rPr lang="en-US" sz="2400" dirty="0"/>
              <a:t>Data input and management: Users can add food items to their digital inventory via several methods, including manual entry, barcode scanning, or photo recognition. This adds the item's name, category, quantity, and expiration date to a database.</a:t>
            </a:r>
          </a:p>
          <a:p>
            <a:r>
              <a:rPr lang="en-US" sz="2400" dirty="0"/>
              <a:t>Inventory dashboard: The module features a visual dashboard that displays the current stock of food items. Items can be organized into categories, such as fruits, vegetables, or dairy, and often feature color-coded indicators to quickly signal their status.</a:t>
            </a:r>
          </a:p>
        </p:txBody>
      </p:sp>
      <p:sp>
        <p:nvSpPr>
          <p:cNvPr id="4" name="Date Placeholder 3">
            <a:extLst>
              <a:ext uri="{FF2B5EF4-FFF2-40B4-BE49-F238E27FC236}">
                <a16:creationId xmlns:a16="http://schemas.microsoft.com/office/drawing/2014/main" id="{373FA8FD-B58F-7A66-37E2-A8117437A400}"/>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F894359C-B68F-E495-FDC0-2D9410C11A06}"/>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ED79924B-79C5-9FE1-7352-212D857A9D41}"/>
              </a:ext>
            </a:extLst>
          </p:cNvPr>
          <p:cNvSpPr>
            <a:spLocks noGrp="1"/>
          </p:cNvSpPr>
          <p:nvPr>
            <p:ph type="sldNum" sz="quarter" idx="12"/>
          </p:nvPr>
        </p:nvSpPr>
        <p:spPr/>
        <p:txBody>
          <a:bodyPr/>
          <a:lstStyle/>
          <a:p>
            <a:fld id="{7B28076C-CE04-4A00-BFAA-A90EA8355859}" type="slidenum">
              <a:rPr lang="en-US" smtClean="0"/>
              <a:t>10</a:t>
            </a:fld>
            <a:endParaRPr lang="en-US"/>
          </a:p>
        </p:txBody>
      </p:sp>
    </p:spTree>
    <p:extLst>
      <p:ext uri="{BB962C8B-B14F-4D97-AF65-F5344CB8AC3E}">
        <p14:creationId xmlns:p14="http://schemas.microsoft.com/office/powerpoint/2010/main" val="3860132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CAD9-CAAD-AA88-D2E6-883100C87E10}"/>
              </a:ext>
            </a:extLst>
          </p:cNvPr>
          <p:cNvSpPr>
            <a:spLocks noGrp="1"/>
          </p:cNvSpPr>
          <p:nvPr>
            <p:ph type="title"/>
          </p:nvPr>
        </p:nvSpPr>
        <p:spPr/>
        <p:txBody>
          <a:bodyPr/>
          <a:lstStyle/>
          <a:p>
            <a:r>
              <a:rPr lang="en-IN" dirty="0"/>
              <a:t>SAMLE OUTPUT</a:t>
            </a:r>
          </a:p>
        </p:txBody>
      </p:sp>
      <p:sp>
        <p:nvSpPr>
          <p:cNvPr id="4" name="Date Placeholder 3">
            <a:extLst>
              <a:ext uri="{FF2B5EF4-FFF2-40B4-BE49-F238E27FC236}">
                <a16:creationId xmlns:a16="http://schemas.microsoft.com/office/drawing/2014/main" id="{9ADBC18B-86F9-7AEB-FAC4-E298A37ACC1A}"/>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5242BD97-84D8-FC47-4E55-8C6B5A5770D7}"/>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FDE46136-50AB-F7CD-94CE-9EC304A5A960}"/>
              </a:ext>
            </a:extLst>
          </p:cNvPr>
          <p:cNvSpPr>
            <a:spLocks noGrp="1"/>
          </p:cNvSpPr>
          <p:nvPr>
            <p:ph type="sldNum" sz="quarter" idx="12"/>
          </p:nvPr>
        </p:nvSpPr>
        <p:spPr/>
        <p:txBody>
          <a:bodyPr/>
          <a:lstStyle/>
          <a:p>
            <a:fld id="{7B28076C-CE04-4A00-BFAA-A90EA8355859}" type="slidenum">
              <a:rPr lang="en-US" smtClean="0"/>
              <a:t>11</a:t>
            </a:fld>
            <a:endParaRPr lang="en-US"/>
          </a:p>
        </p:txBody>
      </p:sp>
      <p:pic>
        <p:nvPicPr>
          <p:cNvPr id="9" name="Content Placeholder 8">
            <a:extLst>
              <a:ext uri="{FF2B5EF4-FFF2-40B4-BE49-F238E27FC236}">
                <a16:creationId xmlns:a16="http://schemas.microsoft.com/office/drawing/2014/main" id="{8A38A33C-456F-241E-2025-1E01BC3610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524000"/>
            <a:ext cx="8046156" cy="4602163"/>
          </a:xfrm>
        </p:spPr>
      </p:pic>
    </p:spTree>
    <p:extLst>
      <p:ext uri="{BB962C8B-B14F-4D97-AF65-F5344CB8AC3E}">
        <p14:creationId xmlns:p14="http://schemas.microsoft.com/office/powerpoint/2010/main" val="2726271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5CB81-41EE-A976-14B9-3C26655A115E}"/>
              </a:ext>
            </a:extLst>
          </p:cNvPr>
          <p:cNvSpPr>
            <a:spLocks noGrp="1"/>
          </p:cNvSpPr>
          <p:nvPr>
            <p:ph type="ctrTitle"/>
          </p:nvPr>
        </p:nvSpPr>
        <p:spPr>
          <a:xfrm>
            <a:off x="685800" y="228600"/>
            <a:ext cx="7772400" cy="990600"/>
          </a:xfrm>
        </p:spPr>
        <p:txBody>
          <a:bodyPr/>
          <a:lstStyle/>
          <a:p>
            <a:r>
              <a:rPr lang="en-US" dirty="0"/>
              <a:t>SAMPLE OUTPUT</a:t>
            </a:r>
          </a:p>
        </p:txBody>
      </p:sp>
      <p:sp>
        <p:nvSpPr>
          <p:cNvPr id="3" name="Subtitle 2">
            <a:extLst>
              <a:ext uri="{FF2B5EF4-FFF2-40B4-BE49-F238E27FC236}">
                <a16:creationId xmlns:a16="http://schemas.microsoft.com/office/drawing/2014/main" id="{9B0D7E13-5A1F-2673-4B2A-F760536E2954}"/>
              </a:ext>
            </a:extLst>
          </p:cNvPr>
          <p:cNvSpPr>
            <a:spLocks noGrp="1"/>
          </p:cNvSpPr>
          <p:nvPr>
            <p:ph type="subTitle" idx="1"/>
          </p:nvPr>
        </p:nvSpPr>
        <p:spPr>
          <a:xfrm>
            <a:off x="685800" y="1524000"/>
            <a:ext cx="7772400" cy="4832350"/>
          </a:xfrm>
        </p:spPr>
        <p:txBody>
          <a:bodyPr/>
          <a:lstStyle/>
          <a:p>
            <a:endParaRPr lang="en-US" dirty="0"/>
          </a:p>
        </p:txBody>
      </p:sp>
      <p:sp>
        <p:nvSpPr>
          <p:cNvPr id="4" name="Date Placeholder 3">
            <a:extLst>
              <a:ext uri="{FF2B5EF4-FFF2-40B4-BE49-F238E27FC236}">
                <a16:creationId xmlns:a16="http://schemas.microsoft.com/office/drawing/2014/main" id="{73FA24EE-EA07-6708-F844-7AF3560D3F38}"/>
              </a:ext>
            </a:extLst>
          </p:cNvPr>
          <p:cNvSpPr>
            <a:spLocks noGrp="1"/>
          </p:cNvSpPr>
          <p:nvPr>
            <p:ph type="dt" sz="half" idx="10"/>
          </p:nvPr>
        </p:nvSpPr>
        <p:spPr/>
        <p:txBody>
          <a:bodyPr/>
          <a:lstStyle/>
          <a:p>
            <a:fld id="{B3BD94B3-44B9-44B7-85A7-F056FA607D46}" type="datetime3">
              <a:rPr lang="en-US" smtClean="0"/>
              <a:t>29 October 2025</a:t>
            </a:fld>
            <a:endParaRPr lang="en-US"/>
          </a:p>
        </p:txBody>
      </p:sp>
      <p:sp>
        <p:nvSpPr>
          <p:cNvPr id="5" name="Footer Placeholder 4">
            <a:extLst>
              <a:ext uri="{FF2B5EF4-FFF2-40B4-BE49-F238E27FC236}">
                <a16:creationId xmlns:a16="http://schemas.microsoft.com/office/drawing/2014/main" id="{00E3D491-C460-E56D-9744-6176CCB0747A}"/>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849A649F-C94B-83A9-4BCD-B2BE21CF0997}"/>
              </a:ext>
            </a:extLst>
          </p:cNvPr>
          <p:cNvSpPr>
            <a:spLocks noGrp="1"/>
          </p:cNvSpPr>
          <p:nvPr>
            <p:ph type="sldNum" sz="quarter" idx="12"/>
          </p:nvPr>
        </p:nvSpPr>
        <p:spPr/>
        <p:txBody>
          <a:bodyPr/>
          <a:lstStyle/>
          <a:p>
            <a:fld id="{7B28076C-CE04-4A00-BFAA-A90EA8355859}" type="slidenum">
              <a:rPr lang="en-US" smtClean="0"/>
              <a:t>12</a:t>
            </a:fld>
            <a:endParaRPr lang="en-US"/>
          </a:p>
        </p:txBody>
      </p:sp>
      <p:pic>
        <p:nvPicPr>
          <p:cNvPr id="9" name="Picture 8">
            <a:extLst>
              <a:ext uri="{FF2B5EF4-FFF2-40B4-BE49-F238E27FC236}">
                <a16:creationId xmlns:a16="http://schemas.microsoft.com/office/drawing/2014/main" id="{C084631D-5A79-C9A5-F3D4-F36D4444F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0" y="1524000"/>
            <a:ext cx="7642577" cy="4832350"/>
          </a:xfrm>
          <a:prstGeom prst="rect">
            <a:avLst/>
          </a:prstGeom>
        </p:spPr>
      </p:pic>
    </p:spTree>
    <p:extLst>
      <p:ext uri="{BB962C8B-B14F-4D97-AF65-F5344CB8AC3E}">
        <p14:creationId xmlns:p14="http://schemas.microsoft.com/office/powerpoint/2010/main" val="2554520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33DE-84D8-4E05-D9E4-12DB9B9F31C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ADB966D-8F82-790D-8CF2-6222917B472A}"/>
              </a:ext>
            </a:extLst>
          </p:cNvPr>
          <p:cNvSpPr>
            <a:spLocks noGrp="1"/>
          </p:cNvSpPr>
          <p:nvPr>
            <p:ph idx="1"/>
          </p:nvPr>
        </p:nvSpPr>
        <p:spPr/>
        <p:txBody>
          <a:bodyPr>
            <a:normAutofit fontScale="77500" lnSpcReduction="20000"/>
          </a:bodyPr>
          <a:lstStyle/>
          <a:p>
            <a:r>
              <a:rPr lang="en-US" dirty="0"/>
              <a:t>The Food Expiry Tracker provides an efficient and reliable solution to reduce food waste and ensure food safety by monitoring expiry dates automatically. By integrating hardware components such as sensors, cameras, and microcontrollers, the system can identify and track food items, store their expiry information, and alert users before products expire. </a:t>
            </a:r>
          </a:p>
          <a:p>
            <a:r>
              <a:rPr lang="en-US" dirty="0"/>
              <a:t>This promotes better inventory management and responsible consumption. The project demonstrates how a combination of IoT technology, automation, and smart monitoring can be effectively applied to everyday household and commercial food storage, helping to save money, reduce waste, and promote sustainability.</a:t>
            </a:r>
            <a:endParaRPr lang="en-IN" dirty="0"/>
          </a:p>
        </p:txBody>
      </p:sp>
      <p:sp>
        <p:nvSpPr>
          <p:cNvPr id="4" name="Date Placeholder 3">
            <a:extLst>
              <a:ext uri="{FF2B5EF4-FFF2-40B4-BE49-F238E27FC236}">
                <a16:creationId xmlns:a16="http://schemas.microsoft.com/office/drawing/2014/main" id="{F8AF4B03-44B3-3E5E-EC72-1B3DFFF8673E}"/>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3D2F2F1E-4C64-E460-D7E3-7661FCF49DC8}"/>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5514A90C-824B-5390-5A2A-D615AF0AC168}"/>
              </a:ext>
            </a:extLst>
          </p:cNvPr>
          <p:cNvSpPr>
            <a:spLocks noGrp="1"/>
          </p:cNvSpPr>
          <p:nvPr>
            <p:ph type="sldNum" sz="quarter" idx="12"/>
          </p:nvPr>
        </p:nvSpPr>
        <p:spPr/>
        <p:txBody>
          <a:bodyPr/>
          <a:lstStyle/>
          <a:p>
            <a:fld id="{7B28076C-CE04-4A00-BFAA-A90EA8355859}" type="slidenum">
              <a:rPr lang="en-US" smtClean="0"/>
              <a:t>13</a:t>
            </a:fld>
            <a:endParaRPr lang="en-US"/>
          </a:p>
        </p:txBody>
      </p:sp>
    </p:spTree>
    <p:extLst>
      <p:ext uri="{BB962C8B-B14F-4D97-AF65-F5344CB8AC3E}">
        <p14:creationId xmlns:p14="http://schemas.microsoft.com/office/powerpoint/2010/main" val="2801600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6C47-3E68-39A1-B7F3-2638D60F9439}"/>
              </a:ext>
            </a:extLst>
          </p:cNvPr>
          <p:cNvSpPr>
            <a:spLocks noGrp="1"/>
          </p:cNvSpPr>
          <p:nvPr>
            <p:ph type="ctrTitle"/>
          </p:nvPr>
        </p:nvSpPr>
        <p:spPr>
          <a:xfrm>
            <a:off x="685800" y="-152400"/>
            <a:ext cx="7772400" cy="1851025"/>
          </a:xfrm>
        </p:spPr>
        <p:txBody>
          <a:bodyPr/>
          <a:lstStyle/>
          <a:p>
            <a:r>
              <a:rPr lang="en-US" dirty="0"/>
              <a:t>THANK YOU</a:t>
            </a:r>
            <a:endParaRPr lang="en-IN" dirty="0"/>
          </a:p>
        </p:txBody>
      </p:sp>
      <p:sp>
        <p:nvSpPr>
          <p:cNvPr id="3" name="Subtitle 2">
            <a:extLst>
              <a:ext uri="{FF2B5EF4-FFF2-40B4-BE49-F238E27FC236}">
                <a16:creationId xmlns:a16="http://schemas.microsoft.com/office/drawing/2014/main" id="{7D310245-780F-DB8F-E312-0CFAF003075B}"/>
              </a:ext>
            </a:extLst>
          </p:cNvPr>
          <p:cNvSpPr>
            <a:spLocks noGrp="1"/>
          </p:cNvSpPr>
          <p:nvPr>
            <p:ph type="subTitle" idx="1"/>
          </p:nvPr>
        </p:nvSpPr>
        <p:spPr>
          <a:xfrm>
            <a:off x="419100" y="2362200"/>
            <a:ext cx="8305800" cy="1524000"/>
          </a:xfrm>
        </p:spPr>
        <p:txBody>
          <a:bodyPr>
            <a:normAutofit fontScale="92500"/>
          </a:bodyPr>
          <a:lstStyle/>
          <a:p>
            <a:r>
              <a:rPr lang="en-IN" dirty="0">
                <a:solidFill>
                  <a:schemeClr val="tx1">
                    <a:lumMod val="95000"/>
                    <a:lumOff val="5000"/>
                  </a:schemeClr>
                </a:solidFill>
              </a:rPr>
              <a:t>We thank God, Our Department, Panel Members, Supportive Professors and all Technical and </a:t>
            </a:r>
            <a:r>
              <a:rPr lang="en-IN" sz="3500" dirty="0">
                <a:solidFill>
                  <a:schemeClr val="tx1">
                    <a:lumMod val="95000"/>
                    <a:lumOff val="5000"/>
                  </a:schemeClr>
                </a:solidFill>
              </a:rPr>
              <a:t>non</a:t>
            </a:r>
            <a:r>
              <a:rPr lang="en-IN" dirty="0">
                <a:solidFill>
                  <a:schemeClr val="tx1">
                    <a:lumMod val="95000"/>
                    <a:lumOff val="5000"/>
                  </a:schemeClr>
                </a:solidFill>
              </a:rPr>
              <a:t> Technical staff who helped us in our Project.</a:t>
            </a:r>
          </a:p>
        </p:txBody>
      </p:sp>
      <p:sp>
        <p:nvSpPr>
          <p:cNvPr id="4" name="Date Placeholder 3">
            <a:extLst>
              <a:ext uri="{FF2B5EF4-FFF2-40B4-BE49-F238E27FC236}">
                <a16:creationId xmlns:a16="http://schemas.microsoft.com/office/drawing/2014/main" id="{00A99F3D-A1F7-F942-D214-D512A3AC52DD}"/>
              </a:ext>
            </a:extLst>
          </p:cNvPr>
          <p:cNvSpPr>
            <a:spLocks noGrp="1"/>
          </p:cNvSpPr>
          <p:nvPr>
            <p:ph type="dt" sz="half" idx="10"/>
          </p:nvPr>
        </p:nvSpPr>
        <p:spPr/>
        <p:txBody>
          <a:bodyPr/>
          <a:lstStyle/>
          <a:p>
            <a:fld id="{B3BD94B3-44B9-44B7-85A7-F056FA607D46}" type="datetime3">
              <a:rPr lang="en-US" smtClean="0"/>
              <a:t>29 October 2025</a:t>
            </a:fld>
            <a:endParaRPr lang="en-US"/>
          </a:p>
        </p:txBody>
      </p:sp>
      <p:sp>
        <p:nvSpPr>
          <p:cNvPr id="5" name="Footer Placeholder 4">
            <a:extLst>
              <a:ext uri="{FF2B5EF4-FFF2-40B4-BE49-F238E27FC236}">
                <a16:creationId xmlns:a16="http://schemas.microsoft.com/office/drawing/2014/main" id="{A1C9AE10-0F16-DA7E-AD68-0069A3E2AA7C}"/>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F61D96EB-633C-14B0-A1A9-B692B6A5232D}"/>
              </a:ext>
            </a:extLst>
          </p:cNvPr>
          <p:cNvSpPr>
            <a:spLocks noGrp="1"/>
          </p:cNvSpPr>
          <p:nvPr>
            <p:ph type="sldNum" sz="quarter" idx="12"/>
          </p:nvPr>
        </p:nvSpPr>
        <p:spPr/>
        <p:txBody>
          <a:bodyPr/>
          <a:lstStyle/>
          <a:p>
            <a:fld id="{7B28076C-CE04-4A00-BFAA-A90EA8355859}" type="slidenum">
              <a:rPr lang="en-US" smtClean="0"/>
              <a:t>14</a:t>
            </a:fld>
            <a:endParaRPr lang="en-US"/>
          </a:p>
        </p:txBody>
      </p:sp>
    </p:spTree>
    <p:extLst>
      <p:ext uri="{BB962C8B-B14F-4D97-AF65-F5344CB8AC3E}">
        <p14:creationId xmlns:p14="http://schemas.microsoft.com/office/powerpoint/2010/main" val="3307752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ABSTRACT</a:t>
            </a:r>
          </a:p>
        </p:txBody>
      </p:sp>
      <p:sp>
        <p:nvSpPr>
          <p:cNvPr id="3" name="Content Placeholder 2"/>
          <p:cNvSpPr>
            <a:spLocks noGrp="1"/>
          </p:cNvSpPr>
          <p:nvPr>
            <p:ph idx="1"/>
          </p:nvPr>
        </p:nvSpPr>
        <p:spPr>
          <a:xfrm>
            <a:off x="457200" y="1600993"/>
            <a:ext cx="8229600" cy="4525963"/>
          </a:xfrm>
        </p:spPr>
        <p:txBody>
          <a:bodyPr>
            <a:normAutofit/>
          </a:bodyPr>
          <a:lstStyle/>
          <a:p>
            <a:r>
              <a:rPr lang="en-US" dirty="0"/>
              <a:t>An abstract for a food expiry tracker outlines a system designed to help users monitor and manage the expiration dates of food items, with the primary goal of reducing waste.</a:t>
            </a:r>
          </a:p>
          <a:p>
            <a:r>
              <a:rPr lang="en-US" dirty="0"/>
              <a:t> The abstract highlights the significant problem of household food waste and proposes a technological solution to address it.</a:t>
            </a:r>
          </a:p>
        </p:txBody>
      </p:sp>
      <p:sp>
        <p:nvSpPr>
          <p:cNvPr id="4" name="Date Placeholder 3"/>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EXISTING SYSYTEM</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t>3</a:t>
            </a:fld>
            <a:endParaRPr lang="en-US" dirty="0"/>
          </a:p>
        </p:txBody>
      </p:sp>
      <p:sp>
        <p:nvSpPr>
          <p:cNvPr id="4" name="Content Placeholder 3"/>
          <p:cNvSpPr>
            <a:spLocks noGrp="1"/>
          </p:cNvSpPr>
          <p:nvPr>
            <p:ph idx="1"/>
          </p:nvPr>
        </p:nvSpPr>
        <p:spPr/>
        <p:txBody>
          <a:bodyPr>
            <a:normAutofit fontScale="85000" lnSpcReduction="20000"/>
          </a:bodyPr>
          <a:lstStyle/>
          <a:p>
            <a:r>
              <a:rPr lang="en-US" dirty="0"/>
              <a:t>Existing methods for food expiry tracking range from traditional manual systems to advanced technological solutions, each with distinct features and use cases.</a:t>
            </a:r>
          </a:p>
          <a:p>
            <a:r>
              <a:rPr lang="en-US" dirty="0"/>
              <a:t>FIFO/FEFO systems: The First-In, First-Out (FIFO) method rotates stock so older items are used first. The more precise First-Expired, First-Out (FEFO) method prioritizes items with.</a:t>
            </a:r>
          </a:p>
          <a:p>
            <a:r>
              <a:rPr lang="en-US" dirty="0"/>
              <a:t>Visual inspection: People visually check for "use by," "sell by," or "best by" dates printed on packaging. This is the primary method used by most consumers, but the dates can be difficult to read and don't account for external factors like storage conditions.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PROPOSED SYSTEM</a:t>
            </a:r>
          </a:p>
        </p:txBody>
      </p:sp>
      <p:sp>
        <p:nvSpPr>
          <p:cNvPr id="3" name="Content Placeholder 2"/>
          <p:cNvSpPr>
            <a:spLocks noGrp="1"/>
          </p:cNvSpPr>
          <p:nvPr>
            <p:ph idx="1"/>
          </p:nvPr>
        </p:nvSpPr>
        <p:spPr>
          <a:xfrm>
            <a:off x="457200" y="1371600"/>
            <a:ext cx="8229600" cy="5105400"/>
          </a:xfrm>
        </p:spPr>
        <p:txBody>
          <a:bodyPr>
            <a:noAutofit/>
          </a:bodyPr>
          <a:lstStyle/>
          <a:p>
            <a:pPr algn="just"/>
            <a:r>
              <a:rPr lang="en-US" sz="2200" dirty="0">
                <a:latin typeface="Arial" panose="020B0604020202020204" pitchFamily="34" charset="0"/>
                <a:cs typeface="Arial" panose="020B0604020202020204" pitchFamily="34" charset="0"/>
              </a:rPr>
              <a:t>Proposed methods for food expiry trackers combine artificial intelligence (AI), Internet of Things (IoT) sensors, and smartphone apps to move beyond manual entry and basic notifications. These integrated approaches offer enhanced features like dynamic shelf-life prediction and real-time spoilage monitoring.  </a:t>
            </a:r>
          </a:p>
          <a:p>
            <a:pPr algn="just"/>
            <a:r>
              <a:rPr lang="en-US" sz="2200" dirty="0">
                <a:latin typeface="Arial" panose="020B0604020202020204" pitchFamily="34" charset="0"/>
                <a:cs typeface="Arial" panose="020B0604020202020204" pitchFamily="34" charset="0"/>
              </a:rPr>
              <a:t>Workflow:  A user takes a picture of a product or a grocery receipt with a smartphone. A Convolutional Neural Network (CNN) in the app analyzes the image to classify the food item and uses Optical Character Recognition (OCR) to read the date.</a:t>
            </a:r>
          </a:p>
          <a:p>
            <a:pPr algn="just"/>
            <a:r>
              <a:rPr lang="en-US" sz="2200" dirty="0">
                <a:latin typeface="Arial" panose="020B0604020202020204" pitchFamily="34" charset="0"/>
                <a:cs typeface="Arial" panose="020B0604020202020204" pitchFamily="34" charset="0"/>
              </a:rPr>
              <a:t>Benefits: This approach is faster and more intuitive than manual typing. Some versions can even recognize food items without clear labels and estimate a shelf life.</a:t>
            </a:r>
          </a:p>
          <a:p>
            <a:pPr algn="just"/>
            <a:endParaRPr lang="en-US" sz="20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A656-A735-446D-AB40-E60220E77E7C}"/>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806CE6AA-A373-32E2-34B4-ED20243D7D3B}"/>
              </a:ext>
            </a:extLst>
          </p:cNvPr>
          <p:cNvSpPr>
            <a:spLocks noGrp="1"/>
          </p:cNvSpPr>
          <p:nvPr>
            <p:ph idx="1"/>
          </p:nvPr>
        </p:nvSpPr>
        <p:spPr/>
        <p:txBody>
          <a:bodyPr>
            <a:normAutofit fontScale="85000" lnSpcReduction="20000"/>
          </a:bodyPr>
          <a:lstStyle/>
          <a:p>
            <a:r>
              <a:rPr lang="en-US" dirty="0"/>
              <a:t>About items nearing expiration, users can plan meals around those ingredients, ensuring food is consumed and not thrown away.</a:t>
            </a:r>
          </a:p>
          <a:p>
            <a:r>
              <a:rPr lang="en-US" dirty="0"/>
              <a:t>Saves money: Fewer spoiled items mean less money wasted on groceries. The tracker helps households get the full value out of every purchase.</a:t>
            </a:r>
          </a:p>
          <a:p>
            <a:r>
              <a:rPr lang="en-US" dirty="0"/>
              <a:t>Improves meal planning: Knowing what food is about to expire makes it easier to plan meals and encourages creative cooking with ingredients on hand.</a:t>
            </a:r>
          </a:p>
          <a:p>
            <a:r>
              <a:rPr lang="en-US" dirty="0"/>
              <a:t>Enhances organization: The inventory feature provides a clear overview of all food items, making it easier to see what is on hand and where everything is stores.</a:t>
            </a:r>
          </a:p>
        </p:txBody>
      </p:sp>
      <p:sp>
        <p:nvSpPr>
          <p:cNvPr id="4" name="Date Placeholder 3">
            <a:extLst>
              <a:ext uri="{FF2B5EF4-FFF2-40B4-BE49-F238E27FC236}">
                <a16:creationId xmlns:a16="http://schemas.microsoft.com/office/drawing/2014/main" id="{E7A63CD1-339E-8220-36D8-7CF294A61649}"/>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0ACDDD47-CB68-0F40-A95B-50556C1AD91E}"/>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F19CD493-09A7-A7B0-BF4D-871EC64D67DA}"/>
              </a:ext>
            </a:extLst>
          </p:cNvPr>
          <p:cNvSpPr>
            <a:spLocks noGrp="1"/>
          </p:cNvSpPr>
          <p:nvPr>
            <p:ph type="sldNum" sz="quarter" idx="12"/>
          </p:nvPr>
        </p:nvSpPr>
        <p:spPr/>
        <p:txBody>
          <a:bodyPr/>
          <a:lstStyle/>
          <a:p>
            <a:fld id="{7B28076C-CE04-4A00-BFAA-A90EA8355859}" type="slidenum">
              <a:rPr lang="en-US" smtClean="0"/>
              <a:t>5</a:t>
            </a:fld>
            <a:endParaRPr lang="en-US"/>
          </a:p>
        </p:txBody>
      </p:sp>
    </p:spTree>
    <p:extLst>
      <p:ext uri="{BB962C8B-B14F-4D97-AF65-F5344CB8AC3E}">
        <p14:creationId xmlns:p14="http://schemas.microsoft.com/office/powerpoint/2010/main" val="2079338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0F32-0DA0-E3B4-148D-14A6FFEC8B65}"/>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07E08938-8D5E-F6C9-D416-172FF28F6EC6}"/>
              </a:ext>
            </a:extLst>
          </p:cNvPr>
          <p:cNvSpPr>
            <a:spLocks noGrp="1"/>
          </p:cNvSpPr>
          <p:nvPr>
            <p:ph idx="1"/>
          </p:nvPr>
        </p:nvSpPr>
        <p:spPr>
          <a:xfrm>
            <a:off x="457200" y="1600200"/>
            <a:ext cx="8229600" cy="5029200"/>
          </a:xfrm>
        </p:spPr>
        <p:txBody>
          <a:bodyPr>
            <a:noAutofit/>
          </a:bodyPr>
          <a:lstStyle/>
          <a:p>
            <a:r>
              <a:rPr lang="en-US" sz="2500" dirty="0"/>
              <a:t>Manual effort: Many tracking apps rely on manual data entry, which can be time-consuming and prone to human error.</a:t>
            </a:r>
          </a:p>
          <a:p>
            <a:r>
              <a:rPr lang="en-US" sz="2500" dirty="0"/>
              <a:t>Inaccurate automated features: While some apps offer automated solutions like Optical Character Recognition (OCR) for scanning dates, these are often unreliable and may fail to detect dates accurately.</a:t>
            </a:r>
          </a:p>
          <a:p>
            <a:r>
              <a:rPr lang="en-US" sz="2500" dirty="0"/>
              <a:t>Misleading dates: The "Best By" or "Use By" dates are not always an exact indicator of food safety. </a:t>
            </a:r>
          </a:p>
          <a:p>
            <a:r>
              <a:rPr lang="en-US" sz="2500" dirty="0"/>
              <a:t>Cost of advanced technology: Systems using RFID or smart refrigerators can be costly, making them inaccessible for many households.</a:t>
            </a:r>
          </a:p>
        </p:txBody>
      </p:sp>
      <p:sp>
        <p:nvSpPr>
          <p:cNvPr id="4" name="Date Placeholder 3">
            <a:extLst>
              <a:ext uri="{FF2B5EF4-FFF2-40B4-BE49-F238E27FC236}">
                <a16:creationId xmlns:a16="http://schemas.microsoft.com/office/drawing/2014/main" id="{8A905FAC-90B6-61EF-1AB9-49105761DC6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D4B63859-2D01-5E84-4FCB-192789DCFD04}"/>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16ED49FB-219E-1933-7CEE-0806FDDA1D6C}"/>
              </a:ext>
            </a:extLst>
          </p:cNvPr>
          <p:cNvSpPr>
            <a:spLocks noGrp="1"/>
          </p:cNvSpPr>
          <p:nvPr>
            <p:ph type="sldNum" sz="quarter" idx="12"/>
          </p:nvPr>
        </p:nvSpPr>
        <p:spPr/>
        <p:txBody>
          <a:bodyPr/>
          <a:lstStyle/>
          <a:p>
            <a:fld id="{7B28076C-CE04-4A00-BFAA-A90EA8355859}" type="slidenum">
              <a:rPr lang="en-US" smtClean="0"/>
              <a:t>6</a:t>
            </a:fld>
            <a:endParaRPr lang="en-US"/>
          </a:p>
        </p:txBody>
      </p:sp>
    </p:spTree>
    <p:extLst>
      <p:ext uri="{BB962C8B-B14F-4D97-AF65-F5344CB8AC3E}">
        <p14:creationId xmlns:p14="http://schemas.microsoft.com/office/powerpoint/2010/main" val="359530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0E06-0625-C23D-ABA0-F18778DF6FB9}"/>
              </a:ext>
            </a:extLst>
          </p:cNvPr>
          <p:cNvSpPr>
            <a:spLocks noGrp="1"/>
          </p:cNvSpPr>
          <p:nvPr>
            <p:ph type="ctrTitle"/>
          </p:nvPr>
        </p:nvSpPr>
        <p:spPr>
          <a:xfrm>
            <a:off x="685800" y="228601"/>
            <a:ext cx="7772400" cy="990599"/>
          </a:xfrm>
        </p:spPr>
        <p:txBody>
          <a:bodyPr/>
          <a:lstStyle/>
          <a:p>
            <a:r>
              <a:rPr lang="en-US" dirty="0"/>
              <a:t>SOFTWARE REQUIREMENTS</a:t>
            </a:r>
          </a:p>
        </p:txBody>
      </p:sp>
      <p:sp>
        <p:nvSpPr>
          <p:cNvPr id="3" name="Subtitle 2">
            <a:extLst>
              <a:ext uri="{FF2B5EF4-FFF2-40B4-BE49-F238E27FC236}">
                <a16:creationId xmlns:a16="http://schemas.microsoft.com/office/drawing/2014/main" id="{7B648A6C-BA1F-7A39-866C-C41CD0448611}"/>
              </a:ext>
            </a:extLst>
          </p:cNvPr>
          <p:cNvSpPr>
            <a:spLocks noGrp="1"/>
          </p:cNvSpPr>
          <p:nvPr>
            <p:ph type="subTitle" idx="1"/>
          </p:nvPr>
        </p:nvSpPr>
        <p:spPr>
          <a:xfrm>
            <a:off x="381000" y="1463675"/>
            <a:ext cx="8229600" cy="4648200"/>
          </a:xfrm>
        </p:spPr>
        <p:txBody>
          <a:bodyPr>
            <a:normAutofit fontScale="25000" lnSpcReduction="20000"/>
          </a:bodyPr>
          <a:lstStyle/>
          <a:p>
            <a:pPr algn="just"/>
            <a:r>
              <a:rPr lang="en-US" sz="9600" dirty="0">
                <a:solidFill>
                  <a:schemeClr val="tx1"/>
                </a:solidFill>
                <a:latin typeface="Arial" panose="020B0604020202020204" pitchFamily="34" charset="0"/>
                <a:cs typeface="Arial" panose="020B0604020202020204" pitchFamily="34" charset="0"/>
              </a:rPr>
              <a:t>User and inventory management </a:t>
            </a:r>
          </a:p>
          <a:p>
            <a:pPr algn="just"/>
            <a:endParaRPr lang="en-US" sz="2200" dirty="0">
              <a:solidFill>
                <a:schemeClr val="tx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8800" dirty="0">
                <a:solidFill>
                  <a:schemeClr val="tx1"/>
                </a:solidFill>
                <a:latin typeface="Arial" panose="020B0604020202020204" pitchFamily="34" charset="0"/>
                <a:cs typeface="Arial" panose="020B0604020202020204" pitchFamily="34" charset="0"/>
              </a:rPr>
              <a:t>User registration and profiles: Users should be able to create an account with an email address or through third-party sign-in options like Google.</a:t>
            </a:r>
          </a:p>
          <a:p>
            <a:pPr algn="just"/>
            <a:endParaRPr lang="en-US" sz="8800" dirty="0">
              <a:solidFill>
                <a:schemeClr val="tx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8800" dirty="0">
                <a:solidFill>
                  <a:schemeClr val="tx1"/>
                </a:solidFill>
                <a:latin typeface="Arial" panose="020B0604020202020204" pitchFamily="34" charset="0"/>
                <a:cs typeface="Arial" panose="020B0604020202020204" pitchFamily="34" charset="0"/>
              </a:rPr>
              <a:t>Household sharing : The software must allow multiple users (e.g., family members) to track and view the same inventory, ensuring everyone is aware of food items in the home.</a:t>
            </a:r>
          </a:p>
          <a:p>
            <a:pPr algn="just"/>
            <a:endParaRPr lang="en-US" sz="8800" dirty="0">
              <a:solidFill>
                <a:schemeClr val="tx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8800" dirty="0">
                <a:solidFill>
                  <a:schemeClr val="tx1"/>
                </a:solidFill>
                <a:latin typeface="Arial" panose="020B0604020202020204" pitchFamily="34" charset="0"/>
                <a:cs typeface="Arial" panose="020B0604020202020204" pitchFamily="34" charset="0"/>
              </a:rPr>
              <a:t>Item entry and inventory display: Users need to be able to add food items to a digital "pantry," "fridge," or "freezer". Each item should display its name, category, quantity, and expiration date</a:t>
            </a:r>
          </a:p>
          <a:p>
            <a:pPr algn="just"/>
            <a:r>
              <a:rPr lang="en-US" sz="8800" dirty="0">
                <a:solidFill>
                  <a:schemeClr val="tx1"/>
                </a:solidFill>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n-US" sz="8800" dirty="0">
                <a:solidFill>
                  <a:schemeClr val="tx1"/>
                </a:solidFill>
                <a:latin typeface="Arial" panose="020B0604020202020204" pitchFamily="34" charset="0"/>
                <a:cs typeface="Arial" panose="020B0604020202020204" pitchFamily="34" charset="0"/>
              </a:rPr>
              <a:t>Item categorization: The system should automatically or manually categorize food items (e.g., produce, dairy, frozen) to help users find products easily.</a:t>
            </a:r>
          </a:p>
          <a:p>
            <a:pPr algn="just"/>
            <a:endParaRPr lang="en-US" sz="2200" dirty="0">
              <a:solidFill>
                <a:schemeClr val="tx1"/>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5623FFC6-65E5-4447-6CE5-89947F4C2314}"/>
              </a:ext>
            </a:extLst>
          </p:cNvPr>
          <p:cNvSpPr>
            <a:spLocks noGrp="1"/>
          </p:cNvSpPr>
          <p:nvPr>
            <p:ph type="dt" sz="half" idx="10"/>
          </p:nvPr>
        </p:nvSpPr>
        <p:spPr/>
        <p:txBody>
          <a:bodyPr/>
          <a:lstStyle/>
          <a:p>
            <a:fld id="{B3BD94B3-44B9-44B7-85A7-F056FA607D46}" type="datetime3">
              <a:rPr lang="en-US" smtClean="0"/>
              <a:t>29 October 2025</a:t>
            </a:fld>
            <a:endParaRPr lang="en-US"/>
          </a:p>
        </p:txBody>
      </p:sp>
      <p:sp>
        <p:nvSpPr>
          <p:cNvPr id="5" name="Footer Placeholder 4">
            <a:extLst>
              <a:ext uri="{FF2B5EF4-FFF2-40B4-BE49-F238E27FC236}">
                <a16:creationId xmlns:a16="http://schemas.microsoft.com/office/drawing/2014/main" id="{C917704B-3F05-F2D5-8618-5C416213FE6B}"/>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405E0249-5C07-5088-DFCB-7FA7D32384A4}"/>
              </a:ext>
            </a:extLst>
          </p:cNvPr>
          <p:cNvSpPr>
            <a:spLocks noGrp="1"/>
          </p:cNvSpPr>
          <p:nvPr>
            <p:ph type="sldNum" sz="quarter" idx="12"/>
          </p:nvPr>
        </p:nvSpPr>
        <p:spPr/>
        <p:txBody>
          <a:bodyPr/>
          <a:lstStyle/>
          <a:p>
            <a:fld id="{7B28076C-CE04-4A00-BFAA-A90EA8355859}" type="slidenum">
              <a:rPr lang="en-US" smtClean="0"/>
              <a:t>7</a:t>
            </a:fld>
            <a:endParaRPr lang="en-US"/>
          </a:p>
        </p:txBody>
      </p:sp>
    </p:spTree>
    <p:extLst>
      <p:ext uri="{BB962C8B-B14F-4D97-AF65-F5344CB8AC3E}">
        <p14:creationId xmlns:p14="http://schemas.microsoft.com/office/powerpoint/2010/main" val="5711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FC62-6C41-3975-4435-13EDE1EE496E}"/>
              </a:ext>
            </a:extLst>
          </p:cNvPr>
          <p:cNvSpPr>
            <a:spLocks noGrp="1"/>
          </p:cNvSpPr>
          <p:nvPr>
            <p:ph type="title"/>
          </p:nvPr>
        </p:nvSpPr>
        <p:spPr/>
        <p:txBody>
          <a:bodyPr/>
          <a:lstStyle/>
          <a:p>
            <a:r>
              <a:rPr lang="en-IN"/>
              <a:t>HARDWARE </a:t>
            </a:r>
            <a:r>
              <a:rPr lang="en-IN" dirty="0"/>
              <a:t>REQUIREMENTS</a:t>
            </a:r>
          </a:p>
        </p:txBody>
      </p:sp>
      <p:sp>
        <p:nvSpPr>
          <p:cNvPr id="3" name="Content Placeholder 2">
            <a:extLst>
              <a:ext uri="{FF2B5EF4-FFF2-40B4-BE49-F238E27FC236}">
                <a16:creationId xmlns:a16="http://schemas.microsoft.com/office/drawing/2014/main" id="{D89E6DCE-33E2-6478-2F8F-C01B97D24D02}"/>
              </a:ext>
            </a:extLst>
          </p:cNvPr>
          <p:cNvSpPr>
            <a:spLocks noGrp="1"/>
          </p:cNvSpPr>
          <p:nvPr>
            <p:ph idx="1"/>
          </p:nvPr>
        </p:nvSpPr>
        <p:spPr/>
        <p:txBody>
          <a:bodyPr>
            <a:noAutofit/>
          </a:bodyPr>
          <a:lstStyle/>
          <a:p>
            <a:r>
              <a:rPr lang="en-IN" sz="2400" dirty="0"/>
              <a:t>(mid-range household system)</a:t>
            </a:r>
          </a:p>
          <a:p>
            <a:endParaRPr lang="en-IN" sz="2400" dirty="0"/>
          </a:p>
          <a:p>
            <a:r>
              <a:rPr lang="en-IN" sz="2400" dirty="0"/>
              <a:t>Here’s a hypothetical spec you could aim for:</a:t>
            </a:r>
          </a:p>
          <a:p>
            <a:endParaRPr lang="en-IN" sz="2400" dirty="0"/>
          </a:p>
          <a:p>
            <a:r>
              <a:rPr lang="en-IN" sz="2400" dirty="0"/>
              <a:t>Single board computer: Raspberry Pi 4 (4 GB RAM)</a:t>
            </a:r>
          </a:p>
          <a:p>
            <a:endParaRPr lang="en-IN" sz="2400" dirty="0"/>
          </a:p>
          <a:p>
            <a:r>
              <a:rPr lang="en-IN" sz="2400" dirty="0"/>
              <a:t>Camera: Raspberry Pi HQ Camera (12MP) + autofocus lens</a:t>
            </a:r>
          </a:p>
          <a:p>
            <a:endParaRPr lang="en-IN" sz="2400" dirty="0"/>
          </a:p>
          <a:p>
            <a:r>
              <a:rPr lang="en-IN" sz="2400" dirty="0"/>
              <a:t>Temperature/humidity sensor: DHT22 or BME280</a:t>
            </a:r>
          </a:p>
          <a:p>
            <a:endParaRPr lang="en-IN" sz="2400" dirty="0"/>
          </a:p>
          <a:p>
            <a:r>
              <a:rPr lang="en-IN" sz="2400" dirty="0"/>
              <a:t>Gas sensor: e.g., MQ-series gas sensor</a:t>
            </a:r>
          </a:p>
          <a:p>
            <a:endParaRPr lang="en-IN" sz="2200" dirty="0"/>
          </a:p>
          <a:p>
            <a:pPr marL="0" indent="0">
              <a:buNone/>
            </a:pPr>
            <a:endParaRPr lang="en-IN" sz="2200" dirty="0"/>
          </a:p>
        </p:txBody>
      </p:sp>
      <p:sp>
        <p:nvSpPr>
          <p:cNvPr id="4" name="Date Placeholder 3">
            <a:extLst>
              <a:ext uri="{FF2B5EF4-FFF2-40B4-BE49-F238E27FC236}">
                <a16:creationId xmlns:a16="http://schemas.microsoft.com/office/drawing/2014/main" id="{FCE6D7AE-0E48-0CA1-88FF-9E77D482D520}"/>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D756A323-E703-3752-221C-7135D9F271AB}"/>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7317404A-8CC2-2F7F-5041-4F776AF93309}"/>
              </a:ext>
            </a:extLst>
          </p:cNvPr>
          <p:cNvSpPr>
            <a:spLocks noGrp="1"/>
          </p:cNvSpPr>
          <p:nvPr>
            <p:ph type="sldNum" sz="quarter" idx="12"/>
          </p:nvPr>
        </p:nvSpPr>
        <p:spPr/>
        <p:txBody>
          <a:bodyPr/>
          <a:lstStyle/>
          <a:p>
            <a:fld id="{7B28076C-CE04-4A00-BFAA-A90EA8355859}" type="slidenum">
              <a:rPr lang="en-US" smtClean="0"/>
              <a:t>8</a:t>
            </a:fld>
            <a:endParaRPr lang="en-US"/>
          </a:p>
        </p:txBody>
      </p:sp>
    </p:spTree>
    <p:extLst>
      <p:ext uri="{BB962C8B-B14F-4D97-AF65-F5344CB8AC3E}">
        <p14:creationId xmlns:p14="http://schemas.microsoft.com/office/powerpoint/2010/main" val="102489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CF4DC-89E6-A3AD-93D0-2EE1C529ECDC}"/>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DDDE04DA-2B95-E77A-DCF9-B742B9697670}"/>
              </a:ext>
            </a:extLst>
          </p:cNvPr>
          <p:cNvSpPr>
            <a:spLocks noGrp="1"/>
          </p:cNvSpPr>
          <p:nvPr>
            <p:ph idx="1"/>
          </p:nvPr>
        </p:nvSpPr>
        <p:spPr/>
        <p:txBody>
          <a:bodyPr>
            <a:noAutofit/>
          </a:bodyPr>
          <a:lstStyle/>
          <a:p>
            <a:r>
              <a:rPr lang="en-US" sz="2400" dirty="0"/>
              <a:t>Core modules</a:t>
            </a:r>
          </a:p>
          <a:p>
            <a:r>
              <a:rPr lang="en-US" sz="2400" dirty="0"/>
              <a:t>These are the foundational components for any food expiry tracker application. </a:t>
            </a:r>
          </a:p>
          <a:p>
            <a:r>
              <a:rPr lang="en-US" sz="2400" dirty="0"/>
              <a:t>1. Data input module</a:t>
            </a:r>
          </a:p>
          <a:p>
            <a:r>
              <a:rPr lang="en-US" sz="2400" dirty="0"/>
              <a:t>This module is responsible for capturing information about food items.</a:t>
            </a:r>
          </a:p>
          <a:p>
            <a:r>
              <a:rPr lang="en-US" sz="2400" dirty="0"/>
              <a:t>Barcode scanner: Uses a device's camera to scan a product's barcode. The system can then use the code to search an external food database to auto-populate product information and potentially a general shelf-life.</a:t>
            </a:r>
          </a:p>
        </p:txBody>
      </p:sp>
      <p:sp>
        <p:nvSpPr>
          <p:cNvPr id="4" name="Date Placeholder 3">
            <a:extLst>
              <a:ext uri="{FF2B5EF4-FFF2-40B4-BE49-F238E27FC236}">
                <a16:creationId xmlns:a16="http://schemas.microsoft.com/office/drawing/2014/main" id="{AE5E151D-2EFC-C551-F035-8FB10686FBA2}"/>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8AF9EE83-0469-26F6-E4D0-D1687707A8B7}"/>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594F1C6D-8F78-548A-5635-37A2630BB353}"/>
              </a:ext>
            </a:extLst>
          </p:cNvPr>
          <p:cNvSpPr>
            <a:spLocks noGrp="1"/>
          </p:cNvSpPr>
          <p:nvPr>
            <p:ph type="sldNum" sz="quarter" idx="12"/>
          </p:nvPr>
        </p:nvSpPr>
        <p:spPr/>
        <p:txBody>
          <a:bodyPr/>
          <a:lstStyle/>
          <a:p>
            <a:fld id="{7B28076C-CE04-4A00-BFAA-A90EA8355859}" type="slidenum">
              <a:rPr lang="en-US" smtClean="0"/>
              <a:t>9</a:t>
            </a:fld>
            <a:endParaRPr lang="en-US"/>
          </a:p>
        </p:txBody>
      </p:sp>
    </p:spTree>
    <p:extLst>
      <p:ext uri="{BB962C8B-B14F-4D97-AF65-F5344CB8AC3E}">
        <p14:creationId xmlns:p14="http://schemas.microsoft.com/office/powerpoint/2010/main" val="388520081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1253</Words>
  <Application>Microsoft Office PowerPoint</Application>
  <PresentationFormat>On-screen Show (4:3)</PresentationFormat>
  <Paragraphs>111</Paragraphs>
  <Slides>14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Custom Design</vt:lpstr>
      <vt:lpstr>PowerPoint Presentation</vt:lpstr>
      <vt:lpstr>ABSTRACT</vt:lpstr>
      <vt:lpstr>EXISTING SYSYTEM</vt:lpstr>
      <vt:lpstr>PROPOSED SYSTEM</vt:lpstr>
      <vt:lpstr>ADVANTAGES</vt:lpstr>
      <vt:lpstr>DISADVANTAGES</vt:lpstr>
      <vt:lpstr>SOFTWARE REQUIREMENTS</vt:lpstr>
      <vt:lpstr>HARDWARE REQUIREMENTS</vt:lpstr>
      <vt:lpstr>MODULES</vt:lpstr>
      <vt:lpstr>MODULE DESCRIPTION</vt:lpstr>
      <vt:lpstr>SAMLE OUTPUT</vt:lpstr>
      <vt:lpstr>SAMPLE OUTPUT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Jahnavi B</cp:lastModifiedBy>
  <cp:revision>128</cp:revision>
  <dcterms:created xsi:type="dcterms:W3CDTF">2019-11-06T07:48:00Z</dcterms:created>
  <dcterms:modified xsi:type="dcterms:W3CDTF">2025-10-29T06:45:42Z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26C965DCC8F94B56AF33BB737A8A4E09_13</vt:lpwstr>
  </property>
  <property fmtid="{D5CDD505-2E9C-101B-9397-08002B2CF9AE}" pid="3" name="KSOProductBuildVer">
    <vt:lpwstr>1033-12.2.0.22549</vt:lpwstr>
  </property>
</Properties>
</file>