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265" r:id="rId9"/>
    <p:sldId id="266" r:id="rId10"/>
    <p:sldId id="263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2A9E5-9E12-7A4C-B22C-1BF417E013C7}" v="358" dt="2024-12-10T04:27:23.525"/>
    <p1510:client id="{345E5339-D38F-106F-57F8-20BE9B312CF5}" v="209" dt="2024-12-10T04:42:58.086"/>
    <p1510:client id="{9D13DB03-6CBD-FD7C-0019-DF2C2D8DADC2}" v="74" dt="2024-12-09T23:58:15.017"/>
    <p1510:client id="{D302608D-9F83-79D5-3AA9-85FF3772253D}" v="200" dt="2024-12-10T04:26:03.228"/>
    <p1510:client id="{EF3B912B-7147-8927-6028-DF0D3A7904FA}" v="53" dt="2024-12-09T04:32:43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2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2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4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9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4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3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8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7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8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5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7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7200"/>
              <a:t>DevTrack</a:t>
            </a:r>
            <a:br>
              <a:rPr lang="en-US" sz="7200"/>
            </a:br>
            <a:r>
              <a:rPr lang="en-US" sz="4000"/>
              <a:t>Project Management Tool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b="1">
              <a:solidFill>
                <a:srgbClr val="252424"/>
              </a:solidFill>
              <a:latin typeface="Calibri"/>
              <a:ea typeface="Calibri"/>
              <a:cs typeface="Segoe UI"/>
            </a:endParaRPr>
          </a:p>
          <a:p>
            <a:r>
              <a:rPr lang="en-US" b="1">
                <a:solidFill>
                  <a:srgbClr val="252424"/>
                </a:solidFill>
                <a:latin typeface="Calibri"/>
                <a:ea typeface="Calibri"/>
                <a:cs typeface="Segoe UI"/>
              </a:rPr>
              <a:t>Adithya </a:t>
            </a:r>
            <a:r>
              <a:rPr lang="en-US" b="1" err="1">
                <a:solidFill>
                  <a:srgbClr val="252424"/>
                </a:solidFill>
                <a:latin typeface="Calibri"/>
                <a:ea typeface="Calibri"/>
                <a:cs typeface="Segoe UI"/>
              </a:rPr>
              <a:t>Seesanabilu</a:t>
            </a:r>
            <a:r>
              <a:rPr lang="en-US" b="1">
                <a:solidFill>
                  <a:srgbClr val="252424"/>
                </a:solidFill>
                <a:latin typeface="Calibri"/>
                <a:ea typeface="Calibri"/>
                <a:cs typeface="Segoe UI"/>
              </a:rPr>
              <a:t> Nagaraj, </a:t>
            </a:r>
            <a:r>
              <a:rPr lang="en-US" b="1">
                <a:solidFill>
                  <a:srgbClr val="252424"/>
                </a:solidFill>
                <a:latin typeface="Calibri"/>
                <a:ea typeface="Calibri"/>
                <a:cs typeface="Calibri"/>
              </a:rPr>
              <a:t>Jahnavi </a:t>
            </a:r>
            <a:r>
              <a:rPr lang="en-US" b="1" err="1">
                <a:solidFill>
                  <a:srgbClr val="252424"/>
                </a:solidFill>
                <a:latin typeface="Calibri"/>
                <a:ea typeface="Calibri"/>
                <a:cs typeface="Calibri"/>
              </a:rPr>
              <a:t>Bollineni</a:t>
            </a:r>
            <a:r>
              <a:rPr lang="en-US" b="1">
                <a:solidFill>
                  <a:srgbClr val="2524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b="1">
                <a:solidFill>
                  <a:srgbClr val="252424"/>
                </a:solidFill>
                <a:latin typeface="Calibri"/>
                <a:ea typeface="Calibri"/>
                <a:cs typeface="Segoe UI"/>
              </a:rPr>
              <a:t>Sinduja Kuna</a:t>
            </a:r>
            <a:endParaRPr lang="en-US">
              <a:solidFill>
                <a:srgbClr val="35403A"/>
              </a:solidFill>
              <a:latin typeface="Calibri"/>
              <a:ea typeface="Calibri"/>
              <a:cs typeface="Segoe UI"/>
            </a:endParaRPr>
          </a:p>
          <a:p>
            <a:endParaRPr lang="en-US">
              <a:solidFill>
                <a:srgbClr val="35403A"/>
              </a:solidFill>
              <a:latin typeface="Calibri"/>
              <a:ea typeface="Calibri"/>
              <a:cs typeface="Segoe UI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084C2-4BC9-87A6-4EDB-BD0D41121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8815-A222-1A2C-213D-08DF1F43D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3026228"/>
            <a:ext cx="10449784" cy="710703"/>
          </a:xfrm>
        </p:spPr>
        <p:txBody>
          <a:bodyPr/>
          <a:lstStyle/>
          <a:p>
            <a:pPr algn="ctr"/>
            <a:r>
              <a:rPr lang="en-US" sz="32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LIVE DEMO</a:t>
            </a:r>
            <a:r>
              <a:rPr lang="en-US" sz="32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253CD-0B62-2320-37CA-D730EB04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61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F3CF3-67C4-544D-EC49-89A00FBB7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0001E-E27F-5376-7BE1-EBAC14A9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8823F-352D-6A6E-E254-567A0AFD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4E2FB-CAC1-EE7E-6A87-D56DD52C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4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0FE0-3E92-6456-307C-71FF56A6F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229013"/>
            <a:ext cx="10449784" cy="12659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ea typeface="+mj-lt"/>
                <a:cs typeface="+mj-lt"/>
              </a:rPr>
              <a:t>TABLE OF CONTENTS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E9670-07EF-F431-41D3-C0CE63CE8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436908"/>
            <a:ext cx="10442448" cy="439628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  <a:p>
            <a:pPr>
              <a:lnSpc>
                <a:spcPct val="150000"/>
              </a:lnSpc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pPr>
              <a:lnSpc>
                <a:spcPct val="150000"/>
              </a:lnSpc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Project Features and Functionality</a:t>
            </a:r>
          </a:p>
          <a:p>
            <a:pPr>
              <a:lnSpc>
                <a:spcPct val="150000"/>
              </a:lnSpc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>
              <a:lnSpc>
                <a:spcPct val="150000"/>
              </a:lnSpc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>
              <a:lnSpc>
                <a:spcPct val="150000"/>
              </a:lnSpc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/>
            </a:b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B3E8B-77C8-8ADB-4766-F0C295B1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1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3316-8959-B60F-697C-595971CDC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163233"/>
            <a:ext cx="10449784" cy="1265928"/>
          </a:xfrm>
        </p:spPr>
        <p:txBody>
          <a:bodyPr anchor="ctr"/>
          <a:lstStyle/>
          <a:p>
            <a:pPr algn="ctr"/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1D5CF-A1C0-CFC6-F47F-7CB25C6B2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429162"/>
            <a:ext cx="10442448" cy="4632642"/>
          </a:xfrm>
        </p:spPr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DevTrack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web-based project management tool.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streamlined workflows and efficient team collaboration.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Key Goals: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platform for project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Simplify task management and team accountability.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B9267-4D8D-6679-EEE7-1DD94C40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1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7EE66-93C6-425F-7206-75AEB26BD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90AB-3C34-4D1F-1B2C-379D2D64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163233"/>
            <a:ext cx="10449784" cy="1265928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Times New Roman"/>
                <a:cs typeface="Times New Roman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4E98-83C5-E7C4-FD30-DA53FEA19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429162"/>
            <a:ext cx="10442448" cy="4632642"/>
          </a:xfrm>
        </p:spPr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Project Management: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Manual tracking is inefficient and prone to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 of multiple tools creates disjointed workflows.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Lack of real-time updates hampers decision-making.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 integrated tool offering task management, progress tracking, and secure collaboration.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811DF-917F-BF37-9CD8-B26CA722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0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611B1-639F-8723-28BA-96C6E0372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BCFD-39D2-E3B2-6384-0587E1D37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163233"/>
            <a:ext cx="10449784" cy="1265928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Times New Roman"/>
                <a:cs typeface="Times New Roman"/>
              </a:rPr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971E7-6D99-C4CD-D670-113F72932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429162"/>
            <a:ext cx="10442448" cy="46326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</a:p>
          <a:p>
            <a:pPr lvl="1"/>
            <a:r>
              <a:rPr lang="en-US" sz="1600">
                <a:latin typeface="Times New Roman"/>
                <a:cs typeface="Times New Roman"/>
              </a:rPr>
              <a:t>ReactJS for responsive UI.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</a:p>
          <a:p>
            <a:pPr lvl="1"/>
            <a:r>
              <a:rPr lang="en-US" sz="1600">
                <a:latin typeface="Times New Roman"/>
                <a:cs typeface="Times New Roman"/>
              </a:rPr>
              <a:t>Spring Boot for RESTful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</a:p>
          <a:p>
            <a:pPr lvl="1"/>
            <a:r>
              <a:rPr lang="en-US" sz="1600">
                <a:latin typeface="Times New Roman"/>
                <a:cs typeface="Times New Roman"/>
              </a:rPr>
              <a:t>MySQL for relational data storage.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7AEC9-F7E3-E71E-587D-9B00FC40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9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B4370-890D-AA53-02B1-EC47D4A9F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437B-A925-A9DD-C127-48535721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163233"/>
            <a:ext cx="10449784" cy="682587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Times New Roman"/>
                <a:cs typeface="Times New Roman"/>
              </a:rPr>
              <a:t>IMPLEMENTATION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1F610-85BA-E99A-5920-CE89032B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E0B464-6681-20C6-2378-78422DBB8638}"/>
              </a:ext>
            </a:extLst>
          </p:cNvPr>
          <p:cNvSpPr txBox="1"/>
          <p:nvPr/>
        </p:nvSpPr>
        <p:spPr>
          <a:xfrm>
            <a:off x="871728" y="1109912"/>
            <a:ext cx="10901172" cy="41107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>
                <a:latin typeface="Times New Roman"/>
                <a:ea typeface="+mn-lt"/>
                <a:cs typeface="Times New Roman"/>
              </a:rPr>
              <a:t>Projects Mangement:</a:t>
            </a:r>
            <a:endParaRPr lang="en-US" sz="1600">
              <a:latin typeface="Times New Roman"/>
              <a:ea typeface="+mn-lt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1600">
                <a:latin typeface="Times New Roman"/>
                <a:ea typeface="+mn-lt"/>
                <a:cs typeface="Times New Roman"/>
              </a:rPr>
              <a:t>Users can now update project details, ensuring that information remains accurate and up-to-date.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1600">
                <a:latin typeface="Times New Roman"/>
                <a:ea typeface="+mn-lt"/>
                <a:cs typeface="Times New Roman"/>
              </a:rPr>
              <a:t>The ability to delete projects has been introduced, enabling better management and cleanup of outdated or redundant projects.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1600">
                <a:latin typeface="Times New Roman"/>
                <a:ea typeface="+mn-lt"/>
                <a:cs typeface="Times New Roman"/>
              </a:rPr>
              <a:t>A user-friendly interface has been developed to simplify the process of creating new projects.</a:t>
            </a:r>
            <a:endParaRPr lang="en-US"/>
          </a:p>
          <a:p>
            <a:pPr>
              <a:lnSpc>
                <a:spcPct val="150000"/>
              </a:lnSpc>
            </a:pPr>
            <a:endParaRPr lang="en-US" sz="1600" b="1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latin typeface="Times New Roman"/>
                <a:ea typeface="+mn-lt"/>
                <a:cs typeface="Times New Roman"/>
              </a:rPr>
              <a:t>Project Tasks Management: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>
                <a:latin typeface="Times New Roman"/>
                <a:ea typeface="+mn-lt"/>
                <a:cs typeface="Times New Roman"/>
              </a:rPr>
              <a:t>Users can now create and assign tasks to projects, enhancing task management and collaboration.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>
                <a:latin typeface="Times New Roman"/>
                <a:ea typeface="+mn-lt"/>
                <a:cs typeface="+mn-lt"/>
              </a:rPr>
              <a:t>Users can now modify task statuses (e.g., "To Do," "In Progress," and "Done"), making task tracking more efficient.</a:t>
            </a:r>
            <a:endParaRPr lang="en-US" sz="1600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>
                <a:latin typeface="Times New Roman"/>
                <a:ea typeface="+mn-lt"/>
                <a:cs typeface="+mn-lt"/>
              </a:rPr>
              <a:t>Priority settings (Low, Medium, High) have been introduced to help users focus on high-priority tasks.</a:t>
            </a:r>
            <a:endParaRPr lang="en-US">
              <a:latin typeface="Times New Roman"/>
              <a:cs typeface="Times New Roman"/>
            </a:endParaRPr>
          </a:p>
          <a:p>
            <a:pPr lvl="1">
              <a:lnSpc>
                <a:spcPct val="150000"/>
              </a:lnSpc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431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59361-C427-70EE-D095-6EA062DF5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B7A6-F0E7-5088-64C0-21865AB5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436" y="163233"/>
            <a:ext cx="10449784" cy="1265928"/>
          </a:xfrm>
        </p:spPr>
        <p:txBody>
          <a:bodyPr anchor="ctr"/>
          <a:lstStyle/>
          <a:p>
            <a:pPr algn="ctr"/>
            <a:r>
              <a:rPr lang="en-US" sz="3200">
                <a:latin typeface="Times New Roman"/>
                <a:cs typeface="Times New Roman"/>
              </a:rPr>
              <a:t>IMPLEMENTATION</a:t>
            </a:r>
            <a:r>
              <a:rPr lang="en-US">
                <a:latin typeface="Times New Roman"/>
                <a:cs typeface="Times New Roman"/>
              </a:rPr>
              <a:t> (Contd.)</a:t>
            </a:r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5E24C-4E18-AF93-1EA4-A7C03674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1A1DA-FD58-883A-ABDD-136237FCAB33}"/>
              </a:ext>
            </a:extLst>
          </p:cNvPr>
          <p:cNvSpPr txBox="1"/>
          <p:nvPr/>
        </p:nvSpPr>
        <p:spPr>
          <a:xfrm>
            <a:off x="688705" y="1427550"/>
            <a:ext cx="10538459" cy="30027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>
                <a:latin typeface="Times New Roman"/>
                <a:ea typeface="+mn-lt"/>
                <a:cs typeface="Times New Roman"/>
              </a:rPr>
              <a:t>The application was containerized using Docker to ensure consistent performance across environments and streamline the deployment process.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>
                <a:latin typeface="Times New Roman"/>
                <a:ea typeface="+mn-lt"/>
                <a:cs typeface="Times New Roman"/>
              </a:rPr>
              <a:t>A welcoming landing page was designed to provide a better user experience.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>
                <a:latin typeface="Times New Roman"/>
                <a:ea typeface="+mn-lt"/>
                <a:cs typeface="Times New Roman"/>
              </a:rPr>
              <a:t>An ETL pipeline was developed to automate the process of loading data into MySQL and dynamically updating it on the user interface.</a:t>
            </a:r>
          </a:p>
          <a:p>
            <a:pPr>
              <a:lnSpc>
                <a:spcPct val="150000"/>
              </a:lnSpc>
            </a:pPr>
            <a:endParaRPr lang="en-US" sz="160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+mj-lt"/>
              <a:buAutoNum type="arabicPeriod" startAt="11"/>
            </a:pPr>
            <a:endParaRPr lang="en-US"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991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FC898-FAB6-0760-79C8-52C0314AC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B38ED-A1B9-129D-E2D0-BB75D363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163233"/>
            <a:ext cx="10449784" cy="1265928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Times New Roman"/>
                <a:cs typeface="Times New Roman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6EA91-4E05-C61A-6127-6E75FD803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429162"/>
            <a:ext cx="10442448" cy="46326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Times New Roman"/>
                <a:cs typeface="Times New Roman"/>
              </a:rPr>
              <a:t>FEATURES NOT </a:t>
            </a:r>
            <a:r>
              <a:rPr lang="en-US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IMPLEMENTED FROM REQUIREMENTS DOCUMENT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AB36D-C600-B3EC-2AA2-18735114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9061C0-5BD9-8A8A-D32D-1EF8E07CB7E2}"/>
              </a:ext>
            </a:extLst>
          </p:cNvPr>
          <p:cNvSpPr txBox="1"/>
          <p:nvPr/>
        </p:nvSpPr>
        <p:spPr>
          <a:xfrm>
            <a:off x="877824" y="2126963"/>
            <a:ext cx="10449784" cy="3504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AutoNum type="arabicPeriod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Advanced Role Management Features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While basic role management was implemented, advanced capabilities (e.g., hierarchical role permissions) were deferred due to time constraints and lower immediate priority compared to infrastructure tasks.</a:t>
            </a:r>
          </a:p>
          <a:p>
            <a:pPr marL="342900" indent="-342900">
              <a:buAutoNum type="arabicPeriod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Detailed User Analytics Dashboard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 high-level project manager dashboard was created, but more granular user activity analytics were not implemented. This was postponed to focus on core functionality such as task and project management.</a:t>
            </a:r>
          </a:p>
          <a:p>
            <a:pPr marL="342900" indent="-342900">
              <a:buAutoNum type="arabicPeriod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>
                <a:latin typeface="Times New Roman"/>
                <a:cs typeface="Times New Roman"/>
              </a:rPr>
              <a:t>Redis Data Caching - </a:t>
            </a:r>
            <a:r>
              <a:rPr lang="en-US">
                <a:latin typeface="Times New Roman"/>
                <a:cs typeface="Times New Roman"/>
              </a:rPr>
              <a:t>Redis integration was not originally planned but was added to address performance issues identified during testing. This ensures quicker response times for frequently accessed data, improving the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20768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D8FF9-235D-63A6-F981-81F955D31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3828-BA1C-FCB3-C86E-BEE7ADC3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163233"/>
            <a:ext cx="10449784" cy="1265928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Times New Roman"/>
                <a:cs typeface="Times New Roman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2B46D-4860-9A1B-4FEB-37D51BBD0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429162"/>
            <a:ext cx="10442448" cy="46326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NEW</a:t>
            </a:r>
            <a:r>
              <a:rPr lang="en-US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 ADDITIONS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A922F-596E-9458-9250-A8287E5D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09D43-88D5-4587-0E53-8A827BAA0381}"/>
              </a:ext>
            </a:extLst>
          </p:cNvPr>
          <p:cNvSpPr txBox="1"/>
          <p:nvPr/>
        </p:nvSpPr>
        <p:spPr>
          <a:xfrm>
            <a:off x="877824" y="1577278"/>
            <a:ext cx="10436352" cy="29510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ETL Pipeline :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Although initially planned as a future enhancement, it was expedited to support efficient data processing for reporting needs.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Dockerization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was added to streamline the deployment process and enable easier environment replication, ensuring consistency across development, testing, and production.</a:t>
            </a:r>
          </a:p>
        </p:txBody>
      </p:sp>
    </p:spTree>
    <p:extLst>
      <p:ext uri="{BB962C8B-B14F-4D97-AF65-F5344CB8AC3E}">
        <p14:creationId xmlns:p14="http://schemas.microsoft.com/office/powerpoint/2010/main" val="2061753417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BohoVogue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BohoVogueVTI</vt:lpstr>
      <vt:lpstr>DevTrack Project Management Tool</vt:lpstr>
      <vt:lpstr>TABLE OF CONTENTS</vt:lpstr>
      <vt:lpstr>INTRODUCTION</vt:lpstr>
      <vt:lpstr>PROBLEM STATEMENT</vt:lpstr>
      <vt:lpstr>TECHNOLOGIES</vt:lpstr>
      <vt:lpstr>IMPLEMENTATION</vt:lpstr>
      <vt:lpstr>IMPLEMENTATION (Contd.)</vt:lpstr>
      <vt:lpstr>IMPLEMENTATION</vt:lpstr>
      <vt:lpstr>IMPLEMENTATION</vt:lpstr>
      <vt:lpstr>LIVE DEMO​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</cp:revision>
  <dcterms:created xsi:type="dcterms:W3CDTF">2024-12-09T04:28:34Z</dcterms:created>
  <dcterms:modified xsi:type="dcterms:W3CDTF">2024-12-10T04:44:29Z</dcterms:modified>
</cp:coreProperties>
</file>