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Lst>
  <p:sldSz cy="32918400" cx="51206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762000" y="685800"/>
            <a:ext cx="5334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1pPr>
            <a:lvl2pPr indent="-228600" lvl="1" marL="9144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2pPr>
            <a:lvl3pPr indent="-228600" lvl="2" marL="13716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3pPr>
            <a:lvl4pPr indent="-228600" lvl="3" marL="18288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4pPr>
            <a:lvl5pPr indent="-228600" lvl="4" marL="22860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762000" y="685800"/>
            <a:ext cx="5334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Shape 6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600" u="none" cap="none" strike="noStrike">
              <a:solidFill>
                <a:schemeClr val="dk1"/>
              </a:solidFill>
              <a:latin typeface="Calibri"/>
              <a:ea typeface="Calibri"/>
              <a:cs typeface="Calibri"/>
              <a:sym typeface="Calibri"/>
            </a:endParaRPr>
          </a:p>
        </p:txBody>
      </p:sp>
      <p:sp>
        <p:nvSpPr>
          <p:cNvPr id="66" name="Shape 6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center column">
  <p:cSld name="Wide center column">
    <p:spTree>
      <p:nvGrpSpPr>
        <p:cNvPr id="45" name="Shape 45"/>
        <p:cNvGrpSpPr/>
        <p:nvPr/>
      </p:nvGrpSpPr>
      <p:grpSpPr>
        <a:xfrm>
          <a:off x="0" y="0"/>
          <a:ext cx="0" cy="0"/>
          <a:chOff x="0" y="0"/>
          <a:chExt cx="0" cy="0"/>
        </a:xfrm>
      </p:grpSpPr>
      <p:sp>
        <p:nvSpPr>
          <p:cNvPr id="46" name="Shape 46"/>
          <p:cNvSpPr txBox="1"/>
          <p:nvPr>
            <p:ph idx="1" type="body"/>
          </p:nvPr>
        </p:nvSpPr>
        <p:spPr>
          <a:xfrm>
            <a:off x="1054884" y="6332959"/>
            <a:ext cx="11732948" cy="958478"/>
          </a:xfrm>
          <a:prstGeom prst="rect">
            <a:avLst/>
          </a:prstGeom>
          <a:noFill/>
          <a:ln>
            <a:noFill/>
          </a:ln>
        </p:spPr>
        <p:txBody>
          <a:bodyPr anchorCtr="0" anchor="t" bIns="91425" lIns="91425" spcFirstLastPara="1" rIns="91425" wrap="square" tIns="91425"/>
          <a:lstStyle>
            <a:lvl1pPr indent="-228600" lvl="0" marL="457200" marR="0" rtl="0" algn="l">
              <a:spcBef>
                <a:spcPts val="560"/>
              </a:spcBef>
              <a:spcAft>
                <a:spcPts val="0"/>
              </a:spcAft>
              <a:buClr>
                <a:srgbClr val="4B376B"/>
              </a:buClr>
              <a:buSzPts val="2800"/>
              <a:buFont typeface="Arial"/>
              <a:buNone/>
              <a:defRPr b="0" i="0" sz="2800" u="none" cap="none" strike="noStrike">
                <a:solidFill>
                  <a:srgbClr val="4B376B"/>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1076062" y="5430015"/>
            <a:ext cx="11723688" cy="857368"/>
          </a:xfrm>
          <a:prstGeom prst="rect">
            <a:avLst/>
          </a:prstGeom>
          <a:noFill/>
          <a:ln>
            <a:noFill/>
          </a:ln>
        </p:spPr>
        <p:txBody>
          <a:bodyPr anchorCtr="0" anchor="ctr" bIns="91425" lIns="91425" spcFirstLastPara="1" rIns="91425" wrap="square" tIns="91425"/>
          <a:lstStyle>
            <a:lvl1pPr indent="-228600" lvl="0" marL="457200" marR="0" rtl="0" algn="ctr">
              <a:spcBef>
                <a:spcPts val="840"/>
              </a:spcBef>
              <a:spcAft>
                <a:spcPts val="0"/>
              </a:spcAft>
              <a:buClr>
                <a:srgbClr val="4B376B"/>
              </a:buClr>
              <a:buSzPts val="4200"/>
              <a:buFont typeface="Arial"/>
              <a:buNone/>
              <a:defRPr b="1" i="0" sz="4200" u="sng" cap="none" strike="noStrike">
                <a:solidFill>
                  <a:srgbClr val="4B376B"/>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1053032" y="15332731"/>
            <a:ext cx="11734800" cy="958478"/>
          </a:xfrm>
          <a:prstGeom prst="rect">
            <a:avLst/>
          </a:prstGeom>
          <a:noFill/>
          <a:ln>
            <a:noFill/>
          </a:ln>
        </p:spPr>
        <p:txBody>
          <a:bodyPr anchorCtr="0" anchor="t" bIns="91425" lIns="91425" spcFirstLastPara="1" rIns="91425" wrap="square" tIns="91425"/>
          <a:lstStyle>
            <a:lvl1pPr indent="-228600" lvl="0" marL="457200" marR="0" rtl="0" algn="l">
              <a:spcBef>
                <a:spcPts val="560"/>
              </a:spcBef>
              <a:spcAft>
                <a:spcPts val="0"/>
              </a:spcAft>
              <a:buClr>
                <a:srgbClr val="4B376B"/>
              </a:buClr>
              <a:buSzPts val="2800"/>
              <a:buFont typeface="Arial"/>
              <a:buNone/>
              <a:defRPr b="0" i="0" sz="2800" u="none" cap="none" strike="noStrike">
                <a:solidFill>
                  <a:srgbClr val="4B376B"/>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1076062" y="14420331"/>
            <a:ext cx="11725540" cy="857368"/>
          </a:xfrm>
          <a:prstGeom prst="rect">
            <a:avLst/>
          </a:prstGeom>
          <a:noFill/>
          <a:ln>
            <a:noFill/>
          </a:ln>
        </p:spPr>
        <p:txBody>
          <a:bodyPr anchorCtr="0" anchor="ctr" bIns="91425" lIns="91425" spcFirstLastPara="1" rIns="91425" wrap="square" tIns="91425"/>
          <a:lstStyle>
            <a:lvl1pPr indent="-228600" lvl="0" marL="457200" marR="0" rtl="0" algn="ctr">
              <a:spcBef>
                <a:spcPts val="840"/>
              </a:spcBef>
              <a:spcAft>
                <a:spcPts val="0"/>
              </a:spcAft>
              <a:buClr>
                <a:srgbClr val="4B376B"/>
              </a:buClr>
              <a:buSzPts val="4200"/>
              <a:buFont typeface="Arial"/>
              <a:buNone/>
              <a:defRPr b="1" i="0" sz="4200" u="sng" cap="none" strike="noStrike">
                <a:solidFill>
                  <a:srgbClr val="4B376B"/>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0" name="Shape 50"/>
          <p:cNvSpPr txBox="1"/>
          <p:nvPr>
            <p:ph idx="5" type="body"/>
          </p:nvPr>
        </p:nvSpPr>
        <p:spPr>
          <a:xfrm>
            <a:off x="13559920" y="6325021"/>
            <a:ext cx="24173389" cy="958478"/>
          </a:xfrm>
          <a:prstGeom prst="rect">
            <a:avLst/>
          </a:prstGeom>
          <a:noFill/>
          <a:ln>
            <a:noFill/>
          </a:ln>
        </p:spPr>
        <p:txBody>
          <a:bodyPr anchorCtr="0" anchor="t" bIns="91425" lIns="91425" spcFirstLastPara="1" rIns="91425" wrap="square" tIns="91425"/>
          <a:lstStyle>
            <a:lvl1pPr indent="-228600" lvl="0" marL="457200" marR="0" rtl="0" algn="l">
              <a:spcBef>
                <a:spcPts val="560"/>
              </a:spcBef>
              <a:spcAft>
                <a:spcPts val="0"/>
              </a:spcAft>
              <a:buClr>
                <a:srgbClr val="4B376B"/>
              </a:buClr>
              <a:buSzPts val="2800"/>
              <a:buFont typeface="Arial"/>
              <a:buNone/>
              <a:defRPr b="0" i="0" sz="2800" u="none" cap="none" strike="noStrike">
                <a:solidFill>
                  <a:srgbClr val="4B376B"/>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1" name="Shape 51"/>
          <p:cNvSpPr txBox="1"/>
          <p:nvPr>
            <p:ph idx="6" type="body"/>
          </p:nvPr>
        </p:nvSpPr>
        <p:spPr>
          <a:xfrm>
            <a:off x="13518358" y="5430015"/>
            <a:ext cx="24173392" cy="857368"/>
          </a:xfrm>
          <a:prstGeom prst="rect">
            <a:avLst/>
          </a:prstGeom>
          <a:noFill/>
          <a:ln>
            <a:noFill/>
          </a:ln>
        </p:spPr>
        <p:txBody>
          <a:bodyPr anchorCtr="0" anchor="ctr" bIns="91425" lIns="91425" spcFirstLastPara="1" rIns="91425" wrap="square" tIns="91425"/>
          <a:lstStyle>
            <a:lvl1pPr indent="-228600" lvl="0" marL="457200" marR="0" rtl="0" algn="ctr">
              <a:spcBef>
                <a:spcPts val="840"/>
              </a:spcBef>
              <a:spcAft>
                <a:spcPts val="0"/>
              </a:spcAft>
              <a:buClr>
                <a:srgbClr val="4B376B"/>
              </a:buClr>
              <a:buSzPts val="4200"/>
              <a:buFont typeface="Arial"/>
              <a:buNone/>
              <a:defRPr b="1" i="0" sz="4200" u="sng" cap="none" strike="noStrike">
                <a:solidFill>
                  <a:srgbClr val="4B376B"/>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2" name="Shape 52"/>
          <p:cNvSpPr txBox="1"/>
          <p:nvPr>
            <p:ph idx="7" type="body"/>
          </p:nvPr>
        </p:nvSpPr>
        <p:spPr>
          <a:xfrm>
            <a:off x="13518358" y="22141966"/>
            <a:ext cx="24173392" cy="958478"/>
          </a:xfrm>
          <a:prstGeom prst="rect">
            <a:avLst/>
          </a:prstGeom>
          <a:noFill/>
          <a:ln>
            <a:noFill/>
          </a:ln>
        </p:spPr>
        <p:txBody>
          <a:bodyPr anchorCtr="0" anchor="t" bIns="91425" lIns="91425" spcFirstLastPara="1" rIns="91425" wrap="square" tIns="91425"/>
          <a:lstStyle>
            <a:lvl1pPr indent="-228600" lvl="0" marL="457200" marR="0" rtl="0" algn="l">
              <a:spcBef>
                <a:spcPts val="560"/>
              </a:spcBef>
              <a:spcAft>
                <a:spcPts val="0"/>
              </a:spcAft>
              <a:buClr>
                <a:srgbClr val="4B376B"/>
              </a:buClr>
              <a:buSzPts val="2800"/>
              <a:buFont typeface="Arial"/>
              <a:buNone/>
              <a:defRPr b="0" i="0" sz="2800" u="none" cap="none" strike="noStrike">
                <a:solidFill>
                  <a:srgbClr val="4B376B"/>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3" name="Shape 53"/>
          <p:cNvSpPr txBox="1"/>
          <p:nvPr>
            <p:ph idx="8" type="body"/>
          </p:nvPr>
        </p:nvSpPr>
        <p:spPr>
          <a:xfrm>
            <a:off x="13518356" y="21282564"/>
            <a:ext cx="24173392" cy="857368"/>
          </a:xfrm>
          <a:prstGeom prst="rect">
            <a:avLst/>
          </a:prstGeom>
          <a:noFill/>
          <a:ln>
            <a:noFill/>
          </a:ln>
        </p:spPr>
        <p:txBody>
          <a:bodyPr anchorCtr="0" anchor="ctr" bIns="91425" lIns="91425" spcFirstLastPara="1" rIns="91425" wrap="square" tIns="91425"/>
          <a:lstStyle>
            <a:lvl1pPr indent="-228600" lvl="0" marL="457200" marR="0" rtl="0" algn="ctr">
              <a:spcBef>
                <a:spcPts val="840"/>
              </a:spcBef>
              <a:spcAft>
                <a:spcPts val="0"/>
              </a:spcAft>
              <a:buClr>
                <a:srgbClr val="4B376B"/>
              </a:buClr>
              <a:buSzPts val="4200"/>
              <a:buFont typeface="Arial"/>
              <a:buNone/>
              <a:defRPr b="1" i="0" sz="4200" u="sng" cap="none" strike="noStrike">
                <a:solidFill>
                  <a:srgbClr val="4B376B"/>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4" name="Shape 54"/>
          <p:cNvSpPr txBox="1"/>
          <p:nvPr>
            <p:ph idx="9" type="body"/>
          </p:nvPr>
        </p:nvSpPr>
        <p:spPr>
          <a:xfrm>
            <a:off x="38454425" y="5430015"/>
            <a:ext cx="11721520" cy="857368"/>
          </a:xfrm>
          <a:prstGeom prst="rect">
            <a:avLst/>
          </a:prstGeom>
          <a:noFill/>
          <a:ln>
            <a:noFill/>
          </a:ln>
        </p:spPr>
        <p:txBody>
          <a:bodyPr anchorCtr="0" anchor="ctr" bIns="91425" lIns="91425" spcFirstLastPara="1" rIns="91425" wrap="square" tIns="91425"/>
          <a:lstStyle>
            <a:lvl1pPr indent="-228600" lvl="0" marL="457200" marR="0" rtl="0" algn="ctr">
              <a:spcBef>
                <a:spcPts val="840"/>
              </a:spcBef>
              <a:spcAft>
                <a:spcPts val="0"/>
              </a:spcAft>
              <a:buClr>
                <a:srgbClr val="4B376B"/>
              </a:buClr>
              <a:buSzPts val="4200"/>
              <a:buFont typeface="Arial"/>
              <a:buNone/>
              <a:defRPr b="1" i="0" sz="4200" u="sng" cap="none" strike="noStrike">
                <a:solidFill>
                  <a:srgbClr val="4B376B"/>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5" name="Shape 55"/>
          <p:cNvSpPr txBox="1"/>
          <p:nvPr>
            <p:ph idx="13" type="body"/>
          </p:nvPr>
        </p:nvSpPr>
        <p:spPr>
          <a:xfrm>
            <a:off x="38454425" y="6332959"/>
            <a:ext cx="11721520" cy="958478"/>
          </a:xfrm>
          <a:prstGeom prst="rect">
            <a:avLst/>
          </a:prstGeom>
          <a:noFill/>
          <a:ln>
            <a:noFill/>
          </a:ln>
        </p:spPr>
        <p:txBody>
          <a:bodyPr anchorCtr="0" anchor="t" bIns="91425" lIns="91425" spcFirstLastPara="1" rIns="91425" wrap="square" tIns="91425"/>
          <a:lstStyle>
            <a:lvl1pPr indent="-228600" lvl="0" marL="457200" marR="0" rtl="0" algn="l">
              <a:spcBef>
                <a:spcPts val="560"/>
              </a:spcBef>
              <a:spcAft>
                <a:spcPts val="0"/>
              </a:spcAft>
              <a:buClr>
                <a:srgbClr val="4B376B"/>
              </a:buClr>
              <a:buSzPts val="2800"/>
              <a:buFont typeface="Arial"/>
              <a:buNone/>
              <a:defRPr b="0" i="0" sz="2800" u="none" cap="none" strike="noStrike">
                <a:solidFill>
                  <a:srgbClr val="4B376B"/>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6" name="Shape 56"/>
          <p:cNvSpPr txBox="1"/>
          <p:nvPr>
            <p:ph idx="14" type="body"/>
          </p:nvPr>
        </p:nvSpPr>
        <p:spPr>
          <a:xfrm>
            <a:off x="38454425" y="14480556"/>
            <a:ext cx="11721520" cy="857368"/>
          </a:xfrm>
          <a:prstGeom prst="rect">
            <a:avLst/>
          </a:prstGeom>
          <a:noFill/>
          <a:ln>
            <a:noFill/>
          </a:ln>
        </p:spPr>
        <p:txBody>
          <a:bodyPr anchorCtr="0" anchor="ctr" bIns="91425" lIns="91425" spcFirstLastPara="1" rIns="91425" wrap="square" tIns="91425"/>
          <a:lstStyle>
            <a:lvl1pPr indent="-228600" lvl="0" marL="457200" marR="0" rtl="0" algn="ctr">
              <a:spcBef>
                <a:spcPts val="840"/>
              </a:spcBef>
              <a:spcAft>
                <a:spcPts val="0"/>
              </a:spcAft>
              <a:buClr>
                <a:srgbClr val="4B376B"/>
              </a:buClr>
              <a:buSzPts val="4200"/>
              <a:buFont typeface="Arial"/>
              <a:buNone/>
              <a:defRPr b="1" i="0" sz="4200" u="sng" cap="none" strike="noStrike">
                <a:solidFill>
                  <a:srgbClr val="4B376B"/>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7" name="Shape 57"/>
          <p:cNvSpPr txBox="1"/>
          <p:nvPr>
            <p:ph idx="15" type="body"/>
          </p:nvPr>
        </p:nvSpPr>
        <p:spPr>
          <a:xfrm>
            <a:off x="38451488" y="15339956"/>
            <a:ext cx="11727392" cy="958478"/>
          </a:xfrm>
          <a:prstGeom prst="rect">
            <a:avLst/>
          </a:prstGeom>
          <a:noFill/>
          <a:ln>
            <a:noFill/>
          </a:ln>
        </p:spPr>
        <p:txBody>
          <a:bodyPr anchorCtr="0" anchor="t" bIns="91425" lIns="91425" spcFirstLastPara="1" rIns="91425" wrap="square" tIns="91425"/>
          <a:lstStyle>
            <a:lvl1pPr indent="-228600" lvl="0" marL="457200" marR="0" rtl="0" algn="l">
              <a:spcBef>
                <a:spcPts val="560"/>
              </a:spcBef>
              <a:spcAft>
                <a:spcPts val="0"/>
              </a:spcAft>
              <a:buClr>
                <a:srgbClr val="4B376B"/>
              </a:buClr>
              <a:buSzPts val="2800"/>
              <a:buFont typeface="Arial"/>
              <a:buNone/>
              <a:defRPr b="0" i="0" sz="2800" u="none" cap="none" strike="noStrike">
                <a:solidFill>
                  <a:srgbClr val="4B376B"/>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8" name="Shape 58"/>
          <p:cNvSpPr txBox="1"/>
          <p:nvPr>
            <p:ph idx="16" type="body"/>
          </p:nvPr>
        </p:nvSpPr>
        <p:spPr>
          <a:xfrm>
            <a:off x="38454425" y="25887220"/>
            <a:ext cx="11721520" cy="857368"/>
          </a:xfrm>
          <a:prstGeom prst="rect">
            <a:avLst/>
          </a:prstGeom>
          <a:noFill/>
          <a:ln>
            <a:noFill/>
          </a:ln>
        </p:spPr>
        <p:txBody>
          <a:bodyPr anchorCtr="0" anchor="ctr" bIns="91425" lIns="91425" spcFirstLastPara="1" rIns="91425" wrap="square" tIns="91425"/>
          <a:lstStyle>
            <a:lvl1pPr indent="-228600" lvl="0" marL="457200" marR="0" rtl="0" algn="ctr">
              <a:spcBef>
                <a:spcPts val="840"/>
              </a:spcBef>
              <a:spcAft>
                <a:spcPts val="0"/>
              </a:spcAft>
              <a:buClr>
                <a:srgbClr val="4B376B"/>
              </a:buClr>
              <a:buSzPts val="4200"/>
              <a:buFont typeface="Arial"/>
              <a:buNone/>
              <a:defRPr b="1" i="0" sz="4200" u="sng" cap="none" strike="noStrike">
                <a:solidFill>
                  <a:srgbClr val="4B376B"/>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9" name="Shape 59"/>
          <p:cNvSpPr txBox="1"/>
          <p:nvPr>
            <p:ph idx="17" type="body"/>
          </p:nvPr>
        </p:nvSpPr>
        <p:spPr>
          <a:xfrm>
            <a:off x="38451488" y="26790163"/>
            <a:ext cx="11727392" cy="958478"/>
          </a:xfrm>
          <a:prstGeom prst="rect">
            <a:avLst/>
          </a:prstGeom>
          <a:noFill/>
          <a:ln>
            <a:noFill/>
          </a:ln>
        </p:spPr>
        <p:txBody>
          <a:bodyPr anchorCtr="0" anchor="t" bIns="91425" lIns="91425" spcFirstLastPara="1" rIns="91425" wrap="square" tIns="91425"/>
          <a:lstStyle>
            <a:lvl1pPr indent="-228600" lvl="0" marL="457200" marR="0" rtl="0" algn="l">
              <a:spcBef>
                <a:spcPts val="560"/>
              </a:spcBef>
              <a:spcAft>
                <a:spcPts val="0"/>
              </a:spcAft>
              <a:buClr>
                <a:srgbClr val="4B376B"/>
              </a:buClr>
              <a:buSzPts val="2800"/>
              <a:buFont typeface="Arial"/>
              <a:buNone/>
              <a:defRPr b="0" i="0" sz="2800" u="none" cap="none" strike="noStrike">
                <a:solidFill>
                  <a:srgbClr val="4B376B"/>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0" name="Shape 60"/>
          <p:cNvSpPr txBox="1"/>
          <p:nvPr>
            <p:ph idx="18" type="body"/>
          </p:nvPr>
        </p:nvSpPr>
        <p:spPr>
          <a:xfrm>
            <a:off x="6733309" y="3318347"/>
            <a:ext cx="37739782" cy="1280160"/>
          </a:xfrm>
          <a:prstGeom prst="rect">
            <a:avLst/>
          </a:prstGeom>
          <a:noFill/>
          <a:ln>
            <a:noFill/>
          </a:ln>
        </p:spPr>
        <p:txBody>
          <a:bodyPr anchorCtr="0" anchor="t" bIns="91425" lIns="91425" spcFirstLastPara="1" rIns="91425" wrap="square" tIns="91425"/>
          <a:lstStyle>
            <a:lvl1pPr indent="-228600" lvl="0" marL="457200" marR="0" rtl="0" algn="ctr">
              <a:spcBef>
                <a:spcPts val="1200"/>
              </a:spcBef>
              <a:spcAft>
                <a:spcPts val="0"/>
              </a:spcAft>
              <a:buClr>
                <a:srgbClr val="4B376B"/>
              </a:buClr>
              <a:buSzPts val="6000"/>
              <a:buFont typeface="Arial"/>
              <a:buNone/>
              <a:defRPr b="0" i="0" sz="6000" u="none" cap="none" strike="noStrike">
                <a:solidFill>
                  <a:srgbClr val="4B376B"/>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1" name="Shape 61"/>
          <p:cNvSpPr txBox="1"/>
          <p:nvPr>
            <p:ph idx="19" type="body"/>
          </p:nvPr>
        </p:nvSpPr>
        <p:spPr>
          <a:xfrm>
            <a:off x="6733309" y="2038187"/>
            <a:ext cx="37739782" cy="1280160"/>
          </a:xfrm>
          <a:prstGeom prst="rect">
            <a:avLst/>
          </a:prstGeom>
          <a:noFill/>
          <a:ln>
            <a:noFill/>
          </a:ln>
        </p:spPr>
        <p:txBody>
          <a:bodyPr anchorCtr="1" anchor="t" bIns="91425" lIns="91425" spcFirstLastPara="1" rIns="91425" wrap="square" tIns="91425"/>
          <a:lstStyle>
            <a:lvl1pPr indent="-228600" lvl="0" marL="457200" marR="0" rtl="0" algn="ctr">
              <a:spcBef>
                <a:spcPts val="1760"/>
              </a:spcBef>
              <a:spcAft>
                <a:spcPts val="0"/>
              </a:spcAft>
              <a:buClr>
                <a:srgbClr val="4B376B"/>
              </a:buClr>
              <a:buSzPts val="8800"/>
              <a:buFont typeface="Arial"/>
              <a:buNone/>
              <a:defRPr b="0" i="0" sz="8800" u="none" cap="none" strike="noStrike">
                <a:solidFill>
                  <a:srgbClr val="4B376B"/>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2" name="Shape 62"/>
          <p:cNvSpPr txBox="1"/>
          <p:nvPr>
            <p:ph idx="20" type="body"/>
          </p:nvPr>
        </p:nvSpPr>
        <p:spPr>
          <a:xfrm>
            <a:off x="6733309" y="400213"/>
            <a:ext cx="37739782" cy="1637973"/>
          </a:xfrm>
          <a:prstGeom prst="rect">
            <a:avLst/>
          </a:prstGeom>
          <a:noFill/>
          <a:ln>
            <a:noFill/>
          </a:ln>
        </p:spPr>
        <p:txBody>
          <a:bodyPr anchorCtr="1" anchor="t" bIns="91425" lIns="91425" spcFirstLastPara="1" rIns="91425" wrap="square" tIns="91425"/>
          <a:lstStyle>
            <a:lvl1pPr indent="-228600" lvl="0" marL="457200" marR="0" rtl="0" algn="ctr">
              <a:spcBef>
                <a:spcPts val="2300"/>
              </a:spcBef>
              <a:spcAft>
                <a:spcPts val="0"/>
              </a:spcAft>
              <a:buClr>
                <a:srgbClr val="4B376B"/>
              </a:buClr>
              <a:buSzPts val="11500"/>
              <a:buFont typeface="Arial"/>
              <a:buNone/>
              <a:defRPr b="1" i="0" sz="11500" u="none" cap="none" strike="noStrike">
                <a:solidFill>
                  <a:srgbClr val="4B376B"/>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2.xml"/><Relationship Id="rId12" Type="http://schemas.openxmlformats.org/officeDocument/2006/relationships/slideLayout" Target="../slideLayouts/slideLayout1.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1326789" y="-1"/>
            <a:ext cx="11018865" cy="32918401"/>
            <a:chOff x="-11225189" y="-1"/>
            <a:chExt cx="11018865" cy="32918401"/>
          </a:xfrm>
        </p:grpSpPr>
        <p:sp>
          <p:nvSpPr>
            <p:cNvPr id="11" name="Shape 11"/>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36”x56”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2" name="Shape 12"/>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3" name="Shape 13"/>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4" name="Shape 14"/>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15" name="Shape 15"/>
            <p:cNvGrpSpPr/>
            <p:nvPr/>
          </p:nvGrpSpPr>
          <p:grpSpPr>
            <a:xfrm>
              <a:off x="-9744992" y="23540956"/>
              <a:ext cx="7531182" cy="2120440"/>
              <a:chOff x="-4470427" y="11016658"/>
              <a:chExt cx="3470785" cy="974220"/>
            </a:xfrm>
          </p:grpSpPr>
          <p:grpSp>
            <p:nvGrpSpPr>
              <p:cNvPr id="16" name="Shape 16"/>
              <p:cNvGrpSpPr/>
              <p:nvPr/>
            </p:nvGrpSpPr>
            <p:grpSpPr>
              <a:xfrm>
                <a:off x="-2783495" y="11060886"/>
                <a:ext cx="624431" cy="893535"/>
                <a:chOff x="-3958697" y="11117435"/>
                <a:chExt cx="779338" cy="1280430"/>
              </a:xfrm>
            </p:grpSpPr>
            <p:pic>
              <p:nvPicPr>
                <p:cNvPr id="17" name="Shape 17"/>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18" name="Shape 18"/>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a:p>
              </p:txBody>
            </p:sp>
          </p:grpSp>
          <p:grpSp>
            <p:nvGrpSpPr>
              <p:cNvPr id="19" name="Shape 19"/>
              <p:cNvGrpSpPr/>
              <p:nvPr/>
            </p:nvGrpSpPr>
            <p:grpSpPr>
              <a:xfrm>
                <a:off x="-2033159" y="11060889"/>
                <a:ext cx="1033517" cy="893529"/>
                <a:chOff x="-2921738" y="11200127"/>
                <a:chExt cx="1420279" cy="1227904"/>
              </a:xfrm>
            </p:grpSpPr>
            <p:pic>
              <p:nvPicPr>
                <p:cNvPr id="20" name="Shape 20"/>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1" name="Shape 21"/>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2" name="Shape 22"/>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3" name="Shape 23"/>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24" name="Shape 24"/>
            <p:cNvGrpSpPr/>
            <p:nvPr/>
          </p:nvGrpSpPr>
          <p:grpSpPr>
            <a:xfrm>
              <a:off x="-10398794" y="27751410"/>
              <a:ext cx="9323012" cy="2453250"/>
              <a:chOff x="-4754996" y="12734136"/>
              <a:chExt cx="4296559" cy="1127128"/>
            </a:xfrm>
          </p:grpSpPr>
          <p:pic>
            <p:nvPicPr>
              <p:cNvPr id="25" name="Shape 25"/>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26" name="Shape 26"/>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27" name="Shape 27"/>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28" name="Shape 28"/>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a:p>
            </p:txBody>
          </p:sp>
        </p:grpSp>
      </p:grpSp>
      <p:grpSp>
        <p:nvGrpSpPr>
          <p:cNvPr id="29" name="Shape 29"/>
          <p:cNvGrpSpPr/>
          <p:nvPr/>
        </p:nvGrpSpPr>
        <p:grpSpPr>
          <a:xfrm>
            <a:off x="51617560" y="-55065"/>
            <a:ext cx="11062139" cy="32973464"/>
            <a:chOff x="44157838" y="-55065"/>
            <a:chExt cx="11062139" cy="32973464"/>
          </a:xfrm>
        </p:grpSpPr>
        <p:sp>
          <p:nvSpPr>
            <p:cNvPr id="30" name="Shape 30"/>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1" name="Shape 31"/>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2" name="Shape 32"/>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33" name="Shape 33"/>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34" name="Shape 34"/>
            <p:cNvGrpSpPr/>
            <p:nvPr/>
          </p:nvGrpSpPr>
          <p:grpSpPr>
            <a:xfrm>
              <a:off x="44487209" y="29414562"/>
              <a:ext cx="10354213" cy="1265612"/>
              <a:chOff x="44200453" y="28362388"/>
              <a:chExt cx="9771398" cy="1090622"/>
            </a:xfrm>
          </p:grpSpPr>
          <p:sp>
            <p:nvSpPr>
              <p:cNvPr id="35" name="Shape 35"/>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8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36" name="Shape 36">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37" name="Shape 37"/>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grpSp>
      <p:sp>
        <p:nvSpPr>
          <p:cNvPr id="38" name="Shape 38"/>
          <p:cNvSpPr txBox="1"/>
          <p:nvPr/>
        </p:nvSpPr>
        <p:spPr>
          <a:xfrm>
            <a:off x="51946931" y="31171778"/>
            <a:ext cx="7629577" cy="1399638"/>
          </a:xfrm>
          <a:prstGeom prst="rect">
            <a:avLst/>
          </a:prstGeom>
          <a:noFill/>
          <a:ln>
            <a:noFill/>
          </a:ln>
        </p:spPr>
        <p:txBody>
          <a:bodyPr anchorCtr="0" anchor="t" bIns="32650" lIns="65300" spcFirstLastPara="1" rIns="65300" wrap="square" tIns="32650">
            <a:noAutofit/>
          </a:bodyPr>
          <a:lstStyle/>
          <a:p>
            <a:pPr indent="-280988" lvl="0" marL="280988" marR="0" rtl="0" algn="l">
              <a:lnSpc>
                <a:spcPct val="92857"/>
              </a:lnSpc>
              <a:spcBef>
                <a:spcPts val="0"/>
              </a:spcBef>
              <a:spcAft>
                <a:spcPts val="0"/>
              </a:spcAft>
              <a:buNone/>
            </a:pPr>
            <a:r>
              <a:rPr b="0" lang="en-US" sz="2800" u="none">
                <a:solidFill>
                  <a:schemeClr val="lt1"/>
                </a:solidFill>
                <a:latin typeface="Calibri"/>
                <a:ea typeface="Calibri"/>
                <a:cs typeface="Calibri"/>
                <a:sym typeface="Calibri"/>
              </a:rPr>
              <a:t>©2015</a:t>
            </a:r>
            <a:r>
              <a:rPr b="0" lang="en-US" sz="2800" u="none">
                <a:solidFill>
                  <a:schemeClr val="lt1"/>
                </a:solidFill>
                <a:latin typeface="Calibri"/>
                <a:ea typeface="Calibri"/>
                <a:cs typeface="Calibri"/>
                <a:sym typeface="Calibri"/>
              </a:rPr>
              <a:t> </a:t>
            </a:r>
            <a:r>
              <a:rPr b="0" lang="en-US" sz="2800" u="none">
                <a:solidFill>
                  <a:schemeClr val="lt1"/>
                </a:solidFill>
                <a:latin typeface="Calibri"/>
                <a:ea typeface="Calibri"/>
                <a:cs typeface="Calibri"/>
                <a:sym typeface="Calibri"/>
              </a:rPr>
              <a:t>PosterPresentations.com</a:t>
            </a:r>
            <a:br>
              <a:rPr b="0" lang="en-US" sz="2800" u="none">
                <a:solidFill>
                  <a:schemeClr val="lt1"/>
                </a:solidFill>
                <a:latin typeface="Calibri"/>
                <a:ea typeface="Calibri"/>
                <a:cs typeface="Calibri"/>
                <a:sym typeface="Calibri"/>
              </a:rPr>
            </a:br>
            <a:r>
              <a:rPr b="0" lang="en-US" sz="2400" u="none">
                <a:solidFill>
                  <a:schemeClr val="lt1"/>
                </a:solidFill>
                <a:latin typeface="Calibri"/>
                <a:ea typeface="Calibri"/>
                <a:cs typeface="Calibri"/>
                <a:sym typeface="Calibri"/>
              </a:rPr>
              <a:t>2117 Fourth Street ,</a:t>
            </a:r>
            <a:r>
              <a:rPr b="0" lang="en-US" sz="2400" u="none">
                <a:solidFill>
                  <a:schemeClr val="lt1"/>
                </a:solidFill>
                <a:latin typeface="Calibri"/>
                <a:ea typeface="Calibri"/>
                <a:cs typeface="Calibri"/>
                <a:sym typeface="Calibri"/>
              </a:rPr>
              <a:t> Unit C        </a:t>
            </a:r>
            <a:endParaRPr/>
          </a:p>
          <a:p>
            <a:pPr indent="0" lvl="0" marL="280988" marR="0" rtl="0" algn="l">
              <a:lnSpc>
                <a:spcPct val="108333"/>
              </a:lnSpc>
              <a:spcBef>
                <a:spcPts val="0"/>
              </a:spcBef>
              <a:spcAft>
                <a:spcPts val="0"/>
              </a:spcAft>
              <a:buNone/>
            </a:pPr>
            <a:r>
              <a:rPr b="0" lang="en-US" sz="2400" u="none">
                <a:solidFill>
                  <a:schemeClr val="lt1"/>
                </a:solidFill>
                <a:latin typeface="Calibri"/>
                <a:ea typeface="Calibri"/>
                <a:cs typeface="Calibri"/>
                <a:sym typeface="Calibri"/>
              </a:rPr>
              <a:t>Berkeley CA </a:t>
            </a:r>
            <a:r>
              <a:rPr b="0" lang="en-US" sz="2000" u="none">
                <a:solidFill>
                  <a:schemeClr val="lt1"/>
                </a:solidFill>
                <a:latin typeface="Calibri"/>
                <a:ea typeface="Calibri"/>
                <a:cs typeface="Calibri"/>
                <a:sym typeface="Calibri"/>
              </a:rPr>
              <a:t>94710</a:t>
            </a:r>
            <a:br>
              <a:rPr b="0" lang="en-US" sz="2400" u="none">
                <a:solidFill>
                  <a:schemeClr val="lt1"/>
                </a:solidFill>
                <a:latin typeface="Calibri"/>
                <a:ea typeface="Calibri"/>
                <a:cs typeface="Calibri"/>
                <a:sym typeface="Calibri"/>
              </a:rPr>
            </a:br>
            <a:r>
              <a:rPr b="1" lang="en-US" sz="2400" u="none">
                <a:solidFill>
                  <a:srgbClr val="FFFF00"/>
                </a:solidFill>
                <a:latin typeface="Calibri"/>
                <a:ea typeface="Calibri"/>
                <a:cs typeface="Calibri"/>
                <a:sym typeface="Calibri"/>
              </a:rPr>
              <a:t>posterpresenter@gmail.com</a:t>
            </a:r>
            <a:endParaRPr b="1" sz="2800" u="none">
              <a:solidFill>
                <a:srgbClr val="FFFF00"/>
              </a:solidFill>
              <a:latin typeface="Calibri"/>
              <a:ea typeface="Calibri"/>
              <a:cs typeface="Calibri"/>
              <a:sym typeface="Calibri"/>
            </a:endParaRPr>
          </a:p>
        </p:txBody>
      </p:sp>
      <p:grpSp>
        <p:nvGrpSpPr>
          <p:cNvPr id="39" name="Shape 39"/>
          <p:cNvGrpSpPr/>
          <p:nvPr/>
        </p:nvGrpSpPr>
        <p:grpSpPr>
          <a:xfrm>
            <a:off x="-140569" y="-55065"/>
            <a:ext cx="51694690" cy="33026324"/>
            <a:chOff x="-109728" y="0"/>
            <a:chExt cx="44267566" cy="32991553"/>
          </a:xfrm>
        </p:grpSpPr>
        <p:sp>
          <p:nvSpPr>
            <p:cNvPr id="40" name="Shape 40"/>
            <p:cNvSpPr/>
            <p:nvPr/>
          </p:nvSpPr>
          <p:spPr>
            <a:xfrm>
              <a:off x="-38239" y="18087"/>
              <a:ext cx="43929438" cy="32973466"/>
            </a:xfrm>
            <a:custGeom>
              <a:pathLst>
                <a:path extrusionOk="0" h="32956500" w="44005500">
                  <a:moveTo>
                    <a:pt x="0" y="0"/>
                  </a:moveTo>
                  <a:lnTo>
                    <a:pt x="44005500" y="32956500"/>
                  </a:lnTo>
                  <a:lnTo>
                    <a:pt x="38100" y="32918400"/>
                  </a:lnTo>
                  <a:lnTo>
                    <a:pt x="0" y="0"/>
                  </a:lnTo>
                  <a:close/>
                </a:path>
              </a:pathLst>
            </a:custGeom>
            <a:gradFill>
              <a:gsLst>
                <a:gs pos="0">
                  <a:srgbClr val="E3E8DD"/>
                </a:gs>
                <a:gs pos="13000">
                  <a:srgbClr val="E3E8DD"/>
                </a:gs>
                <a:gs pos="79000">
                  <a:srgbClr val="FADAB3"/>
                </a:gs>
                <a:gs pos="100000">
                  <a:srgbClr val="FADAB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sp>
          <p:nvSpPr>
            <p:cNvPr id="41" name="Shape 41"/>
            <p:cNvSpPr/>
            <p:nvPr/>
          </p:nvSpPr>
          <p:spPr>
            <a:xfrm rot="10800000">
              <a:off x="-38241" y="18085"/>
              <a:ext cx="43929438" cy="32956499"/>
            </a:xfrm>
            <a:custGeom>
              <a:pathLst>
                <a:path extrusionOk="0" h="32956500" w="4400550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sp>
          <p:nvSpPr>
            <p:cNvPr id="42" name="Shape 42"/>
            <p:cNvSpPr/>
            <p:nvPr/>
          </p:nvSpPr>
          <p:spPr>
            <a:xfrm>
              <a:off x="-109728" y="0"/>
              <a:ext cx="44000927" cy="32991552"/>
            </a:xfrm>
            <a:custGeom>
              <a:pathLst>
                <a:path extrusionOk="0" h="30614112" w="39026592">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sp>
          <p:nvSpPr>
            <p:cNvPr id="43" name="Shape 43"/>
            <p:cNvSpPr/>
            <p:nvPr/>
          </p:nvSpPr>
          <p:spPr>
            <a:xfrm>
              <a:off x="266639" y="339852"/>
              <a:ext cx="43891199" cy="480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800">
                <a:solidFill>
                  <a:schemeClr val="dk1"/>
                </a:solidFill>
                <a:latin typeface="Calibri"/>
                <a:ea typeface="Calibri"/>
                <a:cs typeface="Calibri"/>
                <a:sym typeface="Calibri"/>
              </a:endParaRPr>
            </a:p>
          </p:txBody>
        </p:sp>
      </p:grpSp>
      <p:sp>
        <p:nvSpPr>
          <p:cNvPr id="44" name="Shape 44"/>
          <p:cNvSpPr txBox="1"/>
          <p:nvPr/>
        </p:nvSpPr>
        <p:spPr>
          <a:xfrm>
            <a:off x="1208499" y="32132794"/>
            <a:ext cx="2932106" cy="356825"/>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lang="en-US" sz="700">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50"/>
              </a:spcBef>
              <a:spcAft>
                <a:spcPts val="0"/>
              </a:spcAft>
              <a:buNone/>
            </a:pPr>
            <a:r>
              <a:rPr b="1" lang="en-US" sz="110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6.jpg"/><Relationship Id="rId10" Type="http://schemas.openxmlformats.org/officeDocument/2006/relationships/image" Target="../media/image13.png"/><Relationship Id="rId12"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8.jpg"/><Relationship Id="rId9" Type="http://schemas.openxmlformats.org/officeDocument/2006/relationships/image" Target="../media/image17.png"/><Relationship Id="rId5" Type="http://schemas.openxmlformats.org/officeDocument/2006/relationships/image" Target="../media/image14.jpg"/><Relationship Id="rId6" Type="http://schemas.openxmlformats.org/officeDocument/2006/relationships/image" Target="../media/image11.jpg"/><Relationship Id="rId7" Type="http://schemas.openxmlformats.org/officeDocument/2006/relationships/image" Target="../media/image20.jp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body"/>
          </p:nvPr>
        </p:nvSpPr>
        <p:spPr>
          <a:xfrm>
            <a:off x="1054884" y="5908418"/>
            <a:ext cx="11732948" cy="12069212"/>
          </a:xfrm>
          <a:prstGeom prst="rect">
            <a:avLst/>
          </a:prstGeom>
          <a:noFill/>
          <a:ln>
            <a:noFill/>
          </a:ln>
        </p:spPr>
        <p:txBody>
          <a:bodyPr anchorCtr="0" anchor="t" bIns="261225" lIns="261225" spcFirstLastPara="1" rIns="261225" wrap="square" tIns="261225">
            <a:noAutofit/>
          </a:bodyPr>
          <a:lstStyle/>
          <a:p>
            <a:pPr indent="0" lvl="0" marL="0" marR="0" rtl="0" algn="just">
              <a:spcBef>
                <a:spcPts val="0"/>
              </a:spcBef>
              <a:spcAft>
                <a:spcPts val="0"/>
              </a:spcAft>
              <a:buClr>
                <a:srgbClr val="4B376B"/>
              </a:buClr>
              <a:buSzPts val="3000"/>
              <a:buFont typeface="Arial"/>
              <a:buNone/>
            </a:pPr>
            <a:r>
              <a:rPr b="0" i="1" lang="en-US" sz="3000" u="none" cap="none" strike="noStrike">
                <a:solidFill>
                  <a:srgbClr val="4B376B"/>
                </a:solidFill>
                <a:latin typeface="Times New Roman"/>
                <a:ea typeface="Times New Roman"/>
                <a:cs typeface="Times New Roman"/>
                <a:sym typeface="Times New Roman"/>
              </a:rPr>
              <a:t>Kids on 45</a:t>
            </a:r>
            <a:r>
              <a:rPr b="0" baseline="30000" i="1" lang="en-US" sz="3000" u="none" cap="none" strike="noStrike">
                <a:solidFill>
                  <a:srgbClr val="4B376B"/>
                </a:solidFill>
                <a:latin typeface="Times New Roman"/>
                <a:ea typeface="Times New Roman"/>
                <a:cs typeface="Times New Roman"/>
                <a:sym typeface="Times New Roman"/>
              </a:rPr>
              <a:t>th</a:t>
            </a:r>
            <a:r>
              <a:rPr b="0" i="1" lang="en-US" sz="3000" u="none" cap="none" strike="noStrike">
                <a:solidFill>
                  <a:srgbClr val="4B376B"/>
                </a:solidFill>
                <a:latin typeface="Times New Roman"/>
                <a:ea typeface="Times New Roman"/>
                <a:cs typeface="Times New Roman"/>
                <a:sym typeface="Times New Roman"/>
              </a:rPr>
              <a:t> </a:t>
            </a:r>
            <a:r>
              <a:rPr b="0" i="0" lang="en-US" sz="3000" u="none" cap="none" strike="noStrike">
                <a:solidFill>
                  <a:srgbClr val="4B376B"/>
                </a:solidFill>
                <a:latin typeface="Times New Roman"/>
                <a:ea typeface="Times New Roman"/>
                <a:cs typeface="Times New Roman"/>
                <a:sym typeface="Times New Roman"/>
              </a:rPr>
              <a:t>is a mixed retail and consignment shop in the Wallingford neighborhood of Seattle, Washington. The typical </a:t>
            </a:r>
            <a:r>
              <a:rPr b="0" i="1" lang="en-US" sz="3000" u="none" cap="none" strike="noStrike">
                <a:solidFill>
                  <a:srgbClr val="4B376B"/>
                </a:solidFill>
                <a:latin typeface="Times New Roman"/>
                <a:ea typeface="Times New Roman"/>
                <a:cs typeface="Times New Roman"/>
                <a:sym typeface="Times New Roman"/>
              </a:rPr>
              <a:t>Kids on 45</a:t>
            </a:r>
            <a:r>
              <a:rPr b="0" baseline="30000" i="1" lang="en-US" sz="3000" u="none" cap="none" strike="noStrike">
                <a:solidFill>
                  <a:srgbClr val="4B376B"/>
                </a:solidFill>
                <a:latin typeface="Times New Roman"/>
                <a:ea typeface="Times New Roman"/>
                <a:cs typeface="Times New Roman"/>
                <a:sym typeface="Times New Roman"/>
              </a:rPr>
              <a:t>th</a:t>
            </a:r>
            <a:r>
              <a:rPr b="0" i="1" lang="en-US" sz="3000" u="none" cap="none" strike="noStrike">
                <a:solidFill>
                  <a:srgbClr val="4B376B"/>
                </a:solidFill>
                <a:latin typeface="Times New Roman"/>
                <a:ea typeface="Times New Roman"/>
                <a:cs typeface="Times New Roman"/>
                <a:sym typeface="Times New Roman"/>
              </a:rPr>
              <a:t> </a:t>
            </a:r>
            <a:r>
              <a:rPr b="0" i="0" lang="en-US" sz="3000" u="none" cap="none" strike="noStrike">
                <a:solidFill>
                  <a:srgbClr val="4B376B"/>
                </a:solidFill>
                <a:latin typeface="Times New Roman"/>
                <a:ea typeface="Times New Roman"/>
                <a:cs typeface="Times New Roman"/>
                <a:sym typeface="Times New Roman"/>
              </a:rPr>
              <a:t>customer has growing children, and children outgrow clothing. As their children grow, parents will attempt to sell clothing items by consignment. </a:t>
            </a:r>
            <a:endParaRPr/>
          </a:p>
          <a:p>
            <a:pPr indent="0" lvl="0" marL="0" marR="0" rtl="0" algn="just">
              <a:spcBef>
                <a:spcPts val="600"/>
              </a:spcBef>
              <a:spcAft>
                <a:spcPts val="0"/>
              </a:spcAft>
              <a:buClr>
                <a:srgbClr val="4B376B"/>
              </a:buClr>
              <a:buSzPts val="3000"/>
              <a:buFont typeface="Arial"/>
              <a:buNone/>
            </a:pPr>
            <a:r>
              <a:rPr b="0" i="1" lang="en-US" sz="3000" u="none" cap="none" strike="noStrike">
                <a:solidFill>
                  <a:srgbClr val="4B376B"/>
                </a:solidFill>
                <a:latin typeface="Times New Roman"/>
                <a:ea typeface="Times New Roman"/>
                <a:cs typeface="Times New Roman"/>
                <a:sym typeface="Times New Roman"/>
              </a:rPr>
              <a:t>Kids on 45</a:t>
            </a:r>
            <a:r>
              <a:rPr b="0" baseline="30000" i="1" lang="en-US" sz="3000" u="none" cap="none" strike="noStrike">
                <a:solidFill>
                  <a:srgbClr val="4B376B"/>
                </a:solidFill>
                <a:latin typeface="Times New Roman"/>
                <a:ea typeface="Times New Roman"/>
                <a:cs typeface="Times New Roman"/>
                <a:sym typeface="Times New Roman"/>
              </a:rPr>
              <a:t>th</a:t>
            </a:r>
            <a:r>
              <a:rPr b="0" i="1" lang="en-US" sz="3000" u="none" cap="none" strike="noStrike">
                <a:solidFill>
                  <a:srgbClr val="4B376B"/>
                </a:solidFill>
                <a:latin typeface="Times New Roman"/>
                <a:ea typeface="Times New Roman"/>
                <a:cs typeface="Times New Roman"/>
                <a:sym typeface="Times New Roman"/>
              </a:rPr>
              <a:t> </a:t>
            </a:r>
            <a:r>
              <a:rPr b="0" i="0" lang="en-US" sz="3000" u="none" cap="none" strike="noStrike">
                <a:solidFill>
                  <a:srgbClr val="4B376B"/>
                </a:solidFill>
                <a:latin typeface="Times New Roman"/>
                <a:ea typeface="Times New Roman"/>
                <a:cs typeface="Times New Roman"/>
                <a:sym typeface="Times New Roman"/>
              </a:rPr>
              <a:t>says this about their customers:</a:t>
            </a:r>
            <a:endParaRPr/>
          </a:p>
          <a:p>
            <a:pPr indent="0" lvl="0" marL="0" marR="0" rtl="0" algn="just">
              <a:spcBef>
                <a:spcPts val="600"/>
              </a:spcBef>
              <a:spcAft>
                <a:spcPts val="0"/>
              </a:spcAft>
              <a:buClr>
                <a:srgbClr val="4B376B"/>
              </a:buClr>
              <a:buSzPts val="3000"/>
              <a:buFont typeface="Arial"/>
              <a:buNone/>
            </a:pPr>
            <a:r>
              <a:rPr b="0" i="1" lang="en-US" sz="3000" u="none" cap="none" strike="noStrike">
                <a:solidFill>
                  <a:srgbClr val="4B376B"/>
                </a:solidFill>
                <a:latin typeface="Times New Roman"/>
                <a:ea typeface="Times New Roman"/>
                <a:cs typeface="Times New Roman"/>
                <a:sym typeface="Times New Roman"/>
              </a:rPr>
              <a:t>We think of our consignors as friends and partners, working together to sell items quickly and for the best price.</a:t>
            </a:r>
            <a:endParaRPr b="0" i="0" sz="3000" u="none" cap="none" strike="noStrike">
              <a:solidFill>
                <a:srgbClr val="4B376B"/>
              </a:solidFill>
              <a:latin typeface="Times New Roman"/>
              <a:ea typeface="Times New Roman"/>
              <a:cs typeface="Times New Roman"/>
              <a:sym typeface="Times New Roman"/>
            </a:endParaRPr>
          </a:p>
          <a:p>
            <a:pPr indent="0" lvl="0" marL="0" marR="0" rtl="0" algn="just">
              <a:spcBef>
                <a:spcPts val="600"/>
              </a:spcBef>
              <a:spcAft>
                <a:spcPts val="0"/>
              </a:spcAft>
              <a:buClr>
                <a:srgbClr val="4B376B"/>
              </a:buClr>
              <a:buSzPts val="3000"/>
              <a:buFont typeface="Arial"/>
              <a:buNone/>
            </a:pPr>
            <a:r>
              <a:rPr b="0" i="0" lang="en-US" sz="3000" u="none" cap="none" strike="noStrike">
                <a:solidFill>
                  <a:srgbClr val="4B376B"/>
                </a:solidFill>
                <a:latin typeface="Times New Roman"/>
                <a:ea typeface="Times New Roman"/>
                <a:cs typeface="Times New Roman"/>
                <a:sym typeface="Times New Roman"/>
              </a:rPr>
              <a:t>In order to maximize revenue and keep the business as healthy as possible, it is important for </a:t>
            </a:r>
            <a:r>
              <a:rPr b="0" i="1" lang="en-US" sz="3000" u="none" cap="none" strike="noStrike">
                <a:solidFill>
                  <a:srgbClr val="4B376B"/>
                </a:solidFill>
                <a:latin typeface="Times New Roman"/>
                <a:ea typeface="Times New Roman"/>
                <a:cs typeface="Times New Roman"/>
                <a:sym typeface="Times New Roman"/>
              </a:rPr>
              <a:t>Kids on 45th </a:t>
            </a:r>
            <a:r>
              <a:rPr b="0" i="0" lang="en-US" sz="3000" u="none" cap="none" strike="noStrike">
                <a:solidFill>
                  <a:srgbClr val="4B376B"/>
                </a:solidFill>
                <a:latin typeface="Times New Roman"/>
                <a:ea typeface="Times New Roman"/>
                <a:cs typeface="Times New Roman"/>
                <a:sym typeface="Times New Roman"/>
              </a:rPr>
              <a:t>to price incoming consignment items correctly. Factors affected by pricing include total revenue for the store, customer satisfaction, and consignor partner satisfaction. These three factors together ultimately affect the success of the enterprise.</a:t>
            </a:r>
            <a:endParaRPr/>
          </a:p>
          <a:p>
            <a:pPr indent="0" lvl="0" marL="0" marR="0" rtl="0" algn="just">
              <a:spcBef>
                <a:spcPts val="600"/>
              </a:spcBef>
              <a:spcAft>
                <a:spcPts val="0"/>
              </a:spcAft>
              <a:buClr>
                <a:srgbClr val="4B376B"/>
              </a:buClr>
              <a:buSzPts val="3000"/>
              <a:buFont typeface="Arial"/>
              <a:buNone/>
            </a:pPr>
            <a:r>
              <a:rPr b="0" i="0" lang="en-US" sz="3000" u="none" cap="none" strike="noStrike">
                <a:solidFill>
                  <a:srgbClr val="4B376B"/>
                </a:solidFill>
                <a:latin typeface="Times New Roman"/>
                <a:ea typeface="Times New Roman"/>
                <a:cs typeface="Times New Roman"/>
                <a:sym typeface="Times New Roman"/>
              </a:rPr>
              <a:t>In June 2017, Elise and Bookis Worthy acquired </a:t>
            </a:r>
            <a:r>
              <a:rPr b="0" i="1" lang="en-US" sz="3000" u="none" cap="none" strike="noStrike">
                <a:solidFill>
                  <a:srgbClr val="4B376B"/>
                </a:solidFill>
                <a:latin typeface="Times New Roman"/>
                <a:ea typeface="Times New Roman"/>
                <a:cs typeface="Times New Roman"/>
                <a:sym typeface="Times New Roman"/>
              </a:rPr>
              <a:t>Kids on 45</a:t>
            </a:r>
            <a:r>
              <a:rPr b="0" baseline="30000" i="1" lang="en-US" sz="3000" u="none" cap="none" strike="noStrike">
                <a:solidFill>
                  <a:srgbClr val="4B376B"/>
                </a:solidFill>
                <a:latin typeface="Times New Roman"/>
                <a:ea typeface="Times New Roman"/>
                <a:cs typeface="Times New Roman"/>
                <a:sym typeface="Times New Roman"/>
              </a:rPr>
              <a:t>th</a:t>
            </a:r>
            <a:r>
              <a:rPr b="0" i="0" lang="en-US" sz="3000" u="none" cap="none" strike="noStrike">
                <a:solidFill>
                  <a:srgbClr val="4B376B"/>
                </a:solidFill>
                <a:latin typeface="Times New Roman"/>
                <a:ea typeface="Times New Roman"/>
                <a:cs typeface="Times New Roman"/>
                <a:sym typeface="Times New Roman"/>
              </a:rPr>
              <a:t>, and inherited several databases of data detailing ten years worth store sales and customer information.  In order to better understand whether they are pricing items correctly, </a:t>
            </a:r>
            <a:r>
              <a:rPr b="0" i="1" lang="en-US" sz="3000" u="none" cap="none" strike="noStrike">
                <a:solidFill>
                  <a:srgbClr val="4B376B"/>
                </a:solidFill>
                <a:latin typeface="Times New Roman"/>
                <a:ea typeface="Times New Roman"/>
                <a:cs typeface="Times New Roman"/>
                <a:sym typeface="Times New Roman"/>
              </a:rPr>
              <a:t>Kids on 45</a:t>
            </a:r>
            <a:r>
              <a:rPr b="0" baseline="30000" i="1" lang="en-US" sz="3000" u="none" cap="none" strike="noStrike">
                <a:solidFill>
                  <a:srgbClr val="4B376B"/>
                </a:solidFill>
                <a:latin typeface="Times New Roman"/>
                <a:ea typeface="Times New Roman"/>
                <a:cs typeface="Times New Roman"/>
                <a:sym typeface="Times New Roman"/>
              </a:rPr>
              <a:t>th</a:t>
            </a:r>
            <a:r>
              <a:rPr b="0" i="1" lang="en-US" sz="3000" u="none" cap="none" strike="noStrike">
                <a:solidFill>
                  <a:srgbClr val="4B376B"/>
                </a:solidFill>
                <a:latin typeface="Times New Roman"/>
                <a:ea typeface="Times New Roman"/>
                <a:cs typeface="Times New Roman"/>
                <a:sym typeface="Times New Roman"/>
              </a:rPr>
              <a:t> </a:t>
            </a:r>
            <a:r>
              <a:rPr b="0" i="0" lang="en-US" sz="3000" u="none" cap="none" strike="noStrike">
                <a:solidFill>
                  <a:srgbClr val="4B376B"/>
                </a:solidFill>
                <a:latin typeface="Times New Roman"/>
                <a:ea typeface="Times New Roman"/>
                <a:cs typeface="Times New Roman"/>
                <a:sym typeface="Times New Roman"/>
              </a:rPr>
              <a:t>required an analysis of the sales data that was left by the previous owners. Elise and Bookis Worthy are most interested in the question: </a:t>
            </a:r>
            <a:r>
              <a:rPr b="0" i="1" lang="en-US" sz="3000" u="none" cap="none" strike="noStrike">
                <a:solidFill>
                  <a:srgbClr val="4B376B"/>
                </a:solidFill>
                <a:latin typeface="Times New Roman"/>
                <a:ea typeface="Times New Roman"/>
                <a:cs typeface="Times New Roman"/>
                <a:sym typeface="Times New Roman"/>
              </a:rPr>
              <a:t>What Sells Things? To</a:t>
            </a:r>
            <a:r>
              <a:rPr b="0" i="0" lang="en-US" sz="3000" u="none" cap="none" strike="noStrike">
                <a:solidFill>
                  <a:srgbClr val="4B376B"/>
                </a:solidFill>
                <a:latin typeface="Times New Roman"/>
                <a:ea typeface="Times New Roman"/>
                <a:cs typeface="Times New Roman"/>
                <a:sym typeface="Times New Roman"/>
              </a:rPr>
              <a:t> this end, their first interest is a report with detailed analysis of the legacy sales data.</a:t>
            </a:r>
            <a:endParaRPr/>
          </a:p>
          <a:p>
            <a:pPr indent="0" lvl="0" marL="0" marR="0" rtl="0" algn="just">
              <a:spcBef>
                <a:spcPts val="600"/>
              </a:spcBef>
              <a:spcAft>
                <a:spcPts val="0"/>
              </a:spcAft>
              <a:buClr>
                <a:srgbClr val="4B376B"/>
              </a:buClr>
              <a:buSzPts val="3000"/>
              <a:buFont typeface="Arial"/>
              <a:buNone/>
            </a:pPr>
            <a:r>
              <a:rPr b="0" i="0" lang="en-US" sz="3000" u="none" cap="none" strike="noStrike">
                <a:solidFill>
                  <a:srgbClr val="4B376B"/>
                </a:solidFill>
                <a:latin typeface="Times New Roman"/>
                <a:ea typeface="Times New Roman"/>
                <a:cs typeface="Times New Roman"/>
                <a:sym typeface="Times New Roman"/>
              </a:rPr>
              <a:t>The greatest need of </a:t>
            </a:r>
            <a:r>
              <a:rPr b="0" i="1" lang="en-US" sz="3000" u="none" cap="none" strike="noStrike">
                <a:solidFill>
                  <a:srgbClr val="4B376B"/>
                </a:solidFill>
                <a:latin typeface="Times New Roman"/>
                <a:ea typeface="Times New Roman"/>
                <a:cs typeface="Times New Roman"/>
                <a:sym typeface="Times New Roman"/>
              </a:rPr>
              <a:t>Kids on 45</a:t>
            </a:r>
            <a:r>
              <a:rPr b="0" baseline="30000" i="1" lang="en-US" sz="3000" u="none" cap="none" strike="noStrike">
                <a:solidFill>
                  <a:srgbClr val="4B376B"/>
                </a:solidFill>
                <a:latin typeface="Times New Roman"/>
                <a:ea typeface="Times New Roman"/>
                <a:cs typeface="Times New Roman"/>
                <a:sym typeface="Times New Roman"/>
              </a:rPr>
              <a:t>th</a:t>
            </a:r>
            <a:r>
              <a:rPr b="0" i="0" lang="en-US" sz="3000" u="none" cap="none" strike="noStrike">
                <a:solidFill>
                  <a:srgbClr val="4B376B"/>
                </a:solidFill>
                <a:latin typeface="Times New Roman"/>
                <a:ea typeface="Times New Roman"/>
                <a:cs typeface="Times New Roman"/>
                <a:sym typeface="Times New Roman"/>
              </a:rPr>
              <a:t> is a detailed report of our research findings.  The most important questions for the enterprise to have answered were: </a:t>
            </a:r>
            <a:r>
              <a:rPr b="0" i="1" lang="en-US" sz="3000" u="none" cap="none" strike="noStrike">
                <a:solidFill>
                  <a:srgbClr val="4B376B"/>
                </a:solidFill>
                <a:latin typeface="Times New Roman"/>
                <a:ea typeface="Times New Roman"/>
                <a:cs typeface="Times New Roman"/>
                <a:sym typeface="Times New Roman"/>
              </a:rPr>
              <a:t>1) What is the average, or mean price of consignment items per item category, and; 2) What is the average, or mean time-on-shelf of consignment items per category.  </a:t>
            </a:r>
            <a:endParaRPr b="0" i="0" sz="3000" u="none" cap="none" strike="noStrike">
              <a:solidFill>
                <a:srgbClr val="4B376B"/>
              </a:solidFill>
              <a:latin typeface="Times New Roman"/>
              <a:ea typeface="Times New Roman"/>
              <a:cs typeface="Times New Roman"/>
              <a:sym typeface="Times New Roman"/>
            </a:endParaRPr>
          </a:p>
        </p:txBody>
      </p:sp>
      <p:sp>
        <p:nvSpPr>
          <p:cNvPr id="69" name="Shape 69"/>
          <p:cNvSpPr txBox="1"/>
          <p:nvPr>
            <p:ph idx="2" type="body"/>
          </p:nvPr>
        </p:nvSpPr>
        <p:spPr>
          <a:xfrm>
            <a:off x="1076062" y="5136102"/>
            <a:ext cx="11723688" cy="857368"/>
          </a:xfrm>
          <a:prstGeom prst="rect">
            <a:avLst/>
          </a:prstGeom>
          <a:solidFill>
            <a:srgbClr val="4E74A3"/>
          </a:solidFill>
          <a:ln>
            <a:noFill/>
          </a:ln>
        </p:spPr>
        <p:txBody>
          <a:bodyPr anchorCtr="0" anchor="ctr" bIns="104475" lIns="104475" spcFirstLastPara="1" rIns="104475" wrap="square" tIns="104475">
            <a:noAutofit/>
          </a:bodyPr>
          <a:lstStyle/>
          <a:p>
            <a:pPr indent="0" lvl="0" marL="0" marR="0" rtl="0" algn="ctr">
              <a:spcBef>
                <a:spcPts val="0"/>
              </a:spcBef>
              <a:spcAft>
                <a:spcPts val="0"/>
              </a:spcAft>
              <a:buClr>
                <a:schemeClr val="lt1"/>
              </a:buClr>
              <a:buSzPts val="4200"/>
              <a:buFont typeface="Arial"/>
              <a:buNone/>
            </a:pPr>
            <a:r>
              <a:rPr b="1" i="0" lang="en-US" sz="4200" u="sng" cap="none" strike="noStrike">
                <a:solidFill>
                  <a:schemeClr val="lt1"/>
                </a:solidFill>
                <a:latin typeface="Calibri"/>
                <a:ea typeface="Calibri"/>
                <a:cs typeface="Calibri"/>
                <a:sym typeface="Calibri"/>
              </a:rPr>
              <a:t>Project Proposal</a:t>
            </a:r>
            <a:endParaRPr/>
          </a:p>
        </p:txBody>
      </p:sp>
      <p:sp>
        <p:nvSpPr>
          <p:cNvPr id="70" name="Shape 70"/>
          <p:cNvSpPr txBox="1"/>
          <p:nvPr>
            <p:ph idx="3" type="body"/>
          </p:nvPr>
        </p:nvSpPr>
        <p:spPr>
          <a:xfrm>
            <a:off x="1053032" y="18583194"/>
            <a:ext cx="11734800" cy="1667067"/>
          </a:xfrm>
          <a:prstGeom prst="rect">
            <a:avLst/>
          </a:prstGeom>
          <a:noFill/>
          <a:ln>
            <a:noFill/>
          </a:ln>
        </p:spPr>
        <p:txBody>
          <a:bodyPr anchorCtr="0" anchor="t" bIns="261225" lIns="261225" spcFirstLastPara="1" rIns="261225" wrap="square" tIns="261225">
            <a:noAutofit/>
          </a:bodyPr>
          <a:lstStyle/>
          <a:p>
            <a:pPr indent="0" lvl="0" marL="0" marR="0" rtl="0" algn="just">
              <a:spcBef>
                <a:spcPts val="0"/>
              </a:spcBef>
              <a:spcAft>
                <a:spcPts val="0"/>
              </a:spcAft>
              <a:buClr>
                <a:srgbClr val="4B376B"/>
              </a:buClr>
              <a:buSzPts val="2600"/>
              <a:buFont typeface="Arial"/>
              <a:buNone/>
            </a:pPr>
            <a:r>
              <a:rPr b="0" i="0" lang="en-US" sz="2600" u="none" cap="none" strike="noStrike">
                <a:solidFill>
                  <a:srgbClr val="4B376B"/>
                </a:solidFill>
                <a:latin typeface="Times New Roman"/>
                <a:ea typeface="Times New Roman"/>
                <a:cs typeface="Times New Roman"/>
                <a:sym typeface="Times New Roman"/>
              </a:rPr>
              <a:t>The legacy sales data–encompassing data from the late 1980s through 2017–is contained in Microsoft Access tables. It is currently not in a form convenient for easy analysis by the enterprise. The legacy database schema is detailed below.</a:t>
            </a:r>
            <a:endParaRPr/>
          </a:p>
          <a:p>
            <a:pPr indent="0" lvl="0" marL="0" marR="0" rtl="0" algn="l">
              <a:spcBef>
                <a:spcPts val="480"/>
              </a:spcBef>
              <a:spcAft>
                <a:spcPts val="0"/>
              </a:spcAft>
              <a:buClr>
                <a:srgbClr val="4B376B"/>
              </a:buClr>
              <a:buSzPts val="2400"/>
              <a:buFont typeface="Arial"/>
              <a:buNone/>
            </a:pPr>
            <a:r>
              <a:t/>
            </a:r>
            <a:endParaRPr b="0" i="0" sz="2400" u="none" cap="none" strike="noStrike">
              <a:solidFill>
                <a:srgbClr val="4B376B"/>
              </a:solidFill>
              <a:latin typeface="Times New Roman"/>
              <a:ea typeface="Times New Roman"/>
              <a:cs typeface="Times New Roman"/>
              <a:sym typeface="Times New Roman"/>
            </a:endParaRPr>
          </a:p>
        </p:txBody>
      </p:sp>
      <p:sp>
        <p:nvSpPr>
          <p:cNvPr id="71" name="Shape 71"/>
          <p:cNvSpPr txBox="1"/>
          <p:nvPr>
            <p:ph idx="4" type="body"/>
          </p:nvPr>
        </p:nvSpPr>
        <p:spPr>
          <a:xfrm>
            <a:off x="935000" y="17920875"/>
            <a:ext cx="11721600" cy="857400"/>
          </a:xfrm>
          <a:prstGeom prst="rect">
            <a:avLst/>
          </a:prstGeom>
          <a:solidFill>
            <a:srgbClr val="4E74A3"/>
          </a:solidFill>
          <a:ln>
            <a:noFill/>
          </a:ln>
        </p:spPr>
        <p:txBody>
          <a:bodyPr anchorCtr="0" anchor="ctr" bIns="104475" lIns="104475" spcFirstLastPara="1" rIns="104475" wrap="square" tIns="104475">
            <a:noAutofit/>
          </a:bodyPr>
          <a:lstStyle/>
          <a:p>
            <a:pPr indent="0" lvl="0" marL="0" marR="0" rtl="0" algn="ctr">
              <a:spcBef>
                <a:spcPts val="0"/>
              </a:spcBef>
              <a:spcAft>
                <a:spcPts val="0"/>
              </a:spcAft>
              <a:buClr>
                <a:schemeClr val="lt1"/>
              </a:buClr>
              <a:buSzPts val="4200"/>
              <a:buFont typeface="Arial"/>
              <a:buNone/>
            </a:pPr>
            <a:r>
              <a:rPr b="1" i="0" lang="en-US" sz="4200" u="sng" cap="none" strike="noStrike">
                <a:solidFill>
                  <a:schemeClr val="lt1"/>
                </a:solidFill>
                <a:latin typeface="Calibri"/>
                <a:ea typeface="Calibri"/>
                <a:cs typeface="Calibri"/>
                <a:sym typeface="Calibri"/>
              </a:rPr>
              <a:t>Data Sources</a:t>
            </a:r>
            <a:endParaRPr/>
          </a:p>
        </p:txBody>
      </p:sp>
      <p:sp>
        <p:nvSpPr>
          <p:cNvPr id="72" name="Shape 72"/>
          <p:cNvSpPr txBox="1"/>
          <p:nvPr>
            <p:ph idx="9" type="body"/>
          </p:nvPr>
        </p:nvSpPr>
        <p:spPr>
          <a:xfrm>
            <a:off x="36599088" y="28730675"/>
            <a:ext cx="11721600" cy="857400"/>
          </a:xfrm>
          <a:prstGeom prst="rect">
            <a:avLst/>
          </a:prstGeom>
          <a:solidFill>
            <a:srgbClr val="4E74A3"/>
          </a:solidFill>
          <a:ln>
            <a:noFill/>
          </a:ln>
        </p:spPr>
        <p:txBody>
          <a:bodyPr anchorCtr="0" anchor="ctr" bIns="104475" lIns="104475" spcFirstLastPara="1" rIns="104475" wrap="square" tIns="104475">
            <a:noAutofit/>
          </a:bodyPr>
          <a:lstStyle/>
          <a:p>
            <a:pPr indent="0" lvl="0" marL="0" marR="0" rtl="0" algn="ctr">
              <a:spcBef>
                <a:spcPts val="0"/>
              </a:spcBef>
              <a:spcAft>
                <a:spcPts val="0"/>
              </a:spcAft>
              <a:buClr>
                <a:schemeClr val="lt1"/>
              </a:buClr>
              <a:buSzPts val="4200"/>
              <a:buFont typeface="Arial"/>
              <a:buNone/>
            </a:pPr>
            <a:r>
              <a:rPr b="1" i="0" lang="en-US" sz="4200" u="sng" cap="none" strike="noStrike">
                <a:solidFill>
                  <a:schemeClr val="lt1"/>
                </a:solidFill>
                <a:latin typeface="Calibri"/>
                <a:ea typeface="Calibri"/>
                <a:cs typeface="Calibri"/>
                <a:sym typeface="Calibri"/>
              </a:rPr>
              <a:t>Research Tools</a:t>
            </a:r>
            <a:endParaRPr/>
          </a:p>
        </p:txBody>
      </p:sp>
      <p:sp>
        <p:nvSpPr>
          <p:cNvPr id="73" name="Shape 73"/>
          <p:cNvSpPr txBox="1"/>
          <p:nvPr>
            <p:ph idx="13" type="body"/>
          </p:nvPr>
        </p:nvSpPr>
        <p:spPr>
          <a:xfrm>
            <a:off x="36376288" y="29488356"/>
            <a:ext cx="11721600" cy="1887900"/>
          </a:xfrm>
          <a:prstGeom prst="rect">
            <a:avLst/>
          </a:prstGeom>
          <a:noFill/>
          <a:ln>
            <a:noFill/>
          </a:ln>
        </p:spPr>
        <p:txBody>
          <a:bodyPr anchorCtr="0" anchor="t" bIns="261225" lIns="261225" spcFirstLastPara="1" rIns="261225" wrap="square" tIns="261225">
            <a:noAutofit/>
          </a:bodyPr>
          <a:lstStyle/>
          <a:p>
            <a:pPr indent="-457200" lvl="0" marL="457200" marR="0" rtl="0" algn="l">
              <a:spcBef>
                <a:spcPts val="0"/>
              </a:spcBef>
              <a:spcAft>
                <a:spcPts val="0"/>
              </a:spcAft>
              <a:buClr>
                <a:srgbClr val="4B376B"/>
              </a:buClr>
              <a:buSzPts val="2600"/>
              <a:buFont typeface="Arial"/>
              <a:buChar char="•"/>
            </a:pPr>
            <a:r>
              <a:rPr b="0" i="0" lang="en-US" sz="2600" u="none" cap="none" strike="noStrike">
                <a:solidFill>
                  <a:srgbClr val="4B376B"/>
                </a:solidFill>
                <a:latin typeface="Times New Roman"/>
                <a:ea typeface="Times New Roman"/>
                <a:cs typeface="Times New Roman"/>
                <a:sym typeface="Times New Roman"/>
              </a:rPr>
              <a:t>R, RStudio</a:t>
            </a:r>
            <a:endParaRPr b="0" i="0" sz="2600" u="none" cap="none" strike="noStrike">
              <a:solidFill>
                <a:srgbClr val="4B376B"/>
              </a:solidFill>
              <a:latin typeface="Times New Roman"/>
              <a:ea typeface="Times New Roman"/>
              <a:cs typeface="Times New Roman"/>
              <a:sym typeface="Times New Roman"/>
            </a:endParaRPr>
          </a:p>
          <a:p>
            <a:pPr indent="-457200" lvl="0" marL="457200" marR="0" rtl="0" algn="l">
              <a:spcBef>
                <a:spcPts val="520"/>
              </a:spcBef>
              <a:spcAft>
                <a:spcPts val="0"/>
              </a:spcAft>
              <a:buClr>
                <a:srgbClr val="4B376B"/>
              </a:buClr>
              <a:buSzPts val="2600"/>
              <a:buFont typeface="Arial"/>
              <a:buChar char="•"/>
            </a:pPr>
            <a:r>
              <a:rPr b="0" i="0" lang="en-US" sz="2600" u="none" cap="none" strike="noStrike">
                <a:solidFill>
                  <a:srgbClr val="4B376B"/>
                </a:solidFill>
                <a:latin typeface="Times New Roman"/>
                <a:ea typeface="Times New Roman"/>
                <a:cs typeface="Times New Roman"/>
                <a:sym typeface="Times New Roman"/>
              </a:rPr>
              <a:t>Python, Jupyter Notebook</a:t>
            </a:r>
            <a:endParaRPr sz="2600"/>
          </a:p>
          <a:p>
            <a:pPr indent="-457200" lvl="0" marL="457200" marR="0" rtl="0" algn="l">
              <a:spcBef>
                <a:spcPts val="520"/>
              </a:spcBef>
              <a:spcAft>
                <a:spcPts val="0"/>
              </a:spcAft>
              <a:buClr>
                <a:srgbClr val="4B376B"/>
              </a:buClr>
              <a:buSzPts val="2600"/>
              <a:buFont typeface="Arial"/>
              <a:buChar char="•"/>
            </a:pPr>
            <a:r>
              <a:rPr b="0" i="0" lang="en-US" sz="2600" u="none" cap="none" strike="noStrike">
                <a:solidFill>
                  <a:srgbClr val="4B376B"/>
                </a:solidFill>
                <a:latin typeface="Times New Roman"/>
                <a:ea typeface="Times New Roman"/>
                <a:cs typeface="Times New Roman"/>
                <a:sym typeface="Times New Roman"/>
              </a:rPr>
              <a:t>Tableau</a:t>
            </a:r>
            <a:endParaRPr/>
          </a:p>
          <a:p>
            <a:pPr indent="-457200" lvl="0" marL="457200" marR="0" rtl="0" algn="l">
              <a:spcBef>
                <a:spcPts val="520"/>
              </a:spcBef>
              <a:spcAft>
                <a:spcPts val="0"/>
              </a:spcAft>
              <a:buClr>
                <a:srgbClr val="4B376B"/>
              </a:buClr>
              <a:buSzPts val="2600"/>
              <a:buFont typeface="Arial"/>
              <a:buChar char="•"/>
            </a:pPr>
            <a:r>
              <a:rPr b="0" i="0" lang="en-US" sz="2600" u="none" cap="none" strike="noStrike">
                <a:solidFill>
                  <a:srgbClr val="4B376B"/>
                </a:solidFill>
                <a:latin typeface="Times New Roman"/>
                <a:ea typeface="Times New Roman"/>
                <a:cs typeface="Times New Roman"/>
                <a:sym typeface="Times New Roman"/>
              </a:rPr>
              <a:t>SQL DBM</a:t>
            </a:r>
            <a:endParaRPr/>
          </a:p>
          <a:p>
            <a:pPr indent="-457200" lvl="0" marL="457200" marR="0" rtl="0" algn="l">
              <a:spcBef>
                <a:spcPts val="520"/>
              </a:spcBef>
              <a:spcAft>
                <a:spcPts val="0"/>
              </a:spcAft>
              <a:buClr>
                <a:srgbClr val="4B376B"/>
              </a:buClr>
              <a:buSzPts val="2600"/>
              <a:buFont typeface="Arial"/>
              <a:buChar char="•"/>
            </a:pPr>
            <a:r>
              <a:rPr b="0" i="0" lang="en-US" sz="2600" u="none" cap="none" strike="noStrike">
                <a:solidFill>
                  <a:srgbClr val="4B376B"/>
                </a:solidFill>
                <a:latin typeface="Times New Roman"/>
                <a:ea typeface="Times New Roman"/>
                <a:cs typeface="Times New Roman"/>
                <a:sym typeface="Times New Roman"/>
              </a:rPr>
              <a:t>MS Access</a:t>
            </a:r>
            <a:endParaRPr/>
          </a:p>
          <a:p>
            <a:pPr indent="-457200" lvl="0" marL="457200" marR="0" rtl="0" algn="l">
              <a:spcBef>
                <a:spcPts val="520"/>
              </a:spcBef>
              <a:spcAft>
                <a:spcPts val="0"/>
              </a:spcAft>
              <a:buClr>
                <a:srgbClr val="4B376B"/>
              </a:buClr>
              <a:buSzPts val="2600"/>
              <a:buFont typeface="Arial"/>
              <a:buChar char="•"/>
            </a:pPr>
            <a:r>
              <a:rPr b="0" i="0" lang="en-US" sz="2600" u="none" cap="none" strike="noStrike">
                <a:solidFill>
                  <a:srgbClr val="4B376B"/>
                </a:solidFill>
                <a:latin typeface="Times New Roman"/>
                <a:ea typeface="Times New Roman"/>
                <a:cs typeface="Times New Roman"/>
                <a:sym typeface="Times New Roman"/>
              </a:rPr>
              <a:t>MS Office</a:t>
            </a:r>
            <a:endParaRPr/>
          </a:p>
          <a:p>
            <a:pPr indent="-457200" lvl="0" marL="457200" marR="0" rtl="0" algn="l">
              <a:spcBef>
                <a:spcPts val="520"/>
              </a:spcBef>
              <a:spcAft>
                <a:spcPts val="0"/>
              </a:spcAft>
              <a:buClr>
                <a:srgbClr val="4B376B"/>
              </a:buClr>
              <a:buSzPts val="2600"/>
              <a:buFont typeface="Arial"/>
              <a:buChar char="•"/>
            </a:pPr>
            <a:r>
              <a:rPr b="0" i="0" lang="en-US" sz="2600" u="none" cap="none" strike="noStrike">
                <a:solidFill>
                  <a:srgbClr val="4B376B"/>
                </a:solidFill>
                <a:latin typeface="Times New Roman"/>
                <a:ea typeface="Times New Roman"/>
                <a:cs typeface="Times New Roman"/>
                <a:sym typeface="Times New Roman"/>
              </a:rPr>
              <a:t>Open Office</a:t>
            </a:r>
            <a:endParaRPr/>
          </a:p>
        </p:txBody>
      </p:sp>
      <p:sp>
        <p:nvSpPr>
          <p:cNvPr id="74" name="Shape 74"/>
          <p:cNvSpPr txBox="1"/>
          <p:nvPr>
            <p:ph idx="14" type="body"/>
          </p:nvPr>
        </p:nvSpPr>
        <p:spPr>
          <a:xfrm>
            <a:off x="23195102" y="6645300"/>
            <a:ext cx="10035600" cy="4365900"/>
          </a:xfrm>
          <a:prstGeom prst="rect">
            <a:avLst/>
          </a:prstGeom>
          <a:noFill/>
          <a:ln>
            <a:noFill/>
          </a:ln>
        </p:spPr>
        <p:txBody>
          <a:bodyPr anchorCtr="0" anchor="ctr" bIns="104475" lIns="104475" spcFirstLastPara="1" rIns="104475" wrap="square" tIns="104475">
            <a:noAutofit/>
          </a:bodyPr>
          <a:lstStyle/>
          <a:p>
            <a:pPr indent="0" lvl="0" marL="0" marR="0" rtl="0" algn="just">
              <a:spcBef>
                <a:spcPts val="0"/>
              </a:spcBef>
              <a:spcAft>
                <a:spcPts val="0"/>
              </a:spcAft>
              <a:buClr>
                <a:srgbClr val="4B376B"/>
              </a:buClr>
              <a:buSzPts val="3000"/>
              <a:buFont typeface="Arial"/>
              <a:buNone/>
            </a:pPr>
            <a:r>
              <a:rPr b="0" i="0" lang="en-US" sz="3000" u="none" cap="none" strike="noStrike">
                <a:solidFill>
                  <a:srgbClr val="4B376B"/>
                </a:solidFill>
                <a:latin typeface="Calibri"/>
                <a:ea typeface="Calibri"/>
                <a:cs typeface="Calibri"/>
                <a:sym typeface="Calibri"/>
              </a:rPr>
              <a:t>In order to conduct price analysis, we normalized all historical sales figures with the CPI. This allowed two benefits: 1) measure price trends against inflation to determine if they were less than, or greater than the trend, and; 2) normalize sale prices to a common date in time.  In this case, we used the latest date available to us, which is June 2017.  We used a normalizing spline function to interpolate between CPI datapoints.</a:t>
            </a:r>
            <a:endParaRPr/>
          </a:p>
        </p:txBody>
      </p:sp>
      <p:sp>
        <p:nvSpPr>
          <p:cNvPr id="75" name="Shape 75"/>
          <p:cNvSpPr txBox="1"/>
          <p:nvPr>
            <p:ph idx="18" type="body"/>
          </p:nvPr>
        </p:nvSpPr>
        <p:spPr>
          <a:xfrm>
            <a:off x="6733309" y="3318347"/>
            <a:ext cx="37739782" cy="12801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4B376B"/>
              </a:buClr>
              <a:buSzPts val="6000"/>
              <a:buFont typeface="Arial"/>
              <a:buNone/>
            </a:pPr>
            <a:r>
              <a:rPr b="0" i="0" lang="en-US" sz="6000" u="none" cap="none" strike="noStrike">
                <a:solidFill>
                  <a:srgbClr val="4B376B"/>
                </a:solidFill>
                <a:latin typeface="Calibri"/>
                <a:ea typeface="Calibri"/>
                <a:cs typeface="Calibri"/>
                <a:sym typeface="Calibri"/>
              </a:rPr>
              <a:t>Gary Gregg, Jahnavi Jasti, Abhishek Varma</a:t>
            </a:r>
            <a:endParaRPr/>
          </a:p>
        </p:txBody>
      </p:sp>
      <p:sp>
        <p:nvSpPr>
          <p:cNvPr id="76" name="Shape 76"/>
          <p:cNvSpPr txBox="1"/>
          <p:nvPr>
            <p:ph idx="19" type="body"/>
          </p:nvPr>
        </p:nvSpPr>
        <p:spPr>
          <a:xfrm>
            <a:off x="6733308" y="2038186"/>
            <a:ext cx="38491390" cy="2526747"/>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Clr>
                <a:srgbClr val="4B376B"/>
              </a:buClr>
              <a:buSzPts val="8800"/>
              <a:buFont typeface="Arial"/>
              <a:buNone/>
            </a:pPr>
            <a:r>
              <a:rPr b="0" i="0" lang="en-US" sz="8800" u="none" cap="none" strike="noStrike">
                <a:solidFill>
                  <a:srgbClr val="4B376B"/>
                </a:solidFill>
                <a:latin typeface="Calibri"/>
                <a:ea typeface="Calibri"/>
                <a:cs typeface="Calibri"/>
                <a:sym typeface="Calibri"/>
              </a:rPr>
              <a:t>Exploratory Data Analysis of Consignment Sales</a:t>
            </a:r>
            <a:endParaRPr/>
          </a:p>
        </p:txBody>
      </p:sp>
      <p:sp>
        <p:nvSpPr>
          <p:cNvPr id="77" name="Shape 77"/>
          <p:cNvSpPr txBox="1"/>
          <p:nvPr/>
        </p:nvSpPr>
        <p:spPr>
          <a:xfrm>
            <a:off x="25690288" y="14986000"/>
            <a:ext cx="18473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78" name="Shape 78"/>
          <p:cNvPicPr preferRelativeResize="0"/>
          <p:nvPr/>
        </p:nvPicPr>
        <p:blipFill rotWithShape="1">
          <a:blip r:embed="rId3">
            <a:alphaModFix/>
          </a:blip>
          <a:srcRect b="0" l="0" r="0" t="0"/>
          <a:stretch/>
        </p:blipFill>
        <p:spPr>
          <a:xfrm>
            <a:off x="16367656" y="26546853"/>
            <a:ext cx="6522632" cy="4582662"/>
          </a:xfrm>
          <a:prstGeom prst="rect">
            <a:avLst/>
          </a:prstGeom>
          <a:noFill/>
          <a:ln>
            <a:noFill/>
          </a:ln>
        </p:spPr>
      </p:pic>
      <p:pic>
        <p:nvPicPr>
          <p:cNvPr id="79" name="Shape 79"/>
          <p:cNvPicPr preferRelativeResize="0"/>
          <p:nvPr/>
        </p:nvPicPr>
        <p:blipFill rotWithShape="1">
          <a:blip r:embed="rId4">
            <a:alphaModFix/>
          </a:blip>
          <a:srcRect b="0" l="0" r="0" t="0"/>
          <a:stretch/>
        </p:blipFill>
        <p:spPr>
          <a:xfrm>
            <a:off x="16413197" y="16641148"/>
            <a:ext cx="6477094" cy="4549674"/>
          </a:xfrm>
          <a:prstGeom prst="rect">
            <a:avLst/>
          </a:prstGeom>
          <a:noFill/>
          <a:ln>
            <a:noFill/>
          </a:ln>
        </p:spPr>
      </p:pic>
      <p:pic>
        <p:nvPicPr>
          <p:cNvPr id="80" name="Shape 80"/>
          <p:cNvPicPr preferRelativeResize="0"/>
          <p:nvPr/>
        </p:nvPicPr>
        <p:blipFill rotWithShape="1">
          <a:blip r:embed="rId5">
            <a:alphaModFix/>
          </a:blip>
          <a:srcRect b="0" l="0" r="0" t="0"/>
          <a:stretch/>
        </p:blipFill>
        <p:spPr>
          <a:xfrm>
            <a:off x="16561863" y="11688297"/>
            <a:ext cx="6280770" cy="4549674"/>
          </a:xfrm>
          <a:prstGeom prst="rect">
            <a:avLst/>
          </a:prstGeom>
          <a:noFill/>
          <a:ln>
            <a:noFill/>
          </a:ln>
        </p:spPr>
      </p:pic>
      <p:pic>
        <p:nvPicPr>
          <p:cNvPr id="81" name="Shape 81"/>
          <p:cNvPicPr preferRelativeResize="0"/>
          <p:nvPr/>
        </p:nvPicPr>
        <p:blipFill rotWithShape="1">
          <a:blip r:embed="rId6">
            <a:alphaModFix/>
          </a:blip>
          <a:srcRect b="0" l="0" r="0" t="0"/>
          <a:stretch/>
        </p:blipFill>
        <p:spPr>
          <a:xfrm>
            <a:off x="16573664" y="6735445"/>
            <a:ext cx="6280770" cy="4549674"/>
          </a:xfrm>
          <a:prstGeom prst="rect">
            <a:avLst/>
          </a:prstGeom>
          <a:noFill/>
          <a:ln>
            <a:noFill/>
          </a:ln>
        </p:spPr>
      </p:pic>
      <p:pic>
        <p:nvPicPr>
          <p:cNvPr id="82" name="Shape 82"/>
          <p:cNvPicPr preferRelativeResize="0"/>
          <p:nvPr/>
        </p:nvPicPr>
        <p:blipFill rotWithShape="1">
          <a:blip r:embed="rId7">
            <a:alphaModFix/>
          </a:blip>
          <a:srcRect b="0" l="0" r="0" t="0"/>
          <a:stretch/>
        </p:blipFill>
        <p:spPr>
          <a:xfrm>
            <a:off x="6308523" y="1784727"/>
            <a:ext cx="4234777" cy="2526750"/>
          </a:xfrm>
          <a:prstGeom prst="rect">
            <a:avLst/>
          </a:prstGeom>
          <a:noFill/>
          <a:ln>
            <a:noFill/>
          </a:ln>
        </p:spPr>
      </p:pic>
      <p:grpSp>
        <p:nvGrpSpPr>
          <p:cNvPr id="83" name="Shape 83"/>
          <p:cNvGrpSpPr/>
          <p:nvPr/>
        </p:nvGrpSpPr>
        <p:grpSpPr>
          <a:xfrm>
            <a:off x="2018253" y="20339052"/>
            <a:ext cx="8828687" cy="1829231"/>
            <a:chOff x="754" y="383477"/>
            <a:chExt cx="8828687" cy="1829231"/>
          </a:xfrm>
        </p:grpSpPr>
        <p:sp>
          <p:nvSpPr>
            <p:cNvPr id="84" name="Shape 84"/>
            <p:cNvSpPr/>
            <p:nvPr/>
          </p:nvSpPr>
          <p:spPr>
            <a:xfrm>
              <a:off x="4415098" y="1139358"/>
              <a:ext cx="3658462" cy="317469"/>
            </a:xfrm>
            <a:custGeom>
              <a:pathLst>
                <a:path extrusionOk="0" h="120000" w="120000">
                  <a:moveTo>
                    <a:pt x="0" y="0"/>
                  </a:moveTo>
                  <a:lnTo>
                    <a:pt x="0" y="60000"/>
                  </a:lnTo>
                  <a:lnTo>
                    <a:pt x="120000" y="60000"/>
                  </a:lnTo>
                  <a:lnTo>
                    <a:pt x="120000" y="120000"/>
                  </a:lnTo>
                </a:path>
              </a:pathLst>
            </a:custGeom>
            <a:noFill/>
            <a:ln cap="flat" cmpd="sng" w="25400">
              <a:solidFill>
                <a:srgbClr val="828F71"/>
              </a:solidFill>
              <a:prstDash val="solid"/>
              <a:round/>
              <a:headEnd len="sm" w="sm" type="none"/>
              <a:tailEnd len="sm" w="sm" type="none"/>
            </a:ln>
          </p:spPr>
        </p:sp>
        <p:sp>
          <p:nvSpPr>
            <p:cNvPr id="85" name="Shape 85"/>
            <p:cNvSpPr/>
            <p:nvPr/>
          </p:nvSpPr>
          <p:spPr>
            <a:xfrm>
              <a:off x="4415098" y="1139358"/>
              <a:ext cx="1829231" cy="317469"/>
            </a:xfrm>
            <a:custGeom>
              <a:pathLst>
                <a:path extrusionOk="0" h="120000" w="120000">
                  <a:moveTo>
                    <a:pt x="0" y="0"/>
                  </a:moveTo>
                  <a:lnTo>
                    <a:pt x="0" y="60000"/>
                  </a:lnTo>
                  <a:lnTo>
                    <a:pt x="120000" y="60000"/>
                  </a:lnTo>
                  <a:lnTo>
                    <a:pt x="120000" y="120000"/>
                  </a:lnTo>
                </a:path>
              </a:pathLst>
            </a:custGeom>
            <a:noFill/>
            <a:ln cap="flat" cmpd="sng" w="25400">
              <a:solidFill>
                <a:srgbClr val="828F71"/>
              </a:solidFill>
              <a:prstDash val="solid"/>
              <a:round/>
              <a:headEnd len="sm" w="sm" type="none"/>
              <a:tailEnd len="sm" w="sm" type="none"/>
            </a:ln>
          </p:spPr>
        </p:sp>
        <p:sp>
          <p:nvSpPr>
            <p:cNvPr id="86" name="Shape 86"/>
            <p:cNvSpPr/>
            <p:nvPr/>
          </p:nvSpPr>
          <p:spPr>
            <a:xfrm>
              <a:off x="4369378" y="1139358"/>
              <a:ext cx="91440" cy="317469"/>
            </a:xfrm>
            <a:custGeom>
              <a:pathLst>
                <a:path extrusionOk="0" h="120000" w="120000">
                  <a:moveTo>
                    <a:pt x="60000" y="0"/>
                  </a:moveTo>
                  <a:lnTo>
                    <a:pt x="60000" y="120000"/>
                  </a:lnTo>
                </a:path>
              </a:pathLst>
            </a:custGeom>
            <a:noFill/>
            <a:ln cap="flat" cmpd="sng" w="25400">
              <a:solidFill>
                <a:srgbClr val="828F71"/>
              </a:solidFill>
              <a:prstDash val="solid"/>
              <a:round/>
              <a:headEnd len="sm" w="sm" type="none"/>
              <a:tailEnd len="sm" w="sm" type="none"/>
            </a:ln>
          </p:spPr>
        </p:sp>
        <p:sp>
          <p:nvSpPr>
            <p:cNvPr id="87" name="Shape 87"/>
            <p:cNvSpPr/>
            <p:nvPr/>
          </p:nvSpPr>
          <p:spPr>
            <a:xfrm>
              <a:off x="2585866" y="1139358"/>
              <a:ext cx="1829231" cy="317469"/>
            </a:xfrm>
            <a:custGeom>
              <a:pathLst>
                <a:path extrusionOk="0" h="120000" w="120000">
                  <a:moveTo>
                    <a:pt x="120000" y="0"/>
                  </a:moveTo>
                  <a:lnTo>
                    <a:pt x="120000" y="60000"/>
                  </a:lnTo>
                  <a:lnTo>
                    <a:pt x="0" y="60000"/>
                  </a:lnTo>
                  <a:lnTo>
                    <a:pt x="0" y="120000"/>
                  </a:lnTo>
                </a:path>
              </a:pathLst>
            </a:custGeom>
            <a:noFill/>
            <a:ln cap="flat" cmpd="sng" w="25400">
              <a:solidFill>
                <a:srgbClr val="828F71"/>
              </a:solidFill>
              <a:prstDash val="solid"/>
              <a:round/>
              <a:headEnd len="sm" w="sm" type="none"/>
              <a:tailEnd len="sm" w="sm" type="none"/>
            </a:ln>
          </p:spPr>
        </p:sp>
        <p:sp>
          <p:nvSpPr>
            <p:cNvPr id="88" name="Shape 88"/>
            <p:cNvSpPr/>
            <p:nvPr/>
          </p:nvSpPr>
          <p:spPr>
            <a:xfrm>
              <a:off x="756635" y="1139358"/>
              <a:ext cx="3658462" cy="317469"/>
            </a:xfrm>
            <a:custGeom>
              <a:pathLst>
                <a:path extrusionOk="0" h="120000" w="120000">
                  <a:moveTo>
                    <a:pt x="120000" y="0"/>
                  </a:moveTo>
                  <a:lnTo>
                    <a:pt x="120000" y="60000"/>
                  </a:lnTo>
                  <a:lnTo>
                    <a:pt x="0" y="60000"/>
                  </a:lnTo>
                  <a:lnTo>
                    <a:pt x="0" y="120000"/>
                  </a:lnTo>
                </a:path>
              </a:pathLst>
            </a:custGeom>
            <a:noFill/>
            <a:ln cap="flat" cmpd="sng" w="25400">
              <a:solidFill>
                <a:srgbClr val="828F71"/>
              </a:solidFill>
              <a:prstDash val="solid"/>
              <a:round/>
              <a:headEnd len="sm" w="sm" type="none"/>
              <a:tailEnd len="sm" w="sm" type="none"/>
            </a:ln>
          </p:spPr>
        </p:sp>
        <p:sp>
          <p:nvSpPr>
            <p:cNvPr id="89" name="Shape 89"/>
            <p:cNvSpPr/>
            <p:nvPr/>
          </p:nvSpPr>
          <p:spPr>
            <a:xfrm>
              <a:off x="3659217" y="383477"/>
              <a:ext cx="1511761" cy="755880"/>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txBox="1"/>
            <p:nvPr/>
          </p:nvSpPr>
          <p:spPr>
            <a:xfrm>
              <a:off x="3659217" y="383477"/>
              <a:ext cx="1511761" cy="75588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Custdata</a:t>
              </a:r>
              <a:endParaRPr sz="1400">
                <a:solidFill>
                  <a:schemeClr val="lt1"/>
                </a:solidFill>
                <a:latin typeface="Calibri"/>
                <a:ea typeface="Calibri"/>
                <a:cs typeface="Calibri"/>
                <a:sym typeface="Calibri"/>
              </a:endParaRPr>
            </a:p>
          </p:txBody>
        </p:sp>
        <p:sp>
          <p:nvSpPr>
            <p:cNvPr id="91" name="Shape 91"/>
            <p:cNvSpPr/>
            <p:nvPr/>
          </p:nvSpPr>
          <p:spPr>
            <a:xfrm>
              <a:off x="754" y="1456828"/>
              <a:ext cx="1511761" cy="755880"/>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txBox="1"/>
            <p:nvPr/>
          </p:nvSpPr>
          <p:spPr>
            <a:xfrm>
              <a:off x="754" y="1456828"/>
              <a:ext cx="1511761" cy="75588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Users</a:t>
              </a:r>
              <a:endParaRPr/>
            </a:p>
          </p:txBody>
        </p:sp>
        <p:sp>
          <p:nvSpPr>
            <p:cNvPr id="93" name="Shape 93"/>
            <p:cNvSpPr/>
            <p:nvPr/>
          </p:nvSpPr>
          <p:spPr>
            <a:xfrm>
              <a:off x="1829985" y="1456828"/>
              <a:ext cx="1511761" cy="755880"/>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txBox="1"/>
            <p:nvPr/>
          </p:nvSpPr>
          <p:spPr>
            <a:xfrm>
              <a:off x="1829985" y="1456828"/>
              <a:ext cx="1511761" cy="75588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Sales</a:t>
              </a:r>
              <a:endParaRPr/>
            </a:p>
          </p:txBody>
        </p:sp>
        <p:sp>
          <p:nvSpPr>
            <p:cNvPr id="95" name="Shape 95"/>
            <p:cNvSpPr/>
            <p:nvPr/>
          </p:nvSpPr>
          <p:spPr>
            <a:xfrm>
              <a:off x="3659217" y="1456828"/>
              <a:ext cx="1511761" cy="755880"/>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txBox="1"/>
            <p:nvPr/>
          </p:nvSpPr>
          <p:spPr>
            <a:xfrm>
              <a:off x="3659217" y="1456828"/>
              <a:ext cx="1511761" cy="75588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Customers_Finance</a:t>
              </a:r>
              <a:endParaRPr sz="1400">
                <a:solidFill>
                  <a:schemeClr val="lt1"/>
                </a:solidFill>
                <a:latin typeface="Calibri"/>
                <a:ea typeface="Calibri"/>
                <a:cs typeface="Calibri"/>
                <a:sym typeface="Calibri"/>
              </a:endParaRPr>
            </a:p>
          </p:txBody>
        </p:sp>
        <p:sp>
          <p:nvSpPr>
            <p:cNvPr id="97" name="Shape 97"/>
            <p:cNvSpPr/>
            <p:nvPr/>
          </p:nvSpPr>
          <p:spPr>
            <a:xfrm>
              <a:off x="5488448" y="1456828"/>
              <a:ext cx="1511761" cy="755880"/>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txBox="1"/>
            <p:nvPr/>
          </p:nvSpPr>
          <p:spPr>
            <a:xfrm>
              <a:off x="5488448" y="1456828"/>
              <a:ext cx="1511761" cy="75588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Customers</a:t>
              </a:r>
              <a:endParaRPr/>
            </a:p>
          </p:txBody>
        </p:sp>
        <p:sp>
          <p:nvSpPr>
            <p:cNvPr id="99" name="Shape 99"/>
            <p:cNvSpPr/>
            <p:nvPr/>
          </p:nvSpPr>
          <p:spPr>
            <a:xfrm>
              <a:off x="7317680" y="1456828"/>
              <a:ext cx="1511761" cy="755880"/>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nvSpPr>
          <p:spPr>
            <a:xfrm>
              <a:off x="7317680" y="1456828"/>
              <a:ext cx="1511761" cy="75588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Cnwa</a:t>
              </a:r>
              <a:endParaRPr sz="1400">
                <a:solidFill>
                  <a:schemeClr val="lt1"/>
                </a:solidFill>
                <a:latin typeface="Calibri"/>
                <a:ea typeface="Calibri"/>
                <a:cs typeface="Calibri"/>
                <a:sym typeface="Calibri"/>
              </a:endParaRPr>
            </a:p>
          </p:txBody>
        </p:sp>
      </p:grpSp>
      <p:grpSp>
        <p:nvGrpSpPr>
          <p:cNvPr id="101" name="Shape 101"/>
          <p:cNvGrpSpPr/>
          <p:nvPr/>
        </p:nvGrpSpPr>
        <p:grpSpPr>
          <a:xfrm>
            <a:off x="2876323" y="22318494"/>
            <a:ext cx="7383939" cy="1930725"/>
            <a:chOff x="916364" y="0"/>
            <a:chExt cx="7383939" cy="1930725"/>
          </a:xfrm>
        </p:grpSpPr>
        <p:sp>
          <p:nvSpPr>
            <p:cNvPr id="102" name="Shape 102"/>
            <p:cNvSpPr/>
            <p:nvPr/>
          </p:nvSpPr>
          <p:spPr>
            <a:xfrm>
              <a:off x="4560713" y="797401"/>
              <a:ext cx="2942188" cy="335923"/>
            </a:xfrm>
            <a:custGeom>
              <a:pathLst>
                <a:path extrusionOk="0" h="120000" w="120000">
                  <a:moveTo>
                    <a:pt x="0" y="0"/>
                  </a:moveTo>
                  <a:lnTo>
                    <a:pt x="0" y="60181"/>
                  </a:lnTo>
                  <a:lnTo>
                    <a:pt x="120000" y="60181"/>
                  </a:lnTo>
                  <a:lnTo>
                    <a:pt x="120000" y="120000"/>
                  </a:lnTo>
                </a:path>
              </a:pathLst>
            </a:custGeom>
            <a:noFill/>
            <a:ln cap="flat" cmpd="sng" w="25400">
              <a:solidFill>
                <a:srgbClr val="828F71"/>
              </a:solidFill>
              <a:prstDash val="solid"/>
              <a:round/>
              <a:headEnd len="sm" w="sm" type="none"/>
              <a:tailEnd len="sm" w="sm" type="none"/>
            </a:ln>
          </p:spPr>
        </p:sp>
        <p:sp>
          <p:nvSpPr>
            <p:cNvPr id="103" name="Shape 103"/>
            <p:cNvSpPr/>
            <p:nvPr/>
          </p:nvSpPr>
          <p:spPr>
            <a:xfrm>
              <a:off x="4560713" y="797401"/>
              <a:ext cx="1012476" cy="335923"/>
            </a:xfrm>
            <a:custGeom>
              <a:pathLst>
                <a:path extrusionOk="0" h="120000" w="120000">
                  <a:moveTo>
                    <a:pt x="0" y="0"/>
                  </a:moveTo>
                  <a:lnTo>
                    <a:pt x="0" y="60181"/>
                  </a:lnTo>
                  <a:lnTo>
                    <a:pt x="120000" y="60181"/>
                  </a:lnTo>
                  <a:lnTo>
                    <a:pt x="120000" y="120000"/>
                  </a:lnTo>
                </a:path>
              </a:pathLst>
            </a:custGeom>
            <a:noFill/>
            <a:ln cap="flat" cmpd="sng" w="25400">
              <a:solidFill>
                <a:srgbClr val="828F71"/>
              </a:solidFill>
              <a:prstDash val="solid"/>
              <a:round/>
              <a:headEnd len="sm" w="sm" type="none"/>
              <a:tailEnd len="sm" w="sm" type="none"/>
            </a:ln>
          </p:spPr>
        </p:sp>
        <p:sp>
          <p:nvSpPr>
            <p:cNvPr id="104" name="Shape 104"/>
            <p:cNvSpPr/>
            <p:nvPr/>
          </p:nvSpPr>
          <p:spPr>
            <a:xfrm>
              <a:off x="3643478" y="797401"/>
              <a:ext cx="917235" cy="335923"/>
            </a:xfrm>
            <a:custGeom>
              <a:pathLst>
                <a:path extrusionOk="0" h="120000" w="120000">
                  <a:moveTo>
                    <a:pt x="120000" y="0"/>
                  </a:moveTo>
                  <a:lnTo>
                    <a:pt x="120000" y="60181"/>
                  </a:lnTo>
                  <a:lnTo>
                    <a:pt x="0" y="60181"/>
                  </a:lnTo>
                  <a:lnTo>
                    <a:pt x="0" y="120000"/>
                  </a:lnTo>
                </a:path>
              </a:pathLst>
            </a:custGeom>
            <a:noFill/>
            <a:ln cap="flat" cmpd="sng" w="25400">
              <a:solidFill>
                <a:srgbClr val="828F71"/>
              </a:solidFill>
              <a:prstDash val="solid"/>
              <a:round/>
              <a:headEnd len="sm" w="sm" type="none"/>
              <a:tailEnd len="sm" w="sm" type="none"/>
            </a:ln>
          </p:spPr>
        </p:sp>
        <p:sp>
          <p:nvSpPr>
            <p:cNvPr id="105" name="Shape 105"/>
            <p:cNvSpPr/>
            <p:nvPr/>
          </p:nvSpPr>
          <p:spPr>
            <a:xfrm>
              <a:off x="1713766" y="797401"/>
              <a:ext cx="2846947" cy="335923"/>
            </a:xfrm>
            <a:custGeom>
              <a:pathLst>
                <a:path extrusionOk="0" h="120000" w="120000">
                  <a:moveTo>
                    <a:pt x="120000" y="0"/>
                  </a:moveTo>
                  <a:lnTo>
                    <a:pt x="120000" y="60181"/>
                  </a:lnTo>
                  <a:lnTo>
                    <a:pt x="0" y="60181"/>
                  </a:lnTo>
                  <a:lnTo>
                    <a:pt x="0" y="120000"/>
                  </a:lnTo>
                </a:path>
              </a:pathLst>
            </a:custGeom>
            <a:noFill/>
            <a:ln cap="flat" cmpd="sng" w="25400">
              <a:solidFill>
                <a:srgbClr val="828F71"/>
              </a:solidFill>
              <a:prstDash val="solid"/>
              <a:round/>
              <a:headEnd len="sm" w="sm" type="none"/>
              <a:tailEnd len="sm" w="sm" type="none"/>
            </a:ln>
          </p:spPr>
        </p:sp>
        <p:sp>
          <p:nvSpPr>
            <p:cNvPr id="106" name="Shape 106"/>
            <p:cNvSpPr/>
            <p:nvPr/>
          </p:nvSpPr>
          <p:spPr>
            <a:xfrm>
              <a:off x="3763312" y="0"/>
              <a:ext cx="1594803" cy="797401"/>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nvSpPr>
          <p:spPr>
            <a:xfrm>
              <a:off x="3763312" y="0"/>
              <a:ext cx="1594803" cy="797401"/>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Calibri"/>
                <a:buNone/>
              </a:pPr>
              <a:r>
                <a:rPr b="1" lang="en-US" sz="1500">
                  <a:solidFill>
                    <a:schemeClr val="lt1"/>
                  </a:solidFill>
                  <a:latin typeface="Calibri"/>
                  <a:ea typeface="Calibri"/>
                  <a:cs typeface="Calibri"/>
                  <a:sym typeface="Calibri"/>
                </a:rPr>
                <a:t>Product</a:t>
              </a:r>
              <a:endParaRPr sz="1500">
                <a:solidFill>
                  <a:schemeClr val="lt1"/>
                </a:solidFill>
                <a:latin typeface="Calibri"/>
                <a:ea typeface="Calibri"/>
                <a:cs typeface="Calibri"/>
                <a:sym typeface="Calibri"/>
              </a:endParaRPr>
            </a:p>
          </p:txBody>
        </p:sp>
        <p:sp>
          <p:nvSpPr>
            <p:cNvPr id="108" name="Shape 108"/>
            <p:cNvSpPr/>
            <p:nvPr/>
          </p:nvSpPr>
          <p:spPr>
            <a:xfrm>
              <a:off x="916364" y="1133324"/>
              <a:ext cx="1594803" cy="797401"/>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txBox="1"/>
            <p:nvPr/>
          </p:nvSpPr>
          <p:spPr>
            <a:xfrm>
              <a:off x="916364" y="1133324"/>
              <a:ext cx="1594803" cy="797401"/>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ProductsBu04Older</a:t>
              </a:r>
              <a:endParaRPr/>
            </a:p>
          </p:txBody>
        </p:sp>
        <p:sp>
          <p:nvSpPr>
            <p:cNvPr id="110" name="Shape 110"/>
            <p:cNvSpPr/>
            <p:nvPr/>
          </p:nvSpPr>
          <p:spPr>
            <a:xfrm>
              <a:off x="2846076" y="1133324"/>
              <a:ext cx="1594803" cy="797401"/>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txBox="1"/>
            <p:nvPr/>
          </p:nvSpPr>
          <p:spPr>
            <a:xfrm>
              <a:off x="2846076" y="1133324"/>
              <a:ext cx="1594803" cy="797401"/>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Presets</a:t>
              </a:r>
              <a:endParaRPr/>
            </a:p>
          </p:txBody>
        </p:sp>
        <p:sp>
          <p:nvSpPr>
            <p:cNvPr id="112" name="Shape 112"/>
            <p:cNvSpPr/>
            <p:nvPr/>
          </p:nvSpPr>
          <p:spPr>
            <a:xfrm>
              <a:off x="4775788" y="1133324"/>
              <a:ext cx="1594803" cy="797401"/>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txBox="1"/>
            <p:nvPr/>
          </p:nvSpPr>
          <p:spPr>
            <a:xfrm>
              <a:off x="4775788" y="1133324"/>
              <a:ext cx="1594803" cy="797401"/>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Active_Products</a:t>
              </a:r>
              <a:endParaRPr sz="1500">
                <a:solidFill>
                  <a:schemeClr val="lt1"/>
                </a:solidFill>
                <a:latin typeface="Calibri"/>
                <a:ea typeface="Calibri"/>
                <a:cs typeface="Calibri"/>
                <a:sym typeface="Calibri"/>
              </a:endParaRPr>
            </a:p>
          </p:txBody>
        </p:sp>
        <p:sp>
          <p:nvSpPr>
            <p:cNvPr id="114" name="Shape 114"/>
            <p:cNvSpPr/>
            <p:nvPr/>
          </p:nvSpPr>
          <p:spPr>
            <a:xfrm>
              <a:off x="6705500" y="1133324"/>
              <a:ext cx="1594803" cy="797401"/>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txBox="1"/>
            <p:nvPr/>
          </p:nvSpPr>
          <p:spPr>
            <a:xfrm>
              <a:off x="6705500" y="1133324"/>
              <a:ext cx="1594803" cy="797401"/>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Active Back-Up 3600</a:t>
              </a:r>
              <a:endParaRPr/>
            </a:p>
          </p:txBody>
        </p:sp>
      </p:grpSp>
      <p:grpSp>
        <p:nvGrpSpPr>
          <p:cNvPr id="116" name="Shape 116"/>
          <p:cNvGrpSpPr/>
          <p:nvPr/>
        </p:nvGrpSpPr>
        <p:grpSpPr>
          <a:xfrm>
            <a:off x="3881547" y="24899253"/>
            <a:ext cx="5824567" cy="1931467"/>
            <a:chOff x="1141579" y="272"/>
            <a:chExt cx="5824567" cy="1931467"/>
          </a:xfrm>
        </p:grpSpPr>
        <p:sp>
          <p:nvSpPr>
            <p:cNvPr id="117" name="Shape 117"/>
            <p:cNvSpPr/>
            <p:nvPr/>
          </p:nvSpPr>
          <p:spPr>
            <a:xfrm>
              <a:off x="3993346" y="798227"/>
              <a:ext cx="1991570" cy="335213"/>
            </a:xfrm>
            <a:custGeom>
              <a:pathLst>
                <a:path extrusionOk="0" h="120000" w="120000">
                  <a:moveTo>
                    <a:pt x="0" y="0"/>
                  </a:moveTo>
                  <a:lnTo>
                    <a:pt x="0" y="60013"/>
                  </a:lnTo>
                  <a:lnTo>
                    <a:pt x="120000" y="60013"/>
                  </a:lnTo>
                  <a:lnTo>
                    <a:pt x="120000" y="120000"/>
                  </a:lnTo>
                </a:path>
              </a:pathLst>
            </a:custGeom>
            <a:noFill/>
            <a:ln cap="flat" cmpd="sng" w="25400">
              <a:solidFill>
                <a:srgbClr val="828F71"/>
              </a:solidFill>
              <a:prstDash val="solid"/>
              <a:round/>
              <a:headEnd len="sm" w="sm" type="none"/>
              <a:tailEnd len="sm" w="sm" type="none"/>
            </a:ln>
          </p:spPr>
        </p:sp>
        <p:sp>
          <p:nvSpPr>
            <p:cNvPr id="118" name="Shape 118"/>
            <p:cNvSpPr/>
            <p:nvPr/>
          </p:nvSpPr>
          <p:spPr>
            <a:xfrm>
              <a:off x="3947626" y="798227"/>
              <a:ext cx="91440" cy="335556"/>
            </a:xfrm>
            <a:custGeom>
              <a:pathLst>
                <a:path extrusionOk="0" h="120000" w="120000">
                  <a:moveTo>
                    <a:pt x="60000" y="0"/>
                  </a:moveTo>
                  <a:lnTo>
                    <a:pt x="60000" y="120000"/>
                  </a:lnTo>
                </a:path>
              </a:pathLst>
            </a:custGeom>
            <a:noFill/>
            <a:ln cap="flat" cmpd="sng" w="25400">
              <a:solidFill>
                <a:srgbClr val="828F71"/>
              </a:solidFill>
              <a:prstDash val="solid"/>
              <a:round/>
              <a:headEnd len="sm" w="sm" type="none"/>
              <a:tailEnd len="sm" w="sm" type="none"/>
            </a:ln>
          </p:spPr>
        </p:sp>
        <p:sp>
          <p:nvSpPr>
            <p:cNvPr id="119" name="Shape 119"/>
            <p:cNvSpPr/>
            <p:nvPr/>
          </p:nvSpPr>
          <p:spPr>
            <a:xfrm>
              <a:off x="1939535" y="798227"/>
              <a:ext cx="2053810" cy="335213"/>
            </a:xfrm>
            <a:custGeom>
              <a:pathLst>
                <a:path extrusionOk="0" h="120000" w="120000">
                  <a:moveTo>
                    <a:pt x="120000" y="0"/>
                  </a:moveTo>
                  <a:lnTo>
                    <a:pt x="120000" y="60013"/>
                  </a:lnTo>
                  <a:lnTo>
                    <a:pt x="0" y="60013"/>
                  </a:lnTo>
                  <a:lnTo>
                    <a:pt x="0" y="120000"/>
                  </a:lnTo>
                </a:path>
              </a:pathLst>
            </a:custGeom>
            <a:noFill/>
            <a:ln cap="flat" cmpd="sng" w="25400">
              <a:solidFill>
                <a:srgbClr val="828F71"/>
              </a:solidFill>
              <a:prstDash val="solid"/>
              <a:round/>
              <a:headEnd len="sm" w="sm" type="none"/>
              <a:tailEnd len="sm" w="sm" type="none"/>
            </a:ln>
          </p:spPr>
        </p:sp>
        <p:sp>
          <p:nvSpPr>
            <p:cNvPr id="120" name="Shape 120"/>
            <p:cNvSpPr/>
            <p:nvPr/>
          </p:nvSpPr>
          <p:spPr>
            <a:xfrm>
              <a:off x="3195390" y="272"/>
              <a:ext cx="1595911" cy="797955"/>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txBox="1"/>
            <p:nvPr/>
          </p:nvSpPr>
          <p:spPr>
            <a:xfrm>
              <a:off x="3195390" y="272"/>
              <a:ext cx="1595911" cy="797955"/>
            </a:xfrm>
            <a:prstGeom prst="rect">
              <a:avLst/>
            </a:prstGeom>
            <a:no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Clr>
                  <a:schemeClr val="lt1"/>
                </a:buClr>
                <a:buSzPts val="2100"/>
                <a:buFont typeface="Calibri"/>
                <a:buNone/>
              </a:pPr>
              <a:r>
                <a:rPr b="1" lang="en-US" sz="2100">
                  <a:solidFill>
                    <a:schemeClr val="lt1"/>
                  </a:solidFill>
                  <a:latin typeface="Calibri"/>
                  <a:ea typeface="Calibri"/>
                  <a:cs typeface="Calibri"/>
                  <a:sym typeface="Calibri"/>
                </a:rPr>
                <a:t>Sales</a:t>
              </a:r>
              <a:endParaRPr sz="2100">
                <a:solidFill>
                  <a:schemeClr val="lt1"/>
                </a:solidFill>
                <a:latin typeface="Calibri"/>
                <a:ea typeface="Calibri"/>
                <a:cs typeface="Calibri"/>
                <a:sym typeface="Calibri"/>
              </a:endParaRPr>
            </a:p>
          </p:txBody>
        </p:sp>
        <p:sp>
          <p:nvSpPr>
            <p:cNvPr id="122" name="Shape 122"/>
            <p:cNvSpPr/>
            <p:nvPr/>
          </p:nvSpPr>
          <p:spPr>
            <a:xfrm>
              <a:off x="1141579" y="1133441"/>
              <a:ext cx="1595911" cy="797955"/>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nvSpPr>
          <p:spPr>
            <a:xfrm>
              <a:off x="1141579" y="1133441"/>
              <a:ext cx="1595911" cy="797955"/>
            </a:xfrm>
            <a:prstGeom prst="rect">
              <a:avLst/>
            </a:prstGeom>
            <a:no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Sales</a:t>
              </a:r>
              <a:endParaRPr/>
            </a:p>
          </p:txBody>
        </p:sp>
        <p:sp>
          <p:nvSpPr>
            <p:cNvPr id="124" name="Shape 124"/>
            <p:cNvSpPr/>
            <p:nvPr/>
          </p:nvSpPr>
          <p:spPr>
            <a:xfrm>
              <a:off x="3195390" y="1133784"/>
              <a:ext cx="1595911" cy="797955"/>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txBox="1"/>
            <p:nvPr/>
          </p:nvSpPr>
          <p:spPr>
            <a:xfrm>
              <a:off x="3195390" y="1133784"/>
              <a:ext cx="1595911" cy="797955"/>
            </a:xfrm>
            <a:prstGeom prst="rect">
              <a:avLst/>
            </a:prstGeom>
            <a:no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Soldprod2008</a:t>
              </a:r>
              <a:endParaRPr/>
            </a:p>
          </p:txBody>
        </p:sp>
        <p:sp>
          <p:nvSpPr>
            <p:cNvPr id="126" name="Shape 126"/>
            <p:cNvSpPr/>
            <p:nvPr/>
          </p:nvSpPr>
          <p:spPr>
            <a:xfrm>
              <a:off x="5003686" y="1133441"/>
              <a:ext cx="1962460" cy="797955"/>
            </a:xfrm>
            <a:prstGeom prst="rect">
              <a:avLst/>
            </a:prstGeom>
            <a:solidFill>
              <a:srgbClr val="A5B49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nvSpPr>
          <p:spPr>
            <a:xfrm>
              <a:off x="5003686" y="1133441"/>
              <a:ext cx="1962460" cy="797955"/>
            </a:xfrm>
            <a:prstGeom prst="rect">
              <a:avLst/>
            </a:prstGeom>
            <a:no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Sold_Products</a:t>
              </a:r>
              <a:endParaRPr sz="2100">
                <a:solidFill>
                  <a:schemeClr val="lt1"/>
                </a:solidFill>
                <a:latin typeface="Calibri"/>
                <a:ea typeface="Calibri"/>
                <a:cs typeface="Calibri"/>
                <a:sym typeface="Calibri"/>
              </a:endParaRPr>
            </a:p>
          </p:txBody>
        </p:sp>
      </p:grpSp>
      <p:sp>
        <p:nvSpPr>
          <p:cNvPr id="128" name="Shape 128"/>
          <p:cNvSpPr txBox="1"/>
          <p:nvPr/>
        </p:nvSpPr>
        <p:spPr>
          <a:xfrm>
            <a:off x="931050" y="27330775"/>
            <a:ext cx="11222100" cy="857400"/>
          </a:xfrm>
          <a:prstGeom prst="rect">
            <a:avLst/>
          </a:prstGeom>
          <a:solidFill>
            <a:srgbClr val="4E74A3"/>
          </a:solidFill>
          <a:ln>
            <a:noFill/>
          </a:ln>
        </p:spPr>
        <p:txBody>
          <a:bodyPr anchorCtr="0" anchor="ctr" bIns="104475" lIns="104475" spcFirstLastPara="1" rIns="104475" wrap="square" tIns="104475">
            <a:noAutofit/>
          </a:bodyPr>
          <a:lstStyle/>
          <a:p>
            <a:pPr indent="0" lvl="0" marL="0" marR="0" rtl="0" algn="ctr">
              <a:spcBef>
                <a:spcPts val="0"/>
              </a:spcBef>
              <a:spcAft>
                <a:spcPts val="0"/>
              </a:spcAft>
              <a:buClr>
                <a:schemeClr val="lt1"/>
              </a:buClr>
              <a:buSzPts val="4200"/>
              <a:buFont typeface="Arial"/>
              <a:buNone/>
            </a:pPr>
            <a:r>
              <a:rPr b="1" lang="en-US" sz="4200" u="sng">
                <a:solidFill>
                  <a:schemeClr val="lt1"/>
                </a:solidFill>
                <a:latin typeface="Calibri"/>
                <a:ea typeface="Calibri"/>
                <a:cs typeface="Calibri"/>
                <a:sym typeface="Calibri"/>
              </a:rPr>
              <a:t>Drawbacks and Challenges</a:t>
            </a:r>
            <a:endParaRPr/>
          </a:p>
        </p:txBody>
      </p:sp>
      <p:sp>
        <p:nvSpPr>
          <p:cNvPr id="129" name="Shape 129"/>
          <p:cNvSpPr txBox="1"/>
          <p:nvPr/>
        </p:nvSpPr>
        <p:spPr>
          <a:xfrm>
            <a:off x="18603759" y="5174404"/>
            <a:ext cx="11723700" cy="857400"/>
          </a:xfrm>
          <a:prstGeom prst="rect">
            <a:avLst/>
          </a:prstGeom>
          <a:solidFill>
            <a:srgbClr val="4E74A3"/>
          </a:solidFill>
          <a:ln>
            <a:noFill/>
          </a:ln>
        </p:spPr>
        <p:txBody>
          <a:bodyPr anchorCtr="0" anchor="ctr" bIns="104475" lIns="104475" spcFirstLastPara="1" rIns="104475" wrap="square" tIns="104475">
            <a:noAutofit/>
          </a:bodyPr>
          <a:lstStyle/>
          <a:p>
            <a:pPr indent="0" lvl="0" marL="0" marR="0" rtl="0" algn="ctr">
              <a:spcBef>
                <a:spcPts val="0"/>
              </a:spcBef>
              <a:spcAft>
                <a:spcPts val="0"/>
              </a:spcAft>
              <a:buClr>
                <a:schemeClr val="lt1"/>
              </a:buClr>
              <a:buSzPts val="4200"/>
              <a:buFont typeface="Arial"/>
              <a:buNone/>
            </a:pPr>
            <a:r>
              <a:rPr b="1" lang="en-US" sz="4200" u="sng">
                <a:solidFill>
                  <a:schemeClr val="lt1"/>
                </a:solidFill>
                <a:latin typeface="Calibri"/>
                <a:ea typeface="Calibri"/>
                <a:cs typeface="Calibri"/>
                <a:sym typeface="Calibri"/>
              </a:rPr>
              <a:t>Analysis</a:t>
            </a:r>
            <a:r>
              <a:rPr b="1" lang="en-US" sz="4200" u="sng">
                <a:solidFill>
                  <a:srgbClr val="4B376B"/>
                </a:solidFill>
                <a:latin typeface="Calibri"/>
                <a:ea typeface="Calibri"/>
                <a:cs typeface="Calibri"/>
                <a:sym typeface="Calibri"/>
              </a:rPr>
              <a:t> </a:t>
            </a:r>
            <a:r>
              <a:rPr b="1" lang="en-US" sz="4200" u="sng">
                <a:solidFill>
                  <a:schemeClr val="lt1"/>
                </a:solidFill>
                <a:latin typeface="Calibri"/>
                <a:ea typeface="Calibri"/>
                <a:cs typeface="Calibri"/>
                <a:sym typeface="Calibri"/>
              </a:rPr>
              <a:t>Results</a:t>
            </a:r>
            <a:endParaRPr/>
          </a:p>
        </p:txBody>
      </p:sp>
      <p:pic>
        <p:nvPicPr>
          <p:cNvPr id="130" name="Shape 130"/>
          <p:cNvPicPr preferRelativeResize="0"/>
          <p:nvPr/>
        </p:nvPicPr>
        <p:blipFill rotWithShape="1">
          <a:blip r:embed="rId8">
            <a:alphaModFix/>
          </a:blip>
          <a:srcRect b="0" l="0" r="0" t="0"/>
          <a:stretch/>
        </p:blipFill>
        <p:spPr>
          <a:xfrm>
            <a:off x="42369663" y="6438628"/>
            <a:ext cx="5385077" cy="4549674"/>
          </a:xfrm>
          <a:prstGeom prst="rect">
            <a:avLst/>
          </a:prstGeom>
          <a:noFill/>
          <a:ln>
            <a:noFill/>
          </a:ln>
        </p:spPr>
      </p:pic>
      <p:pic>
        <p:nvPicPr>
          <p:cNvPr id="131" name="Shape 131"/>
          <p:cNvPicPr preferRelativeResize="0"/>
          <p:nvPr/>
        </p:nvPicPr>
        <p:blipFill rotWithShape="1">
          <a:blip r:embed="rId9">
            <a:alphaModFix/>
          </a:blip>
          <a:srcRect b="0" l="0" r="0" t="0"/>
          <a:stretch/>
        </p:blipFill>
        <p:spPr>
          <a:xfrm>
            <a:off x="36194278" y="6410978"/>
            <a:ext cx="5473981" cy="4549674"/>
          </a:xfrm>
          <a:prstGeom prst="rect">
            <a:avLst/>
          </a:prstGeom>
          <a:noFill/>
          <a:ln>
            <a:noFill/>
          </a:ln>
        </p:spPr>
      </p:pic>
      <p:pic>
        <p:nvPicPr>
          <p:cNvPr id="132" name="Shape 132"/>
          <p:cNvPicPr preferRelativeResize="0"/>
          <p:nvPr/>
        </p:nvPicPr>
        <p:blipFill rotWithShape="1">
          <a:blip r:embed="rId10">
            <a:alphaModFix/>
          </a:blip>
          <a:srcRect b="0" l="0" r="0" t="0"/>
          <a:stretch/>
        </p:blipFill>
        <p:spPr>
          <a:xfrm>
            <a:off x="36599088" y="15316713"/>
            <a:ext cx="10595751" cy="7588594"/>
          </a:xfrm>
          <a:prstGeom prst="rect">
            <a:avLst/>
          </a:prstGeom>
          <a:noFill/>
          <a:ln>
            <a:noFill/>
          </a:ln>
        </p:spPr>
      </p:pic>
      <p:sp>
        <p:nvSpPr>
          <p:cNvPr id="133" name="Shape 133"/>
          <p:cNvSpPr txBox="1"/>
          <p:nvPr/>
        </p:nvSpPr>
        <p:spPr>
          <a:xfrm>
            <a:off x="23347502" y="12214675"/>
            <a:ext cx="9883200" cy="3442800"/>
          </a:xfrm>
          <a:prstGeom prst="rect">
            <a:avLst/>
          </a:prstGeom>
          <a:noFill/>
          <a:ln>
            <a:noFill/>
          </a:ln>
        </p:spPr>
        <p:txBody>
          <a:bodyPr anchorCtr="0" anchor="ctr" bIns="104475" lIns="104475" spcFirstLastPara="1" rIns="104475" wrap="square" tIns="104475">
            <a:noAutofit/>
          </a:bodyPr>
          <a:lstStyle/>
          <a:p>
            <a:pPr indent="0" lvl="0" marL="0" marR="0" rtl="0" algn="just">
              <a:spcBef>
                <a:spcPts val="0"/>
              </a:spcBef>
              <a:spcAft>
                <a:spcPts val="0"/>
              </a:spcAft>
              <a:buClr>
                <a:srgbClr val="4B376B"/>
              </a:buClr>
              <a:buSzPts val="3000"/>
              <a:buFont typeface="Arial"/>
              <a:buNone/>
            </a:pPr>
            <a:r>
              <a:rPr b="0" lang="en-US" sz="3000" u="none">
                <a:solidFill>
                  <a:srgbClr val="4B376B"/>
                </a:solidFill>
                <a:latin typeface="Calibri"/>
                <a:ea typeface="Calibri"/>
                <a:cs typeface="Calibri"/>
                <a:sym typeface="Calibri"/>
              </a:rPr>
              <a:t>We discovered that per-month mean item prices for consignment items exceeded inflation in a statistically significant way.  This was in contrast to new item sales, which showed no such overall trend.  In this graph, the variance in data points is high in part due to seasonal variations (back to school and  holidays).</a:t>
            </a:r>
            <a:endParaRPr/>
          </a:p>
        </p:txBody>
      </p:sp>
      <p:sp>
        <p:nvSpPr>
          <p:cNvPr id="134" name="Shape 134"/>
          <p:cNvSpPr txBox="1"/>
          <p:nvPr/>
        </p:nvSpPr>
        <p:spPr>
          <a:xfrm>
            <a:off x="23347502" y="21657225"/>
            <a:ext cx="9730800" cy="3904200"/>
          </a:xfrm>
          <a:prstGeom prst="rect">
            <a:avLst/>
          </a:prstGeom>
          <a:noFill/>
          <a:ln>
            <a:noFill/>
          </a:ln>
        </p:spPr>
        <p:txBody>
          <a:bodyPr anchorCtr="0" anchor="ctr" bIns="104475" lIns="104475" spcFirstLastPara="1" rIns="104475" wrap="square" tIns="104475">
            <a:noAutofit/>
          </a:bodyPr>
          <a:lstStyle/>
          <a:p>
            <a:pPr indent="0" lvl="0" marL="0" marR="0" rtl="0" algn="just">
              <a:spcBef>
                <a:spcPts val="0"/>
              </a:spcBef>
              <a:spcAft>
                <a:spcPts val="0"/>
              </a:spcAft>
              <a:buClr>
                <a:srgbClr val="4B376B"/>
              </a:buClr>
              <a:buSzPts val="3000"/>
              <a:buFont typeface="Arial"/>
              <a:buNone/>
            </a:pPr>
            <a:r>
              <a:rPr b="0" lang="en-US" sz="3000" u="none">
                <a:solidFill>
                  <a:srgbClr val="4B376B"/>
                </a:solidFill>
                <a:latin typeface="Calibri"/>
                <a:ea typeface="Calibri"/>
                <a:cs typeface="Calibri"/>
                <a:sym typeface="Calibri"/>
              </a:rPr>
              <a:t>Using time series analysis, the team discovered noteworthy seasonality in prices for consignment items.  The time series components included seasonality and randomness, in addition to the upward trend not explained by either.  With seasonality and randomness removed, the consignment item pricing trends revealed a mutli-year cyclicity that is not yet explained</a:t>
            </a:r>
            <a:endParaRPr/>
          </a:p>
        </p:txBody>
      </p:sp>
      <p:sp>
        <p:nvSpPr>
          <p:cNvPr id="135" name="Shape 135"/>
          <p:cNvSpPr txBox="1"/>
          <p:nvPr/>
        </p:nvSpPr>
        <p:spPr>
          <a:xfrm>
            <a:off x="23347502" y="27547375"/>
            <a:ext cx="9730800" cy="2519400"/>
          </a:xfrm>
          <a:prstGeom prst="rect">
            <a:avLst/>
          </a:prstGeom>
          <a:noFill/>
          <a:ln>
            <a:noFill/>
          </a:ln>
        </p:spPr>
        <p:txBody>
          <a:bodyPr anchorCtr="0" anchor="ctr" bIns="104475" lIns="104475" spcFirstLastPara="1" rIns="104475" wrap="square" tIns="104475">
            <a:noAutofit/>
          </a:bodyPr>
          <a:lstStyle/>
          <a:p>
            <a:pPr indent="0" lvl="0" marL="0" marR="0" rtl="0" algn="just">
              <a:spcBef>
                <a:spcPts val="0"/>
              </a:spcBef>
              <a:spcAft>
                <a:spcPts val="0"/>
              </a:spcAft>
              <a:buClr>
                <a:srgbClr val="4B376B"/>
              </a:buClr>
              <a:buSzPts val="3000"/>
              <a:buFont typeface="Arial"/>
              <a:buNone/>
            </a:pPr>
            <a:r>
              <a:rPr b="0" lang="en-US" sz="3000" u="none">
                <a:solidFill>
                  <a:srgbClr val="4B376B"/>
                </a:solidFill>
                <a:latin typeface="Calibri"/>
                <a:ea typeface="Calibri"/>
                <a:cs typeface="Calibri"/>
                <a:sym typeface="Calibri"/>
              </a:rPr>
              <a:t>The seasonality of consignment item prices show the ability of the store to more aggressively price items at back-to-school time, and the holidays.  Weak pricing ability occurs in the winter and spring. </a:t>
            </a:r>
            <a:endParaRPr b="0" sz="3000" u="none">
              <a:solidFill>
                <a:srgbClr val="4B376B"/>
              </a:solidFill>
              <a:latin typeface="Calibri"/>
              <a:ea typeface="Calibri"/>
              <a:cs typeface="Calibri"/>
              <a:sym typeface="Calibri"/>
            </a:endParaRPr>
          </a:p>
        </p:txBody>
      </p:sp>
      <p:sp>
        <p:nvSpPr>
          <p:cNvPr id="136" name="Shape 136"/>
          <p:cNvSpPr txBox="1"/>
          <p:nvPr/>
        </p:nvSpPr>
        <p:spPr>
          <a:xfrm>
            <a:off x="23499902" y="16208475"/>
            <a:ext cx="9730800" cy="4827600"/>
          </a:xfrm>
          <a:prstGeom prst="rect">
            <a:avLst/>
          </a:prstGeom>
          <a:noFill/>
          <a:ln>
            <a:noFill/>
          </a:ln>
        </p:spPr>
        <p:txBody>
          <a:bodyPr anchorCtr="0" anchor="ctr" bIns="104475" lIns="104475" spcFirstLastPara="1" rIns="104475" wrap="square" tIns="104475">
            <a:noAutofit/>
          </a:bodyPr>
          <a:lstStyle/>
          <a:p>
            <a:pPr indent="0" lvl="0" marL="0" marR="0" rtl="0" algn="just">
              <a:spcBef>
                <a:spcPts val="0"/>
              </a:spcBef>
              <a:spcAft>
                <a:spcPts val="0"/>
              </a:spcAft>
              <a:buClr>
                <a:srgbClr val="4B376B"/>
              </a:buClr>
              <a:buSzPts val="3000"/>
              <a:buFont typeface="Arial"/>
              <a:buNone/>
            </a:pPr>
            <a:r>
              <a:rPr b="0" lang="en-US" sz="3000" u="none">
                <a:solidFill>
                  <a:srgbClr val="4B376B"/>
                </a:solidFill>
                <a:latin typeface="Calibri"/>
                <a:ea typeface="Calibri"/>
                <a:cs typeface="Calibri"/>
                <a:sym typeface="Calibri"/>
              </a:rPr>
              <a:t>Meanwhile, we discovered that the number of consignment items purchased per transaction, per month declined.  Was more aggressive pricing the cause?   This remains an open question (see the recommendations section).  However, the  change may be explained two other ways: 1) economic factors over time that favor preference of consumers for new items, and; 2) Demographic changes in the Wallingford neighborhood over the time the data was collected.</a:t>
            </a:r>
            <a:endParaRPr/>
          </a:p>
        </p:txBody>
      </p:sp>
      <p:pic>
        <p:nvPicPr>
          <p:cNvPr id="137" name="Shape 137"/>
          <p:cNvPicPr preferRelativeResize="0"/>
          <p:nvPr/>
        </p:nvPicPr>
        <p:blipFill rotWithShape="1">
          <a:blip r:embed="rId11">
            <a:alphaModFix/>
          </a:blip>
          <a:srcRect b="0" l="0" r="0" t="0"/>
          <a:stretch/>
        </p:blipFill>
        <p:spPr>
          <a:xfrm>
            <a:off x="16413197" y="21594002"/>
            <a:ext cx="6429435" cy="4583432"/>
          </a:xfrm>
          <a:prstGeom prst="rect">
            <a:avLst/>
          </a:prstGeom>
          <a:noFill/>
          <a:ln>
            <a:noFill/>
          </a:ln>
        </p:spPr>
      </p:pic>
      <p:sp>
        <p:nvSpPr>
          <p:cNvPr id="138" name="Shape 138"/>
          <p:cNvSpPr txBox="1"/>
          <p:nvPr/>
        </p:nvSpPr>
        <p:spPr>
          <a:xfrm>
            <a:off x="36245328" y="10565552"/>
            <a:ext cx="4806300" cy="4089000"/>
          </a:xfrm>
          <a:prstGeom prst="rect">
            <a:avLst/>
          </a:prstGeom>
          <a:noFill/>
          <a:ln>
            <a:noFill/>
          </a:ln>
        </p:spPr>
        <p:txBody>
          <a:bodyPr anchorCtr="0" anchor="ctr" bIns="104475" lIns="104475" spcFirstLastPara="1" rIns="104475" wrap="square" tIns="104475">
            <a:noAutofit/>
          </a:bodyPr>
          <a:lstStyle/>
          <a:p>
            <a:pPr indent="0" lvl="0" marL="0" marR="0" rtl="0" algn="just">
              <a:spcBef>
                <a:spcPts val="0"/>
              </a:spcBef>
              <a:spcAft>
                <a:spcPts val="0"/>
              </a:spcAft>
              <a:buClr>
                <a:srgbClr val="4B376B"/>
              </a:buClr>
              <a:buSzPts val="3600"/>
              <a:buFont typeface="Arial"/>
              <a:buNone/>
            </a:pPr>
            <a:r>
              <a:rPr lang="en-US" sz="3000" u="none">
                <a:solidFill>
                  <a:srgbClr val="4B376B"/>
                </a:solidFill>
                <a:latin typeface="Calibri"/>
                <a:ea typeface="Calibri"/>
                <a:cs typeface="Calibri"/>
                <a:sym typeface="Calibri"/>
              </a:rPr>
              <a:t>The average price of an item per category is about the same, except for category 4, that includes the large items such as car seats, strollers, etc. </a:t>
            </a:r>
            <a:endParaRPr sz="3000">
              <a:latin typeface="Calibri"/>
              <a:ea typeface="Calibri"/>
              <a:cs typeface="Calibri"/>
              <a:sym typeface="Calibri"/>
            </a:endParaRPr>
          </a:p>
        </p:txBody>
      </p:sp>
      <p:sp>
        <p:nvSpPr>
          <p:cNvPr id="139" name="Shape 139"/>
          <p:cNvSpPr txBox="1"/>
          <p:nvPr/>
        </p:nvSpPr>
        <p:spPr>
          <a:xfrm>
            <a:off x="42237050" y="10577586"/>
            <a:ext cx="5504400" cy="4089000"/>
          </a:xfrm>
          <a:prstGeom prst="rect">
            <a:avLst/>
          </a:prstGeom>
          <a:noFill/>
          <a:ln>
            <a:noFill/>
          </a:ln>
        </p:spPr>
        <p:txBody>
          <a:bodyPr anchorCtr="0" anchor="ctr" bIns="104475" lIns="104475" spcFirstLastPara="1" rIns="104475" wrap="square" tIns="104475">
            <a:noAutofit/>
          </a:bodyPr>
          <a:lstStyle/>
          <a:p>
            <a:pPr indent="0" lvl="0" marL="0" marR="0" rtl="0" algn="just">
              <a:spcBef>
                <a:spcPts val="0"/>
              </a:spcBef>
              <a:spcAft>
                <a:spcPts val="0"/>
              </a:spcAft>
              <a:buClr>
                <a:srgbClr val="4B376B"/>
              </a:buClr>
              <a:buSzPts val="3600"/>
              <a:buFont typeface="Arial"/>
              <a:buNone/>
            </a:pPr>
            <a:r>
              <a:rPr lang="en-US" sz="3000" u="none">
                <a:solidFill>
                  <a:srgbClr val="4B376B"/>
                </a:solidFill>
                <a:latin typeface="Calibri"/>
                <a:ea typeface="Calibri"/>
                <a:cs typeface="Calibri"/>
                <a:sym typeface="Calibri"/>
              </a:rPr>
              <a:t>Most of the items are being sold in less than a month’s time. All the items that don’t get sold in a certain time go to the Dollar rack that comes under the  MISC category. </a:t>
            </a:r>
            <a:endParaRPr sz="3000">
              <a:latin typeface="Calibri"/>
              <a:ea typeface="Calibri"/>
              <a:cs typeface="Calibri"/>
              <a:sym typeface="Calibri"/>
            </a:endParaRPr>
          </a:p>
        </p:txBody>
      </p:sp>
      <p:sp>
        <p:nvSpPr>
          <p:cNvPr id="140" name="Shape 140"/>
          <p:cNvSpPr txBox="1"/>
          <p:nvPr/>
        </p:nvSpPr>
        <p:spPr>
          <a:xfrm>
            <a:off x="36147188" y="14193170"/>
            <a:ext cx="11725500" cy="857400"/>
          </a:xfrm>
          <a:prstGeom prst="rect">
            <a:avLst/>
          </a:prstGeom>
          <a:solidFill>
            <a:srgbClr val="4E74A3"/>
          </a:solidFill>
          <a:ln>
            <a:noFill/>
          </a:ln>
        </p:spPr>
        <p:txBody>
          <a:bodyPr anchorCtr="0" anchor="ctr" bIns="104475" lIns="104475" spcFirstLastPara="1" rIns="104475" wrap="square" tIns="104475">
            <a:noAutofit/>
          </a:bodyPr>
          <a:lstStyle/>
          <a:p>
            <a:pPr indent="0" lvl="0" marL="0" marR="0" rtl="0" algn="ctr">
              <a:spcBef>
                <a:spcPts val="0"/>
              </a:spcBef>
              <a:spcAft>
                <a:spcPts val="0"/>
              </a:spcAft>
              <a:buClr>
                <a:schemeClr val="lt1"/>
              </a:buClr>
              <a:buSzPts val="4200"/>
              <a:buFont typeface="Arial"/>
              <a:buNone/>
            </a:pPr>
            <a:r>
              <a:rPr b="1" lang="en-US" sz="4200" u="sng">
                <a:solidFill>
                  <a:schemeClr val="lt1"/>
                </a:solidFill>
                <a:latin typeface="Calibri"/>
                <a:ea typeface="Calibri"/>
                <a:cs typeface="Calibri"/>
                <a:sym typeface="Calibri"/>
              </a:rPr>
              <a:t>Proposed New Database Design</a:t>
            </a:r>
            <a:endParaRPr/>
          </a:p>
        </p:txBody>
      </p:sp>
      <p:sp>
        <p:nvSpPr>
          <p:cNvPr id="141" name="Shape 141"/>
          <p:cNvSpPr txBox="1"/>
          <p:nvPr/>
        </p:nvSpPr>
        <p:spPr>
          <a:xfrm>
            <a:off x="36462597" y="23251369"/>
            <a:ext cx="11725500" cy="857400"/>
          </a:xfrm>
          <a:prstGeom prst="rect">
            <a:avLst/>
          </a:prstGeom>
          <a:solidFill>
            <a:srgbClr val="4E74A3"/>
          </a:solidFill>
          <a:ln>
            <a:noFill/>
          </a:ln>
        </p:spPr>
        <p:txBody>
          <a:bodyPr anchorCtr="0" anchor="ctr" bIns="104475" lIns="104475" spcFirstLastPara="1" rIns="104475" wrap="square" tIns="104475">
            <a:noAutofit/>
          </a:bodyPr>
          <a:lstStyle/>
          <a:p>
            <a:pPr indent="0" lvl="0" marL="0" marR="0" rtl="0" algn="ctr">
              <a:spcBef>
                <a:spcPts val="0"/>
              </a:spcBef>
              <a:spcAft>
                <a:spcPts val="0"/>
              </a:spcAft>
              <a:buClr>
                <a:schemeClr val="lt1"/>
              </a:buClr>
              <a:buSzPts val="4200"/>
              <a:buFont typeface="Arial"/>
              <a:buNone/>
            </a:pPr>
            <a:r>
              <a:rPr b="1" lang="en-US" sz="4200" u="sng">
                <a:solidFill>
                  <a:schemeClr val="lt1"/>
                </a:solidFill>
                <a:latin typeface="Calibri"/>
                <a:ea typeface="Calibri"/>
                <a:cs typeface="Calibri"/>
                <a:sym typeface="Calibri"/>
              </a:rPr>
              <a:t>Recommendation </a:t>
            </a:r>
            <a:endParaRPr/>
          </a:p>
        </p:txBody>
      </p:sp>
      <p:sp>
        <p:nvSpPr>
          <p:cNvPr id="142" name="Shape 142"/>
          <p:cNvSpPr txBox="1"/>
          <p:nvPr/>
        </p:nvSpPr>
        <p:spPr>
          <a:xfrm>
            <a:off x="36919797" y="24321613"/>
            <a:ext cx="10595700" cy="4365900"/>
          </a:xfrm>
          <a:prstGeom prst="rect">
            <a:avLst/>
          </a:prstGeom>
          <a:noFill/>
          <a:ln>
            <a:noFill/>
          </a:ln>
        </p:spPr>
        <p:txBody>
          <a:bodyPr anchorCtr="0" anchor="ctr" bIns="104475" lIns="104475" spcFirstLastPara="1" rIns="104475" wrap="square" tIns="104475">
            <a:noAutofit/>
          </a:bodyPr>
          <a:lstStyle/>
          <a:p>
            <a:pPr indent="0" lvl="0" marL="0" marR="0" rtl="0" algn="just">
              <a:spcBef>
                <a:spcPts val="0"/>
              </a:spcBef>
              <a:spcAft>
                <a:spcPts val="0"/>
              </a:spcAft>
              <a:buClr>
                <a:srgbClr val="4B376B"/>
              </a:buClr>
              <a:buSzPts val="3000"/>
              <a:buFont typeface="Arial"/>
              <a:buNone/>
            </a:pPr>
            <a:r>
              <a:rPr b="0" lang="en-US" sz="3000" u="none">
                <a:solidFill>
                  <a:srgbClr val="4B376B"/>
                </a:solidFill>
                <a:latin typeface="Calibri"/>
                <a:ea typeface="Calibri"/>
                <a:cs typeface="Calibri"/>
                <a:sym typeface="Calibri"/>
              </a:rPr>
              <a:t>In order for usable data modelling in the future, the needs to be an overhaul in how sales, customer and inventory data is recorded. The client is now employing Square to record transactions, and we recommend using the database design shown above to store the data moving forward.  We also recommend that a higher percentage of consignment goods accepted be seasonal as they seem to have the largest margins. The client should encourage customers to buy more items per transaction by giving incentives. This also captures more customer data allowing for retargeting. </a:t>
            </a:r>
            <a:endParaRPr/>
          </a:p>
        </p:txBody>
      </p:sp>
      <p:sp>
        <p:nvSpPr>
          <p:cNvPr id="143" name="Shape 143"/>
          <p:cNvSpPr txBox="1"/>
          <p:nvPr/>
        </p:nvSpPr>
        <p:spPr>
          <a:xfrm>
            <a:off x="1076050" y="28183100"/>
            <a:ext cx="11077200" cy="4150500"/>
          </a:xfrm>
          <a:prstGeom prst="rect">
            <a:avLst/>
          </a:prstGeom>
          <a:noFill/>
          <a:ln>
            <a:noFill/>
          </a:ln>
        </p:spPr>
        <p:txBody>
          <a:bodyPr anchorCtr="0" anchor="ctr" bIns="104475" lIns="104475" spcFirstLastPara="1" rIns="104475" wrap="square" tIns="104475">
            <a:noAutofit/>
          </a:bodyPr>
          <a:lstStyle/>
          <a:p>
            <a:pPr indent="0" lvl="0" marL="0" marR="0" rtl="0" algn="just">
              <a:spcBef>
                <a:spcPts val="0"/>
              </a:spcBef>
              <a:spcAft>
                <a:spcPts val="0"/>
              </a:spcAft>
              <a:buClr>
                <a:srgbClr val="4B376B"/>
              </a:buClr>
              <a:buSzPts val="3200"/>
              <a:buFont typeface="Arial"/>
              <a:buNone/>
            </a:pPr>
            <a:r>
              <a:rPr b="0" lang="en-US" sz="3200" u="none">
                <a:solidFill>
                  <a:srgbClr val="4B376B"/>
                </a:solidFill>
                <a:latin typeface="Calibri"/>
                <a:ea typeface="Calibri"/>
                <a:cs typeface="Calibri"/>
                <a:sym typeface="Calibri"/>
              </a:rPr>
              <a:t>The legacy databases were poorly planned and maintained, making data analysis difficult. It was impossible to join Product and Sales tables which made measuring Price Elasticity of Demand difficult. We were unable to speak with the original database designers and therefore could not clarify certain idiosyncrasies in the data.  We also could not utilize the Size and Condition fields due to them not being recorded accurately for most products.</a:t>
            </a:r>
            <a:endParaRPr/>
          </a:p>
        </p:txBody>
      </p:sp>
      <p:pic>
        <p:nvPicPr>
          <p:cNvPr id="144" name="Shape 144"/>
          <p:cNvPicPr preferRelativeResize="0"/>
          <p:nvPr/>
        </p:nvPicPr>
        <p:blipFill>
          <a:blip r:embed="rId12">
            <a:alphaModFix/>
          </a:blip>
          <a:stretch>
            <a:fillRect/>
          </a:stretch>
        </p:blipFill>
        <p:spPr>
          <a:xfrm>
            <a:off x="40554847" y="1269825"/>
            <a:ext cx="3810000"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