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2" r:id="rId7"/>
    <p:sldId id="260" r:id="rId8"/>
    <p:sldId id="271" r:id="rId9"/>
    <p:sldId id="272" r:id="rId10"/>
    <p:sldId id="269" r:id="rId11"/>
    <p:sldId id="266" r:id="rId12"/>
    <p:sldId id="270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C1B38-F7A8-403B-B58C-9E7A3172CE34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18D7-9D89-4729-9B11-4FF628155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90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8D7-9D89-4729-9B11-4FF6281558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92CC-3E77-4985-9EFA-5FF5AA027533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E74E-F38B-4DB7-AF89-D32805FBCC99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0D17-6AC9-4F75-8AA6-3F2B2E35D8A1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1BF-7829-42EE-9298-5549788200A1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634-BCE2-4EA3-8D85-3AEBC8310E66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C6C-26CC-46A2-BFCA-285FE28BEA27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9C26-5E58-4089-AA0B-BA7EB0560E28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5251-2559-42F5-83E8-ED3F6A5A6F26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B317-8E2A-4D35-89BC-76A696E8FC4E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C03E-0FFA-40DF-95CC-C2B8E2B4C0AF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1429-B376-4E73-9900-1047FE2D49E3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B8AD172-F8ED-4315-BE93-A6B8DC2E2615}" type="datetime1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8C2479-16AF-4093-B918-76B19BCC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wheel spokes="1"/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855" y="692486"/>
            <a:ext cx="99079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Designing of water bottle container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382114" y="3902927"/>
            <a:ext cx="4316828" cy="1940312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latin typeface="Bodoni MT" pitchFamily="18" charset="0"/>
              </a:rPr>
              <a:t>By team A1.1</a:t>
            </a:r>
          </a:p>
          <a:p>
            <a:pPr algn="l"/>
            <a:r>
              <a:rPr lang="en-US" i="1" dirty="0" err="1" smtClean="0">
                <a:latin typeface="Bodoni MT" pitchFamily="18" charset="0"/>
              </a:rPr>
              <a:t>Sai</a:t>
            </a:r>
            <a:r>
              <a:rPr lang="en-US" i="1" dirty="0" smtClean="0">
                <a:latin typeface="Bodoni MT" pitchFamily="18" charset="0"/>
              </a:rPr>
              <a:t> </a:t>
            </a:r>
            <a:r>
              <a:rPr lang="en-US" i="1" dirty="0" err="1" smtClean="0">
                <a:latin typeface="Bodoni MT" pitchFamily="18" charset="0"/>
              </a:rPr>
              <a:t>sree</a:t>
            </a:r>
            <a:r>
              <a:rPr lang="en-US" i="1" dirty="0" smtClean="0">
                <a:latin typeface="Bodoni MT" pitchFamily="18" charset="0"/>
              </a:rPr>
              <a:t> (155) : </a:t>
            </a:r>
            <a:r>
              <a:rPr lang="en-US" i="1" dirty="0" err="1" smtClean="0">
                <a:latin typeface="Bodoni MT" pitchFamily="18" charset="0"/>
              </a:rPr>
              <a:t>ppt</a:t>
            </a:r>
            <a:endParaRPr lang="en-US" i="1" dirty="0" smtClean="0">
              <a:latin typeface="Bodoni MT" pitchFamily="18" charset="0"/>
            </a:endParaRPr>
          </a:p>
          <a:p>
            <a:pPr algn="l"/>
            <a:r>
              <a:rPr lang="en-US" i="1" dirty="0" err="1" smtClean="0">
                <a:latin typeface="Bodoni MT" pitchFamily="18" charset="0"/>
              </a:rPr>
              <a:t>Jahnavi</a:t>
            </a:r>
            <a:r>
              <a:rPr lang="en-US" i="1" dirty="0" smtClean="0">
                <a:latin typeface="Bodoni MT" pitchFamily="18" charset="0"/>
              </a:rPr>
              <a:t> </a:t>
            </a:r>
            <a:r>
              <a:rPr lang="en-US" i="1" dirty="0" smtClean="0">
                <a:latin typeface="Bodoni MT" pitchFamily="18" charset="0"/>
              </a:rPr>
              <a:t>: 3d models &amp; </a:t>
            </a:r>
            <a:r>
              <a:rPr lang="en-US" i="1" dirty="0" err="1" smtClean="0">
                <a:latin typeface="Bodoni MT" pitchFamily="18" charset="0"/>
              </a:rPr>
              <a:t>ppt</a:t>
            </a:r>
            <a:endParaRPr lang="en-US" i="1" dirty="0" smtClean="0">
              <a:latin typeface="Bodoni MT" pitchFamily="18" charset="0"/>
            </a:endParaRPr>
          </a:p>
          <a:p>
            <a:pPr algn="l"/>
            <a:r>
              <a:rPr lang="en-US" i="1" dirty="0" err="1" smtClean="0">
                <a:latin typeface="Bodoni MT" pitchFamily="18" charset="0"/>
              </a:rPr>
              <a:t>Ruthvik</a:t>
            </a:r>
            <a:r>
              <a:rPr lang="en-US" i="1" dirty="0" smtClean="0">
                <a:latin typeface="Bodoni MT" pitchFamily="18" charset="0"/>
              </a:rPr>
              <a:t> : prototype</a:t>
            </a:r>
            <a:endParaRPr lang="en-US" i="1" dirty="0">
              <a:latin typeface="Bodoni MT" pitchFamily="18" charset="0"/>
            </a:endParaRPr>
          </a:p>
        </p:txBody>
      </p:sp>
      <p:pic>
        <p:nvPicPr>
          <p:cNvPr id="5" name="Picture 4" descr="WhatsApp Image 2017-04-12 at 12.27.50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1" y="2759450"/>
            <a:ext cx="4182035" cy="40985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6673435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7739" y="365803"/>
            <a:ext cx="8044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 block diagram</a:t>
            </a:r>
            <a:endParaRPr lang="en-US" sz="54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9824915"/>
              </p:ext>
            </p:extLst>
          </p:nvPr>
        </p:nvGraphicFramePr>
        <p:xfrm>
          <a:off x="2099258" y="2202288"/>
          <a:ext cx="7615014" cy="3580328"/>
        </p:xfrm>
        <a:graphic>
          <a:graphicData uri="http://schemas.openxmlformats.org/drawingml/2006/table">
            <a:tbl>
              <a:tblPr firstRow="1" firstCol="1" bandRow="1"/>
              <a:tblGrid>
                <a:gridCol w="747103"/>
                <a:gridCol w="3387000"/>
                <a:gridCol w="3480911"/>
              </a:tblGrid>
              <a:tr h="51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of the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Holding the weight of the bottles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 part of the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Preventing the bottle from falling off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Holes towards the side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fit the container into refrigerator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Bottom Holes of the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Ease of Cleaning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58008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31818"/>
            <a:ext cx="9144000" cy="3796146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alifornian FB" pitchFamily="18" charset="0"/>
              </a:rPr>
              <a:t>  </a:t>
            </a:r>
            <a:r>
              <a:rPr lang="en-US" sz="2400" dirty="0" smtClean="0">
                <a:solidFill>
                  <a:srgbClr val="002060"/>
                </a:solidFill>
                <a:latin typeface="Californian FB" pitchFamily="18" charset="0"/>
              </a:rPr>
              <a:t>Inputs to the FMEA is FBD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itchFamily="18" charset="0"/>
              </a:rPr>
              <a:t>The </a:t>
            </a:r>
            <a:r>
              <a:rPr lang="en-US" sz="2400" dirty="0">
                <a:latin typeface="Californian FB" pitchFamily="18" charset="0"/>
              </a:rPr>
              <a:t>bottle shelf may break if </a:t>
            </a:r>
            <a:r>
              <a:rPr lang="en-US" sz="2400" dirty="0" smtClean="0">
                <a:latin typeface="Californian FB" pitchFamily="18" charset="0"/>
              </a:rPr>
              <a:t>heavy weights are </a:t>
            </a:r>
            <a:r>
              <a:rPr lang="en-US" sz="2400" dirty="0">
                <a:latin typeface="Californian FB" pitchFamily="18" charset="0"/>
              </a:rPr>
              <a:t>placed </a:t>
            </a:r>
            <a:r>
              <a:rPr lang="en-US" sz="2400" dirty="0" smtClean="0">
                <a:latin typeface="Californian FB" pitchFamily="18" charset="0"/>
              </a:rPr>
              <a:t>on it</a:t>
            </a:r>
            <a:r>
              <a:rPr lang="en-US" sz="2400" dirty="0">
                <a:latin typeface="Californian FB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itchFamily="18" charset="0"/>
              </a:rPr>
              <a:t>If </a:t>
            </a:r>
            <a:r>
              <a:rPr lang="en-US" sz="2400" dirty="0">
                <a:latin typeface="Californian FB" pitchFamily="18" charset="0"/>
              </a:rPr>
              <a:t>the shelf is removed occasionally its holder may loose its </a:t>
            </a:r>
            <a:r>
              <a:rPr lang="en-US" sz="2400" dirty="0" smtClean="0">
                <a:latin typeface="Californian FB" pitchFamily="18" charset="0"/>
              </a:rPr>
              <a:t>stiffness.</a:t>
            </a:r>
            <a:endParaRPr lang="en-US" sz="2400" dirty="0">
              <a:latin typeface="Californian FB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fornian FB" pitchFamily="18" charset="0"/>
              </a:rPr>
              <a:t>I</a:t>
            </a:r>
            <a:r>
              <a:rPr lang="en-US" sz="2400" dirty="0" smtClean="0">
                <a:latin typeface="Californian FB" pitchFamily="18" charset="0"/>
              </a:rPr>
              <a:t>t may fall down and break as the material is designed to tolerate weights but not for misuse. To avoid this a material can be chosen which wont break even after falling from a height.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553" y="376535"/>
            <a:ext cx="9844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FMEA(failure mode effect analysis)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4965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7830998"/>
              </p:ext>
            </p:extLst>
          </p:nvPr>
        </p:nvGraphicFramePr>
        <p:xfrm>
          <a:off x="1558350" y="889778"/>
          <a:ext cx="7572783" cy="5576443"/>
        </p:xfrm>
        <a:graphic>
          <a:graphicData uri="http://schemas.openxmlformats.org/drawingml/2006/table">
            <a:tbl>
              <a:tblPr firstRow="1" firstCol="1" bandRow="1"/>
              <a:tblGrid>
                <a:gridCol w="1181417"/>
                <a:gridCol w="1481651"/>
                <a:gridCol w="1481651"/>
                <a:gridCol w="1345940"/>
                <a:gridCol w="520531"/>
                <a:gridCol w="520531"/>
                <a:gridCol w="520531"/>
                <a:gridCol w="520531"/>
              </a:tblGrid>
              <a:tr h="1059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 failure mode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Potential cause of failure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occurence</a:t>
                      </a: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severity</a:t>
                      </a: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Rpn</a:t>
                      </a: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739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bottle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of the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Breaking because of heavy weights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 strength not sufficient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 part of the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break if mishandled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 strength not sufficient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Holes towards the side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break if put inappropriately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Inappropriate fitting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Bottom Holes of the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 becomes difficult if anything is accumulated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Mishandling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6086413"/>
      </p:ext>
    </p:extLst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712896"/>
            <a:ext cx="9144000" cy="464927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alifornian FB" pitchFamily="18" charset="0"/>
              </a:rPr>
              <a:t>Features: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itchFamily="18" charset="0"/>
              </a:rPr>
              <a:t>Can hold four 1 liter water bottles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itchFamily="18" charset="0"/>
              </a:rPr>
              <a:t>Holes so that cleaning becomes easy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itchFamily="18" charset="0"/>
              </a:rPr>
              <a:t>Appropriate shape to fit into the refrigerator door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itchFamily="18" charset="0"/>
              </a:rPr>
              <a:t>Smart design to fit into the refrigerator door appropriately(can be seen in the design)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itchFamily="18" charset="0"/>
              </a:rPr>
              <a:t>Material of bottle container retains the temperature for longer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Californian FB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1391" y="443076"/>
            <a:ext cx="49247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and cost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86304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065" y="733641"/>
            <a:ext cx="9144000" cy="503190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Tolerances</a:t>
            </a:r>
            <a:r>
              <a:rPr lang="en-US" sz="4800" dirty="0" smtClean="0">
                <a:latin typeface="Californian FB" pitchFamily="18" charset="0"/>
              </a:rPr>
              <a:t>:</a:t>
            </a:r>
            <a:r>
              <a:rPr lang="en-US" sz="2400" dirty="0" smtClean="0">
                <a:latin typeface="Californian FB" pitchFamily="18" charset="0"/>
              </a:rPr>
              <a:t> </a:t>
            </a:r>
          </a:p>
          <a:p>
            <a:pPr algn="l"/>
            <a:r>
              <a:rPr lang="en-US" sz="2400" dirty="0" smtClean="0">
                <a:latin typeface="Californian FB" pitchFamily="18" charset="0"/>
              </a:rPr>
              <a:t>The tolerances of the container can only be taken into account based on the water bottle tolerances as the dimensions of refrigerator are unknown.</a:t>
            </a:r>
          </a:p>
          <a:p>
            <a:pPr algn="l"/>
            <a:r>
              <a:rPr lang="en-US" sz="2400" dirty="0" smtClean="0">
                <a:latin typeface="Californian FB" pitchFamily="18" charset="0"/>
              </a:rPr>
              <a:t>The tolerance of the bottle is taken to be +0.1 or -0.1 cm, hence, the tolerance of container is 0.4 or -0.4 cm.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alifornian FB" pitchFamily="18" charset="0"/>
              </a:rPr>
              <a:t>Make </a:t>
            </a:r>
            <a:r>
              <a:rPr lang="en-US" sz="2400" dirty="0">
                <a:solidFill>
                  <a:srgbClr val="002060"/>
                </a:solidFill>
                <a:latin typeface="Californian FB" pitchFamily="18" charset="0"/>
              </a:rPr>
              <a:t>V</a:t>
            </a:r>
            <a:r>
              <a:rPr lang="en-US" sz="2400" dirty="0" smtClean="0">
                <a:solidFill>
                  <a:srgbClr val="002060"/>
                </a:solidFill>
                <a:latin typeface="Californian FB" pitchFamily="18" charset="0"/>
              </a:rPr>
              <a:t>s buy decision:</a:t>
            </a:r>
          </a:p>
          <a:p>
            <a:pPr algn="l"/>
            <a:r>
              <a:rPr lang="en-US" sz="2400" dirty="0" smtClean="0">
                <a:latin typeface="Californian FB" pitchFamily="18" charset="0"/>
              </a:rPr>
              <a:t>It was decided to make the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alifornian FB" pitchFamily="18" charset="0"/>
              </a:rPr>
              <a:t>Other features(not added because of cost):</a:t>
            </a:r>
          </a:p>
          <a:p>
            <a:pPr algn="l"/>
            <a:r>
              <a:rPr lang="en-US" sz="2400" dirty="0">
                <a:latin typeface="Californian FB" pitchFamily="18" charset="0"/>
              </a:rPr>
              <a:t> </a:t>
            </a:r>
            <a:r>
              <a:rPr lang="en-US" sz="2400" dirty="0" smtClean="0">
                <a:latin typeface="Californian FB" pitchFamily="18" charset="0"/>
              </a:rPr>
              <a:t>weighing machine , timer , barcode scanner which informs user about the products to buy, a strip which will change color according to temperature.</a:t>
            </a:r>
          </a:p>
          <a:p>
            <a:pPr algn="l"/>
            <a:endParaRPr lang="en-US" sz="2400" dirty="0" smtClean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2193587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637" y="1681329"/>
            <a:ext cx="9144000" cy="3640873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User: Households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Mounted on the Door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able to retain four 1 </a:t>
            </a:r>
            <a:r>
              <a:rPr lang="en-US" dirty="0" err="1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litre</a:t>
            </a: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Kinley water bottles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 resistant  to heavy weights(max </a:t>
            </a:r>
            <a:r>
              <a:rPr lang="en-US" dirty="0" smtClean="0"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eight </a:t>
            </a:r>
            <a:r>
              <a:rPr lang="en-US" dirty="0" smtClean="0"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=4kg)</a:t>
            </a:r>
            <a:endParaRPr lang="en-US" dirty="0" smtClean="0">
              <a:effectLst/>
              <a:latin typeface="Californian FB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Replaceable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Ease of cleaning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container should also hold other objects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Californian FB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should appear aesthetically good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9047" y="458311"/>
            <a:ext cx="5428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465130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14292"/>
            <a:ext cx="12192000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 of different 1lit water bottles</a:t>
            </a:r>
          </a:p>
          <a:p>
            <a:pPr algn="ctr"/>
            <a:endParaRPr lang="en-U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0185501"/>
              </p:ext>
            </p:extLst>
          </p:nvPr>
        </p:nvGraphicFramePr>
        <p:xfrm>
          <a:off x="2215173" y="2112136"/>
          <a:ext cx="7392473" cy="3116020"/>
        </p:xfrm>
        <a:graphic>
          <a:graphicData uri="http://schemas.openxmlformats.org/drawingml/2006/table">
            <a:tbl>
              <a:tblPr firstRow="1" firstCol="1" bandRow="1"/>
              <a:tblGrid>
                <a:gridCol w="428013"/>
                <a:gridCol w="2044731"/>
                <a:gridCol w="2601532"/>
                <a:gridCol w="2318197"/>
              </a:tblGrid>
              <a:tr h="979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Company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Diameter of bottle bottom 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d(cm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 of the bottle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h(cm)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Aquafina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 (max)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h1=25.7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Bislery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7.2(approx.)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24.4(approx.)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3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Tupperware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 = 23.5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Kinley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h3(max)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=26.0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119593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0122434"/>
              </p:ext>
            </p:extLst>
          </p:nvPr>
        </p:nvGraphicFramePr>
        <p:xfrm>
          <a:off x="1613651" y="618575"/>
          <a:ext cx="8054791" cy="6078515"/>
        </p:xfrm>
        <a:graphic>
          <a:graphicData uri="http://schemas.openxmlformats.org/drawingml/2006/table">
            <a:tbl>
              <a:tblPr firstRow="1" firstCol="1" bandRow="1"/>
              <a:tblGrid>
                <a:gridCol w="1402287"/>
                <a:gridCol w="3027633"/>
                <a:gridCol w="1035399"/>
                <a:gridCol w="1115045"/>
                <a:gridCol w="1474427"/>
              </a:tblGrid>
              <a:tr h="63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the Company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Length(cm)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Width (cm)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Height(c)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46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3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4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Beko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Smeg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" name="Picture 28" descr="samsun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163284" y="1331260"/>
            <a:ext cx="2686187" cy="1185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70" name="Picture 5" descr="31P0TCAldHL._SX425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1097" y="2675965"/>
            <a:ext cx="2594585" cy="12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8" descr="bek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7294" y="4074460"/>
            <a:ext cx="2568388" cy="11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11" descr="Sme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0740" y="5446059"/>
            <a:ext cx="2568389" cy="1196789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</p:pic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-2788485" y="1726372"/>
            <a:ext cx="21624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64776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rgbClr val="002060"/>
                </a:solidFill>
                <a:latin typeface="+mn-lt"/>
              </a:rPr>
              <a:t>Market research :</a:t>
            </a:r>
            <a:endParaRPr lang="en-US" sz="4800" b="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369248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68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Dimensions of the bottle container</a:t>
            </a:r>
            <a:endParaRPr lang="en-US" sz="48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4293"/>
            <a:ext cx="10972800" cy="454510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fornian FB" pitchFamily="18" charset="0"/>
              </a:rPr>
              <a:t>Let us take the length of box 0.5cm more than the diameter of the bottle so that it can fit easily.</a:t>
            </a:r>
          </a:p>
          <a:p>
            <a:r>
              <a:rPr lang="en-US" sz="2400" dirty="0" smtClean="0">
                <a:latin typeface="Californian FB" pitchFamily="18" charset="0"/>
              </a:rPr>
              <a:t>Therefore for 4 bottles to fit we add 2cm to the actual length </a:t>
            </a:r>
            <a:r>
              <a:rPr lang="en-US" sz="2400" dirty="0" err="1" smtClean="0">
                <a:latin typeface="Californian FB" pitchFamily="18" charset="0"/>
              </a:rPr>
              <a:t>i.e</a:t>
            </a:r>
            <a:r>
              <a:rPr lang="en-US" sz="2400" dirty="0" smtClean="0">
                <a:latin typeface="Californian FB" pitchFamily="18" charset="0"/>
              </a:rPr>
              <a:t> 30.4cm</a:t>
            </a:r>
          </a:p>
          <a:p>
            <a:r>
              <a:rPr lang="en-US" sz="2400" dirty="0" smtClean="0">
                <a:latin typeface="Californian FB" pitchFamily="18" charset="0"/>
              </a:rPr>
              <a:t>Since our length = 7.6*4 = 30.4cm </a:t>
            </a:r>
          </a:p>
          <a:p>
            <a:r>
              <a:rPr lang="en-US" sz="2400" dirty="0" smtClean="0">
                <a:latin typeface="Californian FB" pitchFamily="18" charset="0"/>
              </a:rPr>
              <a:t>But  designing length would be  30.4+2 = 32.4</a:t>
            </a:r>
          </a:p>
          <a:p>
            <a:r>
              <a:rPr lang="en-US" sz="2400" dirty="0" smtClean="0">
                <a:latin typeface="Californian FB" pitchFamily="18" charset="0"/>
              </a:rPr>
              <a:t>Let us assume that the size of the refrigerator be 40cm</a:t>
            </a:r>
          </a:p>
          <a:p>
            <a:r>
              <a:rPr lang="en-US" sz="2400" dirty="0" smtClean="0">
                <a:latin typeface="Californian FB" pitchFamily="18" charset="0"/>
              </a:rPr>
              <a:t>Since centre of mass of 26cm high water bottle is 13 cm we can take the height of shelf as 9.5cm so that we can put  our bottles easily.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0063" y="631065"/>
            <a:ext cx="9144000" cy="46138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Californian FB" pitchFamily="18" charset="0"/>
              </a:rPr>
              <a:t>That </a:t>
            </a:r>
            <a:r>
              <a:rPr lang="en-US" dirty="0">
                <a:latin typeface="Californian FB" pitchFamily="18" charset="0"/>
              </a:rPr>
              <a:t>is        </a:t>
            </a:r>
            <a:r>
              <a:rPr lang="en-US" dirty="0" smtClean="0">
                <a:latin typeface="Californian FB" pitchFamily="18" charset="0"/>
              </a:rPr>
              <a:t>  Depth </a:t>
            </a:r>
            <a:r>
              <a:rPr lang="en-US" dirty="0">
                <a:latin typeface="Californian FB" pitchFamily="18" charset="0"/>
              </a:rPr>
              <a:t>(t) = </a:t>
            </a:r>
            <a:r>
              <a:rPr lang="en-US" dirty="0" smtClean="0">
                <a:latin typeface="Californian FB" pitchFamily="18" charset="0"/>
              </a:rPr>
              <a:t>11</a:t>
            </a:r>
          </a:p>
          <a:p>
            <a:pPr algn="l"/>
            <a:r>
              <a:rPr lang="en-US" dirty="0" smtClean="0">
                <a:latin typeface="Californian FB" pitchFamily="18" charset="0"/>
              </a:rPr>
              <a:t>                      Height (h) =9.5</a:t>
            </a:r>
          </a:p>
          <a:p>
            <a:pPr algn="l"/>
            <a:r>
              <a:rPr lang="en-US" dirty="0" smtClean="0">
                <a:latin typeface="Californian FB" pitchFamily="18" charset="0"/>
              </a:rPr>
              <a:t>                      Length </a:t>
            </a:r>
            <a:r>
              <a:rPr lang="en-US" dirty="0">
                <a:latin typeface="Californian FB" pitchFamily="18" charset="0"/>
              </a:rPr>
              <a:t>(l) = 4*(max diameter)</a:t>
            </a:r>
          </a:p>
          <a:p>
            <a:pPr algn="l"/>
            <a:r>
              <a:rPr lang="en-US" dirty="0">
                <a:latin typeface="Californian FB" pitchFamily="18" charset="0"/>
              </a:rPr>
              <a:t>                                           </a:t>
            </a:r>
            <a:r>
              <a:rPr lang="en-US" dirty="0" smtClean="0">
                <a:latin typeface="Californian FB" pitchFamily="18" charset="0"/>
              </a:rPr>
              <a:t> </a:t>
            </a:r>
            <a:r>
              <a:rPr lang="en-US" dirty="0">
                <a:latin typeface="Californian FB" pitchFamily="18" charset="0"/>
              </a:rPr>
              <a:t>= </a:t>
            </a:r>
            <a:r>
              <a:rPr lang="en-US" dirty="0" smtClean="0">
                <a:latin typeface="Californian FB" pitchFamily="18" charset="0"/>
              </a:rPr>
              <a:t>4*(7.6)+2cm</a:t>
            </a:r>
            <a:endParaRPr lang="en-US" dirty="0">
              <a:latin typeface="Californian FB" pitchFamily="18" charset="0"/>
            </a:endParaRPr>
          </a:p>
          <a:p>
            <a:pPr algn="l"/>
            <a:r>
              <a:rPr lang="en-US" dirty="0">
                <a:latin typeface="Californian FB" pitchFamily="18" charset="0"/>
              </a:rPr>
              <a:t>                                          </a:t>
            </a:r>
            <a:r>
              <a:rPr lang="en-US" dirty="0" smtClean="0">
                <a:latin typeface="Californian FB" pitchFamily="18" charset="0"/>
              </a:rPr>
              <a:t>  </a:t>
            </a:r>
            <a:r>
              <a:rPr lang="en-US" dirty="0">
                <a:latin typeface="Californian FB" pitchFamily="18" charset="0"/>
              </a:rPr>
              <a:t>= </a:t>
            </a:r>
            <a:r>
              <a:rPr lang="en-US" dirty="0" smtClean="0">
                <a:latin typeface="Californian FB" pitchFamily="18" charset="0"/>
              </a:rPr>
              <a:t>32.4cm</a:t>
            </a:r>
            <a:endParaRPr lang="en-US" dirty="0">
              <a:latin typeface="Californian FB" pitchFamily="18" charset="0"/>
            </a:endParaRPr>
          </a:p>
          <a:p>
            <a:pPr algn="l"/>
            <a:r>
              <a:rPr lang="en-US" dirty="0">
                <a:latin typeface="Californian FB" pitchFamily="18" charset="0"/>
              </a:rPr>
              <a:t> </a:t>
            </a:r>
          </a:p>
          <a:p>
            <a:pPr algn="l"/>
            <a:r>
              <a:rPr lang="en-US" dirty="0">
                <a:latin typeface="Californian FB" pitchFamily="18" charset="0"/>
              </a:rPr>
              <a:t>Therefore   W</a:t>
            </a:r>
            <a:r>
              <a:rPr lang="en-US" dirty="0" smtClean="0">
                <a:latin typeface="Californian FB" pitchFamily="18" charset="0"/>
              </a:rPr>
              <a:t>idth </a:t>
            </a:r>
            <a:r>
              <a:rPr lang="en-US" dirty="0">
                <a:latin typeface="Californian FB" pitchFamily="18" charset="0"/>
              </a:rPr>
              <a:t>(t) </a:t>
            </a:r>
            <a:r>
              <a:rPr lang="en-US" dirty="0" smtClean="0">
                <a:latin typeface="Californian FB" pitchFamily="18" charset="0"/>
              </a:rPr>
              <a:t>=11.0(+or-)0.4cm</a:t>
            </a:r>
            <a:r>
              <a:rPr lang="en-US" dirty="0">
                <a:latin typeface="Californian FB" pitchFamily="18" charset="0"/>
              </a:rPr>
              <a:t>,</a:t>
            </a:r>
          </a:p>
          <a:p>
            <a:pPr algn="l"/>
            <a:r>
              <a:rPr lang="en-US" dirty="0">
                <a:latin typeface="Californian FB" pitchFamily="18" charset="0"/>
              </a:rPr>
              <a:t>                     Height (h) </a:t>
            </a:r>
            <a:r>
              <a:rPr lang="en-US" dirty="0" smtClean="0">
                <a:latin typeface="Californian FB" pitchFamily="18" charset="0"/>
              </a:rPr>
              <a:t>= 9.5(+or-)0.4 cm,   </a:t>
            </a:r>
            <a:endParaRPr lang="en-US" dirty="0">
              <a:latin typeface="Californian FB" pitchFamily="18" charset="0"/>
            </a:endParaRPr>
          </a:p>
          <a:p>
            <a:pPr algn="l"/>
            <a:r>
              <a:rPr lang="en-US" dirty="0">
                <a:latin typeface="Californian FB" pitchFamily="18" charset="0"/>
              </a:rPr>
              <a:t>                     Length (l) =</a:t>
            </a:r>
            <a:r>
              <a:rPr lang="en-US" dirty="0" smtClean="0">
                <a:latin typeface="Californian FB" pitchFamily="18" charset="0"/>
              </a:rPr>
              <a:t>32.4(+or-)0.4 cm</a:t>
            </a:r>
          </a:p>
          <a:p>
            <a:pPr algn="l"/>
            <a:r>
              <a:rPr lang="en-US" dirty="0" smtClean="0">
                <a:latin typeface="Californian FB" pitchFamily="18" charset="0"/>
              </a:rPr>
              <a:t> </a:t>
            </a:r>
            <a:endParaRPr lang="en-US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60684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6" y="1143000"/>
            <a:ext cx="8521521" cy="5553636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n w="0"/>
                <a:latin typeface="Californian FB" pitchFamily="18" charset="0"/>
                <a:cs typeface="Aparajita" pitchFamily="34" charset="0"/>
              </a:rPr>
              <a:t>The ideas are generated through 7 way concept method. User requirements are taken into account for generating the ideas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1236" y="255494"/>
            <a:ext cx="756917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Concept generation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94125" y="2259874"/>
          <a:ext cx="8127999" cy="433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18903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design(auto cad design)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 </a:t>
                      </a:r>
                      <a:endParaRPr lang="en-US" dirty="0"/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fits into the groove easily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clean</a:t>
                      </a:r>
                      <a:endParaRPr lang="en-US" dirty="0"/>
                    </a:p>
                  </a:txBody>
                  <a:tcPr/>
                </a:tc>
              </a:tr>
              <a:tr h="166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sharp</a:t>
                      </a:r>
                      <a:r>
                        <a:rPr lang="en-US" baseline="0" dirty="0" smtClean="0"/>
                        <a:t> edges , easily fits to the fridge 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Curves are difficult to make , hard</a:t>
                      </a:r>
                      <a:r>
                        <a:rPr lang="en-US" baseline="0" dirty="0" smtClean="0"/>
                        <a:t> to clean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WhatsApp Image 2017-04-11 at 10.45.22 P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71" y="3321040"/>
            <a:ext cx="2649648" cy="1600200"/>
          </a:xfrm>
          <a:prstGeom prst="rect">
            <a:avLst/>
          </a:prstGeom>
        </p:spPr>
      </p:pic>
      <p:pic>
        <p:nvPicPr>
          <p:cNvPr id="12" name="Picture 11" descr="WhatsApp Image 2017-04-11 at 10.45.22 PM (4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91" y="4950823"/>
            <a:ext cx="2666751" cy="1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03813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84412" y="188260"/>
          <a:ext cx="10515600" cy="650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21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cleaning(since there will</a:t>
                      </a:r>
                      <a:r>
                        <a:rPr lang="en-US" baseline="0" dirty="0" smtClean="0"/>
                        <a:t> be</a:t>
                      </a:r>
                      <a:r>
                        <a:rPr lang="en-US" dirty="0" smtClean="0"/>
                        <a:t> space between this shelf and the fridge</a:t>
                      </a:r>
                      <a:r>
                        <a:rPr lang="en-US" baseline="0" dirty="0" smtClean="0"/>
                        <a:t> tray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aesthetically good </a:t>
                      </a:r>
                      <a:endParaRPr lang="en-US" dirty="0"/>
                    </a:p>
                  </a:txBody>
                  <a:tcPr/>
                </a:tc>
              </a:tr>
              <a:tr h="2404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cleaning , aesthetically looks</a:t>
                      </a:r>
                      <a:r>
                        <a:rPr lang="en-US" baseline="0" dirty="0" smtClean="0"/>
                        <a:t> good , can easily fit into the grooves that are attached to the fridge.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sharp</a:t>
                      </a:r>
                      <a:r>
                        <a:rPr lang="en-US" baseline="0" dirty="0" smtClean="0"/>
                        <a:t> edges</a:t>
                      </a:r>
                      <a:endParaRPr lang="en-US" dirty="0"/>
                    </a:p>
                  </a:txBody>
                  <a:tcPr/>
                </a:tc>
              </a:tr>
              <a:tr h="18901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 cleaning , aesthetically looks</a:t>
                      </a:r>
                      <a:r>
                        <a:rPr lang="en-US" baseline="0" dirty="0" smtClean="0"/>
                        <a:t> good , can easily fit into the grooves that are attached to the fridge , more air circulation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sharp edges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WhatsApp Image 2017-04-11 at 10.45.22 PM (3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8" y="250450"/>
            <a:ext cx="3455895" cy="2116232"/>
          </a:xfrm>
          <a:prstGeom prst="rect">
            <a:avLst/>
          </a:prstGeom>
        </p:spPr>
      </p:pic>
      <p:pic>
        <p:nvPicPr>
          <p:cNvPr id="9" name="Picture 8" descr="WhatsApp Image 2017-04-11 at 10.45.22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9" y="2393585"/>
            <a:ext cx="3429000" cy="2380129"/>
          </a:xfrm>
          <a:prstGeom prst="rect">
            <a:avLst/>
          </a:prstGeom>
        </p:spPr>
      </p:pic>
      <p:pic>
        <p:nvPicPr>
          <p:cNvPr id="10" name="Picture 9" descr="WhatsApp Image 2017-04-11 at 10.45.22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65" y="4814057"/>
            <a:ext cx="3402107" cy="1842247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1191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Final model</a:t>
            </a:r>
            <a:r>
              <a:rPr lang="en-US" sz="48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smtClean="0">
                <a:solidFill>
                  <a:srgbClr val="002060"/>
                </a:solidFill>
                <a:effectLst/>
              </a:rPr>
              <a:t>:</a:t>
            </a:r>
            <a:endParaRPr lang="en-US" sz="4800" dirty="0">
              <a:solidFill>
                <a:srgbClr val="00206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19527"/>
            <a:ext cx="10515600" cy="5325035"/>
          </a:xfrm>
        </p:spPr>
        <p:txBody>
          <a:bodyPr/>
          <a:lstStyle/>
          <a:p>
            <a:r>
              <a:rPr lang="en-US" sz="2400" dirty="0" smtClean="0">
                <a:latin typeface="Californian FB" pitchFamily="18" charset="0"/>
              </a:rPr>
              <a:t>There fore from the 7 way method the top two ideas are the last two ideas in the above table.</a:t>
            </a:r>
          </a:p>
          <a:p>
            <a:r>
              <a:rPr lang="en-US" sz="2400" dirty="0" smtClean="0">
                <a:latin typeface="Californian FB" pitchFamily="18" charset="0"/>
              </a:rPr>
              <a:t>From those we designed our final sketch </a:t>
            </a:r>
            <a:r>
              <a:rPr lang="en-US" sz="2400" dirty="0" err="1" smtClean="0">
                <a:latin typeface="Californian FB" pitchFamily="18" charset="0"/>
              </a:rPr>
              <a:t>i.e</a:t>
            </a:r>
            <a:r>
              <a:rPr lang="en-US" sz="2400" dirty="0" smtClean="0">
                <a:latin typeface="Californian FB" pitchFamily="18" charset="0"/>
              </a:rPr>
              <a:t> (here the holes on the front wall are mainly designed to increase the air circulation)</a:t>
            </a:r>
          </a:p>
          <a:p>
            <a:endParaRPr lang="en-US" dirty="0"/>
          </a:p>
        </p:txBody>
      </p:sp>
      <p:pic>
        <p:nvPicPr>
          <p:cNvPr id="6" name="Picture 5" descr="WhatsApp Image 2017-04-11 at 10.45.3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65" y="3375221"/>
            <a:ext cx="3215248" cy="3133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WhatsApp Image 2017-04-11 at 10.45.5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93" y="3375222"/>
            <a:ext cx="3134567" cy="3133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702</TotalTime>
  <Words>812</Words>
  <Application>Microsoft Office PowerPoint</Application>
  <PresentationFormat>Custom</PresentationFormat>
  <Paragraphs>172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Slide 1</vt:lpstr>
      <vt:lpstr>Slide 2</vt:lpstr>
      <vt:lpstr>Slide 3</vt:lpstr>
      <vt:lpstr>Market research :</vt:lpstr>
      <vt:lpstr>Dimensions of the bottle container</vt:lpstr>
      <vt:lpstr>Slide 6</vt:lpstr>
      <vt:lpstr>Slide 7</vt:lpstr>
      <vt:lpstr>Slide 8</vt:lpstr>
      <vt:lpstr>Final model :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Home</cp:lastModifiedBy>
  <cp:revision>59</cp:revision>
  <dcterms:created xsi:type="dcterms:W3CDTF">2017-04-05T09:06:22Z</dcterms:created>
  <dcterms:modified xsi:type="dcterms:W3CDTF">2017-04-16T10:45:47Z</dcterms:modified>
</cp:coreProperties>
</file>