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4630400" cy="8229600"/>
  <p:notesSz cx="8229600" cy="14630400"/>
  <p:embeddedFontLst>
    <p:embeddedFont>
      <p:font typeface="Gelasio"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LAP" initials="ML" lastIdx="1" clrIdx="0">
    <p:extLst>
      <p:ext uri="{19B8F6BF-5375-455C-9EA6-DF929625EA0E}">
        <p15:presenceInfo xmlns:p15="http://schemas.microsoft.com/office/powerpoint/2012/main" userId="MY LA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10"/>
  </p:normalViewPr>
  <p:slideViewPr>
    <p:cSldViewPr snapToGrid="0" snapToObjects="1">
      <p:cViewPr varScale="1">
        <p:scale>
          <a:sx n="53" d="100"/>
          <a:sy n="53" d="100"/>
        </p:scale>
        <p:origin x="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85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2">
                <a:lumMod val="100000"/>
                <a:alpha val="48000"/>
              </a:schemeClr>
            </a:gs>
            <a:gs pos="100000">
              <a:schemeClr val="accent2">
                <a:lumMod val="20000"/>
                <a:lumOff val="80000"/>
              </a:schemeClr>
            </a:gs>
            <a:gs pos="100000">
              <a:schemeClr val="accent6">
                <a:lumMod val="60000"/>
                <a:lumOff val="40000"/>
              </a:schemeClr>
            </a:gs>
            <a:gs pos="10000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577"/>
          </a:xfrm>
          <a:prstGeom prst="rect">
            <a:avLst/>
          </a:prstGeom>
        </p:spPr>
      </p:pic>
      <p:sp>
        <p:nvSpPr>
          <p:cNvPr id="3" name="Text 0"/>
          <p:cNvSpPr/>
          <p:nvPr/>
        </p:nvSpPr>
        <p:spPr>
          <a:xfrm>
            <a:off x="6251258" y="600908"/>
            <a:ext cx="7614285" cy="5654278"/>
          </a:xfrm>
          <a:prstGeom prst="rect">
            <a:avLst/>
          </a:prstGeom>
          <a:noFill/>
          <a:ln/>
        </p:spPr>
        <p:txBody>
          <a:bodyPr wrap="square" lIns="0" tIns="0" rIns="0" bIns="0" rtlCol="0" anchor="t"/>
          <a:lstStyle/>
          <a:p>
            <a:pPr marL="0" indent="0">
              <a:lnSpc>
                <a:spcPts val="7400"/>
              </a:lnSpc>
              <a:buNone/>
            </a:pPr>
            <a:r>
              <a:rPr lang="en-US" sz="5400" dirty="0">
                <a:solidFill>
                  <a:srgbClr val="484237"/>
                </a:solidFill>
                <a:latin typeface="Gelasio" panose="020B0604020202020204" charset="0"/>
                <a:ea typeface="Gelasio" pitchFamily="34" charset="-122"/>
                <a:cs typeface="Gelasio" panose="020B0604020202020204" charset="0"/>
              </a:rPr>
              <a:t>Exploring the Use of Chomsky Normal Form in the Development of Efficient Parsing Algorithms</a:t>
            </a:r>
            <a:endParaRPr lang="en-US" sz="5400" dirty="0">
              <a:latin typeface="Gelasio" panose="020B0604020202020204" charset="0"/>
              <a:cs typeface="Gelasio" panose="020B0604020202020204" charset="0"/>
            </a:endParaRPr>
          </a:p>
        </p:txBody>
      </p:sp>
      <p:sp>
        <p:nvSpPr>
          <p:cNvPr id="4" name="Text 1"/>
          <p:cNvSpPr/>
          <p:nvPr/>
        </p:nvSpPr>
        <p:spPr>
          <a:xfrm>
            <a:off x="6136105" y="5438274"/>
            <a:ext cx="8001000" cy="2394284"/>
          </a:xfrm>
          <a:prstGeom prst="rect">
            <a:avLst/>
          </a:prstGeom>
          <a:noFill/>
          <a:ln/>
        </p:spPr>
        <p:txBody>
          <a:bodyPr wrap="square" lIns="0" tIns="0" rIns="0" bIns="0" rtlCol="0" anchor="t"/>
          <a:lstStyle/>
          <a:p>
            <a:pPr marL="0" indent="0">
              <a:lnSpc>
                <a:spcPts val="2750"/>
              </a:lnSpc>
              <a:buNone/>
            </a:pPr>
            <a:r>
              <a:rPr lang="en-US" sz="1600" dirty="0">
                <a:solidFill>
                  <a:srgbClr val="746558"/>
                </a:solidFill>
                <a:latin typeface="Gelasio" panose="020B0604020202020204" charset="0"/>
                <a:ea typeface="Gelasio" pitchFamily="34" charset="-122"/>
                <a:cs typeface="Gelasio" panose="020B0604020202020204" charset="0"/>
              </a:rPr>
              <a:t>Chomsky Normal Form (CNF) is a powerful tool for simplifying the analysis of context-free grammars. It has proven crucial in designing and optimizing parsing algorithms</a:t>
            </a:r>
            <a:r>
              <a:rPr lang="en-US" sz="1600" dirty="0">
                <a:solidFill>
                  <a:srgbClr val="746558"/>
                </a:solidFill>
                <a:latin typeface="Times New Roman" panose="02020603050405020304" pitchFamily="18" charset="0"/>
                <a:ea typeface="Gelasio" pitchFamily="34" charset="-122"/>
                <a:cs typeface="Times New Roman" panose="02020603050405020304" pitchFamily="18" charset="0"/>
              </a:rPr>
              <a:t>.</a:t>
            </a:r>
          </a:p>
          <a:p>
            <a:pPr marL="0" indent="0">
              <a:lnSpc>
                <a:spcPts val="2750"/>
              </a:lnSpc>
              <a:buNone/>
            </a:pPr>
            <a:endParaRPr lang="en-US" sz="1600" dirty="0">
              <a:solidFill>
                <a:srgbClr val="746558"/>
              </a:solidFill>
              <a:latin typeface="Times New Roman" panose="02020603050405020304" pitchFamily="18" charset="0"/>
              <a:cs typeface="Times New Roman" panose="02020603050405020304" pitchFamily="18" charset="0"/>
            </a:endParaRPr>
          </a:p>
          <a:p>
            <a:pPr marL="0" indent="0">
              <a:lnSpc>
                <a:spcPts val="2750"/>
              </a:lnSpc>
              <a:buNone/>
            </a:pPr>
            <a:r>
              <a:rPr lang="en-US" sz="1600" dirty="0">
                <a:solidFill>
                  <a:srgbClr val="746558"/>
                </a:solidFill>
                <a:latin typeface="Times New Roman" panose="02020603050405020304" pitchFamily="18" charset="0"/>
                <a:cs typeface="Times New Roman" panose="02020603050405020304" pitchFamily="18" charset="0"/>
              </a:rPr>
              <a:t>                                                                                               </a:t>
            </a:r>
            <a:r>
              <a:rPr lang="en-US" sz="1600" b="1" dirty="0">
                <a:solidFill>
                  <a:srgbClr val="746558"/>
                </a:solidFill>
                <a:latin typeface="Times New Roman" panose="02020603050405020304" pitchFamily="18" charset="0"/>
                <a:cs typeface="Times New Roman" panose="02020603050405020304" pitchFamily="18" charset="0"/>
              </a:rPr>
              <a:t>R.JAHNAVI(192210575)</a:t>
            </a:r>
          </a:p>
          <a:p>
            <a:pPr marL="0" indent="0">
              <a:lnSpc>
                <a:spcPts val="2750"/>
              </a:lnSpc>
              <a:buNone/>
            </a:pPr>
            <a:r>
              <a:rPr lang="en-US" sz="1600" b="1" dirty="0">
                <a:solidFill>
                  <a:srgbClr val="746558"/>
                </a:solidFill>
                <a:latin typeface="Times New Roman" panose="02020603050405020304" pitchFamily="18" charset="0"/>
                <a:cs typeface="Times New Roman" panose="02020603050405020304" pitchFamily="18" charset="0"/>
              </a:rPr>
              <a:t>                                                                                                K.S.RAKSHITHA(192210582)</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2" name="Text 0"/>
          <p:cNvSpPr/>
          <p:nvPr/>
        </p:nvSpPr>
        <p:spPr>
          <a:xfrm>
            <a:off x="793789" y="3249827"/>
            <a:ext cx="11698892" cy="1219303"/>
          </a:xfrm>
          <a:prstGeom prst="rect">
            <a:avLst/>
          </a:prstGeom>
          <a:noFill/>
          <a:ln/>
        </p:spPr>
        <p:txBody>
          <a:bodyPr wrap="none" lIns="0" tIns="0" rIns="0" bIns="0" rtlCol="0" anchor="t"/>
          <a:lstStyle/>
          <a:p>
            <a:pPr marL="0" indent="0" algn="ctr">
              <a:lnSpc>
                <a:spcPts val="5550"/>
              </a:lnSpc>
              <a:buNone/>
            </a:pPr>
            <a:endParaRPr lang="en-US" sz="6000" dirty="0"/>
          </a:p>
        </p:txBody>
      </p:sp>
      <p:pic>
        <p:nvPicPr>
          <p:cNvPr id="2050" name="Picture 2" descr="1,000+ Best Thank You Images · 100% Free Download · Pexels ...">
            <a:extLst>
              <a:ext uri="{FF2B5EF4-FFF2-40B4-BE49-F238E27FC236}">
                <a16:creationId xmlns:a16="http://schemas.microsoft.com/office/drawing/2014/main" id="{86833FF0-42AD-CDE3-FA5D-21C7EF2C3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018" y="976097"/>
            <a:ext cx="11004993" cy="6277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2CFF6-2A60-CF5C-EC58-1FD3BB93835D}"/>
              </a:ext>
            </a:extLst>
          </p:cNvPr>
          <p:cNvSpPr txBox="1"/>
          <p:nvPr/>
        </p:nvSpPr>
        <p:spPr>
          <a:xfrm>
            <a:off x="1100889" y="1612230"/>
            <a:ext cx="12428621" cy="5139869"/>
          </a:xfrm>
          <a:prstGeom prst="rect">
            <a:avLst/>
          </a:prstGeom>
          <a:noFill/>
        </p:spPr>
        <p:txBody>
          <a:bodyPr wrap="square">
            <a:spAutoFit/>
          </a:bodyPr>
          <a:lstStyle/>
          <a:p>
            <a:r>
              <a:rPr lang="en-GB" sz="3600" dirty="0">
                <a:latin typeface="Gelasio" panose="020B0604020202020204" charset="0"/>
                <a:cs typeface="Gelasio" panose="020B0604020202020204" charset="0"/>
              </a:rPr>
              <a:t>   ABSTRACT</a:t>
            </a:r>
          </a:p>
          <a:p>
            <a:endParaRPr lang="en-GB" sz="3600" dirty="0">
              <a:latin typeface="Gelasio" panose="020B0604020202020204" charset="0"/>
              <a:cs typeface="Gelasio" panose="020B0604020202020204" charset="0"/>
            </a:endParaRPr>
          </a:p>
          <a:p>
            <a:pPr marL="571500" indent="-571500">
              <a:buFont typeface="Arial" panose="020B0604020202020204" pitchFamily="34" charset="0"/>
              <a:buChar char="•"/>
            </a:pPr>
            <a:r>
              <a:rPr lang="en-GB" sz="1600" dirty="0">
                <a:latin typeface="Gelasio" panose="020B0604020202020204" charset="0"/>
                <a:cs typeface="Gelasio" panose="020B0604020202020204" charset="0"/>
              </a:rPr>
              <a:t>The application of Chomsky Normal Form (CNF) in the development of efficient parsing algorithms, essential for computer science, linguistics, and artificial intelligence.</a:t>
            </a:r>
          </a:p>
          <a:p>
            <a:endParaRPr lang="en-GB" sz="1600" dirty="0">
              <a:latin typeface="Gelasio" panose="020B0604020202020204" charset="0"/>
              <a:cs typeface="Gelasio" panose="020B0604020202020204" charset="0"/>
            </a:endParaRPr>
          </a:p>
          <a:p>
            <a:pPr marL="571500" indent="-571500">
              <a:buFont typeface="Arial" panose="020B0604020202020204" pitchFamily="34" charset="0"/>
              <a:buChar char="•"/>
            </a:pPr>
            <a:r>
              <a:rPr lang="en-GB" sz="1600" dirty="0">
                <a:latin typeface="Gelasio" panose="020B0604020202020204" charset="0"/>
                <a:cs typeface="Gelasio" panose="020B0604020202020204" charset="0"/>
              </a:rPr>
              <a:t>CNF, a simplification of context-free grammars, facilitates more efficient parsing techniques, such as the CYK algorithm, which offers polynomial-time complexity for certain types of grammars.</a:t>
            </a:r>
          </a:p>
          <a:p>
            <a:pPr marL="571500" indent="-571500">
              <a:buFont typeface="Arial" panose="020B0604020202020204" pitchFamily="34" charset="0"/>
              <a:buChar char="•"/>
            </a:pPr>
            <a:endParaRPr lang="en-GB" sz="1600" dirty="0">
              <a:latin typeface="Gelasio" panose="020B0604020202020204" charset="0"/>
              <a:cs typeface="Gelasio" panose="020B0604020202020204" charset="0"/>
            </a:endParaRPr>
          </a:p>
          <a:p>
            <a:pPr marL="571500" indent="-571500">
              <a:buFont typeface="Arial" panose="020B0604020202020204" pitchFamily="34" charset="0"/>
              <a:buChar char="•"/>
            </a:pPr>
            <a:r>
              <a:rPr lang="en-GB" sz="1600" dirty="0">
                <a:latin typeface="Gelasio" panose="020B0604020202020204" charset="0"/>
                <a:cs typeface="Gelasio" panose="020B0604020202020204" charset="0"/>
              </a:rPr>
              <a:t>The objective of this presentation is to thoroughly explore the use of Chomsky Normal Form (CNF) in the development of efficient parsing algorithms, aiming to enhance understanding of its significance in computational linguistics and algorithm design. </a:t>
            </a:r>
          </a:p>
          <a:p>
            <a:pPr marL="571500" indent="-571500">
              <a:buFont typeface="Arial" panose="020B0604020202020204" pitchFamily="34" charset="0"/>
              <a:buChar char="•"/>
            </a:pPr>
            <a:endParaRPr lang="en-GB" sz="1600" dirty="0">
              <a:latin typeface="Gelasio" panose="020B0604020202020204" charset="0"/>
              <a:cs typeface="Gelasio" panose="020B0604020202020204" charset="0"/>
            </a:endParaRPr>
          </a:p>
          <a:p>
            <a:pPr marL="571500" indent="-571500">
              <a:buFont typeface="Arial" panose="020B0604020202020204" pitchFamily="34" charset="0"/>
              <a:buChar char="•"/>
            </a:pPr>
            <a:r>
              <a:rPr lang="en-GB" sz="1600" dirty="0">
                <a:latin typeface="Gelasio" panose="020B0604020202020204" charset="0"/>
                <a:cs typeface="Gelasio" panose="020B0604020202020204" charset="0"/>
              </a:rPr>
              <a:t>CNF is a specific type of context-free grammar where every production rule adheres to a standardized format, which simplifies the parsing process. Understanding CNF is crucial for developing algorithms that efficiently analyse and process language structures.</a:t>
            </a:r>
          </a:p>
          <a:p>
            <a:pPr marL="571500" indent="-571500">
              <a:buFont typeface="Arial" panose="020B0604020202020204" pitchFamily="34" charset="0"/>
              <a:buChar char="•"/>
            </a:pPr>
            <a:endParaRPr lang="en-GB" sz="1600" dirty="0">
              <a:latin typeface="Gelasio" panose="020B0604020202020204" charset="0"/>
              <a:cs typeface="Gelasio" panose="020B0604020202020204" charset="0"/>
            </a:endParaRPr>
          </a:p>
          <a:p>
            <a:pPr marL="571500" indent="-571500">
              <a:buFont typeface="Arial" panose="020B0604020202020204" pitchFamily="34" charset="0"/>
              <a:buChar char="•"/>
            </a:pPr>
            <a:r>
              <a:rPr lang="en-GB" sz="1600" dirty="0">
                <a:latin typeface="Gelasio" panose="020B0604020202020204" charset="0"/>
                <a:cs typeface="Gelasio" panose="020B0604020202020204" charset="0"/>
              </a:rPr>
              <a:t>The transformation of grammars into CNF involves systematic procedures that ensure all rules conform to the CNF format. This process can enhance the clarity and manageability of grammars, making them easier to parse.</a:t>
            </a:r>
          </a:p>
          <a:p>
            <a:pPr marL="571500" indent="-571500">
              <a:buFont typeface="Arial" panose="020B0604020202020204" pitchFamily="34" charset="0"/>
              <a:buChar char="•"/>
            </a:pPr>
            <a:endParaRPr lang="en-GB" sz="1600" dirty="0">
              <a:latin typeface="Gelasio" panose="020B0604020202020204" charset="0"/>
              <a:cs typeface="Gelasio" panose="020B0604020202020204" charset="0"/>
            </a:endParaRPr>
          </a:p>
          <a:p>
            <a:pPr marL="571500" indent="-571500">
              <a:buFont typeface="Arial" panose="020B0604020202020204" pitchFamily="34" charset="0"/>
              <a:buChar char="•"/>
            </a:pPr>
            <a:r>
              <a:rPr lang="en-GB" b="0" i="0" dirty="0">
                <a:solidFill>
                  <a:srgbClr val="202124"/>
                </a:solidFill>
                <a:effectLst/>
                <a:latin typeface="Gelasio" panose="020B0604020202020204" charset="0"/>
                <a:cs typeface="Gelasio" panose="020B0604020202020204" charset="0"/>
              </a:rPr>
              <a:t>In CNF, </a:t>
            </a:r>
            <a:r>
              <a:rPr lang="en-GB" b="0" i="0" dirty="0">
                <a:solidFill>
                  <a:srgbClr val="040C28"/>
                </a:solidFill>
                <a:effectLst/>
                <a:latin typeface="Gelasio" panose="020B0604020202020204" charset="0"/>
                <a:cs typeface="Gelasio" panose="020B0604020202020204" charset="0"/>
              </a:rPr>
              <a:t>parsing can be done more efficiently using algorithms such as the CYK algorithm or Earley's algorithm</a:t>
            </a:r>
            <a:r>
              <a:rPr lang="en-GB" b="0" i="0" dirty="0">
                <a:solidFill>
                  <a:srgbClr val="202124"/>
                </a:solidFill>
                <a:effectLst/>
                <a:latin typeface="Gelasio" panose="020B0604020202020204" charset="0"/>
                <a:cs typeface="Gelasio" panose="020B0604020202020204" charset="0"/>
              </a:rPr>
              <a:t>.</a:t>
            </a:r>
            <a:endParaRPr lang="en-IN" dirty="0">
              <a:latin typeface="Gelasio" panose="020B0604020202020204" charset="0"/>
              <a:cs typeface="Gelasio" panose="020B0604020202020204" charset="0"/>
            </a:endParaRPr>
          </a:p>
        </p:txBody>
      </p:sp>
    </p:spTree>
    <p:extLst>
      <p:ext uri="{BB962C8B-B14F-4D97-AF65-F5344CB8AC3E}">
        <p14:creationId xmlns:p14="http://schemas.microsoft.com/office/powerpoint/2010/main" val="118998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24475" y="35507"/>
            <a:ext cx="5486400" cy="8229600"/>
          </a:xfrm>
          <a:prstGeom prst="rect">
            <a:avLst/>
          </a:prstGeom>
        </p:spPr>
      </p:pic>
      <p:sp>
        <p:nvSpPr>
          <p:cNvPr id="3" name="Text 0"/>
          <p:cNvSpPr/>
          <p:nvPr/>
        </p:nvSpPr>
        <p:spPr>
          <a:xfrm>
            <a:off x="714256" y="967145"/>
            <a:ext cx="7715488" cy="1275636"/>
          </a:xfrm>
          <a:prstGeom prst="rect">
            <a:avLst/>
          </a:prstGeom>
          <a:noFill/>
          <a:ln/>
        </p:spPr>
        <p:txBody>
          <a:bodyPr wrap="square" lIns="0" tIns="0" rIns="0" bIns="0" rtlCol="0" anchor="t"/>
          <a:lstStyle/>
          <a:p>
            <a:pPr marL="0" indent="0" algn="ctr">
              <a:lnSpc>
                <a:spcPts val="5000"/>
              </a:lnSpc>
              <a:buNone/>
            </a:pPr>
            <a:r>
              <a:rPr lang="en-US" sz="4000" dirty="0">
                <a:solidFill>
                  <a:srgbClr val="484237"/>
                </a:solidFill>
                <a:latin typeface="Gelasio" pitchFamily="34" charset="0"/>
                <a:ea typeface="Gelasio" pitchFamily="34" charset="-122"/>
                <a:cs typeface="Gelasio" pitchFamily="34" charset="-120"/>
              </a:rPr>
              <a:t>Fundamentals of Context-Free Grammars</a:t>
            </a:r>
            <a:endParaRPr lang="en-US" sz="4000" dirty="0"/>
          </a:p>
        </p:txBody>
      </p:sp>
      <p:sp>
        <p:nvSpPr>
          <p:cNvPr id="4" name="Text 1"/>
          <p:cNvSpPr/>
          <p:nvPr/>
        </p:nvSpPr>
        <p:spPr>
          <a:xfrm>
            <a:off x="714256" y="2548890"/>
            <a:ext cx="7715488" cy="652939"/>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Gelasio" pitchFamily="34" charset="0"/>
                <a:ea typeface="Gelasio" pitchFamily="34" charset="-122"/>
                <a:cs typeface="Gelasio" pitchFamily="34" charset="-120"/>
              </a:rPr>
              <a:t>Context-free grammars (CFGs) are a fundamental concept in formal language theory. They are used to define the syntax of programming languages and natural languages.</a:t>
            </a:r>
            <a:endParaRPr lang="en-US" sz="1600" dirty="0"/>
          </a:p>
        </p:txBody>
      </p:sp>
      <p:sp>
        <p:nvSpPr>
          <p:cNvPr id="5" name="Shape 2"/>
          <p:cNvSpPr/>
          <p:nvPr/>
        </p:nvSpPr>
        <p:spPr>
          <a:xfrm>
            <a:off x="714256" y="3660934"/>
            <a:ext cx="459224" cy="459224"/>
          </a:xfrm>
          <a:prstGeom prst="roundRect">
            <a:avLst>
              <a:gd name="adj" fmla="val 6667"/>
            </a:avLst>
          </a:prstGeom>
          <a:solidFill>
            <a:srgbClr val="EEE8DD"/>
          </a:solidFill>
          <a:ln/>
        </p:spPr>
      </p:sp>
      <p:sp>
        <p:nvSpPr>
          <p:cNvPr id="6" name="Text 3"/>
          <p:cNvSpPr/>
          <p:nvPr/>
        </p:nvSpPr>
        <p:spPr>
          <a:xfrm>
            <a:off x="871657" y="3737491"/>
            <a:ext cx="144423" cy="306110"/>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pitchFamily="34" charset="0"/>
                <a:ea typeface="Gelasio" pitchFamily="34" charset="-122"/>
                <a:cs typeface="Gelasio" pitchFamily="34" charset="-120"/>
              </a:rPr>
              <a:t>1</a:t>
            </a:r>
            <a:endParaRPr lang="en-US" sz="2400" dirty="0"/>
          </a:p>
        </p:txBody>
      </p:sp>
      <p:sp>
        <p:nvSpPr>
          <p:cNvPr id="7" name="Text 4"/>
          <p:cNvSpPr/>
          <p:nvPr/>
        </p:nvSpPr>
        <p:spPr>
          <a:xfrm>
            <a:off x="1377553" y="3660934"/>
            <a:ext cx="2551271" cy="318849"/>
          </a:xfrm>
          <a:prstGeom prst="rect">
            <a:avLst/>
          </a:prstGeom>
          <a:noFill/>
          <a:ln/>
        </p:spPr>
        <p:txBody>
          <a:bodyPr wrap="none" lIns="0" tIns="0" rIns="0" bIns="0" rtlCol="0" anchor="t"/>
          <a:lstStyle/>
          <a:p>
            <a:pPr marL="0" indent="0">
              <a:lnSpc>
                <a:spcPts val="2500"/>
              </a:lnSpc>
              <a:buNone/>
            </a:pPr>
            <a:r>
              <a:rPr lang="en-US" sz="2000" b="1" dirty="0">
                <a:solidFill>
                  <a:srgbClr val="746558"/>
                </a:solidFill>
                <a:latin typeface="Gelasio" pitchFamily="34" charset="0"/>
                <a:ea typeface="Gelasio" pitchFamily="34" charset="-122"/>
                <a:cs typeface="Gelasio" pitchFamily="34" charset="-120"/>
              </a:rPr>
              <a:t>Production Rules</a:t>
            </a:r>
            <a:endParaRPr lang="en-US" sz="2000" b="1" dirty="0"/>
          </a:p>
        </p:txBody>
      </p:sp>
      <p:sp>
        <p:nvSpPr>
          <p:cNvPr id="8" name="Text 5"/>
          <p:cNvSpPr/>
          <p:nvPr/>
        </p:nvSpPr>
        <p:spPr>
          <a:xfrm>
            <a:off x="1377553" y="4102179"/>
            <a:ext cx="3092410" cy="979408"/>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Gelasio" pitchFamily="34" charset="0"/>
                <a:ea typeface="Gelasio" pitchFamily="34" charset="-122"/>
                <a:cs typeface="Gelasio" pitchFamily="34" charset="-120"/>
              </a:rPr>
              <a:t>CFGs consist of production rules that specify how to generate strings in a language.</a:t>
            </a:r>
            <a:endParaRPr lang="en-US" sz="1600" dirty="0"/>
          </a:p>
        </p:txBody>
      </p:sp>
      <p:sp>
        <p:nvSpPr>
          <p:cNvPr id="9" name="Shape 6"/>
          <p:cNvSpPr/>
          <p:nvPr/>
        </p:nvSpPr>
        <p:spPr>
          <a:xfrm>
            <a:off x="4674037" y="3660934"/>
            <a:ext cx="459224" cy="459224"/>
          </a:xfrm>
          <a:prstGeom prst="roundRect">
            <a:avLst>
              <a:gd name="adj" fmla="val 6667"/>
            </a:avLst>
          </a:prstGeom>
          <a:solidFill>
            <a:srgbClr val="EEE8DD"/>
          </a:solidFill>
          <a:ln/>
        </p:spPr>
      </p:sp>
      <p:sp>
        <p:nvSpPr>
          <p:cNvPr id="10" name="Text 7"/>
          <p:cNvSpPr/>
          <p:nvPr/>
        </p:nvSpPr>
        <p:spPr>
          <a:xfrm>
            <a:off x="4810839" y="3737491"/>
            <a:ext cx="185499" cy="306110"/>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pitchFamily="34" charset="0"/>
                <a:ea typeface="Gelasio" pitchFamily="34" charset="-122"/>
                <a:cs typeface="Gelasio" pitchFamily="34" charset="-120"/>
              </a:rPr>
              <a:t>2</a:t>
            </a:r>
            <a:endParaRPr lang="en-US" sz="2400" dirty="0"/>
          </a:p>
        </p:txBody>
      </p:sp>
      <p:sp>
        <p:nvSpPr>
          <p:cNvPr id="11" name="Text 8"/>
          <p:cNvSpPr/>
          <p:nvPr/>
        </p:nvSpPr>
        <p:spPr>
          <a:xfrm>
            <a:off x="5337334" y="3660934"/>
            <a:ext cx="2919770" cy="318849"/>
          </a:xfrm>
          <a:prstGeom prst="rect">
            <a:avLst/>
          </a:prstGeom>
          <a:noFill/>
          <a:ln/>
        </p:spPr>
        <p:txBody>
          <a:bodyPr wrap="none" lIns="0" tIns="0" rIns="0" bIns="0" rtlCol="0" anchor="t"/>
          <a:lstStyle/>
          <a:p>
            <a:pPr marL="0" indent="0">
              <a:lnSpc>
                <a:spcPts val="2500"/>
              </a:lnSpc>
              <a:buNone/>
            </a:pPr>
            <a:r>
              <a:rPr lang="en-US" sz="2000" b="1" dirty="0">
                <a:solidFill>
                  <a:srgbClr val="746558"/>
                </a:solidFill>
                <a:latin typeface="Gelasio" pitchFamily="34" charset="0"/>
                <a:ea typeface="Gelasio" pitchFamily="34" charset="-122"/>
                <a:cs typeface="Gelasio" pitchFamily="34" charset="-120"/>
              </a:rPr>
              <a:t>Non-Terminal Symbols</a:t>
            </a:r>
            <a:endParaRPr lang="en-US" sz="2000" b="1" dirty="0"/>
          </a:p>
        </p:txBody>
      </p:sp>
      <p:sp>
        <p:nvSpPr>
          <p:cNvPr id="12" name="Text 9"/>
          <p:cNvSpPr/>
          <p:nvPr/>
        </p:nvSpPr>
        <p:spPr>
          <a:xfrm>
            <a:off x="5337334" y="4102179"/>
            <a:ext cx="3092410" cy="979408"/>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Gelasio" pitchFamily="34" charset="0"/>
                <a:ea typeface="Gelasio" pitchFamily="34" charset="-122"/>
                <a:cs typeface="Gelasio" pitchFamily="34" charset="-120"/>
              </a:rPr>
              <a:t>Non-terminal symbols represent grammatical categories, such as noun phrase or verb phrase.</a:t>
            </a:r>
            <a:endParaRPr lang="en-US" sz="1600" dirty="0"/>
          </a:p>
        </p:txBody>
      </p:sp>
      <p:sp>
        <p:nvSpPr>
          <p:cNvPr id="13" name="Shape 10"/>
          <p:cNvSpPr/>
          <p:nvPr/>
        </p:nvSpPr>
        <p:spPr>
          <a:xfrm>
            <a:off x="714256" y="5515213"/>
            <a:ext cx="459224" cy="459224"/>
          </a:xfrm>
          <a:prstGeom prst="roundRect">
            <a:avLst>
              <a:gd name="adj" fmla="val 6667"/>
            </a:avLst>
          </a:prstGeom>
          <a:solidFill>
            <a:srgbClr val="EEE8DD"/>
          </a:solidFill>
          <a:ln/>
        </p:spPr>
      </p:sp>
      <p:sp>
        <p:nvSpPr>
          <p:cNvPr id="14" name="Text 11"/>
          <p:cNvSpPr/>
          <p:nvPr/>
        </p:nvSpPr>
        <p:spPr>
          <a:xfrm>
            <a:off x="851654" y="5591770"/>
            <a:ext cx="184428" cy="306110"/>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pitchFamily="34" charset="0"/>
                <a:ea typeface="Gelasio" pitchFamily="34" charset="-122"/>
                <a:cs typeface="Gelasio" pitchFamily="34" charset="-120"/>
              </a:rPr>
              <a:t>3</a:t>
            </a:r>
            <a:endParaRPr lang="en-US" sz="2400" dirty="0"/>
          </a:p>
        </p:txBody>
      </p:sp>
      <p:sp>
        <p:nvSpPr>
          <p:cNvPr id="15" name="Text 12"/>
          <p:cNvSpPr/>
          <p:nvPr/>
        </p:nvSpPr>
        <p:spPr>
          <a:xfrm>
            <a:off x="1377553" y="5515213"/>
            <a:ext cx="2551271" cy="318849"/>
          </a:xfrm>
          <a:prstGeom prst="rect">
            <a:avLst/>
          </a:prstGeom>
          <a:noFill/>
          <a:ln/>
        </p:spPr>
        <p:txBody>
          <a:bodyPr wrap="none" lIns="0" tIns="0" rIns="0" bIns="0" rtlCol="0" anchor="t"/>
          <a:lstStyle/>
          <a:p>
            <a:pPr marL="0" indent="0">
              <a:lnSpc>
                <a:spcPts val="2500"/>
              </a:lnSpc>
              <a:buNone/>
            </a:pPr>
            <a:r>
              <a:rPr lang="en-US" sz="2000" b="1" dirty="0">
                <a:solidFill>
                  <a:srgbClr val="746558"/>
                </a:solidFill>
                <a:latin typeface="Gelasio" pitchFamily="34" charset="0"/>
                <a:ea typeface="Gelasio" pitchFamily="34" charset="-122"/>
                <a:cs typeface="Gelasio" pitchFamily="34" charset="-120"/>
              </a:rPr>
              <a:t>Terminal Symbols</a:t>
            </a:r>
            <a:endParaRPr lang="en-US" sz="2000" b="1" dirty="0"/>
          </a:p>
        </p:txBody>
      </p:sp>
      <p:sp>
        <p:nvSpPr>
          <p:cNvPr id="16" name="Text 13"/>
          <p:cNvSpPr/>
          <p:nvPr/>
        </p:nvSpPr>
        <p:spPr>
          <a:xfrm>
            <a:off x="1377553" y="5956459"/>
            <a:ext cx="3092410" cy="979408"/>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Gelasio" pitchFamily="34" charset="0"/>
                <a:ea typeface="Gelasio" pitchFamily="34" charset="-122"/>
                <a:cs typeface="Gelasio" pitchFamily="34" charset="-120"/>
              </a:rPr>
              <a:t>Terminal symbols are the actual words or characters that make up the language.</a:t>
            </a:r>
            <a:endParaRPr lang="en-US" sz="1600" dirty="0"/>
          </a:p>
        </p:txBody>
      </p:sp>
      <p:sp>
        <p:nvSpPr>
          <p:cNvPr id="17" name="Shape 14"/>
          <p:cNvSpPr/>
          <p:nvPr/>
        </p:nvSpPr>
        <p:spPr>
          <a:xfrm>
            <a:off x="4674037" y="5515213"/>
            <a:ext cx="459224" cy="459224"/>
          </a:xfrm>
          <a:prstGeom prst="roundRect">
            <a:avLst>
              <a:gd name="adj" fmla="val 6667"/>
            </a:avLst>
          </a:prstGeom>
          <a:solidFill>
            <a:srgbClr val="EEE8DD"/>
          </a:solidFill>
          <a:ln/>
        </p:spPr>
      </p:sp>
      <p:sp>
        <p:nvSpPr>
          <p:cNvPr id="18" name="Text 15"/>
          <p:cNvSpPr/>
          <p:nvPr/>
        </p:nvSpPr>
        <p:spPr>
          <a:xfrm>
            <a:off x="4808220" y="5591770"/>
            <a:ext cx="190857" cy="306110"/>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pitchFamily="34" charset="0"/>
                <a:ea typeface="Gelasio" pitchFamily="34" charset="-122"/>
                <a:cs typeface="Gelasio" pitchFamily="34" charset="-120"/>
              </a:rPr>
              <a:t>4</a:t>
            </a:r>
            <a:endParaRPr lang="en-US" sz="2400" dirty="0"/>
          </a:p>
        </p:txBody>
      </p:sp>
      <p:sp>
        <p:nvSpPr>
          <p:cNvPr id="19" name="Text 16"/>
          <p:cNvSpPr/>
          <p:nvPr/>
        </p:nvSpPr>
        <p:spPr>
          <a:xfrm>
            <a:off x="5337334" y="5515213"/>
            <a:ext cx="2551271" cy="318849"/>
          </a:xfrm>
          <a:prstGeom prst="rect">
            <a:avLst/>
          </a:prstGeom>
          <a:noFill/>
          <a:ln/>
        </p:spPr>
        <p:txBody>
          <a:bodyPr wrap="none" lIns="0" tIns="0" rIns="0" bIns="0" rtlCol="0" anchor="t"/>
          <a:lstStyle/>
          <a:p>
            <a:pPr marL="0" indent="0">
              <a:lnSpc>
                <a:spcPts val="2500"/>
              </a:lnSpc>
              <a:buNone/>
            </a:pPr>
            <a:r>
              <a:rPr lang="en-US" sz="2000" b="1" dirty="0">
                <a:solidFill>
                  <a:srgbClr val="746558"/>
                </a:solidFill>
                <a:latin typeface="Gelasio" pitchFamily="34" charset="0"/>
                <a:ea typeface="Gelasio" pitchFamily="34" charset="-122"/>
                <a:cs typeface="Gelasio" pitchFamily="34" charset="-120"/>
              </a:rPr>
              <a:t>Derivation Process</a:t>
            </a:r>
            <a:endParaRPr lang="en-US" sz="2000" b="1" dirty="0"/>
          </a:p>
        </p:txBody>
      </p:sp>
      <p:sp>
        <p:nvSpPr>
          <p:cNvPr id="20" name="Text 17"/>
          <p:cNvSpPr/>
          <p:nvPr/>
        </p:nvSpPr>
        <p:spPr>
          <a:xfrm>
            <a:off x="5337334" y="5956459"/>
            <a:ext cx="3092410" cy="1305878"/>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Gelasio" pitchFamily="34" charset="0"/>
                <a:ea typeface="Gelasio" pitchFamily="34" charset="-122"/>
                <a:cs typeface="Gelasio" pitchFamily="34" charset="-120"/>
              </a:rPr>
              <a:t>The derivation process involves applying production rules to a starting symbol to produce a string in the language.</a:t>
            </a:r>
            <a:endParaRPr lang="en-US" sz="1600" dirty="0"/>
          </a:p>
        </p:txBody>
      </p:sp>
      <p:sp>
        <p:nvSpPr>
          <p:cNvPr id="21" name="TextBox 20">
            <a:extLst>
              <a:ext uri="{FF2B5EF4-FFF2-40B4-BE49-F238E27FC236}">
                <a16:creationId xmlns:a16="http://schemas.microsoft.com/office/drawing/2014/main" id="{05E4A674-A26D-C6E7-80A5-98A515E9254C}"/>
              </a:ext>
            </a:extLst>
          </p:cNvPr>
          <p:cNvSpPr txBox="1"/>
          <p:nvPr/>
        </p:nvSpPr>
        <p:spPr>
          <a:xfrm>
            <a:off x="10872804" y="400833"/>
            <a:ext cx="2154051" cy="477054"/>
          </a:xfrm>
          <a:prstGeom prst="rect">
            <a:avLst/>
          </a:prstGeom>
          <a:noFill/>
        </p:spPr>
        <p:txBody>
          <a:bodyPr wrap="none" rtlCol="0">
            <a:spAutoFit/>
          </a:bodyPr>
          <a:lstStyle/>
          <a:p>
            <a:r>
              <a:rPr lang="en-GB" sz="2500" b="1" dirty="0">
                <a:solidFill>
                  <a:schemeClr val="accent2">
                    <a:lumMod val="60000"/>
                    <a:lumOff val="40000"/>
                  </a:schemeClr>
                </a:solidFill>
                <a:effectLst>
                  <a:outerShdw blurRad="38100" dist="38100" dir="2700000" algn="tl">
                    <a:srgbClr val="000000">
                      <a:alpha val="43137"/>
                    </a:srgbClr>
                  </a:outerShdw>
                </a:effectLst>
                <a:highlight>
                  <a:srgbClr val="000000"/>
                </a:highlight>
                <a:latin typeface="Times New Roman" panose="02020603050405020304" pitchFamily="18" charset="0"/>
                <a:cs typeface="Times New Roman" panose="02020603050405020304" pitchFamily="18" charset="0"/>
              </a:rPr>
              <a:t>PARSE TREE</a:t>
            </a:r>
            <a:endParaRPr lang="en-IN" sz="2500" b="1" dirty="0">
              <a:solidFill>
                <a:schemeClr val="accent2">
                  <a:lumMod val="60000"/>
                  <a:lumOff val="40000"/>
                </a:schemeClr>
              </a:solidFill>
              <a:effectLst>
                <a:outerShdw blurRad="38100" dist="38100" dir="2700000" algn="tl">
                  <a:srgbClr val="000000">
                    <a:alpha val="43137"/>
                  </a:srgbClr>
                </a:outerShdw>
              </a:effectLst>
              <a:highlight>
                <a:srgbClr val="0000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93790" y="1811298"/>
            <a:ext cx="10607873"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pitchFamily="34" charset="0"/>
                <a:ea typeface="Gelasio" pitchFamily="34" charset="-122"/>
                <a:cs typeface="Gelasio" pitchFamily="34" charset="-120"/>
              </a:rPr>
              <a:t>Advantages of Chomsky Normal Form</a:t>
            </a:r>
            <a:endParaRPr lang="en-US" sz="4450" dirty="0"/>
          </a:p>
        </p:txBody>
      </p:sp>
      <p:sp>
        <p:nvSpPr>
          <p:cNvPr id="3" name="Text 1"/>
          <p:cNvSpPr/>
          <p:nvPr/>
        </p:nvSpPr>
        <p:spPr>
          <a:xfrm>
            <a:off x="793789" y="297370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CNF is a restricted form of CFG where each production rule has a non-terminal on the left-hand side and either two non-terminals or a single terminal on the right-hand side.</a:t>
            </a:r>
            <a:endParaRPr lang="en-US" sz="1750" dirty="0"/>
          </a:p>
        </p:txBody>
      </p:sp>
      <p:sp>
        <p:nvSpPr>
          <p:cNvPr id="4" name="Text 2"/>
          <p:cNvSpPr/>
          <p:nvPr/>
        </p:nvSpPr>
        <p:spPr>
          <a:xfrm>
            <a:off x="793790" y="418147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pitchFamily="34" charset="0"/>
                <a:ea typeface="Gelasio" pitchFamily="34" charset="-122"/>
                <a:cs typeface="Gelasio" pitchFamily="34" charset="-120"/>
              </a:rPr>
              <a:t>Efficient Parsing</a:t>
            </a:r>
            <a:endParaRPr lang="en-US" sz="2200" dirty="0"/>
          </a:p>
        </p:txBody>
      </p:sp>
      <p:sp>
        <p:nvSpPr>
          <p:cNvPr id="5" name="Text 3"/>
          <p:cNvSpPr/>
          <p:nvPr/>
        </p:nvSpPr>
        <p:spPr>
          <a:xfrm>
            <a:off x="793790" y="4762619"/>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CNF enables the development of efficient parsing algorithms, which are essential for understanding the structure of sentences.</a:t>
            </a:r>
            <a:endParaRPr lang="en-US" sz="1750" dirty="0"/>
          </a:p>
        </p:txBody>
      </p:sp>
      <p:sp>
        <p:nvSpPr>
          <p:cNvPr id="6" name="Text 4"/>
          <p:cNvSpPr/>
          <p:nvPr/>
        </p:nvSpPr>
        <p:spPr>
          <a:xfrm>
            <a:off x="5332928" y="418147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pitchFamily="34" charset="0"/>
                <a:ea typeface="Gelasio" pitchFamily="34" charset="-122"/>
                <a:cs typeface="Gelasio" pitchFamily="34" charset="-120"/>
              </a:rPr>
              <a:t>Simplified Analysis</a:t>
            </a:r>
            <a:endParaRPr lang="en-US" sz="2200" dirty="0"/>
          </a:p>
        </p:txBody>
      </p:sp>
      <p:sp>
        <p:nvSpPr>
          <p:cNvPr id="7" name="Text 5"/>
          <p:cNvSpPr/>
          <p:nvPr/>
        </p:nvSpPr>
        <p:spPr>
          <a:xfrm>
            <a:off x="5332928" y="4762619"/>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By simplifying the structure of CFGs, CNF makes it easier to analyze and understand the language defined by the grammar.</a:t>
            </a:r>
            <a:endParaRPr lang="en-US" sz="1750" dirty="0"/>
          </a:p>
        </p:txBody>
      </p:sp>
      <p:sp>
        <p:nvSpPr>
          <p:cNvPr id="8" name="Text 6"/>
          <p:cNvSpPr/>
          <p:nvPr/>
        </p:nvSpPr>
        <p:spPr>
          <a:xfrm>
            <a:off x="9872067" y="418147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pitchFamily="34" charset="0"/>
                <a:ea typeface="Gelasio" pitchFamily="34" charset="-122"/>
                <a:cs typeface="Gelasio" pitchFamily="34" charset="-120"/>
              </a:rPr>
              <a:t>Wide Applicability</a:t>
            </a:r>
            <a:endParaRPr lang="en-US" sz="2200" dirty="0"/>
          </a:p>
        </p:txBody>
      </p:sp>
      <p:sp>
        <p:nvSpPr>
          <p:cNvPr id="9" name="Text 7"/>
          <p:cNvSpPr/>
          <p:nvPr/>
        </p:nvSpPr>
        <p:spPr>
          <a:xfrm>
            <a:off x="9872067" y="4762619"/>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CNF has applications in diverse fields, including natural language processing, compiler design, and artificial intelligence.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3" name="Text 0"/>
          <p:cNvSpPr/>
          <p:nvPr/>
        </p:nvSpPr>
        <p:spPr>
          <a:xfrm>
            <a:off x="595193" y="1003935"/>
            <a:ext cx="7933253" cy="531376"/>
          </a:xfrm>
          <a:prstGeom prst="rect">
            <a:avLst/>
          </a:prstGeom>
          <a:noFill/>
          <a:ln/>
        </p:spPr>
        <p:txBody>
          <a:bodyPr wrap="none" lIns="0" tIns="0" rIns="0" bIns="0" rtlCol="0" anchor="t"/>
          <a:lstStyle/>
          <a:p>
            <a:pPr marL="0" indent="0">
              <a:lnSpc>
                <a:spcPts val="4150"/>
              </a:lnSpc>
              <a:buNone/>
            </a:pPr>
            <a:r>
              <a:rPr lang="en-US" sz="3600" dirty="0">
                <a:solidFill>
                  <a:srgbClr val="484237"/>
                </a:solidFill>
                <a:latin typeface="Gelasio" pitchFamily="34" charset="0"/>
                <a:ea typeface="Gelasio" pitchFamily="34" charset="-122"/>
                <a:cs typeface="Gelasio" pitchFamily="34" charset="-120"/>
              </a:rPr>
              <a:t>Conversion to Chomsky Normal Form</a:t>
            </a:r>
            <a:endParaRPr lang="en-US" sz="3600" dirty="0"/>
          </a:p>
        </p:txBody>
      </p:sp>
      <p:sp>
        <p:nvSpPr>
          <p:cNvPr id="4" name="Text 1"/>
          <p:cNvSpPr/>
          <p:nvPr/>
        </p:nvSpPr>
        <p:spPr>
          <a:xfrm>
            <a:off x="595193" y="1825824"/>
            <a:ext cx="13118031" cy="700325"/>
          </a:xfrm>
          <a:prstGeom prst="rect">
            <a:avLst/>
          </a:prstGeom>
          <a:noFill/>
          <a:ln/>
        </p:spPr>
        <p:txBody>
          <a:bodyPr wrap="square" lIns="0" tIns="0" rIns="0" bIns="0" rtlCol="0" anchor="t"/>
          <a:lstStyle/>
          <a:p>
            <a:pPr marL="0" indent="0">
              <a:lnSpc>
                <a:spcPts val="2100"/>
              </a:lnSpc>
              <a:buNone/>
            </a:pPr>
            <a:r>
              <a:rPr lang="en-US" dirty="0">
                <a:solidFill>
                  <a:srgbClr val="746558"/>
                </a:solidFill>
                <a:latin typeface="Gelasio" pitchFamily="34" charset="0"/>
                <a:ea typeface="Gelasio" pitchFamily="34" charset="-122"/>
                <a:cs typeface="Gelasio" pitchFamily="34" charset="-120"/>
              </a:rPr>
              <a:t>Any CFG can be converted to CNF using a series of well-defined transformations. This conversion process ensures that the original language is preserved.</a:t>
            </a:r>
            <a:endParaRPr lang="en-US" dirty="0"/>
          </a:p>
        </p:txBody>
      </p:sp>
      <p:sp>
        <p:nvSpPr>
          <p:cNvPr id="5" name="Shape 2"/>
          <p:cNvSpPr/>
          <p:nvPr/>
        </p:nvSpPr>
        <p:spPr>
          <a:xfrm>
            <a:off x="838795" y="2525435"/>
            <a:ext cx="22860" cy="4700111"/>
          </a:xfrm>
          <a:prstGeom prst="roundRect">
            <a:avLst>
              <a:gd name="adj" fmla="val 111586"/>
            </a:avLst>
          </a:prstGeom>
          <a:solidFill>
            <a:srgbClr val="D4CEC3"/>
          </a:solidFill>
          <a:ln/>
        </p:spPr>
      </p:sp>
      <p:sp>
        <p:nvSpPr>
          <p:cNvPr id="6" name="Shape 3"/>
          <p:cNvSpPr/>
          <p:nvPr/>
        </p:nvSpPr>
        <p:spPr>
          <a:xfrm>
            <a:off x="1018639" y="2896433"/>
            <a:ext cx="595193" cy="22860"/>
          </a:xfrm>
          <a:prstGeom prst="roundRect">
            <a:avLst>
              <a:gd name="adj" fmla="val 111586"/>
            </a:avLst>
          </a:prstGeom>
          <a:solidFill>
            <a:srgbClr val="D4CEC3"/>
          </a:solidFill>
          <a:ln/>
        </p:spPr>
      </p:sp>
      <p:sp>
        <p:nvSpPr>
          <p:cNvPr id="7" name="Shape 4"/>
          <p:cNvSpPr/>
          <p:nvPr/>
        </p:nvSpPr>
        <p:spPr>
          <a:xfrm>
            <a:off x="658951" y="2716649"/>
            <a:ext cx="382548" cy="382548"/>
          </a:xfrm>
          <a:prstGeom prst="roundRect">
            <a:avLst>
              <a:gd name="adj" fmla="val 6668"/>
            </a:avLst>
          </a:prstGeom>
          <a:solidFill>
            <a:srgbClr val="EEE8DD"/>
          </a:solidFill>
          <a:ln/>
        </p:spPr>
      </p:sp>
      <p:sp>
        <p:nvSpPr>
          <p:cNvPr id="8" name="Text 5"/>
          <p:cNvSpPr/>
          <p:nvPr/>
        </p:nvSpPr>
        <p:spPr>
          <a:xfrm>
            <a:off x="790039" y="2780347"/>
            <a:ext cx="120372" cy="255032"/>
          </a:xfrm>
          <a:prstGeom prst="rect">
            <a:avLst/>
          </a:prstGeom>
          <a:noFill/>
          <a:ln/>
        </p:spPr>
        <p:txBody>
          <a:bodyPr wrap="none" lIns="0" tIns="0" rIns="0" bIns="0" rtlCol="0" anchor="t"/>
          <a:lstStyle/>
          <a:p>
            <a:pPr marL="0" indent="0" algn="ctr">
              <a:lnSpc>
                <a:spcPts val="2000"/>
              </a:lnSpc>
              <a:buNone/>
            </a:pPr>
            <a:r>
              <a:rPr lang="en-US" sz="2000" dirty="0">
                <a:solidFill>
                  <a:srgbClr val="746558"/>
                </a:solidFill>
                <a:latin typeface="Gelasio" pitchFamily="34" charset="0"/>
                <a:ea typeface="Gelasio" pitchFamily="34" charset="-122"/>
                <a:cs typeface="Gelasio" pitchFamily="34" charset="-120"/>
              </a:rPr>
              <a:t>1</a:t>
            </a:r>
            <a:endParaRPr lang="en-US" sz="2000" dirty="0"/>
          </a:p>
        </p:txBody>
      </p:sp>
      <p:sp>
        <p:nvSpPr>
          <p:cNvPr id="9" name="Text 6"/>
          <p:cNvSpPr/>
          <p:nvPr/>
        </p:nvSpPr>
        <p:spPr>
          <a:xfrm>
            <a:off x="1785461" y="2695456"/>
            <a:ext cx="3207544" cy="265628"/>
          </a:xfrm>
          <a:prstGeom prst="rect">
            <a:avLst/>
          </a:prstGeom>
          <a:noFill/>
          <a:ln/>
        </p:spPr>
        <p:txBody>
          <a:bodyPr wrap="none" lIns="0" tIns="0" rIns="0" bIns="0" rtlCol="0" anchor="t"/>
          <a:lstStyle/>
          <a:p>
            <a:pPr marL="0" indent="0" algn="l">
              <a:lnSpc>
                <a:spcPts val="2050"/>
              </a:lnSpc>
              <a:buNone/>
            </a:pPr>
            <a:r>
              <a:rPr lang="en-US" sz="1650" b="1" dirty="0">
                <a:solidFill>
                  <a:srgbClr val="746558"/>
                </a:solidFill>
                <a:latin typeface="Gelasio" pitchFamily="34" charset="0"/>
                <a:ea typeface="Gelasio" pitchFamily="34" charset="-122"/>
                <a:cs typeface="Gelasio" pitchFamily="34" charset="-120"/>
              </a:rPr>
              <a:t>Eliminate Epsilon Productions</a:t>
            </a:r>
            <a:endParaRPr lang="en-US" sz="1650" b="1" dirty="0"/>
          </a:p>
        </p:txBody>
      </p:sp>
      <p:sp>
        <p:nvSpPr>
          <p:cNvPr id="10" name="Text 7"/>
          <p:cNvSpPr/>
          <p:nvPr/>
        </p:nvSpPr>
        <p:spPr>
          <a:xfrm>
            <a:off x="1785461" y="3063002"/>
            <a:ext cx="6763345" cy="271939"/>
          </a:xfrm>
          <a:prstGeom prst="rect">
            <a:avLst/>
          </a:prstGeom>
          <a:noFill/>
          <a:ln/>
        </p:spPr>
        <p:txBody>
          <a:bodyPr wrap="none" lIns="0" tIns="0" rIns="0" bIns="0" rtlCol="0" anchor="t"/>
          <a:lstStyle/>
          <a:p>
            <a:pPr marL="0" indent="0" algn="l">
              <a:lnSpc>
                <a:spcPts val="2100"/>
              </a:lnSpc>
              <a:buNone/>
            </a:pPr>
            <a:r>
              <a:rPr lang="en-US" dirty="0">
                <a:solidFill>
                  <a:srgbClr val="746558"/>
                </a:solidFill>
                <a:latin typeface="Gelasio" pitchFamily="34" charset="0"/>
                <a:ea typeface="Gelasio" pitchFamily="34" charset="-122"/>
                <a:cs typeface="Gelasio" pitchFamily="34" charset="-120"/>
              </a:rPr>
              <a:t>Epsilon productions are productions that have an empty string on the right-hand side.</a:t>
            </a:r>
            <a:endParaRPr lang="en-US" dirty="0"/>
          </a:p>
        </p:txBody>
      </p:sp>
      <p:sp>
        <p:nvSpPr>
          <p:cNvPr id="11" name="Shape 8"/>
          <p:cNvSpPr/>
          <p:nvPr/>
        </p:nvSpPr>
        <p:spPr>
          <a:xfrm>
            <a:off x="1018639" y="4045982"/>
            <a:ext cx="595193" cy="22860"/>
          </a:xfrm>
          <a:prstGeom prst="roundRect">
            <a:avLst>
              <a:gd name="adj" fmla="val 111586"/>
            </a:avLst>
          </a:prstGeom>
          <a:solidFill>
            <a:srgbClr val="D4CEC3"/>
          </a:solidFill>
          <a:ln/>
        </p:spPr>
      </p:sp>
      <p:sp>
        <p:nvSpPr>
          <p:cNvPr id="12" name="Shape 9"/>
          <p:cNvSpPr/>
          <p:nvPr/>
        </p:nvSpPr>
        <p:spPr>
          <a:xfrm>
            <a:off x="658951" y="3866198"/>
            <a:ext cx="382548" cy="382548"/>
          </a:xfrm>
          <a:prstGeom prst="roundRect">
            <a:avLst>
              <a:gd name="adj" fmla="val 6668"/>
            </a:avLst>
          </a:prstGeom>
          <a:solidFill>
            <a:srgbClr val="EEE8DD"/>
          </a:solidFill>
          <a:ln/>
        </p:spPr>
      </p:sp>
      <p:sp>
        <p:nvSpPr>
          <p:cNvPr id="13" name="Text 10"/>
          <p:cNvSpPr/>
          <p:nvPr/>
        </p:nvSpPr>
        <p:spPr>
          <a:xfrm>
            <a:off x="772894" y="3929896"/>
            <a:ext cx="154543" cy="255032"/>
          </a:xfrm>
          <a:prstGeom prst="rect">
            <a:avLst/>
          </a:prstGeom>
          <a:noFill/>
          <a:ln/>
        </p:spPr>
        <p:txBody>
          <a:bodyPr wrap="none" lIns="0" tIns="0" rIns="0" bIns="0" rtlCol="0" anchor="t"/>
          <a:lstStyle/>
          <a:p>
            <a:pPr marL="0" indent="0" algn="ctr">
              <a:lnSpc>
                <a:spcPts val="2000"/>
              </a:lnSpc>
              <a:buNone/>
            </a:pPr>
            <a:r>
              <a:rPr lang="en-US" sz="2000" dirty="0">
                <a:solidFill>
                  <a:srgbClr val="746558"/>
                </a:solidFill>
                <a:latin typeface="Gelasio" pitchFamily="34" charset="0"/>
                <a:ea typeface="Gelasio" pitchFamily="34" charset="-122"/>
                <a:cs typeface="Gelasio" pitchFamily="34" charset="-120"/>
              </a:rPr>
              <a:t>2</a:t>
            </a:r>
            <a:endParaRPr lang="en-US" sz="2000" dirty="0"/>
          </a:p>
        </p:txBody>
      </p:sp>
      <p:sp>
        <p:nvSpPr>
          <p:cNvPr id="14" name="Text 11"/>
          <p:cNvSpPr/>
          <p:nvPr/>
        </p:nvSpPr>
        <p:spPr>
          <a:xfrm>
            <a:off x="1785461" y="3845004"/>
            <a:ext cx="2875717" cy="265628"/>
          </a:xfrm>
          <a:prstGeom prst="rect">
            <a:avLst/>
          </a:prstGeom>
          <a:noFill/>
          <a:ln/>
        </p:spPr>
        <p:txBody>
          <a:bodyPr wrap="none" lIns="0" tIns="0" rIns="0" bIns="0" rtlCol="0" anchor="t"/>
          <a:lstStyle/>
          <a:p>
            <a:pPr marL="0" indent="0" algn="l">
              <a:lnSpc>
                <a:spcPts val="2050"/>
              </a:lnSpc>
              <a:buNone/>
            </a:pPr>
            <a:r>
              <a:rPr lang="en-US" b="1" dirty="0">
                <a:solidFill>
                  <a:srgbClr val="746558"/>
                </a:solidFill>
                <a:latin typeface="Gelasio" pitchFamily="34" charset="0"/>
                <a:ea typeface="Gelasio" pitchFamily="34" charset="-122"/>
                <a:cs typeface="Gelasio" pitchFamily="34" charset="-120"/>
              </a:rPr>
              <a:t>Eliminate Unit Productions</a:t>
            </a:r>
            <a:endParaRPr lang="en-US" b="1" dirty="0"/>
          </a:p>
        </p:txBody>
      </p:sp>
      <p:sp>
        <p:nvSpPr>
          <p:cNvPr id="15" name="Text 12"/>
          <p:cNvSpPr/>
          <p:nvPr/>
        </p:nvSpPr>
        <p:spPr>
          <a:xfrm>
            <a:off x="1785461" y="4212550"/>
            <a:ext cx="6763345" cy="271939"/>
          </a:xfrm>
          <a:prstGeom prst="rect">
            <a:avLst/>
          </a:prstGeom>
          <a:noFill/>
          <a:ln/>
        </p:spPr>
        <p:txBody>
          <a:bodyPr wrap="none" lIns="0" tIns="0" rIns="0" bIns="0" rtlCol="0" anchor="t"/>
          <a:lstStyle/>
          <a:p>
            <a:pPr marL="0" indent="0" algn="l">
              <a:lnSpc>
                <a:spcPts val="2100"/>
              </a:lnSpc>
              <a:buNone/>
            </a:pPr>
            <a:r>
              <a:rPr lang="en-US" dirty="0">
                <a:solidFill>
                  <a:srgbClr val="746558"/>
                </a:solidFill>
                <a:latin typeface="Gelasio" pitchFamily="34" charset="0"/>
                <a:ea typeface="Gelasio" pitchFamily="34" charset="-122"/>
                <a:cs typeface="Gelasio" pitchFamily="34" charset="-120"/>
              </a:rPr>
              <a:t>Unit productions are productions that have a single non-terminal on the right-hand side.</a:t>
            </a:r>
            <a:endParaRPr lang="en-US" dirty="0"/>
          </a:p>
        </p:txBody>
      </p:sp>
      <p:sp>
        <p:nvSpPr>
          <p:cNvPr id="16" name="Shape 13"/>
          <p:cNvSpPr/>
          <p:nvPr/>
        </p:nvSpPr>
        <p:spPr>
          <a:xfrm>
            <a:off x="1018639" y="5195530"/>
            <a:ext cx="595193" cy="22860"/>
          </a:xfrm>
          <a:prstGeom prst="roundRect">
            <a:avLst>
              <a:gd name="adj" fmla="val 111586"/>
            </a:avLst>
          </a:prstGeom>
          <a:solidFill>
            <a:srgbClr val="D4CEC3"/>
          </a:solidFill>
          <a:ln/>
        </p:spPr>
      </p:sp>
      <p:sp>
        <p:nvSpPr>
          <p:cNvPr id="17" name="Shape 14"/>
          <p:cNvSpPr/>
          <p:nvPr/>
        </p:nvSpPr>
        <p:spPr>
          <a:xfrm>
            <a:off x="658951" y="5015746"/>
            <a:ext cx="382548" cy="382548"/>
          </a:xfrm>
          <a:prstGeom prst="roundRect">
            <a:avLst>
              <a:gd name="adj" fmla="val 6668"/>
            </a:avLst>
          </a:prstGeom>
          <a:solidFill>
            <a:srgbClr val="EEE8DD"/>
          </a:solidFill>
          <a:ln/>
        </p:spPr>
      </p:sp>
      <p:sp>
        <p:nvSpPr>
          <p:cNvPr id="18" name="Text 15"/>
          <p:cNvSpPr/>
          <p:nvPr/>
        </p:nvSpPr>
        <p:spPr>
          <a:xfrm>
            <a:off x="773370" y="5079444"/>
            <a:ext cx="153710" cy="255032"/>
          </a:xfrm>
          <a:prstGeom prst="rect">
            <a:avLst/>
          </a:prstGeom>
          <a:noFill/>
          <a:ln/>
        </p:spPr>
        <p:txBody>
          <a:bodyPr wrap="none" lIns="0" tIns="0" rIns="0" bIns="0" rtlCol="0" anchor="t"/>
          <a:lstStyle/>
          <a:p>
            <a:pPr marL="0" indent="0" algn="ctr">
              <a:lnSpc>
                <a:spcPts val="2000"/>
              </a:lnSpc>
              <a:buNone/>
            </a:pPr>
            <a:r>
              <a:rPr lang="en-US" sz="2000" dirty="0">
                <a:solidFill>
                  <a:srgbClr val="746558"/>
                </a:solidFill>
                <a:latin typeface="Gelasio" pitchFamily="34" charset="0"/>
                <a:ea typeface="Gelasio" pitchFamily="34" charset="-122"/>
                <a:cs typeface="Gelasio" pitchFamily="34" charset="-120"/>
              </a:rPr>
              <a:t>3</a:t>
            </a:r>
            <a:endParaRPr lang="en-US" sz="2000" dirty="0"/>
          </a:p>
        </p:txBody>
      </p:sp>
      <p:sp>
        <p:nvSpPr>
          <p:cNvPr id="19" name="Text 16"/>
          <p:cNvSpPr/>
          <p:nvPr/>
        </p:nvSpPr>
        <p:spPr>
          <a:xfrm>
            <a:off x="1785461" y="4946630"/>
            <a:ext cx="3205877" cy="265628"/>
          </a:xfrm>
          <a:prstGeom prst="rect">
            <a:avLst/>
          </a:prstGeom>
          <a:noFill/>
          <a:ln/>
        </p:spPr>
        <p:txBody>
          <a:bodyPr wrap="none" lIns="0" tIns="0" rIns="0" bIns="0" rtlCol="0" anchor="t"/>
          <a:lstStyle/>
          <a:p>
            <a:pPr marL="0" indent="0" algn="l">
              <a:lnSpc>
                <a:spcPts val="2050"/>
              </a:lnSpc>
              <a:buNone/>
            </a:pPr>
            <a:r>
              <a:rPr lang="en-US" b="1" dirty="0">
                <a:solidFill>
                  <a:srgbClr val="746558"/>
                </a:solidFill>
                <a:latin typeface="Gelasio" pitchFamily="34" charset="0"/>
                <a:ea typeface="Gelasio" pitchFamily="34" charset="-122"/>
                <a:cs typeface="Gelasio" pitchFamily="34" charset="-120"/>
              </a:rPr>
              <a:t>Introduce New Non-Terminals</a:t>
            </a:r>
            <a:endParaRPr lang="en-US" b="1" dirty="0"/>
          </a:p>
        </p:txBody>
      </p:sp>
      <p:sp>
        <p:nvSpPr>
          <p:cNvPr id="20" name="Text 17"/>
          <p:cNvSpPr/>
          <p:nvPr/>
        </p:nvSpPr>
        <p:spPr>
          <a:xfrm>
            <a:off x="1785461" y="5362099"/>
            <a:ext cx="6763345" cy="543878"/>
          </a:xfrm>
          <a:prstGeom prst="rect">
            <a:avLst/>
          </a:prstGeom>
          <a:noFill/>
          <a:ln/>
        </p:spPr>
        <p:txBody>
          <a:bodyPr wrap="square" lIns="0" tIns="0" rIns="0" bIns="0" rtlCol="0" anchor="t"/>
          <a:lstStyle/>
          <a:p>
            <a:pPr marL="0" indent="0" algn="l">
              <a:lnSpc>
                <a:spcPts val="2100"/>
              </a:lnSpc>
              <a:buNone/>
            </a:pPr>
            <a:r>
              <a:rPr lang="en-US" dirty="0">
                <a:solidFill>
                  <a:srgbClr val="746558"/>
                </a:solidFill>
                <a:latin typeface="Gelasio" pitchFamily="34" charset="0"/>
                <a:ea typeface="Gelasio" pitchFamily="34" charset="-122"/>
                <a:cs typeface="Gelasio" pitchFamily="34" charset="-120"/>
              </a:rPr>
              <a:t>New non-terminals are introduced to represent combinations of terminals and non-terminals.</a:t>
            </a:r>
            <a:endParaRPr lang="en-US" dirty="0"/>
          </a:p>
        </p:txBody>
      </p:sp>
      <p:sp>
        <p:nvSpPr>
          <p:cNvPr id="21" name="Shape 18"/>
          <p:cNvSpPr/>
          <p:nvPr/>
        </p:nvSpPr>
        <p:spPr>
          <a:xfrm>
            <a:off x="1018639" y="6617018"/>
            <a:ext cx="595193" cy="22860"/>
          </a:xfrm>
          <a:prstGeom prst="roundRect">
            <a:avLst>
              <a:gd name="adj" fmla="val 111586"/>
            </a:avLst>
          </a:prstGeom>
          <a:solidFill>
            <a:srgbClr val="D4CEC3"/>
          </a:solidFill>
          <a:ln/>
        </p:spPr>
      </p:sp>
      <p:sp>
        <p:nvSpPr>
          <p:cNvPr id="22" name="Shape 19"/>
          <p:cNvSpPr/>
          <p:nvPr/>
        </p:nvSpPr>
        <p:spPr>
          <a:xfrm>
            <a:off x="658951" y="6437233"/>
            <a:ext cx="382548" cy="382548"/>
          </a:xfrm>
          <a:prstGeom prst="roundRect">
            <a:avLst>
              <a:gd name="adj" fmla="val 6668"/>
            </a:avLst>
          </a:prstGeom>
          <a:solidFill>
            <a:srgbClr val="EEE8DD"/>
          </a:solidFill>
          <a:ln/>
        </p:spPr>
      </p:sp>
      <p:sp>
        <p:nvSpPr>
          <p:cNvPr id="23" name="Text 20"/>
          <p:cNvSpPr/>
          <p:nvPr/>
        </p:nvSpPr>
        <p:spPr>
          <a:xfrm>
            <a:off x="770632" y="6500932"/>
            <a:ext cx="159068" cy="255032"/>
          </a:xfrm>
          <a:prstGeom prst="rect">
            <a:avLst/>
          </a:prstGeom>
          <a:noFill/>
          <a:ln/>
        </p:spPr>
        <p:txBody>
          <a:bodyPr wrap="none" lIns="0" tIns="0" rIns="0" bIns="0" rtlCol="0" anchor="t"/>
          <a:lstStyle/>
          <a:p>
            <a:pPr marL="0" indent="0" algn="ctr">
              <a:lnSpc>
                <a:spcPts val="2000"/>
              </a:lnSpc>
              <a:buNone/>
            </a:pPr>
            <a:r>
              <a:rPr lang="en-US" sz="2000" dirty="0">
                <a:solidFill>
                  <a:srgbClr val="746558"/>
                </a:solidFill>
                <a:latin typeface="Gelasio" pitchFamily="34" charset="0"/>
                <a:ea typeface="Gelasio" pitchFamily="34" charset="-122"/>
                <a:cs typeface="Gelasio" pitchFamily="34" charset="-120"/>
              </a:rPr>
              <a:t>4</a:t>
            </a:r>
            <a:endParaRPr lang="en-US" sz="2000" dirty="0"/>
          </a:p>
        </p:txBody>
      </p:sp>
      <p:sp>
        <p:nvSpPr>
          <p:cNvPr id="24" name="Text 21"/>
          <p:cNvSpPr/>
          <p:nvPr/>
        </p:nvSpPr>
        <p:spPr>
          <a:xfrm>
            <a:off x="1785461" y="6416040"/>
            <a:ext cx="3365540" cy="265628"/>
          </a:xfrm>
          <a:prstGeom prst="rect">
            <a:avLst/>
          </a:prstGeom>
          <a:noFill/>
          <a:ln/>
        </p:spPr>
        <p:txBody>
          <a:bodyPr wrap="none" lIns="0" tIns="0" rIns="0" bIns="0" rtlCol="0" anchor="t"/>
          <a:lstStyle/>
          <a:p>
            <a:pPr marL="0" indent="0" algn="l">
              <a:lnSpc>
                <a:spcPts val="2050"/>
              </a:lnSpc>
              <a:buNone/>
            </a:pPr>
            <a:r>
              <a:rPr lang="en-US" b="1" dirty="0">
                <a:solidFill>
                  <a:srgbClr val="746558"/>
                </a:solidFill>
                <a:latin typeface="Gelasio" pitchFamily="34" charset="0"/>
                <a:ea typeface="Gelasio" pitchFamily="34" charset="-122"/>
                <a:cs typeface="Gelasio" pitchFamily="34" charset="-120"/>
              </a:rPr>
              <a:t>Convert Remaining Productions</a:t>
            </a:r>
            <a:endParaRPr lang="en-US" b="1" dirty="0"/>
          </a:p>
        </p:txBody>
      </p:sp>
      <p:sp>
        <p:nvSpPr>
          <p:cNvPr id="25" name="Text 22"/>
          <p:cNvSpPr/>
          <p:nvPr/>
        </p:nvSpPr>
        <p:spPr>
          <a:xfrm>
            <a:off x="1785461" y="6783586"/>
            <a:ext cx="6763345" cy="271939"/>
          </a:xfrm>
          <a:prstGeom prst="rect">
            <a:avLst/>
          </a:prstGeom>
          <a:noFill/>
          <a:ln/>
        </p:spPr>
        <p:txBody>
          <a:bodyPr wrap="none" lIns="0" tIns="0" rIns="0" bIns="0" rtlCol="0" anchor="t"/>
          <a:lstStyle/>
          <a:p>
            <a:pPr marL="0" indent="0" algn="l">
              <a:lnSpc>
                <a:spcPts val="2100"/>
              </a:lnSpc>
              <a:buNone/>
            </a:pPr>
            <a:r>
              <a:rPr lang="en-US" dirty="0">
                <a:solidFill>
                  <a:srgbClr val="746558"/>
                </a:solidFill>
                <a:latin typeface="Gelasio" pitchFamily="34" charset="0"/>
                <a:ea typeface="Gelasio" pitchFamily="34" charset="-122"/>
                <a:cs typeface="Gelasio" pitchFamily="34" charset="-120"/>
              </a:rPr>
              <a:t>The remaining productions are converted to the standard CNF format.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92706" y="544830"/>
            <a:ext cx="7758589" cy="1237059"/>
          </a:xfrm>
          <a:prstGeom prst="rect">
            <a:avLst/>
          </a:prstGeom>
          <a:noFill/>
          <a:ln/>
        </p:spPr>
        <p:txBody>
          <a:bodyPr wrap="square" lIns="0" tIns="0" rIns="0" bIns="0" rtlCol="0" anchor="t"/>
          <a:lstStyle/>
          <a:p>
            <a:pPr marL="0" indent="0">
              <a:lnSpc>
                <a:spcPts val="4850"/>
              </a:lnSpc>
              <a:buNone/>
            </a:pPr>
            <a:r>
              <a:rPr lang="en-US" sz="3850" dirty="0">
                <a:solidFill>
                  <a:srgbClr val="484237"/>
                </a:solidFill>
                <a:latin typeface="Gelasio" pitchFamily="34" charset="0"/>
                <a:ea typeface="Gelasio" pitchFamily="34" charset="-122"/>
                <a:cs typeface="Gelasio" pitchFamily="34" charset="-120"/>
              </a:rPr>
              <a:t>Parsing Algorithms and Chomsky Normal Form</a:t>
            </a:r>
            <a:endParaRPr lang="en-US" sz="3850" dirty="0"/>
          </a:p>
        </p:txBody>
      </p:sp>
      <p:sp>
        <p:nvSpPr>
          <p:cNvPr id="4" name="Text 1"/>
          <p:cNvSpPr/>
          <p:nvPr/>
        </p:nvSpPr>
        <p:spPr>
          <a:xfrm>
            <a:off x="692706" y="2078712"/>
            <a:ext cx="7758589" cy="633174"/>
          </a:xfrm>
          <a:prstGeom prst="rect">
            <a:avLst/>
          </a:prstGeom>
          <a:noFill/>
          <a:ln/>
        </p:spPr>
        <p:txBody>
          <a:bodyPr wrap="square" lIns="0" tIns="0" rIns="0" bIns="0" rtlCol="0" anchor="t"/>
          <a:lstStyle/>
          <a:p>
            <a:pPr marL="0" indent="0">
              <a:lnSpc>
                <a:spcPts val="2450"/>
              </a:lnSpc>
              <a:buNone/>
            </a:pPr>
            <a:r>
              <a:rPr lang="en-US" sz="1550" dirty="0">
                <a:solidFill>
                  <a:srgbClr val="746558"/>
                </a:solidFill>
                <a:latin typeface="Gelasio" pitchFamily="34" charset="0"/>
                <a:ea typeface="Gelasio" pitchFamily="34" charset="-122"/>
                <a:cs typeface="Gelasio" pitchFamily="34" charset="-120"/>
              </a:rPr>
              <a:t>CNF is a crucial factor in the design of efficient parsing algorithms. It simplifies the process of analyzing and understanding the structure of sentences.</a:t>
            </a:r>
            <a:endParaRPr lang="en-US" sz="1550" dirty="0"/>
          </a:p>
        </p:txBody>
      </p:sp>
      <p:pic>
        <p:nvPicPr>
          <p:cNvPr id="5" name="Image 1" descr="preencoded.png"/>
          <p:cNvPicPr>
            <a:picLocks noChangeAspect="1"/>
          </p:cNvPicPr>
          <p:nvPr/>
        </p:nvPicPr>
        <p:blipFill>
          <a:blip r:embed="rId4"/>
          <a:stretch>
            <a:fillRect/>
          </a:stretch>
        </p:blipFill>
        <p:spPr>
          <a:xfrm>
            <a:off x="692706" y="2934533"/>
            <a:ext cx="989648" cy="1583412"/>
          </a:xfrm>
          <a:prstGeom prst="rect">
            <a:avLst/>
          </a:prstGeom>
        </p:spPr>
      </p:pic>
      <p:sp>
        <p:nvSpPr>
          <p:cNvPr id="6" name="Text 2"/>
          <p:cNvSpPr/>
          <p:nvPr/>
        </p:nvSpPr>
        <p:spPr>
          <a:xfrm>
            <a:off x="1979176" y="3132415"/>
            <a:ext cx="2474119" cy="309205"/>
          </a:xfrm>
          <a:prstGeom prst="rect">
            <a:avLst/>
          </a:prstGeom>
          <a:noFill/>
          <a:ln/>
        </p:spPr>
        <p:txBody>
          <a:bodyPr wrap="none" lIns="0" tIns="0" rIns="0" bIns="0" rtlCol="0" anchor="t"/>
          <a:lstStyle/>
          <a:p>
            <a:pPr marL="0" indent="0" algn="l">
              <a:lnSpc>
                <a:spcPts val="2400"/>
              </a:lnSpc>
              <a:buNone/>
            </a:pPr>
            <a:r>
              <a:rPr lang="en-US" sz="1900" b="1" dirty="0">
                <a:solidFill>
                  <a:srgbClr val="746558"/>
                </a:solidFill>
                <a:latin typeface="Gelasio" pitchFamily="34" charset="0"/>
                <a:ea typeface="Gelasio" pitchFamily="34" charset="-122"/>
                <a:cs typeface="Gelasio" pitchFamily="34" charset="-120"/>
              </a:rPr>
              <a:t>Bottom-Up Parsing</a:t>
            </a:r>
            <a:endParaRPr lang="en-US" sz="1900" b="1" dirty="0"/>
          </a:p>
        </p:txBody>
      </p:sp>
      <p:sp>
        <p:nvSpPr>
          <p:cNvPr id="7" name="Text 3"/>
          <p:cNvSpPr/>
          <p:nvPr/>
        </p:nvSpPr>
        <p:spPr>
          <a:xfrm>
            <a:off x="1979176" y="3560326"/>
            <a:ext cx="6472118" cy="633174"/>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Bottom-up parsing algorithms work by starting from the terminals and building up the parse tree.</a:t>
            </a:r>
            <a:endParaRPr lang="en-US" sz="1550" dirty="0"/>
          </a:p>
        </p:txBody>
      </p:sp>
      <p:pic>
        <p:nvPicPr>
          <p:cNvPr id="8" name="Image 2" descr="preencoded.png"/>
          <p:cNvPicPr>
            <a:picLocks noChangeAspect="1"/>
          </p:cNvPicPr>
          <p:nvPr/>
        </p:nvPicPr>
        <p:blipFill>
          <a:blip r:embed="rId5"/>
          <a:stretch>
            <a:fillRect/>
          </a:stretch>
        </p:blipFill>
        <p:spPr>
          <a:xfrm>
            <a:off x="692706" y="4517946"/>
            <a:ext cx="989648" cy="1583412"/>
          </a:xfrm>
          <a:prstGeom prst="rect">
            <a:avLst/>
          </a:prstGeom>
        </p:spPr>
      </p:pic>
      <p:sp>
        <p:nvSpPr>
          <p:cNvPr id="9" name="Text 4"/>
          <p:cNvSpPr/>
          <p:nvPr/>
        </p:nvSpPr>
        <p:spPr>
          <a:xfrm>
            <a:off x="1979176" y="4715828"/>
            <a:ext cx="2474119" cy="309205"/>
          </a:xfrm>
          <a:prstGeom prst="rect">
            <a:avLst/>
          </a:prstGeom>
          <a:noFill/>
          <a:ln/>
        </p:spPr>
        <p:txBody>
          <a:bodyPr wrap="none" lIns="0" tIns="0" rIns="0" bIns="0" rtlCol="0" anchor="t"/>
          <a:lstStyle/>
          <a:p>
            <a:pPr marL="0" indent="0" algn="l">
              <a:lnSpc>
                <a:spcPts val="2400"/>
              </a:lnSpc>
              <a:buNone/>
            </a:pPr>
            <a:r>
              <a:rPr lang="en-US" sz="1900" b="1" dirty="0">
                <a:solidFill>
                  <a:srgbClr val="746558"/>
                </a:solidFill>
                <a:latin typeface="Gelasio" pitchFamily="34" charset="0"/>
                <a:ea typeface="Gelasio" pitchFamily="34" charset="-122"/>
                <a:cs typeface="Gelasio" pitchFamily="34" charset="-120"/>
              </a:rPr>
              <a:t>Top-Down Parsing</a:t>
            </a:r>
            <a:endParaRPr lang="en-US" sz="1900" b="1" dirty="0"/>
          </a:p>
        </p:txBody>
      </p:sp>
      <p:sp>
        <p:nvSpPr>
          <p:cNvPr id="10" name="Text 5"/>
          <p:cNvSpPr/>
          <p:nvPr/>
        </p:nvSpPr>
        <p:spPr>
          <a:xfrm>
            <a:off x="1979176" y="5143738"/>
            <a:ext cx="6472118" cy="633174"/>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Top-down parsing algorithms start from the start symbol and expand it to match the input string.</a:t>
            </a:r>
            <a:endParaRPr lang="en-US" sz="1550" dirty="0"/>
          </a:p>
        </p:txBody>
      </p:sp>
      <p:pic>
        <p:nvPicPr>
          <p:cNvPr id="11" name="Image 3" descr="preencoded.png"/>
          <p:cNvPicPr>
            <a:picLocks noChangeAspect="1"/>
          </p:cNvPicPr>
          <p:nvPr/>
        </p:nvPicPr>
        <p:blipFill>
          <a:blip r:embed="rId6"/>
          <a:stretch>
            <a:fillRect/>
          </a:stretch>
        </p:blipFill>
        <p:spPr>
          <a:xfrm>
            <a:off x="692706" y="6101358"/>
            <a:ext cx="989648" cy="1583412"/>
          </a:xfrm>
          <a:prstGeom prst="rect">
            <a:avLst/>
          </a:prstGeom>
        </p:spPr>
      </p:pic>
      <p:sp>
        <p:nvSpPr>
          <p:cNvPr id="12" name="Text 6"/>
          <p:cNvSpPr/>
          <p:nvPr/>
        </p:nvSpPr>
        <p:spPr>
          <a:xfrm>
            <a:off x="1979176" y="6299240"/>
            <a:ext cx="2474119" cy="309205"/>
          </a:xfrm>
          <a:prstGeom prst="rect">
            <a:avLst/>
          </a:prstGeom>
          <a:noFill/>
          <a:ln/>
        </p:spPr>
        <p:txBody>
          <a:bodyPr wrap="none" lIns="0" tIns="0" rIns="0" bIns="0" rtlCol="0" anchor="t"/>
          <a:lstStyle/>
          <a:p>
            <a:pPr marL="0" indent="0" algn="l">
              <a:lnSpc>
                <a:spcPts val="2400"/>
              </a:lnSpc>
              <a:buNone/>
            </a:pPr>
            <a:r>
              <a:rPr lang="en-US" sz="1900" b="1" dirty="0">
                <a:solidFill>
                  <a:srgbClr val="746558"/>
                </a:solidFill>
                <a:latin typeface="Gelasio" pitchFamily="34" charset="0"/>
                <a:ea typeface="Gelasio" pitchFamily="34" charset="-122"/>
                <a:cs typeface="Gelasio" pitchFamily="34" charset="-120"/>
              </a:rPr>
              <a:t>Chart Parsing</a:t>
            </a:r>
            <a:endParaRPr lang="en-US" sz="1900" b="1" dirty="0"/>
          </a:p>
        </p:txBody>
      </p:sp>
      <p:sp>
        <p:nvSpPr>
          <p:cNvPr id="13" name="Text 7"/>
          <p:cNvSpPr/>
          <p:nvPr/>
        </p:nvSpPr>
        <p:spPr>
          <a:xfrm>
            <a:off x="1979176" y="6727150"/>
            <a:ext cx="6472118" cy="633174"/>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Chart parsing combines bottom-up and top-down approaches to efficiently parse sentences.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4064"/>
            <a:ext cx="5486400" cy="8229600"/>
          </a:xfrm>
          <a:prstGeom prst="rect">
            <a:avLst/>
          </a:prstGeom>
        </p:spPr>
      </p:pic>
      <p:sp>
        <p:nvSpPr>
          <p:cNvPr id="3" name="Text 0"/>
          <p:cNvSpPr/>
          <p:nvPr/>
        </p:nvSpPr>
        <p:spPr>
          <a:xfrm>
            <a:off x="6280190" y="176236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484237"/>
                </a:solidFill>
                <a:latin typeface="Gelasio" pitchFamily="34" charset="0"/>
                <a:ea typeface="Gelasio" pitchFamily="34" charset="-122"/>
                <a:cs typeface="Gelasio" pitchFamily="34" charset="-120"/>
              </a:rPr>
              <a:t>Time Complexity of Parsing Algorithms</a:t>
            </a:r>
            <a:endParaRPr lang="en-US" sz="4450" dirty="0"/>
          </a:p>
        </p:txBody>
      </p:sp>
      <p:sp>
        <p:nvSpPr>
          <p:cNvPr id="4" name="Text 1"/>
          <p:cNvSpPr/>
          <p:nvPr/>
        </p:nvSpPr>
        <p:spPr>
          <a:xfrm>
            <a:off x="6280190" y="3520083"/>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Parsing algorithms in CNF typically have a time complexity of O(n^3), where n is the length of the input sentence.</a:t>
            </a:r>
            <a:endParaRPr lang="en-US" sz="1750" dirty="0"/>
          </a:p>
        </p:txBody>
      </p:sp>
      <p:sp>
        <p:nvSpPr>
          <p:cNvPr id="5" name="Shape 2"/>
          <p:cNvSpPr/>
          <p:nvPr/>
        </p:nvSpPr>
        <p:spPr>
          <a:xfrm>
            <a:off x="6280190" y="4501039"/>
            <a:ext cx="7556421" cy="1966198"/>
          </a:xfrm>
          <a:prstGeom prst="roundRect">
            <a:avLst>
              <a:gd name="adj" fmla="val 1730"/>
            </a:avLst>
          </a:prstGeom>
          <a:noFill/>
          <a:ln w="7620">
            <a:solidFill>
              <a:srgbClr val="000000">
                <a:alpha val="8000"/>
              </a:srgbClr>
            </a:solidFill>
            <a:prstDash val="solid"/>
          </a:ln>
        </p:spPr>
      </p:sp>
      <p:sp>
        <p:nvSpPr>
          <p:cNvPr id="6" name="Shape 3"/>
          <p:cNvSpPr/>
          <p:nvPr/>
        </p:nvSpPr>
        <p:spPr>
          <a:xfrm>
            <a:off x="6287810" y="4508659"/>
            <a:ext cx="7541181" cy="650319"/>
          </a:xfrm>
          <a:prstGeom prst="rect">
            <a:avLst/>
          </a:prstGeom>
          <a:solidFill>
            <a:srgbClr val="FFFFFF">
              <a:alpha val="4000"/>
            </a:srgbClr>
          </a:solidFill>
          <a:ln/>
        </p:spPr>
      </p:sp>
      <p:sp>
        <p:nvSpPr>
          <p:cNvPr id="7" name="Text 4"/>
          <p:cNvSpPr/>
          <p:nvPr/>
        </p:nvSpPr>
        <p:spPr>
          <a:xfrm>
            <a:off x="6514624" y="4652367"/>
            <a:ext cx="3313152" cy="362903"/>
          </a:xfrm>
          <a:prstGeom prst="rect">
            <a:avLst/>
          </a:prstGeom>
          <a:noFill/>
          <a:ln/>
        </p:spPr>
        <p:txBody>
          <a:bodyPr wrap="none" lIns="0" tIns="0" rIns="0" bIns="0" rtlCol="0" anchor="t"/>
          <a:lstStyle/>
          <a:p>
            <a:pPr marL="0" indent="0">
              <a:lnSpc>
                <a:spcPts val="2850"/>
              </a:lnSpc>
              <a:buNone/>
            </a:pPr>
            <a:r>
              <a:rPr lang="en-US" sz="1750" b="1" dirty="0">
                <a:solidFill>
                  <a:srgbClr val="746558"/>
                </a:solidFill>
                <a:latin typeface="Gelasio" pitchFamily="34" charset="0"/>
                <a:ea typeface="Gelasio" pitchFamily="34" charset="-122"/>
                <a:cs typeface="Gelasio" pitchFamily="34" charset="-120"/>
              </a:rPr>
              <a:t>Algorithm</a:t>
            </a:r>
            <a:endParaRPr lang="en-US" sz="1750" b="1" dirty="0"/>
          </a:p>
        </p:txBody>
      </p:sp>
      <p:sp>
        <p:nvSpPr>
          <p:cNvPr id="8" name="Text 5"/>
          <p:cNvSpPr/>
          <p:nvPr/>
        </p:nvSpPr>
        <p:spPr>
          <a:xfrm>
            <a:off x="10289024" y="4652367"/>
            <a:ext cx="3313152" cy="362903"/>
          </a:xfrm>
          <a:prstGeom prst="rect">
            <a:avLst/>
          </a:prstGeom>
          <a:noFill/>
          <a:ln/>
        </p:spPr>
        <p:txBody>
          <a:bodyPr wrap="none" lIns="0" tIns="0" rIns="0" bIns="0" rtlCol="0" anchor="t"/>
          <a:lstStyle/>
          <a:p>
            <a:pPr marL="0" indent="0">
              <a:lnSpc>
                <a:spcPts val="2850"/>
              </a:lnSpc>
              <a:buNone/>
            </a:pPr>
            <a:r>
              <a:rPr lang="en-US" sz="1750" b="1" dirty="0">
                <a:solidFill>
                  <a:srgbClr val="746558"/>
                </a:solidFill>
                <a:latin typeface="Gelasio" pitchFamily="34" charset="0"/>
                <a:ea typeface="Gelasio" pitchFamily="34" charset="-122"/>
                <a:cs typeface="Gelasio" pitchFamily="34" charset="-120"/>
              </a:rPr>
              <a:t>Time Complexity</a:t>
            </a:r>
            <a:endParaRPr lang="en-US" sz="1750" b="1" dirty="0"/>
          </a:p>
        </p:txBody>
      </p:sp>
      <p:sp>
        <p:nvSpPr>
          <p:cNvPr id="9" name="Shape 6"/>
          <p:cNvSpPr/>
          <p:nvPr/>
        </p:nvSpPr>
        <p:spPr>
          <a:xfrm>
            <a:off x="6287810" y="5158978"/>
            <a:ext cx="7541181" cy="650319"/>
          </a:xfrm>
          <a:prstGeom prst="rect">
            <a:avLst/>
          </a:prstGeom>
          <a:solidFill>
            <a:srgbClr val="000000">
              <a:alpha val="4000"/>
            </a:srgbClr>
          </a:solidFill>
          <a:ln/>
        </p:spPr>
      </p:sp>
      <p:sp>
        <p:nvSpPr>
          <p:cNvPr id="10" name="Text 7"/>
          <p:cNvSpPr/>
          <p:nvPr/>
        </p:nvSpPr>
        <p:spPr>
          <a:xfrm>
            <a:off x="6514624" y="5302687"/>
            <a:ext cx="3313152"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CYK Algorithm</a:t>
            </a:r>
            <a:endParaRPr lang="en-US" sz="1750" dirty="0"/>
          </a:p>
        </p:txBody>
      </p:sp>
      <p:sp>
        <p:nvSpPr>
          <p:cNvPr id="11" name="Text 8"/>
          <p:cNvSpPr/>
          <p:nvPr/>
        </p:nvSpPr>
        <p:spPr>
          <a:xfrm>
            <a:off x="10289024" y="5302687"/>
            <a:ext cx="3313152"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O(n^3)</a:t>
            </a:r>
            <a:endParaRPr lang="en-US" sz="1750" dirty="0"/>
          </a:p>
        </p:txBody>
      </p:sp>
      <p:sp>
        <p:nvSpPr>
          <p:cNvPr id="12" name="Shape 9"/>
          <p:cNvSpPr/>
          <p:nvPr/>
        </p:nvSpPr>
        <p:spPr>
          <a:xfrm>
            <a:off x="6287810" y="5809298"/>
            <a:ext cx="7541181" cy="650319"/>
          </a:xfrm>
          <a:prstGeom prst="rect">
            <a:avLst/>
          </a:prstGeom>
          <a:solidFill>
            <a:srgbClr val="FFFFFF">
              <a:alpha val="4000"/>
            </a:srgbClr>
          </a:solidFill>
          <a:ln/>
        </p:spPr>
      </p:sp>
      <p:sp>
        <p:nvSpPr>
          <p:cNvPr id="13" name="Text 10"/>
          <p:cNvSpPr/>
          <p:nvPr/>
        </p:nvSpPr>
        <p:spPr>
          <a:xfrm>
            <a:off x="6514624" y="5953006"/>
            <a:ext cx="3313152"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Earley Algorithm</a:t>
            </a:r>
            <a:endParaRPr lang="en-US" sz="1750" dirty="0"/>
          </a:p>
        </p:txBody>
      </p:sp>
      <p:sp>
        <p:nvSpPr>
          <p:cNvPr id="14" name="Text 11"/>
          <p:cNvSpPr/>
          <p:nvPr/>
        </p:nvSpPr>
        <p:spPr>
          <a:xfrm>
            <a:off x="10289024" y="5953006"/>
            <a:ext cx="3313152"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O(n^3)</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94015" y="545425"/>
            <a:ext cx="7755969" cy="1239441"/>
          </a:xfrm>
          <a:prstGeom prst="rect">
            <a:avLst/>
          </a:prstGeom>
          <a:noFill/>
          <a:ln/>
        </p:spPr>
        <p:txBody>
          <a:bodyPr wrap="square" lIns="0" tIns="0" rIns="0" bIns="0" rtlCol="0" anchor="t"/>
          <a:lstStyle/>
          <a:p>
            <a:pPr marL="0" indent="0">
              <a:lnSpc>
                <a:spcPts val="4850"/>
              </a:lnSpc>
              <a:buNone/>
            </a:pPr>
            <a:r>
              <a:rPr lang="en-US" sz="3900" dirty="0">
                <a:solidFill>
                  <a:srgbClr val="484237"/>
                </a:solidFill>
                <a:latin typeface="Gelasio" pitchFamily="34" charset="0"/>
                <a:ea typeface="Gelasio" pitchFamily="34" charset="-122"/>
                <a:cs typeface="Gelasio" pitchFamily="34" charset="-120"/>
              </a:rPr>
              <a:t>Applications of Chomsky Normal Form</a:t>
            </a:r>
            <a:endParaRPr lang="en-US" sz="3900" dirty="0"/>
          </a:p>
        </p:txBody>
      </p:sp>
      <p:sp>
        <p:nvSpPr>
          <p:cNvPr id="4" name="Text 1"/>
          <p:cNvSpPr/>
          <p:nvPr/>
        </p:nvSpPr>
        <p:spPr>
          <a:xfrm>
            <a:off x="694015" y="2082284"/>
            <a:ext cx="7755969" cy="634603"/>
          </a:xfrm>
          <a:prstGeom prst="rect">
            <a:avLst/>
          </a:prstGeom>
          <a:noFill/>
          <a:ln/>
        </p:spPr>
        <p:txBody>
          <a:bodyPr wrap="square" lIns="0" tIns="0" rIns="0" bIns="0" rtlCol="0" anchor="t"/>
          <a:lstStyle/>
          <a:p>
            <a:pPr marL="0" indent="0">
              <a:lnSpc>
                <a:spcPts val="2450"/>
              </a:lnSpc>
              <a:buNone/>
            </a:pPr>
            <a:r>
              <a:rPr lang="en-US" sz="1550" dirty="0">
                <a:solidFill>
                  <a:srgbClr val="746558"/>
                </a:solidFill>
                <a:latin typeface="Gelasio" pitchFamily="34" charset="0"/>
                <a:ea typeface="Gelasio" pitchFamily="34" charset="-122"/>
                <a:cs typeface="Gelasio" pitchFamily="34" charset="-120"/>
              </a:rPr>
              <a:t>CNF has numerous applications across different areas of computer science and linguistics.</a:t>
            </a:r>
            <a:endParaRPr lang="en-US" sz="1550" dirty="0"/>
          </a:p>
        </p:txBody>
      </p:sp>
      <p:pic>
        <p:nvPicPr>
          <p:cNvPr id="5" name="Image 1" descr="preencoded.png"/>
          <p:cNvPicPr>
            <a:picLocks noChangeAspect="1"/>
          </p:cNvPicPr>
          <p:nvPr/>
        </p:nvPicPr>
        <p:blipFill>
          <a:blip r:embed="rId4"/>
          <a:stretch>
            <a:fillRect/>
          </a:stretch>
        </p:blipFill>
        <p:spPr>
          <a:xfrm>
            <a:off x="694015" y="2939891"/>
            <a:ext cx="495776" cy="495776"/>
          </a:xfrm>
          <a:prstGeom prst="rect">
            <a:avLst/>
          </a:prstGeom>
        </p:spPr>
      </p:pic>
      <p:sp>
        <p:nvSpPr>
          <p:cNvPr id="6" name="Text 2"/>
          <p:cNvSpPr/>
          <p:nvPr/>
        </p:nvSpPr>
        <p:spPr>
          <a:xfrm>
            <a:off x="694015" y="3633907"/>
            <a:ext cx="3567708" cy="309801"/>
          </a:xfrm>
          <a:prstGeom prst="rect">
            <a:avLst/>
          </a:prstGeom>
          <a:noFill/>
          <a:ln/>
        </p:spPr>
        <p:txBody>
          <a:bodyPr wrap="none" lIns="0" tIns="0" rIns="0" bIns="0" rtlCol="0" anchor="t"/>
          <a:lstStyle/>
          <a:p>
            <a:pPr marL="0" indent="0" algn="l">
              <a:lnSpc>
                <a:spcPts val="2400"/>
              </a:lnSpc>
              <a:buNone/>
            </a:pPr>
            <a:r>
              <a:rPr lang="en-US" sz="1950" b="1" dirty="0">
                <a:solidFill>
                  <a:srgbClr val="746558"/>
                </a:solidFill>
                <a:latin typeface="Gelasio" pitchFamily="34" charset="0"/>
                <a:ea typeface="Gelasio" pitchFamily="34" charset="-122"/>
                <a:cs typeface="Gelasio" pitchFamily="34" charset="-120"/>
              </a:rPr>
              <a:t>Natural Language Processing</a:t>
            </a:r>
            <a:endParaRPr lang="en-US" sz="1950" b="1" dirty="0"/>
          </a:p>
        </p:txBody>
      </p:sp>
      <p:sp>
        <p:nvSpPr>
          <p:cNvPr id="7" name="Text 3"/>
          <p:cNvSpPr/>
          <p:nvPr/>
        </p:nvSpPr>
        <p:spPr>
          <a:xfrm>
            <a:off x="694015" y="4062651"/>
            <a:ext cx="3729276" cy="951905"/>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CNF is used in natural language processing systems to analyze and understand human language.</a:t>
            </a:r>
            <a:endParaRPr lang="en-US" sz="1550" dirty="0"/>
          </a:p>
        </p:txBody>
      </p:sp>
      <p:pic>
        <p:nvPicPr>
          <p:cNvPr id="8" name="Image 2" descr="preencoded.png"/>
          <p:cNvPicPr>
            <a:picLocks noChangeAspect="1"/>
          </p:cNvPicPr>
          <p:nvPr/>
        </p:nvPicPr>
        <p:blipFill>
          <a:blip r:embed="rId5"/>
          <a:stretch>
            <a:fillRect/>
          </a:stretch>
        </p:blipFill>
        <p:spPr>
          <a:xfrm>
            <a:off x="4720709" y="2939891"/>
            <a:ext cx="495776" cy="495776"/>
          </a:xfrm>
          <a:prstGeom prst="rect">
            <a:avLst/>
          </a:prstGeom>
        </p:spPr>
      </p:pic>
      <p:sp>
        <p:nvSpPr>
          <p:cNvPr id="9" name="Text 4"/>
          <p:cNvSpPr/>
          <p:nvPr/>
        </p:nvSpPr>
        <p:spPr>
          <a:xfrm>
            <a:off x="4720709" y="3633907"/>
            <a:ext cx="2478881" cy="309801"/>
          </a:xfrm>
          <a:prstGeom prst="rect">
            <a:avLst/>
          </a:prstGeom>
          <a:noFill/>
          <a:ln/>
        </p:spPr>
        <p:txBody>
          <a:bodyPr wrap="none" lIns="0" tIns="0" rIns="0" bIns="0" rtlCol="0" anchor="t"/>
          <a:lstStyle/>
          <a:p>
            <a:pPr marL="0" indent="0" algn="l">
              <a:lnSpc>
                <a:spcPts val="2400"/>
              </a:lnSpc>
              <a:buNone/>
            </a:pPr>
            <a:r>
              <a:rPr lang="en-US" sz="1950" b="1" dirty="0">
                <a:solidFill>
                  <a:srgbClr val="746558"/>
                </a:solidFill>
                <a:latin typeface="Gelasio" pitchFamily="34" charset="0"/>
                <a:ea typeface="Gelasio" pitchFamily="34" charset="-122"/>
                <a:cs typeface="Gelasio" pitchFamily="34" charset="-120"/>
              </a:rPr>
              <a:t>Compiler Design</a:t>
            </a:r>
            <a:endParaRPr lang="en-US" sz="1950" b="1" dirty="0"/>
          </a:p>
        </p:txBody>
      </p:sp>
      <p:sp>
        <p:nvSpPr>
          <p:cNvPr id="10" name="Text 5"/>
          <p:cNvSpPr/>
          <p:nvPr/>
        </p:nvSpPr>
        <p:spPr>
          <a:xfrm>
            <a:off x="4720709" y="4074683"/>
            <a:ext cx="3729276" cy="634603"/>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Compilers use CNF to parse source code and generate executable programs.</a:t>
            </a:r>
            <a:endParaRPr lang="en-US" sz="1550" dirty="0"/>
          </a:p>
        </p:txBody>
      </p:sp>
      <p:pic>
        <p:nvPicPr>
          <p:cNvPr id="11" name="Image 3" descr="preencoded.png"/>
          <p:cNvPicPr>
            <a:picLocks noChangeAspect="1"/>
          </p:cNvPicPr>
          <p:nvPr/>
        </p:nvPicPr>
        <p:blipFill>
          <a:blip r:embed="rId6"/>
          <a:stretch>
            <a:fillRect/>
          </a:stretch>
        </p:blipFill>
        <p:spPr>
          <a:xfrm>
            <a:off x="694015" y="5609392"/>
            <a:ext cx="495776" cy="495776"/>
          </a:xfrm>
          <a:prstGeom prst="rect">
            <a:avLst/>
          </a:prstGeom>
        </p:spPr>
      </p:pic>
      <p:sp>
        <p:nvSpPr>
          <p:cNvPr id="12" name="Text 6"/>
          <p:cNvSpPr/>
          <p:nvPr/>
        </p:nvSpPr>
        <p:spPr>
          <a:xfrm>
            <a:off x="694015" y="6303407"/>
            <a:ext cx="2588062" cy="309801"/>
          </a:xfrm>
          <a:prstGeom prst="rect">
            <a:avLst/>
          </a:prstGeom>
          <a:noFill/>
          <a:ln/>
        </p:spPr>
        <p:txBody>
          <a:bodyPr wrap="none" lIns="0" tIns="0" rIns="0" bIns="0" rtlCol="0" anchor="t"/>
          <a:lstStyle/>
          <a:p>
            <a:pPr marL="0" indent="0" algn="l">
              <a:lnSpc>
                <a:spcPts val="2400"/>
              </a:lnSpc>
              <a:buNone/>
            </a:pPr>
            <a:r>
              <a:rPr lang="en-US" sz="1950" b="1" dirty="0">
                <a:solidFill>
                  <a:srgbClr val="746558"/>
                </a:solidFill>
                <a:latin typeface="Gelasio" pitchFamily="34" charset="0"/>
                <a:ea typeface="Gelasio" pitchFamily="34" charset="-122"/>
                <a:cs typeface="Gelasio" pitchFamily="34" charset="-120"/>
              </a:rPr>
              <a:t>Artificial Intelligence</a:t>
            </a:r>
            <a:endParaRPr lang="en-US" sz="1950" b="1" dirty="0"/>
          </a:p>
        </p:txBody>
      </p:sp>
      <p:sp>
        <p:nvSpPr>
          <p:cNvPr id="13" name="Text 7"/>
          <p:cNvSpPr/>
          <p:nvPr/>
        </p:nvSpPr>
        <p:spPr>
          <a:xfrm>
            <a:off x="694015" y="6732151"/>
            <a:ext cx="3729276" cy="951905"/>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CNF plays a role in artificial intelligence systems, enabling them to process and understand language.</a:t>
            </a:r>
            <a:endParaRPr lang="en-US" sz="1550" dirty="0"/>
          </a:p>
        </p:txBody>
      </p:sp>
      <p:pic>
        <p:nvPicPr>
          <p:cNvPr id="14" name="Image 4" descr="preencoded.png"/>
          <p:cNvPicPr>
            <a:picLocks noChangeAspect="1"/>
          </p:cNvPicPr>
          <p:nvPr/>
        </p:nvPicPr>
        <p:blipFill>
          <a:blip r:embed="rId7"/>
          <a:stretch>
            <a:fillRect/>
          </a:stretch>
        </p:blipFill>
        <p:spPr>
          <a:xfrm>
            <a:off x="4720709" y="5609392"/>
            <a:ext cx="495776" cy="495776"/>
          </a:xfrm>
          <a:prstGeom prst="rect">
            <a:avLst/>
          </a:prstGeom>
        </p:spPr>
      </p:pic>
      <p:sp>
        <p:nvSpPr>
          <p:cNvPr id="15" name="Text 8"/>
          <p:cNvSpPr/>
          <p:nvPr/>
        </p:nvSpPr>
        <p:spPr>
          <a:xfrm>
            <a:off x="4720709" y="6303407"/>
            <a:ext cx="3226118" cy="309801"/>
          </a:xfrm>
          <a:prstGeom prst="rect">
            <a:avLst/>
          </a:prstGeom>
          <a:noFill/>
          <a:ln/>
        </p:spPr>
        <p:txBody>
          <a:bodyPr wrap="none" lIns="0" tIns="0" rIns="0" bIns="0" rtlCol="0" anchor="t"/>
          <a:lstStyle/>
          <a:p>
            <a:pPr marL="0" indent="0" algn="l">
              <a:lnSpc>
                <a:spcPts val="2400"/>
              </a:lnSpc>
              <a:buNone/>
            </a:pPr>
            <a:r>
              <a:rPr lang="en-US" sz="1950" b="1" dirty="0">
                <a:solidFill>
                  <a:srgbClr val="746558"/>
                </a:solidFill>
                <a:latin typeface="Gelasio" pitchFamily="34" charset="0"/>
                <a:ea typeface="Gelasio" pitchFamily="34" charset="-122"/>
                <a:cs typeface="Gelasio" pitchFamily="34" charset="-120"/>
              </a:rPr>
              <a:t>Computational Linguistics</a:t>
            </a:r>
            <a:endParaRPr lang="en-US" sz="1950" b="1" dirty="0"/>
          </a:p>
        </p:txBody>
      </p:sp>
      <p:sp>
        <p:nvSpPr>
          <p:cNvPr id="16" name="Text 9"/>
          <p:cNvSpPr/>
          <p:nvPr/>
        </p:nvSpPr>
        <p:spPr>
          <a:xfrm>
            <a:off x="4720709" y="6732151"/>
            <a:ext cx="3729276" cy="634603"/>
          </a:xfrm>
          <a:prstGeom prst="rect">
            <a:avLst/>
          </a:prstGeom>
          <a:noFill/>
          <a:ln/>
        </p:spPr>
        <p:txBody>
          <a:bodyPr wrap="square" lIns="0" tIns="0" rIns="0" bIns="0" rtlCol="0" anchor="t"/>
          <a:lstStyle/>
          <a:p>
            <a:pPr marL="0" indent="0" algn="l">
              <a:lnSpc>
                <a:spcPts val="2450"/>
              </a:lnSpc>
              <a:buNone/>
            </a:pPr>
            <a:r>
              <a:rPr lang="en-US" sz="1550" dirty="0">
                <a:solidFill>
                  <a:srgbClr val="746558"/>
                </a:solidFill>
                <a:latin typeface="Gelasio" pitchFamily="34" charset="0"/>
                <a:ea typeface="Gelasio" pitchFamily="34" charset="-122"/>
                <a:cs typeface="Gelasio" pitchFamily="34" charset="-120"/>
              </a:rPr>
              <a:t>Computational linguistics researchers use CNF to study and model human language.</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501033"/>
            <a:ext cx="943987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pitchFamily="34" charset="0"/>
                <a:ea typeface="Gelasio" pitchFamily="34" charset="-122"/>
                <a:cs typeface="Gelasio" pitchFamily="34" charset="-120"/>
              </a:rPr>
              <a:t>Conclusion and Future Directions</a:t>
            </a:r>
            <a:endParaRPr lang="en-US" sz="4450" dirty="0"/>
          </a:p>
        </p:txBody>
      </p:sp>
      <p:sp>
        <p:nvSpPr>
          <p:cNvPr id="4" name="Text 1"/>
          <p:cNvSpPr/>
          <p:nvPr/>
        </p:nvSpPr>
        <p:spPr>
          <a:xfrm>
            <a:off x="793790" y="4549973"/>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CNF has proven to be a powerful tool for designing efficient parsing algorithms and simplifying the analysis of CFGs.</a:t>
            </a:r>
            <a:endParaRPr lang="en-US" sz="1750" dirty="0"/>
          </a:p>
        </p:txBody>
      </p:sp>
      <p:sp>
        <p:nvSpPr>
          <p:cNvPr id="5" name="Shape 2"/>
          <p:cNvSpPr/>
          <p:nvPr/>
        </p:nvSpPr>
        <p:spPr>
          <a:xfrm>
            <a:off x="793790" y="5168027"/>
            <a:ext cx="4196358" cy="2395657"/>
          </a:xfrm>
          <a:prstGeom prst="roundRect">
            <a:avLst>
              <a:gd name="adj" fmla="val 1420"/>
            </a:avLst>
          </a:prstGeom>
          <a:solidFill>
            <a:srgbClr val="EEE8DD"/>
          </a:solidFill>
          <a:ln/>
        </p:spPr>
      </p:sp>
      <p:sp>
        <p:nvSpPr>
          <p:cNvPr id="6" name="Text 3"/>
          <p:cNvSpPr/>
          <p:nvPr/>
        </p:nvSpPr>
        <p:spPr>
          <a:xfrm>
            <a:off x="1020604" y="5394841"/>
            <a:ext cx="3003471" cy="354330"/>
          </a:xfrm>
          <a:prstGeom prst="rect">
            <a:avLst/>
          </a:prstGeom>
          <a:noFill/>
          <a:ln/>
        </p:spPr>
        <p:txBody>
          <a:bodyPr wrap="none" lIns="0" tIns="0" rIns="0" bIns="0" rtlCol="0" anchor="t"/>
          <a:lstStyle/>
          <a:p>
            <a:pPr marL="0" indent="0">
              <a:lnSpc>
                <a:spcPts val="2750"/>
              </a:lnSpc>
              <a:buNone/>
            </a:pPr>
            <a:r>
              <a:rPr lang="en-US" sz="2200" b="1" dirty="0">
                <a:solidFill>
                  <a:srgbClr val="746558"/>
                </a:solidFill>
                <a:latin typeface="Gelasio" pitchFamily="34" charset="0"/>
                <a:ea typeface="Gelasio" pitchFamily="34" charset="-122"/>
                <a:cs typeface="Gelasio" pitchFamily="34" charset="-120"/>
              </a:rPr>
              <a:t>Further Optimization</a:t>
            </a:r>
            <a:endParaRPr lang="en-US" sz="2200" b="1" dirty="0"/>
          </a:p>
        </p:txBody>
      </p:sp>
      <p:sp>
        <p:nvSpPr>
          <p:cNvPr id="7" name="Text 4"/>
          <p:cNvSpPr/>
          <p:nvPr/>
        </p:nvSpPr>
        <p:spPr>
          <a:xfrm>
            <a:off x="1020604" y="5885259"/>
            <a:ext cx="3742730"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Researchers are continuously exploring ways to improve the efficiency of parsing algorithms in CNF.</a:t>
            </a:r>
            <a:endParaRPr lang="en-US" sz="1750" dirty="0"/>
          </a:p>
        </p:txBody>
      </p:sp>
      <p:sp>
        <p:nvSpPr>
          <p:cNvPr id="8" name="Shape 5"/>
          <p:cNvSpPr/>
          <p:nvPr/>
        </p:nvSpPr>
        <p:spPr>
          <a:xfrm>
            <a:off x="5216962" y="5168027"/>
            <a:ext cx="4196358" cy="2395657"/>
          </a:xfrm>
          <a:prstGeom prst="roundRect">
            <a:avLst>
              <a:gd name="adj" fmla="val 1420"/>
            </a:avLst>
          </a:prstGeom>
          <a:solidFill>
            <a:srgbClr val="EEE8DD"/>
          </a:solidFill>
          <a:ln/>
        </p:spPr>
      </p:sp>
      <p:sp>
        <p:nvSpPr>
          <p:cNvPr id="9" name="Text 6"/>
          <p:cNvSpPr/>
          <p:nvPr/>
        </p:nvSpPr>
        <p:spPr>
          <a:xfrm>
            <a:off x="5443776" y="539484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746558"/>
                </a:solidFill>
                <a:latin typeface="Gelasio" pitchFamily="34" charset="0"/>
                <a:ea typeface="Gelasio" pitchFamily="34" charset="-122"/>
                <a:cs typeface="Gelasio" pitchFamily="34" charset="-120"/>
              </a:rPr>
              <a:t>New Applications</a:t>
            </a:r>
            <a:endParaRPr lang="en-US" sz="2200" b="1" dirty="0"/>
          </a:p>
        </p:txBody>
      </p:sp>
      <p:sp>
        <p:nvSpPr>
          <p:cNvPr id="10" name="Text 7"/>
          <p:cNvSpPr/>
          <p:nvPr/>
        </p:nvSpPr>
        <p:spPr>
          <a:xfrm>
            <a:off x="5443776" y="5885259"/>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CNF is finding applications in emerging fields such as machine learning and data mining.</a:t>
            </a:r>
            <a:endParaRPr lang="en-US" sz="1750" dirty="0"/>
          </a:p>
        </p:txBody>
      </p:sp>
      <p:sp>
        <p:nvSpPr>
          <p:cNvPr id="11" name="Shape 8"/>
          <p:cNvSpPr/>
          <p:nvPr/>
        </p:nvSpPr>
        <p:spPr>
          <a:xfrm>
            <a:off x="9640133" y="5168027"/>
            <a:ext cx="4196358" cy="2395657"/>
          </a:xfrm>
          <a:prstGeom prst="roundRect">
            <a:avLst>
              <a:gd name="adj" fmla="val 1420"/>
            </a:avLst>
          </a:prstGeom>
          <a:solidFill>
            <a:srgbClr val="EEE8DD"/>
          </a:solidFill>
          <a:ln/>
        </p:spPr>
      </p:sp>
      <p:sp>
        <p:nvSpPr>
          <p:cNvPr id="12" name="Text 9"/>
          <p:cNvSpPr/>
          <p:nvPr/>
        </p:nvSpPr>
        <p:spPr>
          <a:xfrm>
            <a:off x="9866948" y="5394841"/>
            <a:ext cx="3216235" cy="354330"/>
          </a:xfrm>
          <a:prstGeom prst="rect">
            <a:avLst/>
          </a:prstGeom>
          <a:noFill/>
          <a:ln/>
        </p:spPr>
        <p:txBody>
          <a:bodyPr wrap="none" lIns="0" tIns="0" rIns="0" bIns="0" rtlCol="0" anchor="t"/>
          <a:lstStyle/>
          <a:p>
            <a:pPr marL="0" indent="0">
              <a:lnSpc>
                <a:spcPts val="2750"/>
              </a:lnSpc>
              <a:buNone/>
            </a:pPr>
            <a:r>
              <a:rPr lang="en-US" sz="2200" b="1" dirty="0">
                <a:solidFill>
                  <a:srgbClr val="746558"/>
                </a:solidFill>
                <a:latin typeface="Gelasio" pitchFamily="34" charset="0"/>
                <a:ea typeface="Gelasio" pitchFamily="34" charset="-122"/>
                <a:cs typeface="Gelasio" pitchFamily="34" charset="-120"/>
              </a:rPr>
              <a:t>Advancements in CFGs</a:t>
            </a:r>
            <a:endParaRPr lang="en-US" sz="2200" b="1" dirty="0"/>
          </a:p>
        </p:txBody>
      </p:sp>
      <p:sp>
        <p:nvSpPr>
          <p:cNvPr id="13" name="Text 10"/>
          <p:cNvSpPr/>
          <p:nvPr/>
        </p:nvSpPr>
        <p:spPr>
          <a:xfrm>
            <a:off x="9866948" y="5885259"/>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New research areas in CFGs are exploring extensions and generalizations of CNF.</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860</Words>
  <Application>Microsoft Office PowerPoint</Application>
  <PresentationFormat>Custom</PresentationFormat>
  <Paragraphs>98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Times New Roman</vt: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MY LAP</cp:lastModifiedBy>
  <cp:revision>7</cp:revision>
  <dcterms:created xsi:type="dcterms:W3CDTF">2024-09-20T15:33:54Z</dcterms:created>
  <dcterms:modified xsi:type="dcterms:W3CDTF">2024-09-21T07:48:03Z</dcterms:modified>
</cp:coreProperties>
</file>