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59" r:id="rId5"/>
    <p:sldId id="292" r:id="rId6"/>
    <p:sldId id="272" r:id="rId7"/>
    <p:sldId id="267" r:id="rId8"/>
    <p:sldId id="268" r:id="rId9"/>
    <p:sldId id="269" r:id="rId10"/>
    <p:sldId id="286" r:id="rId11"/>
    <p:sldId id="287" r:id="rId12"/>
    <p:sldId id="294" r:id="rId13"/>
    <p:sldId id="295" r:id="rId14"/>
    <p:sldId id="273"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varScale="1">
        <p:scale>
          <a:sx n="82" d="100"/>
          <a:sy n="82" d="100"/>
        </p:scale>
        <p:origin x="161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1F45-587B-4700-9A53-F93B68AA1629}" type="datetimeFigureOut">
              <a:rPr lang="en-IN" smtClean="0"/>
              <a:t>28-12-2022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0328B-8FD3-4B19-BB19-0C75D22B80B3}" type="slidenum">
              <a:rPr lang="en-IN" smtClean="0"/>
              <a:t>‹#›</a:t>
            </a:fld>
            <a:endParaRPr lang="en-IN"/>
          </a:p>
        </p:txBody>
      </p:sp>
    </p:spTree>
    <p:extLst>
      <p:ext uri="{BB962C8B-B14F-4D97-AF65-F5344CB8AC3E}">
        <p14:creationId xmlns:p14="http://schemas.microsoft.com/office/powerpoint/2010/main" val="273089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1B7E-4CC8-CDD4-73FE-FE5535C2E9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E09C813-D458-594D-1305-1C04E178F08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C35ABF-E4A6-6A5D-605F-0084F510E06D}"/>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a:extLst>
              <a:ext uri="{FF2B5EF4-FFF2-40B4-BE49-F238E27FC236}">
                <a16:creationId xmlns:a16="http://schemas.microsoft.com/office/drawing/2014/main" id="{CCF17B6A-3D09-AB1E-8805-AFCB201A5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F4237-1DAE-6C3D-992F-0CC1311B7E4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77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C749-3ECE-9021-B817-1148D84AB5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983243-8C70-F510-1F7C-ECA437EB0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28BF04-8986-E2CD-06F3-9031C4BAA0BE}"/>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a:extLst>
              <a:ext uri="{FF2B5EF4-FFF2-40B4-BE49-F238E27FC236}">
                <a16:creationId xmlns:a16="http://schemas.microsoft.com/office/drawing/2014/main" id="{029F829C-ABE6-34A8-92EC-E13916BF9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89729-3754-5ECB-ADE2-C919859DFE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16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2F4E8-E397-BF85-F9F4-42862813475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31875-BF25-522F-98C6-41319228898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366BD-E5B8-ADAE-917F-73D6D810C4B9}"/>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a:extLst>
              <a:ext uri="{FF2B5EF4-FFF2-40B4-BE49-F238E27FC236}">
                <a16:creationId xmlns:a16="http://schemas.microsoft.com/office/drawing/2014/main" id="{71812DA4-DB2D-5A0A-574A-8D88D6C01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E1F7A-966E-7D59-C3DB-7304CA814AC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938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97BA-A4DB-6AAE-0607-A5739DA43A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E75EA-08A1-B35A-A517-5D33C11EFE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F45861-4309-750E-80C0-CD5465135206}"/>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a:extLst>
              <a:ext uri="{FF2B5EF4-FFF2-40B4-BE49-F238E27FC236}">
                <a16:creationId xmlns:a16="http://schemas.microsoft.com/office/drawing/2014/main" id="{2C6301A8-B47E-304B-3803-9E6F15852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AF103-341B-C3C9-D6DA-883393E8607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0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069C-E092-1879-7C30-5D52D00394C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5ACC1-B4B1-2F06-39C5-0A2ACCD337E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6B10C-ACD5-3DC1-36A6-5FC02AA76403}"/>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a:extLst>
              <a:ext uri="{FF2B5EF4-FFF2-40B4-BE49-F238E27FC236}">
                <a16:creationId xmlns:a16="http://schemas.microsoft.com/office/drawing/2014/main" id="{F2BBCEA5-242E-45CC-DCCE-56A087E7A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E807D-52DD-1D6C-7DF8-7D5A4442DBC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54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313-73F2-D2DA-C8C6-D98BF51C2A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3DC846-67CE-FC5A-3939-7AC3BE086E0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1B2385-7508-F2E1-AF4F-6201AF86FBF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2E2331-DCAC-6FE7-081F-E7802813D7D7}"/>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a:extLst>
              <a:ext uri="{FF2B5EF4-FFF2-40B4-BE49-F238E27FC236}">
                <a16:creationId xmlns:a16="http://schemas.microsoft.com/office/drawing/2014/main" id="{10A33418-A2BE-7601-E676-4EC561706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A7B96-245E-32F1-92EC-C7B34B1F5C5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11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BFB2-6496-DCDC-2A9E-587ADB9A9B1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20612A-D722-B70F-F0B4-097AFC4641D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14CC2-46FB-BB84-8BD7-E68D9E77EC2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8FE0BD-5778-9D7D-7AF1-22DEABA8775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721A1-C616-9265-7749-C42950C4508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C160B2-14D4-4508-8CC8-5EA3080C2A15}"/>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8" name="Footer Placeholder 7">
            <a:extLst>
              <a:ext uri="{FF2B5EF4-FFF2-40B4-BE49-F238E27FC236}">
                <a16:creationId xmlns:a16="http://schemas.microsoft.com/office/drawing/2014/main" id="{F13BA1A4-6802-3BFD-E573-7F4781214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D982E9-5090-D4C9-577A-EB57C003BCD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904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A450-9725-BEFB-150D-827E1DC5B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1C0445-8C1B-EEBE-75CB-2077F263E6B6}"/>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4" name="Footer Placeholder 3">
            <a:extLst>
              <a:ext uri="{FF2B5EF4-FFF2-40B4-BE49-F238E27FC236}">
                <a16:creationId xmlns:a16="http://schemas.microsoft.com/office/drawing/2014/main" id="{229073C9-828A-B776-A5A7-DD8C52E92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3C0C9F-BDAB-72A5-9897-65839E49323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C4F2D-5B48-97AE-9CE7-1B8E0C55D60A}"/>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3" name="Footer Placeholder 2">
            <a:extLst>
              <a:ext uri="{FF2B5EF4-FFF2-40B4-BE49-F238E27FC236}">
                <a16:creationId xmlns:a16="http://schemas.microsoft.com/office/drawing/2014/main" id="{971D5792-F840-511F-9563-FFFCE3A25A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16CCB-815F-9B09-B86A-A0779D3473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240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2299-F6FF-D7D4-9BED-5F090BBB76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4BEC65-A559-E342-0E5E-33DFA33474A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CBAC0F-6545-D41C-4EF8-C7B7CA4529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E46BA11-6902-EFAF-ED54-447367B88BA9}"/>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a:extLst>
              <a:ext uri="{FF2B5EF4-FFF2-40B4-BE49-F238E27FC236}">
                <a16:creationId xmlns:a16="http://schemas.microsoft.com/office/drawing/2014/main" id="{7174ED8E-592E-5E58-5023-B67F483E3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72BFF-D896-C6E8-58FA-CF5BC692780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57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16B5-4162-8DF6-30AC-B5D4F4D5A60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039944-2213-FB3E-6197-F111BBA1F49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EAF8B6C-84D1-1FBB-4519-4B60DA13F2D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284F00-7836-11CA-F3ED-6467CF4C6C08}"/>
              </a:ext>
            </a:extLst>
          </p:cNvPr>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a:extLst>
              <a:ext uri="{FF2B5EF4-FFF2-40B4-BE49-F238E27FC236}">
                <a16:creationId xmlns:a16="http://schemas.microsoft.com/office/drawing/2014/main" id="{AA4D77D7-23DA-453A-4111-A6CC8A32E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880F6-8100-65FE-1FF3-B99EB81E704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834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E8A97F-A2A9-6FC0-81DB-07D80DB13A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060EA-12B1-CE9F-4E99-5BD74F3359B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DEEC1-4971-2631-EAFF-E8C8A1DEC7B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12/28/2022</a:t>
            </a:fld>
            <a:endParaRPr lang="en-US"/>
          </a:p>
        </p:txBody>
      </p:sp>
      <p:sp>
        <p:nvSpPr>
          <p:cNvPr id="5" name="Footer Placeholder 4">
            <a:extLst>
              <a:ext uri="{FF2B5EF4-FFF2-40B4-BE49-F238E27FC236}">
                <a16:creationId xmlns:a16="http://schemas.microsoft.com/office/drawing/2014/main" id="{7E93D5DF-CE6B-839D-A2D6-2E3AEF78F7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8248D-3DA0-AEA5-1174-A55CB163EC3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25338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609600"/>
          </a:xfrm>
        </p:spPr>
        <p:txBody>
          <a:bodyPr>
            <a:normAutofit/>
          </a:bodyPr>
          <a:lstStyle/>
          <a:p>
            <a:r>
              <a:rPr lang="en-IN" sz="2000" b="1" spc="100" dirty="0">
                <a:latin typeface="Arial Black" pitchFamily="34" charset="0"/>
              </a:rPr>
              <a:t>Educational Website</a:t>
            </a:r>
            <a:endParaRPr lang="en-IN" sz="2000" dirty="0"/>
          </a:p>
        </p:txBody>
      </p:sp>
      <p:sp>
        <p:nvSpPr>
          <p:cNvPr id="3" name="Subtitle 2"/>
          <p:cNvSpPr>
            <a:spLocks noGrp="1"/>
          </p:cNvSpPr>
          <p:nvPr>
            <p:ph type="subTitle" idx="1"/>
          </p:nvPr>
        </p:nvSpPr>
        <p:spPr>
          <a:xfrm>
            <a:off x="1219200" y="3276600"/>
            <a:ext cx="6705600" cy="3276600"/>
          </a:xfrm>
        </p:spPr>
        <p:txBody>
          <a:bodyPr>
            <a:normAutofit fontScale="92500" lnSpcReduction="10000"/>
          </a:bodyPr>
          <a:lstStyle/>
          <a:p>
            <a:pPr>
              <a:spcBef>
                <a:spcPts val="819"/>
              </a:spcBef>
            </a:pPr>
            <a:endParaRPr lang="en-IN" sz="1800" b="1" spc="-35" dirty="0">
              <a:solidFill>
                <a:schemeClr val="tx1"/>
              </a:solidFill>
              <a:latin typeface="Arial Black" pitchFamily="34" charset="0"/>
              <a:cs typeface="Palatino Linotype"/>
            </a:endParaRPr>
          </a:p>
          <a:p>
            <a:pPr>
              <a:spcBef>
                <a:spcPts val="819"/>
              </a:spcBef>
            </a:pPr>
            <a:endParaRPr lang="en-IN" sz="1800" b="1" spc="-5" dirty="0">
              <a:solidFill>
                <a:schemeClr val="tx1"/>
              </a:solidFill>
              <a:latin typeface="Arial Black" pitchFamily="34" charset="0"/>
              <a:cs typeface="Calibri"/>
            </a:endParaRPr>
          </a:p>
          <a:p>
            <a:pPr marL="5715">
              <a:spcBef>
                <a:spcPts val="735"/>
              </a:spcBef>
            </a:pPr>
            <a:endParaRPr lang="en-IN" sz="1800" b="1" spc="-20" dirty="0">
              <a:latin typeface="Times New Roman"/>
              <a:cs typeface="Times New Roman"/>
            </a:endParaRPr>
          </a:p>
          <a:p>
            <a:pPr marL="5715">
              <a:spcBef>
                <a:spcPts val="735"/>
              </a:spcBef>
            </a:pPr>
            <a:endParaRPr lang="en-IN" sz="1800" b="1" spc="-20" dirty="0">
              <a:latin typeface="Times New Roman"/>
              <a:cs typeface="Times New Roman"/>
            </a:endParaRPr>
          </a:p>
          <a:p>
            <a:pPr marL="5715">
              <a:spcBef>
                <a:spcPts val="735"/>
              </a:spcBef>
            </a:pPr>
            <a:endParaRPr lang="en-IN" sz="1800" b="1" spc="-20" dirty="0">
              <a:latin typeface="Times New Roman"/>
              <a:cs typeface="Times New Roman"/>
            </a:endParaRPr>
          </a:p>
          <a:p>
            <a:pPr marL="5715">
              <a:spcBef>
                <a:spcPts val="735"/>
              </a:spcBef>
            </a:pPr>
            <a:endParaRPr lang="en-IN" b="1" spc="-20" dirty="0">
              <a:latin typeface="Times New Roman"/>
              <a:cs typeface="Times New Roman"/>
            </a:endParaRPr>
          </a:p>
          <a:p>
            <a:pPr marL="5715">
              <a:spcBef>
                <a:spcPts val="735"/>
              </a:spcBef>
            </a:pPr>
            <a:r>
              <a:rPr lang="en-IN" b="1" spc="-20" dirty="0">
                <a:latin typeface="Times New Roman"/>
                <a:cs typeface="Times New Roman"/>
              </a:rPr>
              <a:t>CLASS:- KOC48</a:t>
            </a:r>
          </a:p>
          <a:p>
            <a:pPr marL="5715">
              <a:spcBef>
                <a:spcPts val="735"/>
              </a:spcBef>
            </a:pPr>
            <a:r>
              <a:rPr lang="en-IN" sz="1800" b="1" spc="-20" dirty="0">
                <a:latin typeface="Times New Roman"/>
                <a:cs typeface="Times New Roman"/>
              </a:rPr>
              <a:t>SUBMITTED TO:- Mrs. AASHIMA (CSE326)</a:t>
            </a:r>
            <a:endParaRPr lang="en-IN" b="1" spc="-20" dirty="0">
              <a:latin typeface="Times New Roman"/>
              <a:cs typeface="Times New Roman"/>
            </a:endParaRPr>
          </a:p>
          <a:p>
            <a:pPr marL="5715">
              <a:spcBef>
                <a:spcPts val="735"/>
              </a:spcBef>
            </a:pPr>
            <a:endParaRPr lang="en-IN" sz="1800" b="1" spc="-20" dirty="0">
              <a:latin typeface="Times New Roman"/>
              <a:cs typeface="Times New Roman"/>
            </a:endParaRPr>
          </a:p>
          <a:p>
            <a:pPr marL="5715">
              <a:spcBef>
                <a:spcPts val="735"/>
              </a:spcBef>
            </a:pPr>
            <a:r>
              <a:rPr lang="en-IN" sz="1800" b="1" spc="-20" dirty="0">
                <a:solidFill>
                  <a:schemeClr val="tx1"/>
                </a:solidFill>
                <a:latin typeface="Arial Black" pitchFamily="34" charset="0"/>
                <a:cs typeface="Times New Roman"/>
              </a:rPr>
              <a:t>School</a:t>
            </a:r>
            <a:r>
              <a:rPr lang="en-IN" sz="1800" b="1" spc="-15" dirty="0">
                <a:solidFill>
                  <a:schemeClr val="tx1"/>
                </a:solidFill>
                <a:latin typeface="Arial Black" pitchFamily="34" charset="0"/>
                <a:cs typeface="Times New Roman"/>
              </a:rPr>
              <a:t> </a:t>
            </a:r>
            <a:r>
              <a:rPr lang="en-IN" sz="1800" b="1" spc="-35" dirty="0">
                <a:solidFill>
                  <a:schemeClr val="tx1"/>
                </a:solidFill>
                <a:latin typeface="Arial Black" pitchFamily="34" charset="0"/>
                <a:cs typeface="Times New Roman"/>
              </a:rPr>
              <a:t>of</a:t>
            </a:r>
            <a:r>
              <a:rPr lang="en-IN" sz="1800" b="1" spc="-10" dirty="0">
                <a:solidFill>
                  <a:schemeClr val="tx1"/>
                </a:solidFill>
                <a:latin typeface="Arial Black" pitchFamily="34" charset="0"/>
                <a:cs typeface="Times New Roman"/>
              </a:rPr>
              <a:t> </a:t>
            </a:r>
            <a:r>
              <a:rPr lang="en-IN" sz="1800" b="1" spc="10" dirty="0">
                <a:solidFill>
                  <a:schemeClr val="tx1"/>
                </a:solidFill>
                <a:latin typeface="Arial Black" pitchFamily="34" charset="0"/>
                <a:cs typeface="Times New Roman"/>
              </a:rPr>
              <a:t>Computer</a:t>
            </a:r>
            <a:r>
              <a:rPr lang="en-IN" sz="1800" b="1" dirty="0">
                <a:solidFill>
                  <a:schemeClr val="tx1"/>
                </a:solidFill>
                <a:latin typeface="Arial Black" pitchFamily="34" charset="0"/>
                <a:cs typeface="Times New Roman"/>
              </a:rPr>
              <a:t> </a:t>
            </a:r>
            <a:r>
              <a:rPr lang="en-IN" sz="1800" b="1" spc="-30" dirty="0">
                <a:solidFill>
                  <a:schemeClr val="tx1"/>
                </a:solidFill>
                <a:latin typeface="Arial Black" pitchFamily="34" charset="0"/>
                <a:cs typeface="Times New Roman"/>
              </a:rPr>
              <a:t>Science</a:t>
            </a:r>
            <a:r>
              <a:rPr lang="en-IN" sz="1800" b="1" dirty="0">
                <a:solidFill>
                  <a:schemeClr val="tx1"/>
                </a:solidFill>
                <a:latin typeface="Arial Black" pitchFamily="34" charset="0"/>
                <a:cs typeface="Times New Roman"/>
              </a:rPr>
              <a:t> </a:t>
            </a:r>
            <a:r>
              <a:rPr lang="en-IN" sz="1800" b="1" spc="-25" dirty="0">
                <a:solidFill>
                  <a:schemeClr val="tx1"/>
                </a:solidFill>
                <a:latin typeface="Arial Black" pitchFamily="34" charset="0"/>
                <a:cs typeface="Times New Roman"/>
              </a:rPr>
              <a:t>Engineering </a:t>
            </a:r>
            <a:r>
              <a:rPr lang="en-IN" sz="1800" b="1" spc="-434" dirty="0">
                <a:solidFill>
                  <a:schemeClr val="tx1"/>
                </a:solidFill>
                <a:latin typeface="Arial Black" pitchFamily="34" charset="0"/>
                <a:cs typeface="Times New Roman"/>
              </a:rPr>
              <a:t> </a:t>
            </a:r>
          </a:p>
          <a:p>
            <a:pPr marL="5715">
              <a:spcBef>
                <a:spcPts val="735"/>
              </a:spcBef>
            </a:pPr>
            <a:r>
              <a:rPr lang="en-IN" sz="1800" b="1" spc="-55" dirty="0">
                <a:solidFill>
                  <a:schemeClr val="tx1"/>
                </a:solidFill>
                <a:latin typeface="Arial Black" pitchFamily="34" charset="0"/>
                <a:cs typeface="Times New Roman"/>
              </a:rPr>
              <a:t>Lovely</a:t>
            </a:r>
            <a:r>
              <a:rPr lang="en-IN" sz="1800" b="1" spc="-15" dirty="0">
                <a:solidFill>
                  <a:schemeClr val="tx1"/>
                </a:solidFill>
                <a:latin typeface="Arial Black" pitchFamily="34" charset="0"/>
                <a:cs typeface="Times New Roman"/>
              </a:rPr>
              <a:t> </a:t>
            </a:r>
            <a:r>
              <a:rPr lang="en-IN" sz="1800" b="1" spc="-20" dirty="0">
                <a:solidFill>
                  <a:schemeClr val="tx1"/>
                </a:solidFill>
                <a:latin typeface="Arial Black" pitchFamily="34" charset="0"/>
                <a:cs typeface="Times New Roman"/>
              </a:rPr>
              <a:t>Professional</a:t>
            </a:r>
            <a:r>
              <a:rPr lang="en-IN" sz="1800" b="1" spc="-5" dirty="0">
                <a:solidFill>
                  <a:schemeClr val="tx1"/>
                </a:solidFill>
                <a:latin typeface="Arial Black" pitchFamily="34" charset="0"/>
                <a:cs typeface="Times New Roman"/>
              </a:rPr>
              <a:t> </a:t>
            </a:r>
            <a:r>
              <a:rPr lang="en-IN" sz="1800" b="1" spc="-45" dirty="0">
                <a:solidFill>
                  <a:schemeClr val="tx1"/>
                </a:solidFill>
                <a:latin typeface="Arial Black" pitchFamily="34" charset="0"/>
                <a:cs typeface="Times New Roman"/>
              </a:rPr>
              <a:t>University, Punjab</a:t>
            </a:r>
            <a:endParaRPr lang="en-IN" sz="1800" b="1" dirty="0">
              <a:solidFill>
                <a:schemeClr val="tx1"/>
              </a:solidFill>
              <a:latin typeface="Arial Black" pitchFamily="34" charset="0"/>
              <a:cs typeface="Times New Roman"/>
            </a:endParaRPr>
          </a:p>
          <a:p>
            <a:pPr marL="5715">
              <a:spcBef>
                <a:spcPts val="735"/>
              </a:spcBef>
            </a:pPr>
            <a:endParaRPr lang="en-IN" sz="1800" b="1" dirty="0">
              <a:solidFill>
                <a:schemeClr val="tx1"/>
              </a:solidFill>
              <a:latin typeface="Arial Black" pitchFamily="34" charset="0"/>
              <a:cs typeface="Calibri"/>
            </a:endParaRPr>
          </a:p>
          <a:p>
            <a:endParaRPr lang="en-IN" dirty="0"/>
          </a:p>
        </p:txBody>
      </p:sp>
      <p:pic>
        <p:nvPicPr>
          <p:cNvPr id="4" name="object 5"/>
          <p:cNvPicPr/>
          <p:nvPr/>
        </p:nvPicPr>
        <p:blipFill>
          <a:blip r:embed="rId2" cstate="print"/>
          <a:stretch>
            <a:fillRect/>
          </a:stretch>
        </p:blipFill>
        <p:spPr>
          <a:xfrm>
            <a:off x="2514600" y="181946"/>
            <a:ext cx="4038600" cy="1646853"/>
          </a:xfrm>
          <a:prstGeom prst="rect">
            <a:avLst/>
          </a:prstGeom>
        </p:spPr>
      </p:pic>
      <p:pic>
        <p:nvPicPr>
          <p:cNvPr id="9" name="Picture 8">
            <a:extLst>
              <a:ext uri="{FF2B5EF4-FFF2-40B4-BE49-F238E27FC236}">
                <a16:creationId xmlns:a16="http://schemas.microsoft.com/office/drawing/2014/main" id="{09B8C1D0-9145-054B-2BD4-FE0553DA07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8100" y="2133600"/>
            <a:ext cx="1447800" cy="1447800"/>
          </a:xfrm>
          <a:prstGeom prst="rect">
            <a:avLst/>
          </a:prstGeom>
        </p:spPr>
      </p:pic>
      <p:graphicFrame>
        <p:nvGraphicFramePr>
          <p:cNvPr id="8" name="Table 9">
            <a:extLst>
              <a:ext uri="{FF2B5EF4-FFF2-40B4-BE49-F238E27FC236}">
                <a16:creationId xmlns:a16="http://schemas.microsoft.com/office/drawing/2014/main" id="{4BF16821-B0F4-10A9-1173-CB568ED1B1E6}"/>
              </a:ext>
            </a:extLst>
          </p:cNvPr>
          <p:cNvGraphicFramePr>
            <a:graphicFrameLocks noGrp="1"/>
          </p:cNvGraphicFramePr>
          <p:nvPr>
            <p:extLst>
              <p:ext uri="{D42A27DB-BD31-4B8C-83A1-F6EECF244321}">
                <p14:modId xmlns:p14="http://schemas.microsoft.com/office/powerpoint/2010/main" val="1695587493"/>
              </p:ext>
            </p:extLst>
          </p:nvPr>
        </p:nvGraphicFramePr>
        <p:xfrm>
          <a:off x="152400" y="3455437"/>
          <a:ext cx="8839200" cy="1483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317341723"/>
                    </a:ext>
                  </a:extLst>
                </a:gridCol>
                <a:gridCol w="2946400">
                  <a:extLst>
                    <a:ext uri="{9D8B030D-6E8A-4147-A177-3AD203B41FA5}">
                      <a16:colId xmlns:a16="http://schemas.microsoft.com/office/drawing/2014/main" val="1410729385"/>
                    </a:ext>
                  </a:extLst>
                </a:gridCol>
                <a:gridCol w="2946400">
                  <a:extLst>
                    <a:ext uri="{9D8B030D-6E8A-4147-A177-3AD203B41FA5}">
                      <a16:colId xmlns:a16="http://schemas.microsoft.com/office/drawing/2014/main" val="3069643382"/>
                    </a:ext>
                  </a:extLst>
                </a:gridCol>
              </a:tblGrid>
              <a:tr h="370840">
                <a:tc>
                  <a:txBody>
                    <a:bodyPr/>
                    <a:lstStyle/>
                    <a:p>
                      <a:r>
                        <a:rPr lang="en-IN" dirty="0"/>
                        <a:t>NAMES</a:t>
                      </a:r>
                    </a:p>
                  </a:txBody>
                  <a:tcPr/>
                </a:tc>
                <a:tc>
                  <a:txBody>
                    <a:bodyPr/>
                    <a:lstStyle/>
                    <a:p>
                      <a:r>
                        <a:rPr lang="en-IN" dirty="0"/>
                        <a:t>REGISTRATION NO.</a:t>
                      </a:r>
                    </a:p>
                  </a:txBody>
                  <a:tcPr/>
                </a:tc>
                <a:tc>
                  <a:txBody>
                    <a:bodyPr/>
                    <a:lstStyle/>
                    <a:p>
                      <a:r>
                        <a:rPr lang="en-IN" dirty="0"/>
                        <a:t>ROLL NO.</a:t>
                      </a:r>
                    </a:p>
                  </a:txBody>
                  <a:tcPr/>
                </a:tc>
                <a:extLst>
                  <a:ext uri="{0D108BD9-81ED-4DB2-BD59-A6C34878D82A}">
                    <a16:rowId xmlns:a16="http://schemas.microsoft.com/office/drawing/2014/main" val="211705181"/>
                  </a:ext>
                </a:extLst>
              </a:tr>
              <a:tr h="370840">
                <a:tc>
                  <a:txBody>
                    <a:bodyPr/>
                    <a:lstStyle/>
                    <a:p>
                      <a:r>
                        <a:rPr lang="en-IN" dirty="0"/>
                        <a:t>RAHUL DILLA</a:t>
                      </a:r>
                    </a:p>
                  </a:txBody>
                  <a:tcPr/>
                </a:tc>
                <a:tc>
                  <a:txBody>
                    <a:bodyPr/>
                    <a:lstStyle/>
                    <a:p>
                      <a:r>
                        <a:rPr lang="en-IN" dirty="0"/>
                        <a:t>12223989</a:t>
                      </a:r>
                    </a:p>
                  </a:txBody>
                  <a:tcPr/>
                </a:tc>
                <a:tc>
                  <a:txBody>
                    <a:bodyPr/>
                    <a:lstStyle/>
                    <a:p>
                      <a:r>
                        <a:rPr lang="en-IN" dirty="0"/>
                        <a:t>63</a:t>
                      </a:r>
                    </a:p>
                  </a:txBody>
                  <a:tcPr/>
                </a:tc>
                <a:extLst>
                  <a:ext uri="{0D108BD9-81ED-4DB2-BD59-A6C34878D82A}">
                    <a16:rowId xmlns:a16="http://schemas.microsoft.com/office/drawing/2014/main" val="245127535"/>
                  </a:ext>
                </a:extLst>
              </a:tr>
              <a:tr h="370840">
                <a:tc>
                  <a:txBody>
                    <a:bodyPr/>
                    <a:lstStyle/>
                    <a:p>
                      <a:r>
                        <a:rPr lang="en-IN" dirty="0"/>
                        <a:t>JAHNAV JAIDEEP</a:t>
                      </a:r>
                    </a:p>
                  </a:txBody>
                  <a:tcPr/>
                </a:tc>
                <a:tc>
                  <a:txBody>
                    <a:bodyPr/>
                    <a:lstStyle/>
                    <a:p>
                      <a:r>
                        <a:rPr lang="en-IN" dirty="0"/>
                        <a:t>12223254</a:t>
                      </a:r>
                    </a:p>
                  </a:txBody>
                  <a:tcPr/>
                </a:tc>
                <a:tc>
                  <a:txBody>
                    <a:bodyPr/>
                    <a:lstStyle/>
                    <a:p>
                      <a:r>
                        <a:rPr lang="en-IN" dirty="0"/>
                        <a:t>14</a:t>
                      </a:r>
                    </a:p>
                  </a:txBody>
                  <a:tcPr/>
                </a:tc>
                <a:extLst>
                  <a:ext uri="{0D108BD9-81ED-4DB2-BD59-A6C34878D82A}">
                    <a16:rowId xmlns:a16="http://schemas.microsoft.com/office/drawing/2014/main" val="3577637821"/>
                  </a:ext>
                </a:extLst>
              </a:tr>
              <a:tr h="370840">
                <a:tc>
                  <a:txBody>
                    <a:bodyPr/>
                    <a:lstStyle/>
                    <a:p>
                      <a:r>
                        <a:rPr lang="en-IN" dirty="0"/>
                        <a:t>PALLI MAHESH</a:t>
                      </a:r>
                    </a:p>
                  </a:txBody>
                  <a:tcPr/>
                </a:tc>
                <a:tc>
                  <a:txBody>
                    <a:bodyPr/>
                    <a:lstStyle/>
                    <a:p>
                      <a:r>
                        <a:rPr lang="en-IN" dirty="0"/>
                        <a:t>12223929</a:t>
                      </a:r>
                    </a:p>
                  </a:txBody>
                  <a:tcPr/>
                </a:tc>
                <a:tc>
                  <a:txBody>
                    <a:bodyPr/>
                    <a:lstStyle/>
                    <a:p>
                      <a:r>
                        <a:rPr lang="en-IN" dirty="0"/>
                        <a:t>38</a:t>
                      </a:r>
                    </a:p>
                  </a:txBody>
                  <a:tcPr/>
                </a:tc>
                <a:extLst>
                  <a:ext uri="{0D108BD9-81ED-4DB2-BD59-A6C34878D82A}">
                    <a16:rowId xmlns:a16="http://schemas.microsoft.com/office/drawing/2014/main" val="398389474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C3FB-396C-8D03-AB1B-01EDA227195A}"/>
              </a:ext>
            </a:extLst>
          </p:cNvPr>
          <p:cNvSpPr>
            <a:spLocks noGrp="1"/>
          </p:cNvSpPr>
          <p:nvPr>
            <p:ph type="title"/>
          </p:nvPr>
        </p:nvSpPr>
        <p:spPr>
          <a:xfrm>
            <a:off x="2819400" y="228600"/>
            <a:ext cx="7886700" cy="1325563"/>
          </a:xfrm>
        </p:spPr>
        <p:txBody>
          <a:bodyPr>
            <a:normAutofit fontScale="90000"/>
          </a:bodyPr>
          <a:lstStyle/>
          <a:p>
            <a:r>
              <a:rPr lang="en-IN" b="1" dirty="0"/>
              <a:t>SOURCE CODE</a:t>
            </a:r>
            <a:br>
              <a:rPr lang="en-IN" b="1" dirty="0"/>
            </a:br>
            <a:br>
              <a:rPr lang="en-IN" b="1" dirty="0"/>
            </a:br>
            <a:endParaRPr lang="en-IN" sz="2700" b="1" dirty="0"/>
          </a:p>
        </p:txBody>
      </p:sp>
      <p:sp>
        <p:nvSpPr>
          <p:cNvPr id="3" name="Content Placeholder 2">
            <a:extLst>
              <a:ext uri="{FF2B5EF4-FFF2-40B4-BE49-F238E27FC236}">
                <a16:creationId xmlns:a16="http://schemas.microsoft.com/office/drawing/2014/main" id="{5291E1E8-CCB1-9A85-0EDA-3A76BA70201A}"/>
              </a:ext>
            </a:extLst>
          </p:cNvPr>
          <p:cNvSpPr>
            <a:spLocks noGrp="1"/>
          </p:cNvSpPr>
          <p:nvPr>
            <p:ph idx="1"/>
          </p:nvPr>
        </p:nvSpPr>
        <p:spPr>
          <a:xfrm>
            <a:off x="381000" y="990600"/>
            <a:ext cx="7886700" cy="4351338"/>
          </a:xfrm>
        </p:spPr>
        <p:txBody>
          <a:bodyPr>
            <a:normAutofit fontScale="25000" lnSpcReduction="20000"/>
          </a:bodyPr>
          <a:lstStyle/>
          <a:p>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DOCTYPE</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html</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html</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lang</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a:t>
            </a:r>
            <a:r>
              <a:rPr lang="en-IN" sz="5600" b="0" dirty="0" err="1">
                <a:solidFill>
                  <a:srgbClr val="CE9178"/>
                </a:solidFill>
                <a:effectLst/>
                <a:latin typeface="Consolas" panose="020B0609020204030204" pitchFamily="49" charset="0"/>
              </a:rPr>
              <a:t>en</a:t>
            </a:r>
            <a:r>
              <a:rPr lang="en-IN" sz="5600" b="0" dirty="0">
                <a:solidFill>
                  <a:srgbClr val="CE9178"/>
                </a:solidFill>
                <a:effectLst/>
                <a:latin typeface="Consolas" panose="020B0609020204030204" pitchFamily="49" charset="0"/>
              </a:rPr>
              <a:t>"</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head</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meta</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charset</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"UTF-8"</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meta</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http-</a:t>
            </a:r>
            <a:r>
              <a:rPr lang="en-IN" sz="5600" b="0" dirty="0" err="1">
                <a:solidFill>
                  <a:srgbClr val="9CDCFE"/>
                </a:solidFill>
                <a:effectLst/>
                <a:latin typeface="Consolas" panose="020B0609020204030204" pitchFamily="49" charset="0"/>
              </a:rPr>
              <a:t>equiv</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"X-UA-Compatible"</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content</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"IE=edge"</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meta</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name</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"viewport"</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content</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"width=device-width, initial-scale=1.0"</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title</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Complete Responsive Online Education Website Design</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title</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7CA668"/>
                </a:solidFill>
                <a:effectLst/>
                <a:latin typeface="Consolas" panose="020B0609020204030204" pitchFamily="49" charset="0"/>
              </a:rPr>
              <a:t>&lt;!-- swiper </a:t>
            </a:r>
            <a:r>
              <a:rPr lang="en-IN" sz="5600" b="0" dirty="0" err="1">
                <a:solidFill>
                  <a:srgbClr val="7CA668"/>
                </a:solidFill>
                <a:effectLst/>
                <a:latin typeface="Consolas" panose="020B0609020204030204" pitchFamily="49" charset="0"/>
              </a:rPr>
              <a:t>css</a:t>
            </a:r>
            <a:r>
              <a:rPr lang="en-IN" sz="5600" b="0" dirty="0">
                <a:solidFill>
                  <a:srgbClr val="7CA668"/>
                </a:solidFill>
                <a:effectLst/>
                <a:latin typeface="Consolas" panose="020B0609020204030204" pitchFamily="49" charset="0"/>
              </a:rPr>
              <a:t> link  --&gt;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link</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rel</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"stylesheet"</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"https://unpkg.com/swiper@8/swiper-bundle.min.css"</a:t>
            </a:r>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7CA668"/>
                </a:solidFill>
                <a:effectLst/>
                <a:latin typeface="Consolas" panose="020B0609020204030204" pitchFamily="49" charset="0"/>
              </a:rPr>
              <a:t>&lt;!-- font awesome </a:t>
            </a:r>
            <a:r>
              <a:rPr lang="en-IN" sz="5600" b="0" dirty="0" err="1">
                <a:solidFill>
                  <a:srgbClr val="7CA668"/>
                </a:solidFill>
                <a:effectLst/>
                <a:latin typeface="Consolas" panose="020B0609020204030204" pitchFamily="49" charset="0"/>
              </a:rPr>
              <a:t>cdn</a:t>
            </a:r>
            <a:r>
              <a:rPr lang="en-IN" sz="5600" b="0" dirty="0">
                <a:solidFill>
                  <a:srgbClr val="7CA668"/>
                </a:solidFill>
                <a:effectLst/>
                <a:latin typeface="Consolas" panose="020B0609020204030204" pitchFamily="49" charset="0"/>
              </a:rPr>
              <a:t> link  --&gt;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link</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rel</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"stylesheet"</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"https://cdnjs.cloudflare.com/ajax/libs/font-awesome/6.1.1/</a:t>
            </a:r>
            <a:r>
              <a:rPr lang="en-IN" sz="5600" b="0" dirty="0" err="1">
                <a:solidFill>
                  <a:srgbClr val="CE9178"/>
                </a:solidFill>
                <a:effectLst/>
                <a:latin typeface="Consolas" panose="020B0609020204030204" pitchFamily="49" charset="0"/>
              </a:rPr>
              <a:t>css</a:t>
            </a:r>
            <a:r>
              <a:rPr lang="en-IN" sz="5600" b="0" dirty="0">
                <a:solidFill>
                  <a:srgbClr val="CE9178"/>
                </a:solidFill>
                <a:effectLst/>
                <a:latin typeface="Consolas" panose="020B0609020204030204" pitchFamily="49" charset="0"/>
              </a:rPr>
              <a:t>/all.min.css"</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7CA668"/>
                </a:solidFill>
                <a:effectLst/>
                <a:latin typeface="Consolas" panose="020B0609020204030204" pitchFamily="49" charset="0"/>
              </a:rPr>
              <a:t>&lt;!-- custom </a:t>
            </a:r>
            <a:r>
              <a:rPr lang="en-IN" sz="5600" b="0" dirty="0" err="1">
                <a:solidFill>
                  <a:srgbClr val="7CA668"/>
                </a:solidFill>
                <a:effectLst/>
                <a:latin typeface="Consolas" panose="020B0609020204030204" pitchFamily="49" charset="0"/>
              </a:rPr>
              <a:t>css</a:t>
            </a:r>
            <a:r>
              <a:rPr lang="en-IN" sz="5600" b="0" dirty="0">
                <a:solidFill>
                  <a:srgbClr val="7CA668"/>
                </a:solidFill>
                <a:effectLst/>
                <a:latin typeface="Consolas" panose="020B0609020204030204" pitchFamily="49" charset="0"/>
              </a:rPr>
              <a:t> file link  --&gt;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link</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rel</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"stylesheet"</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a:t>
            </a:r>
            <a:r>
              <a:rPr lang="en-IN" sz="5600" b="0" dirty="0" err="1">
                <a:solidFill>
                  <a:srgbClr val="CE9178"/>
                </a:solidFill>
                <a:effectLst/>
                <a:latin typeface="Consolas" panose="020B0609020204030204" pitchFamily="49" charset="0"/>
              </a:rPr>
              <a:t>css</a:t>
            </a:r>
            <a:r>
              <a:rPr lang="en-IN" sz="5600" b="0" dirty="0">
                <a:solidFill>
                  <a:srgbClr val="CE9178"/>
                </a:solidFill>
                <a:effectLst/>
                <a:latin typeface="Consolas" panose="020B0609020204030204" pitchFamily="49" charset="0"/>
              </a:rPr>
              <a:t>/style.css"</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head</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body</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p>
          <a:p>
            <a:r>
              <a:rPr lang="en-IN" sz="5600" b="0" dirty="0">
                <a:solidFill>
                  <a:srgbClr val="7CA668"/>
                </a:solidFill>
                <a:effectLst/>
                <a:latin typeface="Consolas" panose="020B0609020204030204" pitchFamily="49" charset="0"/>
              </a:rPr>
              <a:t>&lt;!-- header section starts  --&gt;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header</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class</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"header"</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endParaRPr lang="en-IN" dirty="0"/>
          </a:p>
        </p:txBody>
      </p:sp>
      <p:sp>
        <p:nvSpPr>
          <p:cNvPr id="5" name="TextBox 4">
            <a:extLst>
              <a:ext uri="{FF2B5EF4-FFF2-40B4-BE49-F238E27FC236}">
                <a16:creationId xmlns:a16="http://schemas.microsoft.com/office/drawing/2014/main" id="{6264C222-4FE2-0A04-F630-CE28C1EA29E2}"/>
              </a:ext>
            </a:extLst>
          </p:cNvPr>
          <p:cNvSpPr txBox="1"/>
          <p:nvPr/>
        </p:nvSpPr>
        <p:spPr>
          <a:xfrm>
            <a:off x="8382000" y="76200"/>
            <a:ext cx="533400"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204998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CD481-94E4-FC7B-BEA5-00D151FCEB29}"/>
              </a:ext>
            </a:extLst>
          </p:cNvPr>
          <p:cNvSpPr>
            <a:spLocks noGrp="1"/>
          </p:cNvSpPr>
          <p:nvPr>
            <p:ph idx="1"/>
          </p:nvPr>
        </p:nvSpPr>
        <p:spPr>
          <a:xfrm>
            <a:off x="457200" y="304800"/>
            <a:ext cx="7886700" cy="4957763"/>
          </a:xfrm>
        </p:spPr>
        <p:txBody>
          <a:bodyPr>
            <a:normAutofit fontScale="25000" lnSpcReduction="20000"/>
          </a:bodyPr>
          <a:lstStyle/>
          <a:p>
            <a:pPr marL="0" indent="0">
              <a:buNone/>
            </a:pPr>
            <a:r>
              <a:rPr lang="en-IN" sz="32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section</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class</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"flex"</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"#home"</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class</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"logo"</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TORQUE CLASSES</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nav</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class</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"navbar"</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"#home"</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home</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"#about"</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about</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"#courses"</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courses</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"#teachers"</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teachers</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"#reviews"</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reviews</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FFFFFF"/>
                </a:solidFill>
                <a:effectLst/>
                <a:latin typeface="Consolas" panose="020B0609020204030204" pitchFamily="49" charset="0"/>
              </a:rPr>
              <a:t> </a:t>
            </a:r>
            <a:r>
              <a:rPr lang="en-IN" sz="5600" b="0" dirty="0" err="1">
                <a:solidFill>
                  <a:srgbClr val="9CDCFE"/>
                </a:solidFill>
                <a:effectLst/>
                <a:latin typeface="Consolas" panose="020B0609020204030204" pitchFamily="49" charset="0"/>
              </a:rPr>
              <a:t>href</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"#contact"</a:t>
            </a:r>
            <a:r>
              <a:rPr lang="en-IN" sz="5600" b="0" dirty="0">
                <a:solidFill>
                  <a:srgbClr val="808080"/>
                </a:solidFill>
                <a:effectLst/>
                <a:latin typeface="Consolas" panose="020B0609020204030204" pitchFamily="49" charset="0"/>
              </a:rPr>
              <a:t>&gt;</a:t>
            </a:r>
            <a:r>
              <a:rPr lang="en-IN" sz="5600" b="0" dirty="0">
                <a:solidFill>
                  <a:srgbClr val="FFFFFF"/>
                </a:solidFill>
                <a:effectLst/>
                <a:latin typeface="Consolas" panose="020B0609020204030204" pitchFamily="49" charset="0"/>
              </a:rPr>
              <a:t>contact</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a</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nav</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div</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id</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"menu-</a:t>
            </a:r>
            <a:r>
              <a:rPr lang="en-IN" sz="5600" b="0" dirty="0" err="1">
                <a:solidFill>
                  <a:srgbClr val="CE9178"/>
                </a:solidFill>
                <a:effectLst/>
                <a:latin typeface="Consolas" panose="020B0609020204030204" pitchFamily="49" charset="0"/>
              </a:rPr>
              <a:t>btn</a:t>
            </a:r>
            <a:r>
              <a:rPr lang="en-IN" sz="5600" b="0" dirty="0">
                <a:solidFill>
                  <a:srgbClr val="CE9178"/>
                </a:solidFill>
                <a:effectLst/>
                <a:latin typeface="Consolas" panose="020B0609020204030204" pitchFamily="49" charset="0"/>
              </a:rPr>
              <a:t>"</a:t>
            </a:r>
            <a:r>
              <a:rPr lang="en-IN" sz="5600" b="0" dirty="0">
                <a:solidFill>
                  <a:srgbClr val="FFFFFF"/>
                </a:solidFill>
                <a:effectLst/>
                <a:latin typeface="Consolas" panose="020B0609020204030204" pitchFamily="49" charset="0"/>
              </a:rPr>
              <a:t> </a:t>
            </a:r>
            <a:r>
              <a:rPr lang="en-IN" sz="5600" b="0" dirty="0">
                <a:solidFill>
                  <a:srgbClr val="9CDCFE"/>
                </a:solidFill>
                <a:effectLst/>
                <a:latin typeface="Consolas" panose="020B0609020204030204" pitchFamily="49" charset="0"/>
              </a:rPr>
              <a:t>class</a:t>
            </a:r>
            <a:r>
              <a:rPr lang="en-IN" sz="5600" b="0" dirty="0">
                <a:solidFill>
                  <a:srgbClr val="FFFFFF"/>
                </a:solidFill>
                <a:effectLst/>
                <a:latin typeface="Consolas" panose="020B0609020204030204" pitchFamily="49" charset="0"/>
              </a:rPr>
              <a:t>=</a:t>
            </a:r>
            <a:r>
              <a:rPr lang="en-IN" sz="5600" b="0" dirty="0">
                <a:solidFill>
                  <a:srgbClr val="CE9178"/>
                </a:solidFill>
                <a:effectLst/>
                <a:latin typeface="Consolas" panose="020B0609020204030204" pitchFamily="49" charset="0"/>
              </a:rPr>
              <a:t>"</a:t>
            </a:r>
            <a:r>
              <a:rPr lang="en-IN" sz="5600" b="0" dirty="0" err="1">
                <a:solidFill>
                  <a:srgbClr val="CE9178"/>
                </a:solidFill>
                <a:effectLst/>
                <a:latin typeface="Consolas" panose="020B0609020204030204" pitchFamily="49" charset="0"/>
              </a:rPr>
              <a:t>fas</a:t>
            </a:r>
            <a:r>
              <a:rPr lang="en-IN" sz="5600" b="0" dirty="0">
                <a:solidFill>
                  <a:srgbClr val="CE9178"/>
                </a:solidFill>
                <a:effectLst/>
                <a:latin typeface="Consolas" panose="020B0609020204030204" pitchFamily="49" charset="0"/>
              </a:rPr>
              <a:t> fa-bars"</a:t>
            </a:r>
            <a:r>
              <a:rPr lang="en-IN" sz="5600" b="0" dirty="0">
                <a:solidFill>
                  <a:srgbClr val="808080"/>
                </a:solidFill>
                <a:effectLst/>
                <a:latin typeface="Consolas" panose="020B0609020204030204" pitchFamily="49" charset="0"/>
              </a:rPr>
              <a:t>&gt;&lt;/</a:t>
            </a:r>
            <a:r>
              <a:rPr lang="en-IN" sz="5600" b="0" dirty="0">
                <a:solidFill>
                  <a:srgbClr val="569CD6"/>
                </a:solidFill>
                <a:effectLst/>
                <a:latin typeface="Consolas" panose="020B0609020204030204" pitchFamily="49" charset="0"/>
              </a:rPr>
              <a:t>div</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FFFFFF"/>
                </a:solidFill>
                <a:effectLst/>
                <a:latin typeface="Consolas" panose="020B0609020204030204" pitchFamily="49" charset="0"/>
              </a:rPr>
              <a:t>   </a:t>
            </a: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section</a:t>
            </a:r>
            <a:r>
              <a:rPr lang="en-IN" sz="5600" b="0" dirty="0">
                <a:solidFill>
                  <a:srgbClr val="808080"/>
                </a:solidFill>
                <a:effectLst/>
                <a:latin typeface="Consolas" panose="020B0609020204030204" pitchFamily="49" charset="0"/>
              </a:rPr>
              <a:t>&gt;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808080"/>
                </a:solidFill>
                <a:effectLst/>
                <a:latin typeface="Consolas" panose="020B0609020204030204" pitchFamily="49" charset="0"/>
              </a:rPr>
              <a:t>&lt;/</a:t>
            </a:r>
            <a:r>
              <a:rPr lang="en-IN" sz="5600" b="0" dirty="0">
                <a:solidFill>
                  <a:srgbClr val="569CD6"/>
                </a:solidFill>
                <a:effectLst/>
                <a:latin typeface="Consolas" panose="020B0609020204030204" pitchFamily="49" charset="0"/>
              </a:rPr>
              <a:t>header</a:t>
            </a:r>
            <a:r>
              <a:rPr lang="en-IN" sz="5600" b="0" dirty="0">
                <a:solidFill>
                  <a:srgbClr val="808080"/>
                </a:solidFill>
                <a:effectLst/>
                <a:latin typeface="Consolas" panose="020B0609020204030204" pitchFamily="49" charset="0"/>
              </a:rPr>
              <a:t>&gt;</a:t>
            </a:r>
          </a:p>
          <a:p>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endParaRPr lang="en-IN" sz="5600" dirty="0"/>
          </a:p>
          <a:p>
            <a:endParaRPr lang="en-IN" sz="5600" b="0" dirty="0">
              <a:solidFill>
                <a:srgbClr val="7CA668"/>
              </a:solidFill>
              <a:effectLst/>
              <a:latin typeface="Consolas" panose="020B0609020204030204" pitchFamily="49" charset="0"/>
            </a:endParaRPr>
          </a:p>
          <a:p>
            <a:r>
              <a:rPr lang="en-IN" sz="5600" b="0" dirty="0">
                <a:solidFill>
                  <a:srgbClr val="7CA668"/>
                </a:solidFill>
                <a:effectLst/>
                <a:latin typeface="Consolas" panose="020B0609020204030204" pitchFamily="49" charset="0"/>
              </a:rPr>
              <a:t>&lt;!-- header section ends --&gt;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r>
              <a:rPr lang="en-IN" sz="5600" b="0" dirty="0">
                <a:solidFill>
                  <a:srgbClr val="7CA668"/>
                </a:solidFill>
                <a:effectLst/>
                <a:latin typeface="Consolas" panose="020B0609020204030204" pitchFamily="49" charset="0"/>
              </a:rPr>
              <a:t>&lt;!-- home section starts  --&gt;</a:t>
            </a:r>
            <a:endParaRPr lang="en-IN" sz="5600" b="0" dirty="0">
              <a:solidFill>
                <a:srgbClr val="FFFFFF"/>
              </a:solidFill>
              <a:effectLst/>
              <a:latin typeface="Consolas" panose="020B0609020204030204" pitchFamily="49" charset="0"/>
            </a:endParaRPr>
          </a:p>
          <a:p>
            <a:br>
              <a:rPr lang="en-IN" sz="5600" b="0" dirty="0">
                <a:solidFill>
                  <a:srgbClr val="FFFFFF"/>
                </a:solidFill>
                <a:effectLst/>
                <a:latin typeface="Consolas" panose="020B0609020204030204" pitchFamily="49" charset="0"/>
              </a:rPr>
            </a:br>
            <a:endParaRPr lang="en-IN" dirty="0"/>
          </a:p>
        </p:txBody>
      </p:sp>
      <p:sp>
        <p:nvSpPr>
          <p:cNvPr id="4" name="TextBox 3">
            <a:extLst>
              <a:ext uri="{FF2B5EF4-FFF2-40B4-BE49-F238E27FC236}">
                <a16:creationId xmlns:a16="http://schemas.microsoft.com/office/drawing/2014/main" id="{BF82D494-2BE3-E02A-349D-7B4C6D9D3CF9}"/>
              </a:ext>
            </a:extLst>
          </p:cNvPr>
          <p:cNvSpPr txBox="1"/>
          <p:nvPr/>
        </p:nvSpPr>
        <p:spPr>
          <a:xfrm>
            <a:off x="8343900" y="152400"/>
            <a:ext cx="571500"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343985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27B20-D111-BA36-DA17-E87B6C2F0207}"/>
              </a:ext>
            </a:extLst>
          </p:cNvPr>
          <p:cNvSpPr>
            <a:spLocks noGrp="1"/>
          </p:cNvSpPr>
          <p:nvPr>
            <p:ph idx="1"/>
          </p:nvPr>
        </p:nvSpPr>
        <p:spPr>
          <a:xfrm>
            <a:off x="304800" y="1143000"/>
            <a:ext cx="7886700" cy="6477000"/>
          </a:xfrm>
        </p:spPr>
        <p:txBody>
          <a:bodyPr>
            <a:normAutofit fontScale="32500" lnSpcReduction="20000"/>
          </a:bodyPr>
          <a:lstStyle/>
          <a:p>
            <a:r>
              <a:rPr lang="en-IN" sz="5600" b="0" dirty="0">
                <a:solidFill>
                  <a:srgbClr val="C586C0"/>
                </a:solidFill>
                <a:effectLst/>
                <a:latin typeface="Cambria" panose="02040503050406030204" pitchFamily="18" charset="0"/>
              </a:rPr>
              <a:t>@import</a:t>
            </a:r>
            <a:r>
              <a:rPr lang="en-IN" sz="5600" b="0" dirty="0">
                <a:solidFill>
                  <a:srgbClr val="FFFFFF"/>
                </a:solidFill>
                <a:effectLst/>
                <a:latin typeface="Cambria" panose="02040503050406030204" pitchFamily="18" charset="0"/>
              </a:rPr>
              <a:t> </a:t>
            </a:r>
            <a:r>
              <a:rPr lang="en-IN" sz="5600" b="0" dirty="0" err="1">
                <a:solidFill>
                  <a:srgbClr val="DCDCAA"/>
                </a:solidFill>
                <a:effectLst/>
                <a:latin typeface="Cambria" panose="02040503050406030204" pitchFamily="18" charset="0"/>
              </a:rPr>
              <a:t>url</a:t>
            </a:r>
            <a:r>
              <a:rPr lang="en-IN" sz="5600" b="0" dirty="0">
                <a:solidFill>
                  <a:srgbClr val="FFFFFF"/>
                </a:solidFill>
                <a:effectLst/>
                <a:latin typeface="Cambria" panose="02040503050406030204" pitchFamily="18" charset="0"/>
              </a:rPr>
              <a:t>(</a:t>
            </a:r>
            <a:r>
              <a:rPr lang="en-IN" sz="5600" b="0" dirty="0">
                <a:solidFill>
                  <a:srgbClr val="CE9178"/>
                </a:solidFill>
                <a:effectLst/>
                <a:latin typeface="Cambria" panose="02040503050406030204" pitchFamily="18" charset="0"/>
              </a:rPr>
              <a:t>'https://fonts.googleapis.com/css2?family=Rubik:wght@300;400;500;600&amp;display=swap'</a:t>
            </a:r>
            <a:r>
              <a:rPr lang="en-IN" sz="5600" b="0" dirty="0">
                <a:solidFill>
                  <a:srgbClr val="FFFFFF"/>
                </a:solidFill>
                <a:effectLst/>
                <a:latin typeface="Cambria" panose="02040503050406030204" pitchFamily="18" charset="0"/>
              </a:rPr>
              <a:t>);</a:t>
            </a:r>
          </a:p>
          <a:p>
            <a:br>
              <a:rPr lang="en-IN" sz="5600" b="0" dirty="0">
                <a:solidFill>
                  <a:srgbClr val="FFFFFF"/>
                </a:solidFill>
                <a:effectLst/>
                <a:latin typeface="Cambria" panose="02040503050406030204" pitchFamily="18" charset="0"/>
              </a:rPr>
            </a:br>
            <a:r>
              <a:rPr lang="en-IN" sz="5600" b="0" dirty="0">
                <a:solidFill>
                  <a:srgbClr val="D7BA7D"/>
                </a:solidFill>
                <a:effectLst/>
                <a:latin typeface="Cambria" panose="02040503050406030204" pitchFamily="18" charset="0"/>
              </a:rPr>
              <a:t>:root</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--green</a:t>
            </a:r>
            <a:r>
              <a:rPr lang="en-IN" sz="5600" b="0" dirty="0">
                <a:solidFill>
                  <a:srgbClr val="FFFFFF"/>
                </a:solidFill>
                <a:effectLst/>
                <a:latin typeface="Cambria" panose="02040503050406030204" pitchFamily="18" charset="0"/>
              </a:rPr>
              <a:t>:</a:t>
            </a:r>
            <a:r>
              <a:rPr lang="en-IN" sz="5600" b="0" dirty="0">
                <a:solidFill>
                  <a:srgbClr val="CE9178"/>
                </a:solidFill>
                <a:effectLst/>
                <a:latin typeface="Cambria" panose="02040503050406030204" pitchFamily="18" charset="0"/>
              </a:rPr>
              <a:t>#00E77F</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--white</a:t>
            </a:r>
            <a:r>
              <a:rPr lang="en-IN" sz="5600" b="0" dirty="0">
                <a:solidFill>
                  <a:srgbClr val="FFFFFF"/>
                </a:solidFill>
                <a:effectLst/>
                <a:latin typeface="Cambria" panose="02040503050406030204" pitchFamily="18" charset="0"/>
              </a:rPr>
              <a:t>:</a:t>
            </a:r>
            <a:r>
              <a:rPr lang="en-IN" sz="5600" b="0" dirty="0">
                <a:solidFill>
                  <a:srgbClr val="CE9178"/>
                </a:solidFill>
                <a:effectLst/>
                <a:latin typeface="Cambria" panose="02040503050406030204" pitchFamily="18" charset="0"/>
              </a:rPr>
              <a:t>#</a:t>
            </a:r>
            <a:r>
              <a:rPr lang="en-IN" sz="5600" b="0" dirty="0" err="1">
                <a:solidFill>
                  <a:srgbClr val="CE9178"/>
                </a:solidFill>
                <a:effectLst/>
                <a:latin typeface="Cambria" panose="02040503050406030204" pitchFamily="18" charset="0"/>
              </a:rPr>
              <a:t>fff</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--light-white</a:t>
            </a:r>
            <a:r>
              <a:rPr lang="en-IN" sz="5600" b="0" dirty="0">
                <a:solidFill>
                  <a:srgbClr val="FFFFFF"/>
                </a:solidFill>
                <a:effectLst/>
                <a:latin typeface="Cambria" panose="02040503050406030204" pitchFamily="18" charset="0"/>
              </a:rPr>
              <a:t>:</a:t>
            </a:r>
            <a:r>
              <a:rPr lang="en-IN" sz="5600" b="0" dirty="0">
                <a:solidFill>
                  <a:srgbClr val="CE9178"/>
                </a:solidFill>
                <a:effectLst/>
                <a:latin typeface="Cambria" panose="02040503050406030204" pitchFamily="18" charset="0"/>
              </a:rPr>
              <a:t>#</a:t>
            </a:r>
            <a:r>
              <a:rPr lang="en-IN" sz="5600" b="0" dirty="0" err="1">
                <a:solidFill>
                  <a:srgbClr val="CE9178"/>
                </a:solidFill>
                <a:effectLst/>
                <a:latin typeface="Cambria" panose="02040503050406030204" pitchFamily="18" charset="0"/>
              </a:rPr>
              <a:t>aaa</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--black</a:t>
            </a:r>
            <a:r>
              <a:rPr lang="en-IN" sz="5600" b="0" dirty="0">
                <a:solidFill>
                  <a:srgbClr val="FFFFFF"/>
                </a:solidFill>
                <a:effectLst/>
                <a:latin typeface="Cambria" panose="02040503050406030204" pitchFamily="18" charset="0"/>
              </a:rPr>
              <a:t>:</a:t>
            </a:r>
            <a:r>
              <a:rPr lang="en-IN" sz="5600" b="0" dirty="0">
                <a:solidFill>
                  <a:srgbClr val="CE9178"/>
                </a:solidFill>
                <a:effectLst/>
                <a:latin typeface="Cambria" panose="02040503050406030204" pitchFamily="18" charset="0"/>
              </a:rPr>
              <a:t>#3d3d3d</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--light-</a:t>
            </a:r>
            <a:r>
              <a:rPr lang="en-IN" sz="5600" b="0" dirty="0" err="1">
                <a:solidFill>
                  <a:srgbClr val="D4D4D4"/>
                </a:solidFill>
                <a:effectLst/>
                <a:latin typeface="Cambria" panose="02040503050406030204" pitchFamily="18" charset="0"/>
              </a:rPr>
              <a:t>bg</a:t>
            </a:r>
            <a:r>
              <a:rPr lang="en-IN" sz="5600" b="0" dirty="0">
                <a:solidFill>
                  <a:srgbClr val="FFFFFF"/>
                </a:solidFill>
                <a:effectLst/>
                <a:latin typeface="Cambria" panose="02040503050406030204" pitchFamily="18" charset="0"/>
              </a:rPr>
              <a:t>:</a:t>
            </a:r>
            <a:r>
              <a:rPr lang="en-IN" sz="5600" b="0" dirty="0">
                <a:solidFill>
                  <a:srgbClr val="CE9178"/>
                </a:solidFill>
                <a:effectLst/>
                <a:latin typeface="Cambria" panose="02040503050406030204" pitchFamily="18" charset="0"/>
              </a:rPr>
              <a:t>#4b4b4b</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a:t>
            </a:r>
          </a:p>
          <a:p>
            <a:br>
              <a:rPr lang="en-IN" sz="5600" b="0" dirty="0">
                <a:solidFill>
                  <a:srgbClr val="FFFFFF"/>
                </a:solidFill>
                <a:effectLst/>
                <a:latin typeface="Cambria" panose="02040503050406030204" pitchFamily="18" charset="0"/>
              </a:rPr>
            </a:br>
            <a:r>
              <a:rPr lang="en-IN" sz="5600" b="0" dirty="0">
                <a:solidFill>
                  <a:srgbClr val="569CD6"/>
                </a:solidFill>
                <a:effectLst/>
                <a:latin typeface="Cambria" panose="02040503050406030204" pitchFamily="18" charset="0"/>
              </a:rPr>
              <a:t>*</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font-family</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'Rubik'</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sans-serif</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margin</a:t>
            </a:r>
            <a:r>
              <a:rPr lang="en-IN" sz="5600" b="0" dirty="0">
                <a:solidFill>
                  <a:srgbClr val="FFFFFF"/>
                </a:solidFill>
                <a:effectLst/>
                <a:latin typeface="Cambria" panose="02040503050406030204" pitchFamily="18" charset="0"/>
              </a:rPr>
              <a:t>:</a:t>
            </a:r>
            <a:r>
              <a:rPr lang="en-IN" sz="5600" b="0" dirty="0">
                <a:solidFill>
                  <a:srgbClr val="B5CEA8"/>
                </a:solidFill>
                <a:effectLst/>
                <a:latin typeface="Cambria" panose="02040503050406030204" pitchFamily="18" charset="0"/>
              </a:rPr>
              <a:t>0</a:t>
            </a:r>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padding</a:t>
            </a:r>
            <a:r>
              <a:rPr lang="en-IN" sz="5600" b="0" dirty="0">
                <a:solidFill>
                  <a:srgbClr val="FFFFFF"/>
                </a:solidFill>
                <a:effectLst/>
                <a:latin typeface="Cambria" panose="02040503050406030204" pitchFamily="18" charset="0"/>
              </a:rPr>
              <a:t>:</a:t>
            </a:r>
            <a:r>
              <a:rPr lang="en-IN" sz="5600" b="0" dirty="0">
                <a:solidFill>
                  <a:srgbClr val="B5CEA8"/>
                </a:solidFill>
                <a:effectLst/>
                <a:latin typeface="Cambria" panose="02040503050406030204" pitchFamily="18" charset="0"/>
              </a:rPr>
              <a:t>0</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box-sizing</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border-box</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outline</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none</a:t>
            </a:r>
            <a:r>
              <a:rPr lang="en-IN" sz="5600" b="0" dirty="0">
                <a:solidFill>
                  <a:srgbClr val="FFFFFF"/>
                </a:solidFill>
                <a:effectLst/>
                <a:latin typeface="Cambria" panose="02040503050406030204" pitchFamily="18" charset="0"/>
              </a:rPr>
              <a:t>; </a:t>
            </a:r>
            <a:r>
              <a:rPr lang="en-IN" sz="5600" b="0" dirty="0" err="1">
                <a:solidFill>
                  <a:srgbClr val="D4D4D4"/>
                </a:solidFill>
                <a:effectLst/>
                <a:latin typeface="Cambria" panose="02040503050406030204" pitchFamily="18" charset="0"/>
              </a:rPr>
              <a:t>border</a:t>
            </a:r>
            <a:r>
              <a:rPr lang="en-IN" sz="5600" b="0" dirty="0" err="1">
                <a:solidFill>
                  <a:srgbClr val="FFFFFF"/>
                </a:solidFill>
                <a:effectLst/>
                <a:latin typeface="Cambria" panose="02040503050406030204" pitchFamily="18" charset="0"/>
              </a:rPr>
              <a:t>:</a:t>
            </a:r>
            <a:r>
              <a:rPr lang="en-IN" sz="5600" b="0" dirty="0" err="1">
                <a:solidFill>
                  <a:srgbClr val="CE9178"/>
                </a:solidFill>
                <a:effectLst/>
                <a:latin typeface="Cambria" panose="02040503050406030204" pitchFamily="18" charset="0"/>
              </a:rPr>
              <a:t>none</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text-decoration</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none</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transition</a:t>
            </a:r>
            <a:r>
              <a:rPr lang="en-IN" sz="5600" b="0" dirty="0">
                <a:solidFill>
                  <a:srgbClr val="FFFFFF"/>
                </a:solidFill>
                <a:effectLst/>
                <a:latin typeface="Cambria" panose="02040503050406030204" pitchFamily="18" charset="0"/>
              </a:rPr>
              <a:t>: </a:t>
            </a:r>
            <a:r>
              <a:rPr lang="en-IN" sz="5600" b="0" dirty="0">
                <a:solidFill>
                  <a:srgbClr val="B5CEA8"/>
                </a:solidFill>
                <a:effectLst/>
                <a:latin typeface="Cambria" panose="02040503050406030204" pitchFamily="18" charset="0"/>
              </a:rPr>
              <a:t>.2s</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linear</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text-transform</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capitalize</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a:t>
            </a:r>
          </a:p>
          <a:p>
            <a:endParaRPr lang="en-IN" dirty="0"/>
          </a:p>
        </p:txBody>
      </p:sp>
      <p:sp>
        <p:nvSpPr>
          <p:cNvPr id="4" name="TextBox 3">
            <a:extLst>
              <a:ext uri="{FF2B5EF4-FFF2-40B4-BE49-F238E27FC236}">
                <a16:creationId xmlns:a16="http://schemas.microsoft.com/office/drawing/2014/main" id="{43B068B6-E7ED-DA43-F67A-C2B846FF97D6}"/>
              </a:ext>
            </a:extLst>
          </p:cNvPr>
          <p:cNvSpPr txBox="1"/>
          <p:nvPr/>
        </p:nvSpPr>
        <p:spPr>
          <a:xfrm>
            <a:off x="304800" y="152400"/>
            <a:ext cx="7467600" cy="646331"/>
          </a:xfrm>
          <a:prstGeom prst="rect">
            <a:avLst/>
          </a:prstGeom>
          <a:noFill/>
        </p:spPr>
        <p:txBody>
          <a:bodyPr wrap="square" rtlCol="0">
            <a:spAutoFit/>
          </a:bodyPr>
          <a:lstStyle/>
          <a:p>
            <a:r>
              <a:rPr lang="en-IN" sz="3600" dirty="0"/>
              <a:t>CSS:-</a:t>
            </a:r>
          </a:p>
        </p:txBody>
      </p:sp>
      <p:sp>
        <p:nvSpPr>
          <p:cNvPr id="5" name="TextBox 4">
            <a:extLst>
              <a:ext uri="{FF2B5EF4-FFF2-40B4-BE49-F238E27FC236}">
                <a16:creationId xmlns:a16="http://schemas.microsoft.com/office/drawing/2014/main" id="{2740486F-03FC-60D9-4D7F-C6573FB8EEA7}"/>
              </a:ext>
            </a:extLst>
          </p:cNvPr>
          <p:cNvSpPr txBox="1"/>
          <p:nvPr/>
        </p:nvSpPr>
        <p:spPr>
          <a:xfrm>
            <a:off x="8191500" y="152400"/>
            <a:ext cx="571500"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3980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44604-EF60-AFD8-145F-9AB4FD26F1D6}"/>
              </a:ext>
            </a:extLst>
          </p:cNvPr>
          <p:cNvSpPr>
            <a:spLocks noGrp="1"/>
          </p:cNvSpPr>
          <p:nvPr>
            <p:ph idx="1"/>
          </p:nvPr>
        </p:nvSpPr>
        <p:spPr>
          <a:xfrm>
            <a:off x="457200" y="304800"/>
            <a:ext cx="7886700" cy="4351338"/>
          </a:xfrm>
        </p:spPr>
        <p:txBody>
          <a:bodyPr>
            <a:normAutofit fontScale="25000" lnSpcReduction="20000"/>
          </a:bodyPr>
          <a:lstStyle/>
          <a:p>
            <a:br>
              <a:rPr lang="en-IN" sz="5600" b="0" dirty="0">
                <a:solidFill>
                  <a:srgbClr val="FFFFFF"/>
                </a:solidFill>
                <a:effectLst/>
                <a:latin typeface="Cambria" panose="02040503050406030204" pitchFamily="18" charset="0"/>
              </a:rPr>
            </a:br>
            <a:r>
              <a:rPr lang="en-IN" sz="5600" b="0" dirty="0">
                <a:solidFill>
                  <a:srgbClr val="569CD6"/>
                </a:solidFill>
                <a:effectLst/>
                <a:latin typeface="Cambria" panose="02040503050406030204" pitchFamily="18" charset="0"/>
              </a:rPr>
              <a:t>*</a:t>
            </a:r>
            <a:r>
              <a:rPr lang="en-IN" sz="5600" b="0" dirty="0">
                <a:solidFill>
                  <a:srgbClr val="D7BA7D"/>
                </a:solidFill>
                <a:effectLst/>
                <a:latin typeface="Cambria" panose="02040503050406030204" pitchFamily="18" charset="0"/>
              </a:rPr>
              <a:t>::selection</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background-</a:t>
            </a:r>
            <a:r>
              <a:rPr lang="en-IN" sz="5600" b="0" dirty="0" err="1">
                <a:solidFill>
                  <a:srgbClr val="D4D4D4"/>
                </a:solidFill>
                <a:effectLst/>
                <a:latin typeface="Cambria" panose="02040503050406030204" pitchFamily="18" charset="0"/>
              </a:rPr>
              <a:t>color</a:t>
            </a:r>
            <a:r>
              <a:rPr lang="en-IN" sz="5600" b="0" dirty="0">
                <a:solidFill>
                  <a:srgbClr val="FFFFFF"/>
                </a:solidFill>
                <a:effectLst/>
                <a:latin typeface="Cambria" panose="02040503050406030204" pitchFamily="18" charset="0"/>
              </a:rPr>
              <a:t>: </a:t>
            </a:r>
            <a:r>
              <a:rPr lang="en-IN" sz="5600" b="0" dirty="0">
                <a:solidFill>
                  <a:srgbClr val="DCDCAA"/>
                </a:solidFill>
                <a:effectLst/>
                <a:latin typeface="Cambria" panose="02040503050406030204" pitchFamily="18" charset="0"/>
              </a:rPr>
              <a:t>var</a:t>
            </a:r>
            <a:r>
              <a:rPr lang="en-IN" sz="5600" b="0" dirty="0">
                <a:solidFill>
                  <a:srgbClr val="FFFFFF"/>
                </a:solidFill>
                <a:effectLst/>
                <a:latin typeface="Cambria" panose="02040503050406030204" pitchFamily="18" charset="0"/>
              </a:rPr>
              <a:t>(</a:t>
            </a:r>
            <a:r>
              <a:rPr lang="en-IN" sz="5600" b="0" dirty="0">
                <a:solidFill>
                  <a:srgbClr val="9CDCFE"/>
                </a:solidFill>
                <a:effectLst/>
                <a:latin typeface="Cambria" panose="02040503050406030204" pitchFamily="18" charset="0"/>
              </a:rPr>
              <a:t>--white</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err="1">
                <a:solidFill>
                  <a:srgbClr val="D4D4D4"/>
                </a:solidFill>
                <a:effectLst/>
                <a:latin typeface="Cambria" panose="02040503050406030204" pitchFamily="18" charset="0"/>
              </a:rPr>
              <a:t>color</a:t>
            </a:r>
            <a:r>
              <a:rPr lang="en-IN" sz="5600" b="0" dirty="0" err="1">
                <a:solidFill>
                  <a:srgbClr val="FFFFFF"/>
                </a:solidFill>
                <a:effectLst/>
                <a:latin typeface="Cambria" panose="02040503050406030204" pitchFamily="18" charset="0"/>
              </a:rPr>
              <a:t>:</a:t>
            </a:r>
            <a:r>
              <a:rPr lang="en-IN" sz="5600" b="0" dirty="0" err="1">
                <a:solidFill>
                  <a:srgbClr val="DCDCAA"/>
                </a:solidFill>
                <a:effectLst/>
                <a:latin typeface="Cambria" panose="02040503050406030204" pitchFamily="18" charset="0"/>
              </a:rPr>
              <a:t>var</a:t>
            </a:r>
            <a:r>
              <a:rPr lang="en-IN" sz="5600" b="0" dirty="0">
                <a:solidFill>
                  <a:srgbClr val="FFFFFF"/>
                </a:solidFill>
                <a:effectLst/>
                <a:latin typeface="Cambria" panose="02040503050406030204" pitchFamily="18" charset="0"/>
              </a:rPr>
              <a:t>(</a:t>
            </a:r>
            <a:r>
              <a:rPr lang="en-IN" sz="5600" b="0" dirty="0">
                <a:solidFill>
                  <a:srgbClr val="9CDCFE"/>
                </a:solidFill>
                <a:effectLst/>
                <a:latin typeface="Cambria" panose="02040503050406030204" pitchFamily="18" charset="0"/>
              </a:rPr>
              <a:t>--black</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a:t>
            </a:r>
          </a:p>
          <a:p>
            <a:br>
              <a:rPr lang="en-IN" sz="5600" b="0" dirty="0">
                <a:solidFill>
                  <a:srgbClr val="FFFFFF"/>
                </a:solidFill>
                <a:effectLst/>
                <a:latin typeface="Cambria" panose="02040503050406030204" pitchFamily="18" charset="0"/>
              </a:rPr>
            </a:br>
            <a:r>
              <a:rPr lang="en-IN" sz="5600" b="0" dirty="0">
                <a:solidFill>
                  <a:srgbClr val="D7BA7D"/>
                </a:solidFill>
                <a:effectLst/>
                <a:latin typeface="Cambria" panose="02040503050406030204" pitchFamily="18" charset="0"/>
              </a:rPr>
              <a:t>html</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font-size</a:t>
            </a:r>
            <a:r>
              <a:rPr lang="en-IN" sz="5600" b="0" dirty="0">
                <a:solidFill>
                  <a:srgbClr val="FFFFFF"/>
                </a:solidFill>
                <a:effectLst/>
                <a:latin typeface="Cambria" panose="02040503050406030204" pitchFamily="18" charset="0"/>
              </a:rPr>
              <a:t>: </a:t>
            </a:r>
            <a:r>
              <a:rPr lang="en-IN" sz="5600" b="0" dirty="0">
                <a:solidFill>
                  <a:srgbClr val="B5CEA8"/>
                </a:solidFill>
                <a:effectLst/>
                <a:latin typeface="Cambria" panose="02040503050406030204" pitchFamily="18" charset="0"/>
              </a:rPr>
              <a:t>62.5%</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overflow-x</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hidden</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scroll-</a:t>
            </a:r>
            <a:r>
              <a:rPr lang="en-IN" sz="5600" b="0" dirty="0" err="1">
                <a:solidFill>
                  <a:srgbClr val="D4D4D4"/>
                </a:solidFill>
                <a:effectLst/>
                <a:latin typeface="Cambria" panose="02040503050406030204" pitchFamily="18" charset="0"/>
              </a:rPr>
              <a:t>behavior</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smooth</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scroll-padding-top</a:t>
            </a:r>
            <a:r>
              <a:rPr lang="en-IN" sz="5600" b="0" dirty="0">
                <a:solidFill>
                  <a:srgbClr val="FFFFFF"/>
                </a:solidFill>
                <a:effectLst/>
                <a:latin typeface="Cambria" panose="02040503050406030204" pitchFamily="18" charset="0"/>
              </a:rPr>
              <a:t>: </a:t>
            </a:r>
            <a:r>
              <a:rPr lang="en-IN" sz="5600" b="0" dirty="0">
                <a:solidFill>
                  <a:srgbClr val="B5CEA8"/>
                </a:solidFill>
                <a:effectLst/>
                <a:latin typeface="Cambria" panose="02040503050406030204" pitchFamily="18" charset="0"/>
              </a:rPr>
              <a:t>8rem</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a:t>
            </a:r>
          </a:p>
          <a:p>
            <a:br>
              <a:rPr lang="en-IN" sz="5600" b="0" dirty="0">
                <a:solidFill>
                  <a:srgbClr val="FFFFFF"/>
                </a:solidFill>
                <a:effectLst/>
                <a:latin typeface="Cambria" panose="02040503050406030204" pitchFamily="18" charset="0"/>
              </a:rPr>
            </a:br>
            <a:r>
              <a:rPr lang="en-IN" sz="5600" b="0" dirty="0">
                <a:solidFill>
                  <a:srgbClr val="D7BA7D"/>
                </a:solidFill>
                <a:effectLst/>
                <a:latin typeface="Cambria" panose="02040503050406030204" pitchFamily="18" charset="0"/>
              </a:rPr>
              <a:t>::-</a:t>
            </a:r>
            <a:r>
              <a:rPr lang="en-IN" sz="5600" b="0" dirty="0" err="1">
                <a:solidFill>
                  <a:srgbClr val="D7BA7D"/>
                </a:solidFill>
                <a:effectLst/>
                <a:latin typeface="Cambria" panose="02040503050406030204" pitchFamily="18" charset="0"/>
              </a:rPr>
              <a:t>webkit</a:t>
            </a:r>
            <a:r>
              <a:rPr lang="en-IN" sz="5600" b="0" dirty="0">
                <a:solidFill>
                  <a:srgbClr val="D7BA7D"/>
                </a:solidFill>
                <a:effectLst/>
                <a:latin typeface="Cambria" panose="02040503050406030204" pitchFamily="18" charset="0"/>
              </a:rPr>
              <a:t>-scrollbar</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height</a:t>
            </a:r>
            <a:r>
              <a:rPr lang="en-IN" sz="5600" b="0" dirty="0">
                <a:solidFill>
                  <a:srgbClr val="FFFFFF"/>
                </a:solidFill>
                <a:effectLst/>
                <a:latin typeface="Cambria" panose="02040503050406030204" pitchFamily="18" charset="0"/>
              </a:rPr>
              <a:t>: </a:t>
            </a:r>
            <a:r>
              <a:rPr lang="en-IN" sz="5600" b="0" dirty="0">
                <a:solidFill>
                  <a:srgbClr val="B5CEA8"/>
                </a:solidFill>
                <a:effectLst/>
                <a:latin typeface="Cambria" panose="02040503050406030204" pitchFamily="18" charset="0"/>
              </a:rPr>
              <a:t>.5rem</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width</a:t>
            </a:r>
            <a:r>
              <a:rPr lang="en-IN" sz="5600" b="0" dirty="0">
                <a:solidFill>
                  <a:srgbClr val="FFFFFF"/>
                </a:solidFill>
                <a:effectLst/>
                <a:latin typeface="Cambria" panose="02040503050406030204" pitchFamily="18" charset="0"/>
              </a:rPr>
              <a:t>: </a:t>
            </a:r>
            <a:r>
              <a:rPr lang="en-IN" sz="5600" b="0" dirty="0">
                <a:solidFill>
                  <a:srgbClr val="B5CEA8"/>
                </a:solidFill>
                <a:effectLst/>
                <a:latin typeface="Cambria" panose="02040503050406030204" pitchFamily="18" charset="0"/>
              </a:rPr>
              <a:t>1rem</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a:t>
            </a:r>
          </a:p>
          <a:p>
            <a:br>
              <a:rPr lang="en-IN" sz="5600" b="0" dirty="0">
                <a:solidFill>
                  <a:srgbClr val="FFFFFF"/>
                </a:solidFill>
                <a:effectLst/>
                <a:latin typeface="Cambria" panose="02040503050406030204" pitchFamily="18" charset="0"/>
              </a:rPr>
            </a:br>
            <a:r>
              <a:rPr lang="en-IN" sz="5600" b="0" dirty="0">
                <a:solidFill>
                  <a:srgbClr val="D7BA7D"/>
                </a:solidFill>
                <a:effectLst/>
                <a:latin typeface="Cambria" panose="02040503050406030204" pitchFamily="18" charset="0"/>
              </a:rPr>
              <a:t>::-</a:t>
            </a:r>
            <a:r>
              <a:rPr lang="en-IN" sz="5600" b="0" dirty="0" err="1">
                <a:solidFill>
                  <a:srgbClr val="D7BA7D"/>
                </a:solidFill>
                <a:effectLst/>
                <a:latin typeface="Cambria" panose="02040503050406030204" pitchFamily="18" charset="0"/>
              </a:rPr>
              <a:t>webkit</a:t>
            </a:r>
            <a:r>
              <a:rPr lang="en-IN" sz="5600" b="0" dirty="0">
                <a:solidFill>
                  <a:srgbClr val="D7BA7D"/>
                </a:solidFill>
                <a:effectLst/>
                <a:latin typeface="Cambria" panose="02040503050406030204" pitchFamily="18" charset="0"/>
              </a:rPr>
              <a:t>-scrollbar-track</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   </a:t>
            </a:r>
            <a:r>
              <a:rPr lang="en-IN" sz="5600" b="0" dirty="0">
                <a:solidFill>
                  <a:srgbClr val="D4D4D4"/>
                </a:solidFill>
                <a:effectLst/>
                <a:latin typeface="Cambria" panose="02040503050406030204" pitchFamily="18" charset="0"/>
              </a:rPr>
              <a:t>background-</a:t>
            </a:r>
            <a:r>
              <a:rPr lang="en-IN" sz="5600" b="0" dirty="0" err="1">
                <a:solidFill>
                  <a:srgbClr val="D4D4D4"/>
                </a:solidFill>
                <a:effectLst/>
                <a:latin typeface="Cambria" panose="02040503050406030204" pitchFamily="18" charset="0"/>
              </a:rPr>
              <a:t>color</a:t>
            </a:r>
            <a:r>
              <a:rPr lang="en-IN" sz="5600" b="0" dirty="0">
                <a:solidFill>
                  <a:srgbClr val="FFFFFF"/>
                </a:solidFill>
                <a:effectLst/>
                <a:latin typeface="Cambria" panose="02040503050406030204" pitchFamily="18" charset="0"/>
              </a:rPr>
              <a:t>: </a:t>
            </a:r>
            <a:r>
              <a:rPr lang="en-IN" sz="5600" b="0" dirty="0">
                <a:solidFill>
                  <a:srgbClr val="CE9178"/>
                </a:solidFill>
                <a:effectLst/>
                <a:latin typeface="Cambria" panose="02040503050406030204" pitchFamily="18" charset="0"/>
              </a:rPr>
              <a:t>transparent</a:t>
            </a:r>
            <a:r>
              <a:rPr lang="en-IN" sz="5600" b="0" dirty="0">
                <a:solidFill>
                  <a:srgbClr val="FFFFFF"/>
                </a:solidFill>
                <a:effectLst/>
                <a:latin typeface="Cambria" panose="02040503050406030204" pitchFamily="18" charset="0"/>
              </a:rPr>
              <a:t>;</a:t>
            </a:r>
          </a:p>
          <a:p>
            <a:r>
              <a:rPr lang="en-IN" sz="5600" b="0" dirty="0">
                <a:solidFill>
                  <a:srgbClr val="FFFFFF"/>
                </a:solidFill>
                <a:effectLst/>
                <a:latin typeface="Cambria" panose="02040503050406030204" pitchFamily="18" charset="0"/>
              </a:rPr>
              <a:t>}</a:t>
            </a:r>
          </a:p>
          <a:p>
            <a:br>
              <a:rPr lang="en-IN" sz="5600" b="0" dirty="0">
                <a:solidFill>
                  <a:srgbClr val="FFFFFF"/>
                </a:solidFill>
                <a:effectLst/>
                <a:latin typeface="Cambria" panose="02040503050406030204" pitchFamily="18" charset="0"/>
              </a:rPr>
            </a:br>
            <a:endParaRPr lang="en-IN" dirty="0"/>
          </a:p>
        </p:txBody>
      </p:sp>
      <p:sp>
        <p:nvSpPr>
          <p:cNvPr id="4" name="TextBox 3">
            <a:extLst>
              <a:ext uri="{FF2B5EF4-FFF2-40B4-BE49-F238E27FC236}">
                <a16:creationId xmlns:a16="http://schemas.microsoft.com/office/drawing/2014/main" id="{6A419EFE-A833-F8BF-B83B-5E24DFADC313}"/>
              </a:ext>
            </a:extLst>
          </p:cNvPr>
          <p:cNvSpPr txBox="1"/>
          <p:nvPr/>
        </p:nvSpPr>
        <p:spPr>
          <a:xfrm>
            <a:off x="8343900" y="152400"/>
            <a:ext cx="571500"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413400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F380-5717-E931-0995-60BF46F33FB2}"/>
              </a:ext>
            </a:extLst>
          </p:cNvPr>
          <p:cNvSpPr>
            <a:spLocks noGrp="1"/>
          </p:cNvSpPr>
          <p:nvPr>
            <p:ph type="title"/>
          </p:nvPr>
        </p:nvSpPr>
        <p:spPr>
          <a:xfrm>
            <a:off x="2209800" y="55368"/>
            <a:ext cx="7886700" cy="1325563"/>
          </a:xfrm>
        </p:spPr>
        <p:txBody>
          <a:bodyPr>
            <a:normAutofit/>
          </a:bodyPr>
          <a:lstStyle/>
          <a:p>
            <a:r>
              <a:rPr lang="en-IN" sz="4000" b="1" dirty="0"/>
              <a:t>FLOW OF PROJECT</a:t>
            </a:r>
          </a:p>
        </p:txBody>
      </p:sp>
      <p:sp>
        <p:nvSpPr>
          <p:cNvPr id="3" name="TextBox 2">
            <a:extLst>
              <a:ext uri="{FF2B5EF4-FFF2-40B4-BE49-F238E27FC236}">
                <a16:creationId xmlns:a16="http://schemas.microsoft.com/office/drawing/2014/main" id="{63FAE4CF-5373-12FB-7A9A-65B87A14A315}"/>
              </a:ext>
            </a:extLst>
          </p:cNvPr>
          <p:cNvSpPr txBox="1"/>
          <p:nvPr/>
        </p:nvSpPr>
        <p:spPr>
          <a:xfrm>
            <a:off x="76200" y="1676400"/>
            <a:ext cx="8229600" cy="892552"/>
          </a:xfrm>
          <a:prstGeom prst="rect">
            <a:avLst/>
          </a:prstGeom>
          <a:noFill/>
        </p:spPr>
        <p:txBody>
          <a:bodyPr wrap="square" rtlCol="0">
            <a:spAutoFit/>
          </a:bodyPr>
          <a:lstStyle/>
          <a:p>
            <a:r>
              <a:rPr lang="en-IN" sz="2800" dirty="0"/>
              <a:t>Back-End Developer- Rahul Dilla(63)</a:t>
            </a:r>
          </a:p>
          <a:p>
            <a:endParaRPr lang="en-IN" sz="2400" dirty="0"/>
          </a:p>
        </p:txBody>
      </p:sp>
      <p:sp>
        <p:nvSpPr>
          <p:cNvPr id="4" name="TextBox 3">
            <a:extLst>
              <a:ext uri="{FF2B5EF4-FFF2-40B4-BE49-F238E27FC236}">
                <a16:creationId xmlns:a16="http://schemas.microsoft.com/office/drawing/2014/main" id="{034E4449-8807-0858-DE42-4459822270C0}"/>
              </a:ext>
            </a:extLst>
          </p:cNvPr>
          <p:cNvSpPr txBox="1"/>
          <p:nvPr/>
        </p:nvSpPr>
        <p:spPr>
          <a:xfrm>
            <a:off x="8305800" y="228600"/>
            <a:ext cx="533400"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91337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5997-7EEF-A820-9459-1B10BE4CE8FE}"/>
              </a:ext>
            </a:extLst>
          </p:cNvPr>
          <p:cNvSpPr>
            <a:spLocks noGrp="1"/>
          </p:cNvSpPr>
          <p:nvPr>
            <p:ph type="title"/>
          </p:nvPr>
        </p:nvSpPr>
        <p:spPr>
          <a:xfrm>
            <a:off x="2743200" y="381000"/>
            <a:ext cx="8001000" cy="868362"/>
          </a:xfrm>
        </p:spPr>
        <p:txBody>
          <a:bodyPr>
            <a:normAutofit/>
          </a:bodyPr>
          <a:lstStyle/>
          <a:p>
            <a:pPr algn="just"/>
            <a:r>
              <a:rPr lang="en-IN" sz="4400" b="1" dirty="0"/>
              <a:t>conclusion</a:t>
            </a:r>
          </a:p>
        </p:txBody>
      </p:sp>
      <p:sp>
        <p:nvSpPr>
          <p:cNvPr id="4" name="TextBox 3">
            <a:extLst>
              <a:ext uri="{FF2B5EF4-FFF2-40B4-BE49-F238E27FC236}">
                <a16:creationId xmlns:a16="http://schemas.microsoft.com/office/drawing/2014/main" id="{2C11A3B2-EEFD-5FCD-9F44-48AA23EED026}"/>
              </a:ext>
            </a:extLst>
          </p:cNvPr>
          <p:cNvSpPr txBox="1"/>
          <p:nvPr/>
        </p:nvSpPr>
        <p:spPr>
          <a:xfrm>
            <a:off x="400050" y="1295400"/>
            <a:ext cx="8343900" cy="3693319"/>
          </a:xfrm>
          <a:prstGeom prst="rect">
            <a:avLst/>
          </a:prstGeom>
          <a:noFill/>
        </p:spPr>
        <p:txBody>
          <a:bodyPr wrap="square">
            <a:spAutoFit/>
          </a:bodyPr>
          <a:lstStyle/>
          <a:p>
            <a:pPr algn="just"/>
            <a:r>
              <a:rPr lang="en-US" b="0" i="0" dirty="0">
                <a:solidFill>
                  <a:srgbClr val="000000"/>
                </a:solidFill>
                <a:effectLst/>
                <a:latin typeface="Open Sans" panose="020B0604020202020204" pitchFamily="34" charset="0"/>
              </a:rPr>
              <a:t>The timing has never been better for using technology to enable and improve learning at all levels, in all places, and for people of all backgrounds. From the modernization of E-rate to the proliferation and adoption of openly licensed educational resources, the key pieces necessary to realize best the transformations made possible by technology in education are in place.</a:t>
            </a:r>
          </a:p>
          <a:p>
            <a:pPr algn="just"/>
            <a:r>
              <a:rPr lang="en-US" b="0" i="0" dirty="0">
                <a:solidFill>
                  <a:srgbClr val="000000"/>
                </a:solidFill>
                <a:effectLst/>
                <a:latin typeface="Open Sans" panose="020B0604020202020204" pitchFamily="34" charset="0"/>
              </a:rPr>
              <a:t>Educators, policymakers, administrators, and teacher preparation and professional development programs now should embed these tools and resources into their practices. Working in collaboration with families, researchers, cultural institutions, and all other stakeholders, these groups can eliminate inefficiencies, reach beyond the walls of traditional classrooms, and form strong partnerships to support everywhere, all-the-time learning.</a:t>
            </a:r>
          </a:p>
        </p:txBody>
      </p:sp>
      <p:sp>
        <p:nvSpPr>
          <p:cNvPr id="3" name="TextBox 2">
            <a:extLst>
              <a:ext uri="{FF2B5EF4-FFF2-40B4-BE49-F238E27FC236}">
                <a16:creationId xmlns:a16="http://schemas.microsoft.com/office/drawing/2014/main" id="{1A29B1DA-66A6-6D20-04C0-25737759FEB0}"/>
              </a:ext>
            </a:extLst>
          </p:cNvPr>
          <p:cNvSpPr txBox="1"/>
          <p:nvPr/>
        </p:nvSpPr>
        <p:spPr>
          <a:xfrm>
            <a:off x="8305800" y="152400"/>
            <a:ext cx="533400"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154468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0F3A-42E2-98E4-1B74-0059C1F6B0D0}"/>
              </a:ext>
            </a:extLst>
          </p:cNvPr>
          <p:cNvSpPr>
            <a:spLocks noGrp="1"/>
          </p:cNvSpPr>
          <p:nvPr>
            <p:ph type="title"/>
          </p:nvPr>
        </p:nvSpPr>
        <p:spPr>
          <a:xfrm>
            <a:off x="2895600" y="65638"/>
            <a:ext cx="7886700" cy="1325563"/>
          </a:xfrm>
        </p:spPr>
        <p:txBody>
          <a:bodyPr/>
          <a:lstStyle/>
          <a:p>
            <a:r>
              <a:rPr lang="en-IN" b="1" dirty="0"/>
              <a:t>REFERENCES</a:t>
            </a:r>
          </a:p>
        </p:txBody>
      </p:sp>
      <p:sp>
        <p:nvSpPr>
          <p:cNvPr id="3" name="TextBox 2">
            <a:extLst>
              <a:ext uri="{FF2B5EF4-FFF2-40B4-BE49-F238E27FC236}">
                <a16:creationId xmlns:a16="http://schemas.microsoft.com/office/drawing/2014/main" id="{F6AC1DAE-69B1-3D70-58D4-63BCBBB3F3D3}"/>
              </a:ext>
            </a:extLst>
          </p:cNvPr>
          <p:cNvSpPr txBox="1"/>
          <p:nvPr/>
        </p:nvSpPr>
        <p:spPr>
          <a:xfrm>
            <a:off x="533400" y="1473621"/>
            <a:ext cx="8153400" cy="5355312"/>
          </a:xfrm>
          <a:prstGeom prst="rect">
            <a:avLst/>
          </a:prstGeom>
          <a:noFill/>
        </p:spPr>
        <p:txBody>
          <a:bodyPr wrap="square" rtlCol="0">
            <a:spAutoFit/>
          </a:bodyPr>
          <a:lstStyle/>
          <a:p>
            <a:endParaRPr lang="en-IN" dirty="0"/>
          </a:p>
          <a:p>
            <a:r>
              <a:rPr lang="en-IN" sz="2400" dirty="0"/>
              <a:t>Portfolio of big Ed-tech industries</a:t>
            </a:r>
          </a:p>
          <a:p>
            <a:r>
              <a:rPr lang="en-IN" sz="2400" dirty="0"/>
              <a:t>Google</a:t>
            </a:r>
          </a:p>
          <a:p>
            <a:r>
              <a:rPr lang="en-IN" sz="2400" dirty="0"/>
              <a:t>Wikipedia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E4A9BE8C-C0E0-4380-52FE-425B1D927496}"/>
              </a:ext>
            </a:extLst>
          </p:cNvPr>
          <p:cNvSpPr txBox="1"/>
          <p:nvPr/>
        </p:nvSpPr>
        <p:spPr>
          <a:xfrm>
            <a:off x="8382000" y="152400"/>
            <a:ext cx="533400"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35897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normAutofit/>
          </a:bodyPr>
          <a:lstStyle/>
          <a:p>
            <a:pPr algn="just"/>
            <a:r>
              <a:rPr lang="en-IN" sz="3600" b="1" u="sng" spc="-5" dirty="0">
                <a:latin typeface="Arial Black" pitchFamily="34" charset="0"/>
              </a:rPr>
              <a:t>Student</a:t>
            </a:r>
            <a:r>
              <a:rPr lang="en-IN" sz="3600" b="1" u="sng" spc="-40" dirty="0">
                <a:latin typeface="Arial Black" pitchFamily="34" charset="0"/>
              </a:rPr>
              <a:t> </a:t>
            </a:r>
            <a:r>
              <a:rPr lang="en-IN" sz="3600" b="1" u="sng" spc="-5" dirty="0">
                <a:latin typeface="Arial Black" pitchFamily="34" charset="0"/>
              </a:rPr>
              <a:t>Declaration</a:t>
            </a:r>
            <a:endParaRPr lang="en-IN" sz="3600" dirty="0"/>
          </a:p>
        </p:txBody>
      </p:sp>
      <p:sp>
        <p:nvSpPr>
          <p:cNvPr id="3" name="Content Placeholder 2"/>
          <p:cNvSpPr>
            <a:spLocks noGrp="1"/>
          </p:cNvSpPr>
          <p:nvPr>
            <p:ph idx="1"/>
          </p:nvPr>
        </p:nvSpPr>
        <p:spPr>
          <a:xfrm>
            <a:off x="457200" y="1676400"/>
            <a:ext cx="8229600" cy="5105400"/>
          </a:xfrm>
        </p:spPr>
        <p:txBody>
          <a:bodyPr>
            <a:normAutofit fontScale="77500" lnSpcReduction="20000"/>
          </a:bodyPr>
          <a:lstStyle/>
          <a:p>
            <a:pPr marL="0" indent="0">
              <a:buNone/>
            </a:pPr>
            <a:r>
              <a:rPr lang="en-US" sz="3200" dirty="0"/>
              <a:t>This is to declare that this report has been written by us. No part of the report is copied from other sources. All the information included from other sources have been duly acknowledged. We ensure that if any part of the report is found to be copied we shall take the full responsibility for it.</a:t>
            </a:r>
          </a:p>
          <a:p>
            <a:pPr marL="0" indent="0">
              <a:buNone/>
            </a:pPr>
            <a:r>
              <a:rPr lang="en-US" sz="3200" dirty="0"/>
              <a:t>    </a:t>
            </a:r>
          </a:p>
          <a:p>
            <a:pPr marL="0" indent="0">
              <a:buNone/>
            </a:pPr>
            <a:endParaRPr lang="en-US" sz="2600" dirty="0"/>
          </a:p>
          <a:p>
            <a:pPr marL="0" indent="0">
              <a:buNone/>
            </a:pPr>
            <a:r>
              <a:rPr lang="en-US" sz="2600" dirty="0"/>
              <a:t>Signature: RAHUL DILLA</a:t>
            </a:r>
          </a:p>
          <a:p>
            <a:pPr marL="0" indent="0">
              <a:buNone/>
            </a:pPr>
            <a:r>
              <a:rPr lang="en-US" sz="2600" dirty="0"/>
              <a:t>     Roll No:      63</a:t>
            </a:r>
          </a:p>
          <a:p>
            <a:pPr marL="0" indent="0">
              <a:buNone/>
            </a:pPr>
            <a:r>
              <a:rPr lang="en-US" sz="2600" dirty="0"/>
              <a:t>Signature: JAHNAV JAIDEEP</a:t>
            </a:r>
          </a:p>
          <a:p>
            <a:pPr marL="0" indent="0">
              <a:buNone/>
            </a:pPr>
            <a:r>
              <a:rPr lang="en-US" sz="2600" dirty="0"/>
              <a:t>    Roll No:      14</a:t>
            </a:r>
          </a:p>
          <a:p>
            <a:pPr marL="0" indent="0">
              <a:buNone/>
            </a:pPr>
            <a:r>
              <a:rPr lang="en-US" sz="2600" dirty="0"/>
              <a:t>Signature: PALLI MAHESH</a:t>
            </a:r>
          </a:p>
          <a:p>
            <a:pPr marL="0" indent="0">
              <a:buNone/>
            </a:pPr>
            <a:r>
              <a:rPr lang="en-US" sz="2600" dirty="0"/>
              <a:t>    Roll No.       38</a:t>
            </a:r>
          </a:p>
          <a:p>
            <a:pPr marL="0" indent="0">
              <a:buNone/>
            </a:pPr>
            <a:endParaRPr lang="en-US" sz="3200" dirty="0"/>
          </a:p>
          <a:p>
            <a:pPr marL="0" indent="0">
              <a:buNone/>
            </a:pPr>
            <a:r>
              <a:rPr lang="en-US" sz="3100" dirty="0"/>
              <a:t>Place: Lovely Professional University</a:t>
            </a:r>
          </a:p>
          <a:p>
            <a:pPr marL="0" indent="0">
              <a:buNone/>
            </a:pPr>
            <a:r>
              <a:rPr lang="en-US" sz="3100" dirty="0"/>
              <a:t>Date: 28</a:t>
            </a:r>
            <a:r>
              <a:rPr lang="en-US" sz="3100" baseline="30000" dirty="0"/>
              <a:t>th</a:t>
            </a:r>
            <a:r>
              <a:rPr lang="en-US" sz="3100" dirty="0"/>
              <a:t> December,  2022</a:t>
            </a:r>
          </a:p>
          <a:p>
            <a:pPr marL="0" indent="0">
              <a:buNone/>
            </a:pPr>
            <a:endParaRPr lang="en-US" sz="3200" dirty="0"/>
          </a:p>
          <a:p>
            <a:pPr algn="just">
              <a:buNone/>
            </a:pPr>
            <a:endParaRPr lang="en-IN" sz="2400" b="1" spc="-10" dirty="0">
              <a:latin typeface="Times New Roman"/>
              <a:cs typeface="Times New Roman"/>
            </a:endParaRPr>
          </a:p>
          <a:p>
            <a:pPr algn="just">
              <a:buNone/>
            </a:pPr>
            <a:endParaRPr lang="en-IN" sz="2400" b="1" spc="-10" dirty="0">
              <a:latin typeface="Times New Roman"/>
              <a:cs typeface="Times New Roman"/>
            </a:endParaRPr>
          </a:p>
          <a:p>
            <a:pPr algn="just">
              <a:buNone/>
            </a:pPr>
            <a:endParaRPr lang="en-IN" sz="2400" b="1" spc="-10" dirty="0">
              <a:latin typeface="Times New Roman"/>
              <a:cs typeface="Times New Roman"/>
            </a:endParaRPr>
          </a:p>
          <a:p>
            <a:pPr algn="just">
              <a:buNone/>
            </a:pPr>
            <a:endParaRPr lang="en-IN" sz="2400" b="1" spc="-10" dirty="0">
              <a:latin typeface="Times New Roman"/>
              <a:cs typeface="Times New Roman"/>
            </a:endParaRPr>
          </a:p>
          <a:p>
            <a:pPr algn="just">
              <a:buNone/>
            </a:pPr>
            <a:endParaRPr lang="en-IN" sz="2400" b="1" dirty="0">
              <a:latin typeface="Times New Roman"/>
              <a:cs typeface="Times New Roman"/>
            </a:endParaRPr>
          </a:p>
          <a:p>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1771"/>
            <a:ext cx="7886700" cy="1325563"/>
          </a:xfrm>
        </p:spPr>
        <p:txBody>
          <a:bodyPr>
            <a:normAutofit/>
          </a:bodyPr>
          <a:lstStyle/>
          <a:p>
            <a:r>
              <a:rPr lang="en-IN" sz="4000" b="1" u="sng" dirty="0">
                <a:latin typeface="Arial Black" pitchFamily="34" charset="0"/>
              </a:rPr>
              <a:t>CONTENT</a:t>
            </a:r>
          </a:p>
        </p:txBody>
      </p:sp>
      <p:sp>
        <p:nvSpPr>
          <p:cNvPr id="3" name="Content Placeholder 2"/>
          <p:cNvSpPr>
            <a:spLocks noGrp="1"/>
          </p:cNvSpPr>
          <p:nvPr>
            <p:ph idx="1"/>
          </p:nvPr>
        </p:nvSpPr>
        <p:spPr>
          <a:xfrm>
            <a:off x="457200" y="1143000"/>
            <a:ext cx="8229600" cy="5410200"/>
          </a:xfrm>
        </p:spPr>
        <p:txBody>
          <a:bodyPr>
            <a:normAutofit/>
          </a:bodyPr>
          <a:lstStyle/>
          <a:p>
            <a:pPr fontAlgn="t"/>
            <a:endParaRPr lang="en-IN" sz="1900" dirty="0">
              <a:latin typeface="Arial Black" pitchFamily="34" charset="0"/>
            </a:endParaRPr>
          </a:p>
          <a:p>
            <a:pPr marL="0" indent="0" fontAlgn="t">
              <a:buNone/>
            </a:pPr>
            <a:r>
              <a:rPr lang="en-IN" sz="1600" dirty="0">
                <a:latin typeface="Arial Black" pitchFamily="34" charset="0"/>
              </a:rPr>
              <a:t>INTRODUCTION</a:t>
            </a:r>
          </a:p>
          <a:p>
            <a:pPr fontAlgn="t"/>
            <a:endParaRPr lang="en-IN" sz="1600" dirty="0">
              <a:latin typeface="Arial Black" pitchFamily="34" charset="0"/>
            </a:endParaRPr>
          </a:p>
          <a:p>
            <a:pPr marL="0" indent="0" fontAlgn="t">
              <a:buNone/>
            </a:pPr>
            <a:r>
              <a:rPr lang="en-IN" sz="1600" dirty="0">
                <a:latin typeface="Arial Black" pitchFamily="34" charset="0"/>
              </a:rPr>
              <a:t>FEATURES OF THE PROJECT</a:t>
            </a:r>
          </a:p>
          <a:p>
            <a:pPr marL="0" indent="0" fontAlgn="t">
              <a:buNone/>
            </a:pPr>
            <a:endParaRPr lang="en-IN" sz="1600" dirty="0">
              <a:latin typeface="Arial Black" pitchFamily="34" charset="0"/>
            </a:endParaRPr>
          </a:p>
          <a:p>
            <a:pPr marL="0" indent="0" fontAlgn="t">
              <a:buNone/>
            </a:pPr>
            <a:r>
              <a:rPr lang="en-IN" sz="1600" dirty="0">
                <a:latin typeface="Arial Black" pitchFamily="34" charset="0"/>
              </a:rPr>
              <a:t>TECHNOLOGIES USED</a:t>
            </a:r>
          </a:p>
          <a:p>
            <a:pPr marL="0" indent="0" fontAlgn="t">
              <a:buNone/>
            </a:pPr>
            <a:endParaRPr lang="en-IN" sz="1600" dirty="0">
              <a:latin typeface="Arial Black" pitchFamily="34" charset="0"/>
            </a:endParaRPr>
          </a:p>
          <a:p>
            <a:pPr marL="0" indent="0" fontAlgn="t">
              <a:buNone/>
            </a:pPr>
            <a:r>
              <a:rPr lang="en-IN" sz="1600" dirty="0">
                <a:latin typeface="Arial Black" pitchFamily="34" charset="0"/>
              </a:rPr>
              <a:t>SCREENSHOTS</a:t>
            </a:r>
          </a:p>
          <a:p>
            <a:pPr marL="0" indent="0" fontAlgn="t">
              <a:buNone/>
            </a:pPr>
            <a:endParaRPr lang="en-IN" sz="1600" dirty="0">
              <a:latin typeface="Arial Black" pitchFamily="34" charset="0"/>
            </a:endParaRPr>
          </a:p>
          <a:p>
            <a:pPr marL="0" indent="0" fontAlgn="t">
              <a:buNone/>
            </a:pPr>
            <a:r>
              <a:rPr lang="en-IN" sz="1600" dirty="0">
                <a:latin typeface="Arial Black" pitchFamily="34" charset="0"/>
              </a:rPr>
              <a:t>CODES</a:t>
            </a:r>
          </a:p>
          <a:p>
            <a:pPr fontAlgn="t"/>
            <a:endParaRPr lang="en-IN" sz="1600" dirty="0">
              <a:latin typeface="Arial Black" pitchFamily="34" charset="0"/>
            </a:endParaRPr>
          </a:p>
          <a:p>
            <a:pPr marL="0" indent="0" fontAlgn="t">
              <a:buNone/>
            </a:pPr>
            <a:r>
              <a:rPr lang="en-IN" sz="1600" dirty="0">
                <a:latin typeface="Arial Black" pitchFamily="34" charset="0"/>
              </a:rPr>
              <a:t>FLOW OF PROJECT</a:t>
            </a:r>
          </a:p>
          <a:p>
            <a:pPr fontAlgn="t"/>
            <a:endParaRPr lang="en-IN" sz="1600" dirty="0">
              <a:latin typeface="Arial Black" pitchFamily="34" charset="0"/>
            </a:endParaRPr>
          </a:p>
          <a:p>
            <a:pPr marL="0" indent="0" fontAlgn="t">
              <a:buNone/>
            </a:pPr>
            <a:r>
              <a:rPr lang="en-IN" sz="1600" dirty="0">
                <a:latin typeface="Arial Black" pitchFamily="34" charset="0"/>
              </a:rPr>
              <a:t>CONCLUSION</a:t>
            </a:r>
          </a:p>
          <a:p>
            <a:pPr fontAlgn="t"/>
            <a:endParaRPr lang="en-IN" sz="1600" dirty="0">
              <a:latin typeface="Arial Black" pitchFamily="34" charset="0"/>
            </a:endParaRPr>
          </a:p>
          <a:p>
            <a:pPr marL="0" indent="0" fontAlgn="t">
              <a:buNone/>
            </a:pPr>
            <a:r>
              <a:rPr lang="en-IN" sz="1600" dirty="0">
                <a:latin typeface="Arial Black" pitchFamily="34" charset="0"/>
              </a:rPr>
              <a:t>REFERENCES</a:t>
            </a:r>
          </a:p>
          <a:p>
            <a:pPr>
              <a:buNone/>
            </a:pPr>
            <a:endParaRPr lang="en-IN" dirty="0"/>
          </a:p>
        </p:txBody>
      </p:sp>
      <p:sp>
        <p:nvSpPr>
          <p:cNvPr id="4" name="TextBox 3">
            <a:extLst>
              <a:ext uri="{FF2B5EF4-FFF2-40B4-BE49-F238E27FC236}">
                <a16:creationId xmlns:a16="http://schemas.microsoft.com/office/drawing/2014/main" id="{E9DA734C-A05D-579D-8B5F-701BA2FB25DF}"/>
              </a:ext>
            </a:extLst>
          </p:cNvPr>
          <p:cNvSpPr txBox="1"/>
          <p:nvPr/>
        </p:nvSpPr>
        <p:spPr>
          <a:xfrm>
            <a:off x="7772400" y="1600200"/>
            <a:ext cx="685800" cy="4801314"/>
          </a:xfrm>
          <a:prstGeom prst="rect">
            <a:avLst/>
          </a:prstGeom>
          <a:noFill/>
        </p:spPr>
        <p:txBody>
          <a:bodyPr wrap="square" rtlCol="0">
            <a:spAutoFit/>
          </a:bodyPr>
          <a:lstStyle/>
          <a:p>
            <a:r>
              <a:rPr lang="en-IN" dirty="0"/>
              <a:t>1</a:t>
            </a:r>
          </a:p>
          <a:p>
            <a:endParaRPr lang="en-IN" dirty="0"/>
          </a:p>
          <a:p>
            <a:r>
              <a:rPr lang="en-IN" dirty="0"/>
              <a:t>2</a:t>
            </a:r>
          </a:p>
          <a:p>
            <a:endParaRPr lang="en-IN" dirty="0"/>
          </a:p>
          <a:p>
            <a:r>
              <a:rPr lang="en-IN" dirty="0"/>
              <a:t>3</a:t>
            </a:r>
          </a:p>
          <a:p>
            <a:endParaRPr lang="en-IN" dirty="0"/>
          </a:p>
          <a:p>
            <a:r>
              <a:rPr lang="en-IN" dirty="0"/>
              <a:t>4-6</a:t>
            </a:r>
          </a:p>
          <a:p>
            <a:endParaRPr lang="en-IN" dirty="0"/>
          </a:p>
          <a:p>
            <a:r>
              <a:rPr lang="en-IN" dirty="0"/>
              <a:t>7-10</a:t>
            </a:r>
          </a:p>
          <a:p>
            <a:endParaRPr lang="en-IN" dirty="0"/>
          </a:p>
          <a:p>
            <a:endParaRPr lang="en-IN" dirty="0"/>
          </a:p>
          <a:p>
            <a:r>
              <a:rPr lang="en-IN" dirty="0"/>
              <a:t>11</a:t>
            </a:r>
          </a:p>
          <a:p>
            <a:endParaRPr lang="en-IN" dirty="0"/>
          </a:p>
          <a:p>
            <a:endParaRPr lang="en-IN" dirty="0"/>
          </a:p>
          <a:p>
            <a:r>
              <a:rPr lang="en-IN" dirty="0"/>
              <a:t>12</a:t>
            </a:r>
          </a:p>
          <a:p>
            <a:endParaRPr lang="en-IN" dirty="0"/>
          </a:p>
          <a:p>
            <a:r>
              <a:rPr lang="en-IN" dirty="0"/>
              <a:t>13</a:t>
            </a:r>
          </a:p>
        </p:txBody>
      </p:sp>
      <p:sp>
        <p:nvSpPr>
          <p:cNvPr id="5" name="TextBox 4">
            <a:extLst>
              <a:ext uri="{FF2B5EF4-FFF2-40B4-BE49-F238E27FC236}">
                <a16:creationId xmlns:a16="http://schemas.microsoft.com/office/drawing/2014/main" id="{68F8A51E-FCE3-EEE5-FD78-3DCA3E771F6A}"/>
              </a:ext>
            </a:extLst>
          </p:cNvPr>
          <p:cNvSpPr txBox="1"/>
          <p:nvPr/>
        </p:nvSpPr>
        <p:spPr>
          <a:xfrm>
            <a:off x="457200" y="958334"/>
            <a:ext cx="1752600" cy="369332"/>
          </a:xfrm>
          <a:prstGeom prst="rect">
            <a:avLst/>
          </a:prstGeom>
          <a:noFill/>
        </p:spPr>
        <p:txBody>
          <a:bodyPr wrap="square" rtlCol="0">
            <a:spAutoFit/>
          </a:bodyPr>
          <a:lstStyle/>
          <a:p>
            <a:r>
              <a:rPr lang="en-IN" dirty="0"/>
              <a:t>TOPICS:-</a:t>
            </a:r>
          </a:p>
        </p:txBody>
      </p:sp>
      <p:sp>
        <p:nvSpPr>
          <p:cNvPr id="7" name="TextBox 6">
            <a:extLst>
              <a:ext uri="{FF2B5EF4-FFF2-40B4-BE49-F238E27FC236}">
                <a16:creationId xmlns:a16="http://schemas.microsoft.com/office/drawing/2014/main" id="{B6172553-8DFB-3891-0C29-C47E6B813C4E}"/>
              </a:ext>
            </a:extLst>
          </p:cNvPr>
          <p:cNvSpPr txBox="1"/>
          <p:nvPr/>
        </p:nvSpPr>
        <p:spPr>
          <a:xfrm>
            <a:off x="7467600" y="965171"/>
            <a:ext cx="1676400" cy="369332"/>
          </a:xfrm>
          <a:prstGeom prst="rect">
            <a:avLst/>
          </a:prstGeom>
          <a:noFill/>
        </p:spPr>
        <p:txBody>
          <a:bodyPr wrap="square" rtlCol="0">
            <a:spAutoFit/>
          </a:bodyPr>
          <a:lstStyle/>
          <a:p>
            <a:r>
              <a:rPr lang="en-IN" dirty="0"/>
              <a:t>PAGE 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6248400" cy="715962"/>
          </a:xfrm>
        </p:spPr>
        <p:txBody>
          <a:bodyPr>
            <a:normAutofit/>
          </a:bodyPr>
          <a:lstStyle/>
          <a:p>
            <a:pPr algn="r"/>
            <a:r>
              <a:rPr lang="en-IN" sz="3200" b="1" u="sng" spc="-160" dirty="0">
                <a:latin typeface="Arial Black" pitchFamily="34" charset="0"/>
                <a:cs typeface="Times New Roman"/>
              </a:rPr>
              <a:t>INTRODUCTION</a:t>
            </a:r>
            <a:endParaRPr lang="en-IN" sz="3200" b="1" dirty="0">
              <a:latin typeface="Arial Black" pitchFamily="34" charset="0"/>
            </a:endParaRPr>
          </a:p>
        </p:txBody>
      </p:sp>
      <p:sp>
        <p:nvSpPr>
          <p:cNvPr id="3" name="Content Placeholder 2"/>
          <p:cNvSpPr>
            <a:spLocks noGrp="1"/>
          </p:cNvSpPr>
          <p:nvPr>
            <p:ph idx="1"/>
          </p:nvPr>
        </p:nvSpPr>
        <p:spPr>
          <a:xfrm>
            <a:off x="533400" y="944562"/>
            <a:ext cx="8229600" cy="5287963"/>
          </a:xfrm>
        </p:spPr>
        <p:txBody>
          <a:bodyPr>
            <a:normAutofit/>
          </a:bodyPr>
          <a:lstStyle/>
          <a:p>
            <a:pPr algn="just">
              <a:buNone/>
            </a:pPr>
            <a:r>
              <a:rPr lang="en-IN" sz="2600" spc="-160" dirty="0">
                <a:latin typeface="Times New Roman" pitchFamily="18" charset="0"/>
                <a:cs typeface="Times New Roman" pitchFamily="18" charset="0"/>
              </a:rPr>
              <a:t>An educational website is a huge interactive platform  to present various information For different types of people: future students, current students, teachers, parents, those who want to get a new profession, etc. All the sections have to be well-balanced and organised so users can easily find everything they need.</a:t>
            </a:r>
          </a:p>
          <a:p>
            <a:pPr algn="just">
              <a:buNone/>
            </a:pPr>
            <a:endParaRPr lang="en-IN" sz="2600" spc="-160" dirty="0">
              <a:latin typeface="+mj-lt"/>
              <a:cs typeface="Arial" pitchFamily="34" charset="0"/>
            </a:endParaRPr>
          </a:p>
          <a:p>
            <a:endParaRPr lang="en-IN" sz="1800" dirty="0">
              <a:latin typeface="+mj-lt"/>
              <a:cs typeface="Arial" pitchFamily="34" charset="0"/>
            </a:endParaRPr>
          </a:p>
          <a:p>
            <a:endParaRPr lang="en-IN" dirty="0"/>
          </a:p>
        </p:txBody>
      </p:sp>
      <p:sp>
        <p:nvSpPr>
          <p:cNvPr id="4" name="TextBox 3">
            <a:extLst>
              <a:ext uri="{FF2B5EF4-FFF2-40B4-BE49-F238E27FC236}">
                <a16:creationId xmlns:a16="http://schemas.microsoft.com/office/drawing/2014/main" id="{DBE893D7-5839-65C2-E70F-791654F4E85E}"/>
              </a:ext>
            </a:extLst>
          </p:cNvPr>
          <p:cNvSpPr txBox="1"/>
          <p:nvPr/>
        </p:nvSpPr>
        <p:spPr>
          <a:xfrm>
            <a:off x="8229600" y="152400"/>
            <a:ext cx="533400" cy="369332"/>
          </a:xfrm>
          <a:prstGeom prst="rect">
            <a:avLst/>
          </a:prstGeom>
          <a:noFill/>
        </p:spPr>
        <p:txBody>
          <a:bodyPr wrap="square" rtlCol="0">
            <a:spAutoFit/>
          </a:bodyPr>
          <a:lstStyle/>
          <a:p>
            <a:r>
              <a:rPr lang="en-IN" dirty="0"/>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AB58-C46F-8D66-1934-8BB5450287C6}"/>
              </a:ext>
            </a:extLst>
          </p:cNvPr>
          <p:cNvSpPr>
            <a:spLocks noGrp="1"/>
          </p:cNvSpPr>
          <p:nvPr>
            <p:ph type="title"/>
          </p:nvPr>
        </p:nvSpPr>
        <p:spPr/>
        <p:txBody>
          <a:bodyPr>
            <a:normAutofit/>
          </a:bodyPr>
          <a:lstStyle/>
          <a:p>
            <a:r>
              <a:rPr kumimoji="0" lang="en-IN" sz="3600" b="1" i="0" u="sng" strike="noStrike" kern="1200" cap="none" spc="-40" normalizeH="0" baseline="0" noProof="0" dirty="0">
                <a:ln>
                  <a:noFill/>
                </a:ln>
                <a:solidFill>
                  <a:prstClr val="black"/>
                </a:solidFill>
                <a:effectLst/>
                <a:uLnTx/>
                <a:uFillTx/>
                <a:latin typeface="Arial Black" pitchFamily="34" charset="0"/>
                <a:ea typeface="+mn-ea"/>
                <a:cs typeface="Times New Roman"/>
              </a:rPr>
              <a:t>FEATURES</a:t>
            </a:r>
            <a:r>
              <a:rPr kumimoji="0" lang="en-IN" sz="3600" b="1" i="0" u="sng" strike="noStrike" kern="1200" cap="none" spc="-20" normalizeH="0" baseline="0" noProof="0" dirty="0">
                <a:ln>
                  <a:noFill/>
                </a:ln>
                <a:solidFill>
                  <a:prstClr val="black"/>
                </a:solidFill>
                <a:effectLst/>
                <a:uLnTx/>
                <a:uFillTx/>
                <a:latin typeface="Arial Black" pitchFamily="34" charset="0"/>
                <a:ea typeface="+mn-ea"/>
                <a:cs typeface="Times New Roman"/>
              </a:rPr>
              <a:t> </a:t>
            </a:r>
            <a:r>
              <a:rPr kumimoji="0" lang="en-IN" sz="3600" b="1" i="0" u="sng" strike="noStrike" kern="1200" cap="none" spc="-110" normalizeH="0" baseline="0" noProof="0" dirty="0">
                <a:ln>
                  <a:noFill/>
                </a:ln>
                <a:solidFill>
                  <a:prstClr val="black"/>
                </a:solidFill>
                <a:effectLst/>
                <a:uLnTx/>
                <a:uFillTx/>
                <a:latin typeface="Arial Black" pitchFamily="34" charset="0"/>
                <a:ea typeface="+mn-ea"/>
                <a:cs typeface="Times New Roman"/>
              </a:rPr>
              <a:t>OF</a:t>
            </a:r>
            <a:r>
              <a:rPr kumimoji="0" lang="en-IN" sz="3600" b="1" i="0" u="sng" strike="noStrike" kern="1200" cap="none" spc="-5" normalizeH="0" baseline="0" noProof="0" dirty="0">
                <a:ln>
                  <a:noFill/>
                </a:ln>
                <a:solidFill>
                  <a:prstClr val="black"/>
                </a:solidFill>
                <a:effectLst/>
                <a:uLnTx/>
                <a:uFillTx/>
                <a:latin typeface="Arial Black" pitchFamily="34" charset="0"/>
                <a:ea typeface="+mn-ea"/>
                <a:cs typeface="Times New Roman"/>
              </a:rPr>
              <a:t> </a:t>
            </a:r>
            <a:r>
              <a:rPr kumimoji="0" lang="en-IN" sz="3600" b="1" i="0" u="sng" strike="noStrike" kern="1200" cap="none" spc="-85" normalizeH="0" baseline="0" noProof="0" dirty="0">
                <a:ln>
                  <a:noFill/>
                </a:ln>
                <a:solidFill>
                  <a:prstClr val="black"/>
                </a:solidFill>
                <a:effectLst/>
                <a:uLnTx/>
                <a:uFillTx/>
                <a:latin typeface="Arial Black" pitchFamily="34" charset="0"/>
                <a:ea typeface="+mn-ea"/>
                <a:cs typeface="Times New Roman"/>
              </a:rPr>
              <a:t>THE</a:t>
            </a:r>
            <a:r>
              <a:rPr kumimoji="0" lang="en-IN" sz="3600" b="1" i="0" u="sng" strike="noStrike" kern="1200" cap="none" spc="-10" normalizeH="0" baseline="0" noProof="0" dirty="0">
                <a:ln>
                  <a:noFill/>
                </a:ln>
                <a:solidFill>
                  <a:prstClr val="black"/>
                </a:solidFill>
                <a:effectLst/>
                <a:uLnTx/>
                <a:uFillTx/>
                <a:latin typeface="Arial Black" pitchFamily="34" charset="0"/>
                <a:ea typeface="+mn-ea"/>
                <a:cs typeface="Times New Roman"/>
              </a:rPr>
              <a:t> </a:t>
            </a:r>
            <a:r>
              <a:rPr kumimoji="0" lang="en-IN" sz="3600" b="1" i="0" u="sng" strike="noStrike" kern="1200" cap="none" spc="-25" normalizeH="0" baseline="0" noProof="0" dirty="0">
                <a:ln>
                  <a:noFill/>
                </a:ln>
                <a:solidFill>
                  <a:prstClr val="black"/>
                </a:solidFill>
                <a:effectLst/>
                <a:uLnTx/>
                <a:uFillTx/>
                <a:latin typeface="Arial Black" pitchFamily="34" charset="0"/>
                <a:ea typeface="+mn-ea"/>
                <a:cs typeface="Times New Roman"/>
              </a:rPr>
              <a:t>PROJECT</a:t>
            </a:r>
            <a:br>
              <a:rPr kumimoji="0" lang="en-IN" sz="4400" b="1" i="0" u="sng" strike="noStrike" kern="1200" cap="none" spc="-25" normalizeH="0" baseline="0" noProof="0" dirty="0">
                <a:ln>
                  <a:noFill/>
                </a:ln>
                <a:solidFill>
                  <a:prstClr val="black"/>
                </a:solidFill>
                <a:effectLst/>
                <a:uLnTx/>
                <a:uFillTx/>
                <a:latin typeface="Arial Black" pitchFamily="34" charset="0"/>
                <a:ea typeface="+mn-ea"/>
                <a:cs typeface="Times New Roman"/>
              </a:rPr>
            </a:br>
            <a:endParaRPr lang="en-IN" dirty="0"/>
          </a:p>
        </p:txBody>
      </p:sp>
      <p:sp>
        <p:nvSpPr>
          <p:cNvPr id="3" name="Content Placeholder 2">
            <a:extLst>
              <a:ext uri="{FF2B5EF4-FFF2-40B4-BE49-F238E27FC236}">
                <a16:creationId xmlns:a16="http://schemas.microsoft.com/office/drawing/2014/main" id="{D76017BF-11CD-7BB7-2260-133706621C31}"/>
              </a:ext>
            </a:extLst>
          </p:cNvPr>
          <p:cNvSpPr>
            <a:spLocks noGrp="1"/>
          </p:cNvSpPr>
          <p:nvPr>
            <p:ph idx="1"/>
          </p:nvPr>
        </p:nvSpPr>
        <p:spPr>
          <a:xfrm>
            <a:off x="628650" y="1295400"/>
            <a:ext cx="7886700" cy="4351338"/>
          </a:xfrm>
        </p:spPr>
        <p:txBody>
          <a:bodyPr/>
          <a:lstStyle/>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Simplicity</a:t>
            </a:r>
          </a:p>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Clear</a:t>
            </a:r>
            <a:r>
              <a:rPr kumimoji="0" lang="en-IN"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navigation</a:t>
            </a:r>
          </a:p>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20" normalizeH="0" baseline="0" noProof="0" dirty="0">
                <a:ln>
                  <a:noFill/>
                </a:ln>
                <a:solidFill>
                  <a:prstClr val="black"/>
                </a:solidFill>
                <a:effectLst/>
                <a:uLnTx/>
                <a:uFillTx/>
                <a:latin typeface="Times New Roman"/>
                <a:ea typeface="+mn-ea"/>
                <a:cs typeface="Times New Roman"/>
              </a:rPr>
              <a:t>An</a:t>
            </a:r>
            <a:r>
              <a:rPr kumimoji="0" lang="en-IN"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effective</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0" normalizeH="0" baseline="0" noProof="0" dirty="0">
                <a:ln>
                  <a:noFill/>
                </a:ln>
                <a:solidFill>
                  <a:prstClr val="black"/>
                </a:solidFill>
                <a:effectLst/>
                <a:uLnTx/>
                <a:uFillTx/>
                <a:latin typeface="Times New Roman"/>
                <a:ea typeface="+mn-ea"/>
                <a:cs typeface="Times New Roman"/>
              </a:rPr>
              <a:t>Contact</a:t>
            </a:r>
            <a:r>
              <a:rPr kumimoji="0" lang="en-IN"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pages</a:t>
            </a:r>
          </a:p>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Using</a:t>
            </a:r>
            <a:r>
              <a:rPr kumimoji="0" lang="en-IN"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analytics</a:t>
            </a:r>
          </a:p>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Focusing</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on</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quality</a:t>
            </a:r>
            <a:r>
              <a:rPr kumimoji="0" lang="en-IN"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over</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0" normalizeH="0" baseline="0" noProof="0" dirty="0">
                <a:ln>
                  <a:noFill/>
                </a:ln>
                <a:solidFill>
                  <a:prstClr val="black"/>
                </a:solidFill>
                <a:effectLst/>
                <a:uLnTx/>
                <a:uFillTx/>
                <a:latin typeface="Times New Roman"/>
                <a:ea typeface="+mn-ea"/>
                <a:cs typeface="Times New Roman"/>
              </a:rPr>
              <a:t>quantity</a:t>
            </a:r>
          </a:p>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Mobile-friendly</a:t>
            </a:r>
            <a:r>
              <a:rPr kumimoji="0" lang="en-IN"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design</a:t>
            </a:r>
          </a:p>
          <a:p>
            <a:pPr marL="0" marR="0" lvl="0" indent="0" defTabSz="914400" rtl="0" eaLnBrk="1" fontAlgn="auto" latinLnBrk="0" hangingPunct="1">
              <a:lnSpc>
                <a:spcPct val="100000"/>
              </a:lnSpc>
              <a:spcBef>
                <a:spcPct val="20000"/>
              </a:spcBef>
              <a:spcAft>
                <a:spcPts val="0"/>
              </a:spcAft>
              <a:buClrTx/>
              <a:buSzTx/>
              <a:buNone/>
              <a:tabLst/>
              <a:defRPr/>
            </a:pPr>
            <a:r>
              <a:rPr kumimoji="0" lang="en-IN" sz="2400" b="0" i="0" u="none" strike="noStrike" kern="1200" cap="none" spc="0" normalizeH="0" baseline="0" noProof="0" dirty="0">
                <a:ln>
                  <a:noFill/>
                </a:ln>
                <a:solidFill>
                  <a:prstClr val="black"/>
                </a:solidFill>
                <a:effectLst/>
                <a:uLnTx/>
                <a:uFillTx/>
                <a:latin typeface="Times New Roman"/>
                <a:ea typeface="+mn-ea"/>
                <a:cs typeface="Times New Roman"/>
              </a:rPr>
              <a:t>Social</a:t>
            </a:r>
            <a:r>
              <a:rPr kumimoji="0" lang="en-IN"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networking</a:t>
            </a:r>
            <a:endParaRPr kumimoji="0" lang="en-IN"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300" b="0" i="0" u="none" strike="noStrike" kern="1200" cap="none" spc="-10" normalizeH="0" baseline="0" noProof="0" dirty="0">
              <a:ln>
                <a:noFill/>
              </a:ln>
              <a:solidFill>
                <a:prstClr val="black"/>
              </a:solidFill>
              <a:effectLst/>
              <a:uLnTx/>
              <a:uFillTx/>
              <a:latin typeface="Arial" pitchFamily="34" charset="0"/>
              <a:ea typeface="+mn-ea"/>
              <a:cs typeface="Arial" pitchFamily="34" charset="0"/>
            </a:endParaRPr>
          </a:p>
          <a:p>
            <a:endParaRPr lang="en-IN" dirty="0"/>
          </a:p>
        </p:txBody>
      </p:sp>
      <p:sp>
        <p:nvSpPr>
          <p:cNvPr id="4" name="TextBox 3">
            <a:extLst>
              <a:ext uri="{FF2B5EF4-FFF2-40B4-BE49-F238E27FC236}">
                <a16:creationId xmlns:a16="http://schemas.microsoft.com/office/drawing/2014/main" id="{E483F297-8A97-93C4-4680-4BCA62E80C9E}"/>
              </a:ext>
            </a:extLst>
          </p:cNvPr>
          <p:cNvSpPr txBox="1"/>
          <p:nvPr/>
        </p:nvSpPr>
        <p:spPr>
          <a:xfrm>
            <a:off x="8382000" y="228600"/>
            <a:ext cx="533400"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126900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F03F-1C89-630D-6A57-CD5626042326}"/>
              </a:ext>
            </a:extLst>
          </p:cNvPr>
          <p:cNvSpPr>
            <a:spLocks noGrp="1"/>
          </p:cNvSpPr>
          <p:nvPr>
            <p:ph type="title"/>
          </p:nvPr>
        </p:nvSpPr>
        <p:spPr>
          <a:xfrm>
            <a:off x="628650" y="0"/>
            <a:ext cx="7886700" cy="1325563"/>
          </a:xfrm>
        </p:spPr>
        <p:txBody>
          <a:bodyPr>
            <a:normAutofit/>
          </a:bodyPr>
          <a:lstStyle/>
          <a:p>
            <a:pPr algn="ctr"/>
            <a:r>
              <a:rPr lang="en-IN" sz="3600" b="1" dirty="0"/>
              <a:t>TECHNOLOGIES USED</a:t>
            </a:r>
          </a:p>
        </p:txBody>
      </p:sp>
      <p:sp>
        <p:nvSpPr>
          <p:cNvPr id="3" name="TextBox 2">
            <a:extLst>
              <a:ext uri="{FF2B5EF4-FFF2-40B4-BE49-F238E27FC236}">
                <a16:creationId xmlns:a16="http://schemas.microsoft.com/office/drawing/2014/main" id="{F21A92EB-9C81-E2A9-9FF9-6C3462D8882E}"/>
              </a:ext>
            </a:extLst>
          </p:cNvPr>
          <p:cNvSpPr txBox="1"/>
          <p:nvPr/>
        </p:nvSpPr>
        <p:spPr>
          <a:xfrm>
            <a:off x="266700" y="838200"/>
            <a:ext cx="8610600" cy="6617196"/>
          </a:xfrm>
          <a:prstGeom prst="rect">
            <a:avLst/>
          </a:prstGeom>
          <a:noFill/>
        </p:spPr>
        <p:txBody>
          <a:bodyPr wrap="square" rtlCol="0">
            <a:spAutoFit/>
          </a:bodyPr>
          <a:lstStyle/>
          <a:p>
            <a:pPr marL="0" indent="0">
              <a:buNone/>
            </a:pPr>
            <a:r>
              <a:rPr lang="en-US" sz="1400" b="1" dirty="0"/>
              <a:t>HTML5:</a:t>
            </a:r>
          </a:p>
          <a:p>
            <a:pPr marL="0" indent="0">
              <a:buNone/>
            </a:pPr>
            <a:r>
              <a:rPr lang="en-US" sz="1400" b="1" dirty="0"/>
              <a:t>HTML</a:t>
            </a:r>
            <a:r>
              <a:rPr lang="en-US" sz="1400" dirty="0"/>
              <a:t> stands for Hyper Text Markup Language</a:t>
            </a:r>
          </a:p>
          <a:p>
            <a:r>
              <a:rPr lang="en-US" sz="1400" dirty="0"/>
              <a:t>HTML is the standard markup language for creating web pages</a:t>
            </a:r>
          </a:p>
          <a:p>
            <a:r>
              <a:rPr lang="en-US" sz="1400" dirty="0"/>
              <a:t>HTML describes the structure of a web page </a:t>
            </a:r>
          </a:p>
          <a:p>
            <a:r>
              <a:rPr lang="en-US" sz="1400" dirty="0"/>
              <a:t>HTML consists of a series of elements</a:t>
            </a:r>
          </a:p>
          <a:p>
            <a:r>
              <a:rPr lang="en-US" sz="1400" dirty="0"/>
              <a:t>HTML elements tell the browser how to display the content</a:t>
            </a:r>
          </a:p>
          <a:p>
            <a:r>
              <a:rPr lang="en-US" sz="1400" dirty="0"/>
              <a:t>HTML elements label pieces of content such as “this is a heading”, “this is a paragraph”, “this is a link”, etc.</a:t>
            </a:r>
          </a:p>
          <a:p>
            <a:pPr marL="0" indent="0">
              <a:buNone/>
            </a:pPr>
            <a:endParaRPr lang="en-US" sz="1400" dirty="0"/>
          </a:p>
          <a:p>
            <a:pPr marL="0" indent="0">
              <a:buNone/>
            </a:pPr>
            <a:endParaRPr lang="en-US" sz="1400" dirty="0"/>
          </a:p>
          <a:p>
            <a:pPr marL="0" indent="0">
              <a:buNone/>
            </a:pPr>
            <a:r>
              <a:rPr lang="en-US" sz="1400" b="1" dirty="0"/>
              <a:t>CSS:</a:t>
            </a:r>
          </a:p>
          <a:p>
            <a:pPr marL="0" indent="0">
              <a:buNone/>
            </a:pPr>
            <a:r>
              <a:rPr lang="en-US" sz="1400" dirty="0"/>
              <a:t>CSS Stands for Cascading Style Sheets</a:t>
            </a:r>
          </a:p>
          <a:p>
            <a:pPr marL="0" indent="0">
              <a:buNone/>
            </a:pPr>
            <a:r>
              <a:rPr lang="en-US" sz="1400" dirty="0"/>
              <a:t>CSS describes how HTML elements are to be displayed on screen, paper, or in other media</a:t>
            </a:r>
          </a:p>
          <a:p>
            <a:pPr marL="0" indent="0">
              <a:buNone/>
            </a:pPr>
            <a:r>
              <a:rPr lang="en-US" sz="1400" dirty="0"/>
              <a:t>CSS saves a lot of work. It can control the layout of multiple web pages all at once</a:t>
            </a:r>
          </a:p>
          <a:p>
            <a:pPr marL="0" indent="0">
              <a:buNone/>
            </a:pPr>
            <a:r>
              <a:rPr lang="en-US" sz="1400" dirty="0"/>
              <a:t>External stylesheets are stored in CSS files</a:t>
            </a:r>
          </a:p>
          <a:p>
            <a:pPr marL="0" indent="0">
              <a:buNone/>
            </a:pPr>
            <a:endParaRPr lang="en-US" sz="1400" b="1" dirty="0"/>
          </a:p>
          <a:p>
            <a:pPr marL="0" indent="0">
              <a:buNone/>
            </a:pPr>
            <a:endParaRPr lang="en-US" sz="1400" b="1" dirty="0"/>
          </a:p>
          <a:p>
            <a:pPr marL="0" indent="0">
              <a:buNone/>
            </a:pPr>
            <a:r>
              <a:rPr lang="en-US" sz="1400" b="1" dirty="0"/>
              <a:t>SOFTWARE:</a:t>
            </a:r>
          </a:p>
          <a:p>
            <a:pPr marL="0" indent="0">
              <a:buNone/>
            </a:pPr>
            <a:r>
              <a:rPr lang="en-US" sz="1400" b="1" dirty="0"/>
              <a:t>VS CODE:</a:t>
            </a:r>
          </a:p>
          <a:p>
            <a:pPr marL="0" indent="0">
              <a:buNone/>
            </a:pPr>
            <a:r>
              <a:rPr lang="en-US" sz="1400" dirty="0"/>
              <a:t>Visual  Studio Code also commonly referred to as VS Code, is  a source-code editor made by Microsoft with the Electron Framework, for Windows, Linux . Features include support for debugging, syntax highlighting, intelligent code completion, snippets, code refactoring, embedded git</a:t>
            </a:r>
          </a:p>
          <a:p>
            <a:pPr marL="0" indent="0">
              <a:buNone/>
            </a:pPr>
            <a:endParaRPr lang="en-US" sz="1400" dirty="0"/>
          </a:p>
          <a:p>
            <a:pPr marL="0" indent="0">
              <a:buNone/>
            </a:pPr>
            <a:r>
              <a:rPr lang="en-US" sz="1400" b="1" dirty="0"/>
              <a:t>BROWSER:</a:t>
            </a:r>
          </a:p>
          <a:p>
            <a:pPr marL="0" indent="0">
              <a:buNone/>
            </a:pPr>
            <a:r>
              <a:rPr lang="en-US" sz="1400" b="1" dirty="0"/>
              <a:t>MICROSOFT EDGE:</a:t>
            </a:r>
          </a:p>
          <a:p>
            <a:pPr marL="0" indent="0">
              <a:buNone/>
            </a:pPr>
            <a:r>
              <a:rPr lang="en-US" sz="1400" dirty="0"/>
              <a:t>Microsoft Edge is a web browser developed by Microsoft. It was first released in 2015, replacing Internet Explorer as the default browser on Windows 10. Microsoft Edge is designed to be a light weight, secure,  and fast web browser. It features an optimized layout engine, support for modern web technologies, and integration with Windows features.</a:t>
            </a:r>
          </a:p>
          <a:p>
            <a:pPr marL="0" indent="0">
              <a:buNone/>
            </a:pPr>
            <a:endParaRPr lang="en-US" sz="1400" dirty="0"/>
          </a:p>
          <a:p>
            <a:endParaRPr lang="en-IN" dirty="0"/>
          </a:p>
        </p:txBody>
      </p:sp>
      <p:sp>
        <p:nvSpPr>
          <p:cNvPr id="5" name="TextBox 4">
            <a:extLst>
              <a:ext uri="{FF2B5EF4-FFF2-40B4-BE49-F238E27FC236}">
                <a16:creationId xmlns:a16="http://schemas.microsoft.com/office/drawing/2014/main" id="{1B1BDCBB-ABD5-C074-0739-88DC9D661319}"/>
              </a:ext>
            </a:extLst>
          </p:cNvPr>
          <p:cNvSpPr txBox="1"/>
          <p:nvPr/>
        </p:nvSpPr>
        <p:spPr>
          <a:xfrm>
            <a:off x="8458200" y="76200"/>
            <a:ext cx="533400"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374058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CB416-A1C8-5CE8-FB28-F2FFC0614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TextBox 1">
            <a:extLst>
              <a:ext uri="{FF2B5EF4-FFF2-40B4-BE49-F238E27FC236}">
                <a16:creationId xmlns:a16="http://schemas.microsoft.com/office/drawing/2014/main" id="{62B2E490-CA19-2589-3F2C-E3CAE50C1733}"/>
              </a:ext>
            </a:extLst>
          </p:cNvPr>
          <p:cNvSpPr txBox="1"/>
          <p:nvPr/>
        </p:nvSpPr>
        <p:spPr>
          <a:xfrm>
            <a:off x="152400" y="0"/>
            <a:ext cx="4419600" cy="984885"/>
          </a:xfrm>
          <a:prstGeom prst="rect">
            <a:avLst/>
          </a:prstGeom>
          <a:noFill/>
        </p:spPr>
        <p:txBody>
          <a:bodyPr wrap="square" rtlCol="0">
            <a:spAutoFit/>
          </a:bodyPr>
          <a:lstStyle/>
          <a:p>
            <a:r>
              <a:rPr lang="en-IN" sz="4000" dirty="0"/>
              <a:t>SCREENSHOTS:-</a:t>
            </a:r>
          </a:p>
          <a:p>
            <a:endParaRPr lang="en-IN" dirty="0"/>
          </a:p>
        </p:txBody>
      </p:sp>
      <p:sp>
        <p:nvSpPr>
          <p:cNvPr id="4" name="TextBox 3">
            <a:extLst>
              <a:ext uri="{FF2B5EF4-FFF2-40B4-BE49-F238E27FC236}">
                <a16:creationId xmlns:a16="http://schemas.microsoft.com/office/drawing/2014/main" id="{D3082A5A-7A57-7BD4-CD9E-1C6B04E3BFE6}"/>
              </a:ext>
            </a:extLst>
          </p:cNvPr>
          <p:cNvSpPr txBox="1"/>
          <p:nvPr/>
        </p:nvSpPr>
        <p:spPr>
          <a:xfrm>
            <a:off x="8382000" y="76200"/>
            <a:ext cx="533400"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09232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81768-2DF3-2E4F-E27C-A09A3E92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3233"/>
            <a:ext cx="9144000" cy="5143500"/>
          </a:xfrm>
          <a:prstGeom prst="rect">
            <a:avLst/>
          </a:prstGeom>
        </p:spPr>
      </p:pic>
      <p:sp>
        <p:nvSpPr>
          <p:cNvPr id="2" name="TextBox 1">
            <a:extLst>
              <a:ext uri="{FF2B5EF4-FFF2-40B4-BE49-F238E27FC236}">
                <a16:creationId xmlns:a16="http://schemas.microsoft.com/office/drawing/2014/main" id="{87DED606-DF6D-8F6F-0DBC-F221EC271D11}"/>
              </a:ext>
            </a:extLst>
          </p:cNvPr>
          <p:cNvSpPr txBox="1"/>
          <p:nvPr/>
        </p:nvSpPr>
        <p:spPr>
          <a:xfrm>
            <a:off x="8305800" y="76200"/>
            <a:ext cx="533400"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165558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FE8C2-56CB-26D3-EA73-D20F0E5C2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5" name="TextBox 4">
            <a:extLst>
              <a:ext uri="{FF2B5EF4-FFF2-40B4-BE49-F238E27FC236}">
                <a16:creationId xmlns:a16="http://schemas.microsoft.com/office/drawing/2014/main" id="{8C1F3910-36E3-26C3-EB6D-622C29E85924}"/>
              </a:ext>
            </a:extLst>
          </p:cNvPr>
          <p:cNvSpPr txBox="1"/>
          <p:nvPr/>
        </p:nvSpPr>
        <p:spPr>
          <a:xfrm>
            <a:off x="8382000" y="152400"/>
            <a:ext cx="533400"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363084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TotalTime>
  <Words>1184</Words>
  <Application>Microsoft Office PowerPoint</Application>
  <PresentationFormat>On-screen Show (4:3)</PresentationFormat>
  <Paragraphs>224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Calibri Light</vt:lpstr>
      <vt:lpstr>Cambria</vt:lpstr>
      <vt:lpstr>Consolas</vt:lpstr>
      <vt:lpstr>Open Sans</vt:lpstr>
      <vt:lpstr>Times New Roman</vt:lpstr>
      <vt:lpstr>Office Theme</vt:lpstr>
      <vt:lpstr>Educational Website</vt:lpstr>
      <vt:lpstr>Student Declaration</vt:lpstr>
      <vt:lpstr>CONTENT</vt:lpstr>
      <vt:lpstr>INTRODUCTION</vt:lpstr>
      <vt:lpstr>FEATURES OF THE PROJECT </vt:lpstr>
      <vt:lpstr>TECHNOLOGIES USED</vt:lpstr>
      <vt:lpstr>PowerPoint Presentation</vt:lpstr>
      <vt:lpstr>PowerPoint Presentation</vt:lpstr>
      <vt:lpstr>PowerPoint Presentation</vt:lpstr>
      <vt:lpstr>SOURCE CODE  </vt:lpstr>
      <vt:lpstr>PowerPoint Presentation</vt:lpstr>
      <vt:lpstr>PowerPoint Presentation</vt:lpstr>
      <vt:lpstr>PowerPoint Presentation</vt:lpstr>
      <vt:lpstr>FLOW OF PROJECT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Website</dc:title>
  <dc:creator>papun</dc:creator>
  <cp:lastModifiedBy>Rahul Dilla</cp:lastModifiedBy>
  <cp:revision>12</cp:revision>
  <dcterms:created xsi:type="dcterms:W3CDTF">2006-08-16T00:00:00Z</dcterms:created>
  <dcterms:modified xsi:type="dcterms:W3CDTF">2022-12-28T13:03:28Z</dcterms:modified>
</cp:coreProperties>
</file>