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1" r:id="rId11"/>
    <p:sldId id="292" r:id="rId12"/>
    <p:sldId id="293" r:id="rId13"/>
    <p:sldId id="294" r:id="rId14"/>
    <p:sldId id="295" r:id="rId15"/>
    <p:sldId id="296"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EB4B4"/>
    <a:srgbClr val="3399FF"/>
    <a:srgbClr val="99E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09334" y="1656939"/>
            <a:ext cx="3639199" cy="2533141"/>
          </a:xfrm>
        </p:spPr>
        <p:txBody>
          <a:bodyPr anchor="b">
            <a:normAutofit/>
          </a:bodyPr>
          <a:lstStyle/>
          <a:p>
            <a:r>
              <a:rPr lang="en-US" sz="5400" b="1" dirty="0">
                <a:solidFill>
                  <a:schemeClr val="tx1"/>
                </a:solidFill>
                <a:effectLst>
                  <a:outerShdw blurRad="38100" dist="38100" dir="2700000" algn="tl">
                    <a:srgbClr val="000000">
                      <a:alpha val="43137"/>
                    </a:srgbClr>
                  </a:outerShdw>
                </a:effectLst>
                <a:latin typeface="Georgia" panose="02040502050405020303" pitchFamily="18" charset="0"/>
              </a:rPr>
              <a:t>MAJOR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800" dirty="0">
                <a:latin typeface="Comic Sans MS" panose="030F0702030302020204" pitchFamily="66" charset="0"/>
              </a:rPr>
              <a:t>SUBMITTED BY :</a:t>
            </a:r>
          </a:p>
          <a:p>
            <a:pPr>
              <a:lnSpc>
                <a:spcPct val="100000"/>
              </a:lnSpc>
            </a:pPr>
            <a:r>
              <a:rPr lang="en-US" sz="1800" dirty="0">
                <a:latin typeface="Comic Sans MS" panose="030F0702030302020204" pitchFamily="66" charset="0"/>
              </a:rPr>
              <a:t>JAHNVI JAIN</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3752-F7A5-4081-A8FE-656E603012CF}"/>
              </a:ext>
            </a:extLst>
          </p:cNvPr>
          <p:cNvSpPr>
            <a:spLocks noGrp="1"/>
          </p:cNvSpPr>
          <p:nvPr>
            <p:ph type="title"/>
          </p:nvPr>
        </p:nvSpPr>
        <p:spPr/>
        <p:txBody>
          <a:bodyPr>
            <a:normAutofit fontScale="90000"/>
          </a:bodyPr>
          <a:lstStyle/>
          <a:p>
            <a:pPr algn="ctr"/>
            <a:r>
              <a:rPr lang="en-IN" sz="4400" i="0" dirty="0">
                <a:solidFill>
                  <a:srgbClr val="000000"/>
                </a:solidFill>
                <a:effectLst>
                  <a:outerShdw blurRad="38100" dist="38100" dir="2700000" algn="tl">
                    <a:srgbClr val="000000">
                      <a:alpha val="43137"/>
                    </a:srgbClr>
                  </a:outerShdw>
                </a:effectLst>
              </a:rPr>
              <a:t>PREDICTION OF PATIENT STATUS</a:t>
            </a:r>
            <a:br>
              <a:rPr lang="en-IN" b="1" i="0" dirty="0">
                <a:solidFill>
                  <a:srgbClr val="000000"/>
                </a:solidFill>
                <a:effectLst/>
                <a:latin typeface="Helvetica Neue"/>
              </a:rPr>
            </a:br>
            <a:r>
              <a:rPr lang="en-IN" sz="3200" b="1" i="0" dirty="0">
                <a:solidFill>
                  <a:srgbClr val="000000"/>
                </a:solidFill>
                <a:effectLst/>
                <a:latin typeface="Bahnschrift SemiBold" panose="020B0502040204020203" pitchFamily="34" charset="0"/>
              </a:rPr>
              <a:t>MODEL USED : </a:t>
            </a:r>
            <a:r>
              <a:rPr lang="en-IN" sz="3200" i="0" dirty="0">
                <a:solidFill>
                  <a:srgbClr val="000000"/>
                </a:solidFill>
                <a:effectLst/>
              </a:rPr>
              <a:t>K-nearest neighbor Classifier</a:t>
            </a:r>
            <a:br>
              <a:rPr lang="en-IN" sz="3200" b="1" i="0" dirty="0">
                <a:solidFill>
                  <a:srgbClr val="000000"/>
                </a:solidFill>
                <a:effectLst/>
                <a:latin typeface="Helvetica Neue"/>
              </a:rPr>
            </a:br>
            <a:r>
              <a:rPr lang="en-IN" sz="3200" b="1" i="0" dirty="0">
                <a:solidFill>
                  <a:srgbClr val="000000"/>
                </a:solidFill>
                <a:effectLst/>
                <a:latin typeface="Bahnschrift SemiBold" panose="020B0502040204020203" pitchFamily="34" charset="0"/>
              </a:rPr>
              <a:t>ACCURACY ON TRAINING SET :</a:t>
            </a:r>
            <a:r>
              <a:rPr lang="en-IN" sz="3200" b="1" i="0" dirty="0">
                <a:solidFill>
                  <a:srgbClr val="000000"/>
                </a:solidFill>
                <a:effectLst/>
                <a:latin typeface="Helvetica Neue"/>
              </a:rPr>
              <a:t> </a:t>
            </a:r>
            <a:r>
              <a:rPr lang="en-IN" sz="3200" i="0" dirty="0">
                <a:solidFill>
                  <a:srgbClr val="000000"/>
                </a:solidFill>
                <a:effectLst/>
                <a:latin typeface="Helvetica Neue"/>
              </a:rPr>
              <a:t>0.69</a:t>
            </a:r>
            <a:endParaRPr lang="en-IN" dirty="0"/>
          </a:p>
        </p:txBody>
      </p:sp>
      <p:pic>
        <p:nvPicPr>
          <p:cNvPr id="5" name="Content Placeholder 4">
            <a:extLst>
              <a:ext uri="{FF2B5EF4-FFF2-40B4-BE49-F238E27FC236}">
                <a16:creationId xmlns:a16="http://schemas.microsoft.com/office/drawing/2014/main" id="{41C7E68A-E6D6-4238-BCA0-DA6FBE632E71}"/>
              </a:ext>
            </a:extLst>
          </p:cNvPr>
          <p:cNvPicPr>
            <a:picLocks noGrp="1" noChangeAspect="1"/>
          </p:cNvPicPr>
          <p:nvPr>
            <p:ph idx="1"/>
          </p:nvPr>
        </p:nvPicPr>
        <p:blipFill>
          <a:blip r:embed="rId2"/>
          <a:stretch>
            <a:fillRect/>
          </a:stretch>
        </p:blipFill>
        <p:spPr>
          <a:xfrm>
            <a:off x="1484389" y="2192289"/>
            <a:ext cx="5662135" cy="37346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4E72E9F7-957D-4EC6-8615-D8916D4C791B}"/>
              </a:ext>
            </a:extLst>
          </p:cNvPr>
          <p:cNvSpPr txBox="1"/>
          <p:nvPr/>
        </p:nvSpPr>
        <p:spPr>
          <a:xfrm>
            <a:off x="7031115" y="2361460"/>
            <a:ext cx="4124565" cy="2923877"/>
          </a:xfrm>
          <a:prstGeom prst="rect">
            <a:avLst/>
          </a:prstGeom>
          <a:noFill/>
        </p:spPr>
        <p:txBody>
          <a:bodyPr wrap="square" rtlCol="0">
            <a:spAutoFit/>
          </a:bodyPr>
          <a:lstStyle/>
          <a:p>
            <a:pPr algn="ctr"/>
            <a:r>
              <a:rPr lang="en-IN" sz="2000" dirty="0">
                <a:effectLst>
                  <a:outerShdw blurRad="38100" dist="38100" dir="2700000" algn="tl">
                    <a:srgbClr val="000000">
                      <a:alpha val="43137"/>
                    </a:srgbClr>
                  </a:outerShdw>
                </a:effectLst>
                <a:latin typeface="Arial Black" panose="020B0A04020102020204" pitchFamily="34" charset="0"/>
              </a:rPr>
              <a:t>For covid(1) </a:t>
            </a:r>
          </a:p>
          <a:p>
            <a:pPr algn="ctr"/>
            <a:endParaRPr lang="en-IN" dirty="0">
              <a:latin typeface="Bahnschrift Light" panose="020B0502040204020203" pitchFamily="34" charset="0"/>
            </a:endParaRPr>
          </a:p>
          <a:p>
            <a:pPr algn="ctr"/>
            <a:r>
              <a:rPr lang="en-IN" dirty="0">
                <a:solidFill>
                  <a:srgbClr val="00B050"/>
                </a:solidFill>
                <a:latin typeface="Bahnschrift Light" panose="020B0502040204020203" pitchFamily="34" charset="0"/>
              </a:rPr>
              <a:t>True prediction </a:t>
            </a:r>
            <a:r>
              <a:rPr lang="en-IN" dirty="0">
                <a:latin typeface="Bahnschrift Light" panose="020B0502040204020203" pitchFamily="34" charset="0"/>
              </a:rPr>
              <a:t>: 145</a:t>
            </a:r>
          </a:p>
          <a:p>
            <a:pPr algn="ctr"/>
            <a:r>
              <a:rPr lang="en-IN" dirty="0">
                <a:solidFill>
                  <a:srgbClr val="FF0000"/>
                </a:solidFill>
                <a:latin typeface="Bahnschrift Light" panose="020B0502040204020203" pitchFamily="34" charset="0"/>
              </a:rPr>
              <a:t>False prediction:</a:t>
            </a:r>
            <a:r>
              <a:rPr lang="en-IN" dirty="0">
                <a:latin typeface="Bahnschrift Light" panose="020B0502040204020203" pitchFamily="34" charset="0"/>
              </a:rPr>
              <a:t> 155</a:t>
            </a:r>
          </a:p>
          <a:p>
            <a:pPr algn="ctr"/>
            <a:endParaRPr lang="en-IN" dirty="0"/>
          </a:p>
          <a:p>
            <a:pPr algn="ctr"/>
            <a:r>
              <a:rPr lang="en-IN" sz="2000" dirty="0">
                <a:effectLst>
                  <a:outerShdw blurRad="38100" dist="38100" dir="2700000" algn="tl">
                    <a:srgbClr val="000000">
                      <a:alpha val="43137"/>
                    </a:srgbClr>
                  </a:outerShdw>
                </a:effectLst>
                <a:latin typeface="Arial Black" panose="020B0A04020102020204" pitchFamily="34" charset="0"/>
              </a:rPr>
              <a:t>For flu(2) </a:t>
            </a:r>
          </a:p>
          <a:p>
            <a:pPr algn="ctr"/>
            <a:endParaRPr lang="en-IN" dirty="0">
              <a:latin typeface="Bahnschrift Light" panose="020B0502040204020203" pitchFamily="34" charset="0"/>
            </a:endParaRPr>
          </a:p>
          <a:p>
            <a:pPr algn="ctr"/>
            <a:r>
              <a:rPr lang="en-IN" dirty="0">
                <a:solidFill>
                  <a:srgbClr val="00B050"/>
                </a:solidFill>
                <a:latin typeface="Bahnschrift Light" panose="020B0502040204020203" pitchFamily="34" charset="0"/>
              </a:rPr>
              <a:t>True prediction :</a:t>
            </a:r>
            <a:r>
              <a:rPr lang="en-IN" dirty="0">
                <a:latin typeface="Bahnschrift Light" panose="020B0502040204020203" pitchFamily="34" charset="0"/>
              </a:rPr>
              <a:t> 173</a:t>
            </a:r>
          </a:p>
          <a:p>
            <a:pPr algn="ctr"/>
            <a:r>
              <a:rPr lang="en-IN" dirty="0">
                <a:solidFill>
                  <a:srgbClr val="FF0000"/>
                </a:solidFill>
                <a:latin typeface="Bahnschrift Light" panose="020B0502040204020203" pitchFamily="34" charset="0"/>
              </a:rPr>
              <a:t>False prediction: </a:t>
            </a:r>
            <a:r>
              <a:rPr lang="en-IN" dirty="0">
                <a:latin typeface="Bahnschrift Light" panose="020B0502040204020203" pitchFamily="34" charset="0"/>
              </a:rPr>
              <a:t>154</a:t>
            </a:r>
          </a:p>
          <a:p>
            <a:endParaRPr lang="en-IN" dirty="0"/>
          </a:p>
        </p:txBody>
      </p:sp>
    </p:spTree>
    <p:extLst>
      <p:ext uri="{BB962C8B-B14F-4D97-AF65-F5344CB8AC3E}">
        <p14:creationId xmlns:p14="http://schemas.microsoft.com/office/powerpoint/2010/main" val="323558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5088-6AFE-4E43-B466-F2F955C39A05}"/>
              </a:ext>
            </a:extLst>
          </p:cNvPr>
          <p:cNvSpPr>
            <a:spLocks noGrp="1"/>
          </p:cNvSpPr>
          <p:nvPr>
            <p:ph type="title"/>
          </p:nvPr>
        </p:nvSpPr>
        <p:spPr>
          <a:xfrm>
            <a:off x="1013534" y="266331"/>
            <a:ext cx="10164932" cy="2059620"/>
          </a:xfrm>
        </p:spPr>
        <p:txBody>
          <a:bodyPr>
            <a:normAutofit fontScale="90000"/>
          </a:bodyPr>
          <a:lstStyle/>
          <a:p>
            <a:pPr algn="ctr"/>
            <a:r>
              <a:rPr lang="en-IN" sz="4000" i="0" dirty="0">
                <a:solidFill>
                  <a:srgbClr val="000000"/>
                </a:solidFill>
                <a:effectLst>
                  <a:outerShdw blurRad="38100" dist="38100" dir="2700000" algn="tl">
                    <a:srgbClr val="000000">
                      <a:alpha val="43137"/>
                    </a:srgbClr>
                  </a:outerShdw>
                </a:effectLst>
              </a:rPr>
              <a:t>SEVERITY GAUGING CLASSIFIER</a:t>
            </a:r>
            <a:br>
              <a:rPr lang="en-IN" b="1" i="0" dirty="0">
                <a:solidFill>
                  <a:srgbClr val="000000"/>
                </a:solidFill>
                <a:effectLst/>
                <a:latin typeface="Helvetica Neue"/>
              </a:rPr>
            </a:br>
            <a:r>
              <a:rPr lang="en-IN" sz="3100" b="1" i="0" dirty="0">
                <a:solidFill>
                  <a:srgbClr val="000000"/>
                </a:solidFill>
                <a:effectLst/>
                <a:latin typeface="Bahnschrift SemiBold" panose="020B0502040204020203" pitchFamily="34" charset="0"/>
              </a:rPr>
              <a:t>MODEL USED : </a:t>
            </a:r>
            <a:r>
              <a:rPr lang="en-IN" sz="3600" i="0" dirty="0">
                <a:solidFill>
                  <a:srgbClr val="000000"/>
                </a:solidFill>
                <a:effectLst/>
              </a:rPr>
              <a:t>K-nearest neighbor Classifier</a:t>
            </a:r>
            <a:br>
              <a:rPr lang="en-IN" sz="3600" b="1" i="0" dirty="0">
                <a:solidFill>
                  <a:srgbClr val="000000"/>
                </a:solidFill>
                <a:effectLst/>
                <a:latin typeface="Helvetica Neue"/>
              </a:rPr>
            </a:br>
            <a:r>
              <a:rPr lang="en-IN" sz="3100" b="1" i="0" dirty="0">
                <a:solidFill>
                  <a:srgbClr val="000000"/>
                </a:solidFill>
                <a:effectLst/>
                <a:latin typeface="Bahnschrift SemiBold" panose="020B0502040204020203" pitchFamily="34" charset="0"/>
              </a:rPr>
              <a:t>ACCURACY ON TRAINING SET :</a:t>
            </a:r>
            <a:r>
              <a:rPr lang="en-IN" sz="3600" b="1" i="0" dirty="0">
                <a:solidFill>
                  <a:srgbClr val="000000"/>
                </a:solidFill>
                <a:effectLst/>
                <a:latin typeface="Helvetica Neue"/>
              </a:rPr>
              <a:t> </a:t>
            </a:r>
            <a:r>
              <a:rPr lang="en-IN" sz="3600" i="0" dirty="0">
                <a:solidFill>
                  <a:srgbClr val="000000"/>
                </a:solidFill>
                <a:effectLst/>
                <a:latin typeface="Helvetica Neue"/>
              </a:rPr>
              <a:t>0.88</a:t>
            </a:r>
            <a:br>
              <a:rPr lang="en-IN" sz="3600"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E6DB5509-26AD-4149-891A-9CC192ED479F}"/>
              </a:ext>
            </a:extLst>
          </p:cNvPr>
          <p:cNvPicPr>
            <a:picLocks noGrp="1" noChangeAspect="1"/>
          </p:cNvPicPr>
          <p:nvPr>
            <p:ph idx="1"/>
          </p:nvPr>
        </p:nvPicPr>
        <p:blipFill>
          <a:blip r:embed="rId2"/>
          <a:stretch>
            <a:fillRect/>
          </a:stretch>
        </p:blipFill>
        <p:spPr>
          <a:xfrm>
            <a:off x="6216587" y="2156778"/>
            <a:ext cx="5334742" cy="3734651"/>
          </a:xfrm>
          <a:prstGeom prst="roundRect">
            <a:avLst>
              <a:gd name="adj" fmla="val 4167"/>
            </a:avLst>
          </a:prstGeom>
          <a:solidFill>
            <a:srgbClr val="FFFFFF"/>
          </a:solidFill>
          <a:ln w="76200" cap="sq">
            <a:solidFill>
              <a:srgbClr val="7030A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0" name="TextBox 9">
            <a:extLst>
              <a:ext uri="{FF2B5EF4-FFF2-40B4-BE49-F238E27FC236}">
                <a16:creationId xmlns:a16="http://schemas.microsoft.com/office/drawing/2014/main" id="{3C82366D-D591-435D-ABE5-E2AEF52AD4F5}"/>
              </a:ext>
            </a:extLst>
          </p:cNvPr>
          <p:cNvSpPr txBox="1"/>
          <p:nvPr/>
        </p:nvSpPr>
        <p:spPr>
          <a:xfrm>
            <a:off x="781235" y="2156778"/>
            <a:ext cx="4989250" cy="4185761"/>
          </a:xfrm>
          <a:prstGeom prst="rect">
            <a:avLst/>
          </a:prstGeom>
          <a:noFill/>
        </p:spPr>
        <p:txBody>
          <a:bodyPr wrap="square" rtlCol="0">
            <a:spAutoFit/>
          </a:bodyPr>
          <a:lstStyle/>
          <a:p>
            <a:pPr algn="ctr"/>
            <a:r>
              <a:rPr lang="en-IN" dirty="0">
                <a:effectLst>
                  <a:outerShdw blurRad="38100" dist="38100" dir="2700000" algn="tl">
                    <a:srgbClr val="000000">
                      <a:alpha val="43137"/>
                    </a:srgbClr>
                  </a:outerShdw>
                </a:effectLst>
                <a:latin typeface="Arial Black" panose="020B0A04020102020204" pitchFamily="34" charset="0"/>
              </a:rPr>
              <a:t>For seviour(1)</a:t>
            </a:r>
          </a:p>
          <a:p>
            <a:pPr algn="ctr"/>
            <a:endParaRPr lang="en-IN" dirty="0">
              <a:effectLst>
                <a:outerShdw blurRad="38100" dist="38100" dir="2700000" algn="tl">
                  <a:srgbClr val="000000">
                    <a:alpha val="43137"/>
                  </a:srgbClr>
                </a:outerShdw>
              </a:effectLst>
              <a:latin typeface="Arial Black" panose="020B0A04020102020204" pitchFamily="34" charset="0"/>
            </a:endParaRPr>
          </a:p>
          <a:p>
            <a:pPr algn="ctr"/>
            <a:r>
              <a:rPr lang="en-IN" sz="1600" dirty="0">
                <a:solidFill>
                  <a:srgbClr val="00B050"/>
                </a:solidFill>
                <a:latin typeface="Bahnschrift Light" panose="020B0502040204020203" pitchFamily="34" charset="0"/>
              </a:rPr>
              <a:t>True prediction : </a:t>
            </a:r>
            <a:r>
              <a:rPr lang="en-IN" sz="1600" dirty="0">
                <a:latin typeface="Bahnschrift Light" panose="020B0502040204020203" pitchFamily="34" charset="0"/>
              </a:rPr>
              <a:t>166</a:t>
            </a:r>
          </a:p>
          <a:p>
            <a:pPr algn="ctr"/>
            <a:r>
              <a:rPr lang="en-IN" sz="1600" dirty="0">
                <a:solidFill>
                  <a:srgbClr val="FF0000"/>
                </a:solidFill>
                <a:latin typeface="Bahnschrift Light" panose="020B0502040204020203" pitchFamily="34" charset="0"/>
              </a:rPr>
              <a:t>False prediction : </a:t>
            </a:r>
            <a:r>
              <a:rPr lang="en-IN" sz="1600" dirty="0">
                <a:latin typeface="Bahnschrift Light" panose="020B0502040204020203" pitchFamily="34" charset="0"/>
              </a:rPr>
              <a:t>59+1=60</a:t>
            </a:r>
          </a:p>
          <a:p>
            <a:pPr algn="ctr"/>
            <a:endParaRPr lang="en-IN" dirty="0"/>
          </a:p>
          <a:p>
            <a:pPr algn="ctr"/>
            <a:r>
              <a:rPr lang="en-IN" dirty="0">
                <a:effectLst>
                  <a:outerShdw blurRad="38100" dist="38100" dir="2700000" algn="tl">
                    <a:srgbClr val="000000">
                      <a:alpha val="43137"/>
                    </a:srgbClr>
                  </a:outerShdw>
                </a:effectLst>
                <a:latin typeface="Arial Black" panose="020B0A04020102020204" pitchFamily="34" charset="0"/>
              </a:rPr>
              <a:t>For mild(2)</a:t>
            </a:r>
          </a:p>
          <a:p>
            <a:pPr algn="ctr"/>
            <a:endParaRPr lang="en-IN" dirty="0">
              <a:latin typeface="Arial Black" panose="020B0A04020102020204" pitchFamily="34" charset="0"/>
            </a:endParaRPr>
          </a:p>
          <a:p>
            <a:pPr algn="ctr"/>
            <a:r>
              <a:rPr lang="en-IN" dirty="0">
                <a:solidFill>
                  <a:srgbClr val="00B050"/>
                </a:solidFill>
                <a:latin typeface="Bahnschrift Light" panose="020B0502040204020203" pitchFamily="34" charset="0"/>
              </a:rPr>
              <a:t>True prediction : </a:t>
            </a:r>
            <a:r>
              <a:rPr lang="en-IN" dirty="0">
                <a:latin typeface="Bahnschrift Light" panose="020B0502040204020203" pitchFamily="34" charset="0"/>
              </a:rPr>
              <a:t>128</a:t>
            </a:r>
          </a:p>
          <a:p>
            <a:pPr algn="ctr"/>
            <a:r>
              <a:rPr lang="en-IN" dirty="0">
                <a:solidFill>
                  <a:srgbClr val="FF0000"/>
                </a:solidFill>
                <a:latin typeface="Bahnschrift Light" panose="020B0502040204020203" pitchFamily="34" charset="0"/>
              </a:rPr>
              <a:t>False prediction : </a:t>
            </a:r>
            <a:r>
              <a:rPr lang="en-IN" dirty="0">
                <a:latin typeface="Bahnschrift Light" panose="020B0502040204020203" pitchFamily="34" charset="0"/>
              </a:rPr>
              <a:t>46+44=90</a:t>
            </a:r>
          </a:p>
          <a:p>
            <a:pPr algn="ctr"/>
            <a:endParaRPr lang="en-IN" dirty="0">
              <a:latin typeface="Bahnschrift Light" panose="020B0502040204020203" pitchFamily="34" charset="0"/>
            </a:endParaRPr>
          </a:p>
          <a:p>
            <a:pPr algn="ctr"/>
            <a:r>
              <a:rPr lang="en-IN" dirty="0">
                <a:effectLst>
                  <a:outerShdw blurRad="38100" dist="38100" dir="2700000" algn="tl">
                    <a:srgbClr val="000000">
                      <a:alpha val="43137"/>
                    </a:srgbClr>
                  </a:outerShdw>
                </a:effectLst>
                <a:latin typeface="Arial Black" panose="020B0A04020102020204" pitchFamily="34" charset="0"/>
              </a:rPr>
              <a:t>For moderate(3)</a:t>
            </a:r>
          </a:p>
          <a:p>
            <a:pPr algn="ctr"/>
            <a:endParaRPr lang="en-IN" dirty="0"/>
          </a:p>
          <a:p>
            <a:pPr algn="ctr"/>
            <a:r>
              <a:rPr lang="en-IN" dirty="0">
                <a:solidFill>
                  <a:srgbClr val="00B050"/>
                </a:solidFill>
                <a:latin typeface="Bahnschrift Light" panose="020B0502040204020203" pitchFamily="34" charset="0"/>
              </a:rPr>
              <a:t>True prediction : </a:t>
            </a:r>
            <a:r>
              <a:rPr lang="en-IN" dirty="0">
                <a:latin typeface="Bahnschrift Light" panose="020B0502040204020203" pitchFamily="34" charset="0"/>
              </a:rPr>
              <a:t>154</a:t>
            </a:r>
          </a:p>
          <a:p>
            <a:pPr algn="ctr"/>
            <a:r>
              <a:rPr lang="en-IN" dirty="0">
                <a:solidFill>
                  <a:srgbClr val="FF0000"/>
                </a:solidFill>
                <a:latin typeface="Bahnschrift Light" panose="020B0502040204020203" pitchFamily="34" charset="0"/>
              </a:rPr>
              <a:t>False prediction : </a:t>
            </a:r>
            <a:r>
              <a:rPr lang="en-IN" dirty="0">
                <a:latin typeface="Bahnschrift Light" panose="020B0502040204020203" pitchFamily="34" charset="0"/>
              </a:rPr>
              <a:t>29+0=29</a:t>
            </a:r>
          </a:p>
          <a:p>
            <a:endParaRPr lang="en-IN" dirty="0"/>
          </a:p>
        </p:txBody>
      </p:sp>
    </p:spTree>
    <p:extLst>
      <p:ext uri="{BB962C8B-B14F-4D97-AF65-F5344CB8AC3E}">
        <p14:creationId xmlns:p14="http://schemas.microsoft.com/office/powerpoint/2010/main" val="256520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68FD-B811-444D-84D5-F15B97043EF1}"/>
              </a:ext>
            </a:extLst>
          </p:cNvPr>
          <p:cNvSpPr>
            <a:spLocks noGrp="1"/>
          </p:cNvSpPr>
          <p:nvPr>
            <p:ph type="title"/>
          </p:nvPr>
        </p:nvSpPr>
        <p:spPr>
          <a:xfrm>
            <a:off x="433230" y="263529"/>
            <a:ext cx="11386500" cy="1450757"/>
          </a:xfrm>
        </p:spPr>
        <p:txBody>
          <a:bodyPr>
            <a:noAutofit/>
          </a:bodyPr>
          <a:lstStyle/>
          <a:p>
            <a:pPr algn="ctr"/>
            <a:r>
              <a:rPr lang="en-US" sz="3600" i="0" dirty="0">
                <a:solidFill>
                  <a:srgbClr val="000000"/>
                </a:solidFill>
                <a:effectLst>
                  <a:outerShdw blurRad="38100" dist="38100" dir="2700000" algn="tl">
                    <a:srgbClr val="000000">
                      <a:alpha val="43137"/>
                    </a:srgbClr>
                  </a:outerShdw>
                </a:effectLst>
              </a:rPr>
              <a:t>PREDICTOR FOR SEVERITY OF COVID -19 BY USER FILLED SYMPTOMS</a:t>
            </a:r>
            <a:endParaRPr lang="en-IN" sz="3600"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26C96CFE-40EF-483A-B658-05FF3D652B09}"/>
              </a:ext>
            </a:extLst>
          </p:cNvPr>
          <p:cNvPicPr>
            <a:picLocks noGrp="1" noChangeAspect="1"/>
          </p:cNvPicPr>
          <p:nvPr>
            <p:ph idx="1"/>
          </p:nvPr>
        </p:nvPicPr>
        <p:blipFill>
          <a:blip r:embed="rId2"/>
          <a:stretch>
            <a:fillRect/>
          </a:stretch>
        </p:blipFill>
        <p:spPr>
          <a:xfrm>
            <a:off x="1543396" y="2314601"/>
            <a:ext cx="9449619" cy="3330229"/>
          </a:xfrm>
          <a:prstGeom prst="rect">
            <a:avLst/>
          </a:prstGeom>
          <a:ln w="127000" cap="sq">
            <a:solidFill>
              <a:srgbClr val="99EDEF"/>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7838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a:xfrm>
          <a:off x="0" y="0"/>
          <a:ext cx="0" cy="0"/>
          <a:chOff x="0" y="0"/>
          <a:chExt cx="0" cy="0"/>
        </a:xfrm>
      </p:grpSpPr>
      <p:sp>
        <p:nvSpPr>
          <p:cNvPr id="6" name="Diamond 5">
            <a:extLst>
              <a:ext uri="{FF2B5EF4-FFF2-40B4-BE49-F238E27FC236}">
                <a16:creationId xmlns:a16="http://schemas.microsoft.com/office/drawing/2014/main" id="{34B3524F-6705-4D59-A29A-2AE1483AB9F5}"/>
              </a:ext>
            </a:extLst>
          </p:cNvPr>
          <p:cNvSpPr/>
          <p:nvPr/>
        </p:nvSpPr>
        <p:spPr>
          <a:xfrm>
            <a:off x="0" y="1"/>
            <a:ext cx="12192000" cy="6372224"/>
          </a:xfrm>
          <a:prstGeom prst="diamond">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6B4617D1-C3A3-4EB6-BD93-A91D75D990C5}"/>
              </a:ext>
            </a:extLst>
          </p:cNvPr>
          <p:cNvSpPr/>
          <p:nvPr/>
        </p:nvSpPr>
        <p:spPr>
          <a:xfrm>
            <a:off x="2076450" y="1704975"/>
            <a:ext cx="8239125" cy="29432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4972572-0D43-425F-9FAE-A09CAE4B362A}"/>
              </a:ext>
            </a:extLst>
          </p:cNvPr>
          <p:cNvSpPr/>
          <p:nvPr/>
        </p:nvSpPr>
        <p:spPr>
          <a:xfrm>
            <a:off x="2543175" y="2409825"/>
            <a:ext cx="7105650" cy="132343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8000" b="1" u="sng" dirty="0">
                <a:ln w="13462">
                  <a:solidFill>
                    <a:schemeClr val="bg1"/>
                  </a:solidFill>
                  <a:prstDash val="solid"/>
                </a:ln>
                <a:solidFill>
                  <a:srgbClr val="002060"/>
                </a:solidFill>
                <a:effectLst>
                  <a:outerShdw blurRad="38100" dist="38100" dir="2700000" algn="tl">
                    <a:srgbClr val="000000">
                      <a:alpha val="43137"/>
                    </a:srgbClr>
                  </a:outerShdw>
                </a:effectLst>
                <a:latin typeface="Georgia" panose="02040502050405020303" pitchFamily="18" charset="0"/>
              </a:rPr>
              <a:t>THANK YOU</a:t>
            </a:r>
          </a:p>
        </p:txBody>
      </p:sp>
    </p:spTree>
    <p:extLst>
      <p:ext uri="{BB962C8B-B14F-4D97-AF65-F5344CB8AC3E}">
        <p14:creationId xmlns:p14="http://schemas.microsoft.com/office/powerpoint/2010/main" val="169551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narHorz">
          <a:fgClr>
            <a:srgbClr val="FF0066"/>
          </a:fgClr>
          <a:bgClr>
            <a:schemeClr val="bg1"/>
          </a:bgClr>
        </a:patt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a:solidFill>
            <a:schemeClr val="bg1"/>
          </a:solidFill>
        </p:spPr>
        <p:txBody>
          <a:bodyPr anchor="ctr">
            <a:normAutofit/>
          </a:bodyPr>
          <a:lstStyle/>
          <a:p>
            <a:pPr algn="ctr"/>
            <a:br>
              <a:rPr lang="en-IN" sz="1200" b="1" i="0" dirty="0">
                <a:solidFill>
                  <a:srgbClr val="000000"/>
                </a:solidFill>
                <a:effectLst/>
                <a:latin typeface="Helvetica Neue"/>
              </a:rPr>
            </a:br>
            <a:r>
              <a:rPr lang="en-IN" sz="3600" b="1" u="sng" dirty="0">
                <a:solidFill>
                  <a:srgbClr val="C00000"/>
                </a:solidFill>
                <a:effectLst>
                  <a:outerShdw blurRad="38100" dist="38100" dir="2700000" algn="tl">
                    <a:srgbClr val="000000">
                      <a:alpha val="43137"/>
                    </a:srgbClr>
                  </a:outerShdw>
                </a:effectLst>
                <a:latin typeface="Constantia" panose="02030602050306030303" pitchFamily="18" charset="0"/>
              </a:rPr>
              <a:t>PROBLEM STATEMENT </a:t>
            </a:r>
            <a:endParaRPr lang="en-US" sz="3600" b="1" u="sng" dirty="0">
              <a:solidFill>
                <a:srgbClr val="C00000"/>
              </a:solidFill>
              <a:effectLst>
                <a:outerShdw blurRad="38100" dist="38100" dir="2700000" algn="tl">
                  <a:srgbClr val="000000">
                    <a:alpha val="43137"/>
                  </a:srgbClr>
                </a:outerShdw>
              </a:effectLst>
              <a:latin typeface="Constantia" panose="02030602050306030303" pitchFamily="18" charset="0"/>
            </a:endParaRPr>
          </a:p>
        </p:txBody>
      </p:sp>
      <p:sp>
        <p:nvSpPr>
          <p:cNvPr id="3" name="Rectangle 2">
            <a:extLst>
              <a:ext uri="{FF2B5EF4-FFF2-40B4-BE49-F238E27FC236}">
                <a16:creationId xmlns:a16="http://schemas.microsoft.com/office/drawing/2014/main" id="{97FCA234-4E5C-43C2-B28A-FDECDB0873D0}"/>
              </a:ext>
            </a:extLst>
          </p:cNvPr>
          <p:cNvSpPr/>
          <p:nvPr/>
        </p:nvSpPr>
        <p:spPr>
          <a:xfrm>
            <a:off x="4050806" y="1145219"/>
            <a:ext cx="8135509" cy="4785064"/>
          </a:xfrm>
          <a:prstGeom prst="rect">
            <a:avLst/>
          </a:prstGeom>
          <a:solidFill>
            <a:schemeClr val="bg1"/>
          </a:solidFill>
          <a:ln w="76200">
            <a:solidFill>
              <a:schemeClr val="tx1">
                <a:lumMod val="95000"/>
                <a:lumOff val="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40E25EEB-E60F-4662-9DDF-DDA4990DB67F}"/>
              </a:ext>
            </a:extLst>
          </p:cNvPr>
          <p:cNvSpPr txBox="1"/>
          <p:nvPr/>
        </p:nvSpPr>
        <p:spPr>
          <a:xfrm>
            <a:off x="4323425" y="1402673"/>
            <a:ext cx="7750205" cy="4308872"/>
          </a:xfrm>
          <a:prstGeom prst="rect">
            <a:avLst/>
          </a:prstGeom>
          <a:noFill/>
        </p:spPr>
        <p:txBody>
          <a:bodyPr wrap="square" rtlCol="0">
            <a:spAutoFit/>
          </a:bodyPr>
          <a:lstStyle/>
          <a:p>
            <a:r>
              <a:rPr lang="en-US" sz="2800" b="1" i="0" dirty="0">
                <a:solidFill>
                  <a:srgbClr val="000000"/>
                </a:solidFill>
                <a:effectLst/>
                <a:latin typeface="Bahnschrift Light" panose="020B0502040204020203" pitchFamily="34" charset="0"/>
              </a:rPr>
              <a:t>WHO has hired you for working on the dataset of COVID 19. Aggregate data and within TWO days present your point of view to the joint committee on strategic planning to fight against COVID 19 on</a:t>
            </a:r>
            <a:br>
              <a:rPr lang="en-US" dirty="0">
                <a:latin typeface="Bahnschrift Light" panose="020B0502040204020203" pitchFamily="34" charset="0"/>
              </a:rPr>
            </a:br>
            <a:endParaRPr lang="en-US" dirty="0">
              <a:latin typeface="Bahnschrift Light" panose="020B0502040204020203" pitchFamily="34" charset="0"/>
            </a:endParaRPr>
          </a:p>
          <a:p>
            <a:r>
              <a:rPr lang="en-US" b="1" i="0" dirty="0">
                <a:effectLst/>
                <a:latin typeface="Bahnschrift Light" panose="020B0502040204020203" pitchFamily="34" charset="0"/>
                <a:cs typeface="Calibri" panose="020F0502020204030204" pitchFamily="34" charset="0"/>
              </a:rPr>
              <a:t>A. Present state analytics – Uttar Pradesh</a:t>
            </a:r>
            <a:br>
              <a:rPr lang="en-US" b="1" dirty="0">
                <a:latin typeface="Bahnschrift Light" panose="020B0502040204020203" pitchFamily="34" charset="0"/>
                <a:cs typeface="Calibri" panose="020F0502020204030204" pitchFamily="34" charset="0"/>
              </a:rPr>
            </a:br>
            <a:endParaRPr lang="en-US" b="1" dirty="0">
              <a:latin typeface="Bahnschrift Light" panose="020B0502040204020203" pitchFamily="34" charset="0"/>
              <a:cs typeface="Calibri" panose="020F0502020204030204" pitchFamily="34" charset="0"/>
            </a:endParaRPr>
          </a:p>
          <a:p>
            <a:r>
              <a:rPr lang="en-US" b="1" i="0" dirty="0">
                <a:effectLst/>
                <a:latin typeface="Bahnschrift Light" panose="020B0502040204020203" pitchFamily="34" charset="0"/>
                <a:cs typeface="Calibri" panose="020F0502020204030204" pitchFamily="34" charset="0"/>
              </a:rPr>
              <a:t>B. Correlation heatmap for various parameters</a:t>
            </a:r>
            <a:br>
              <a:rPr lang="en-US" b="1" dirty="0">
                <a:latin typeface="Bahnschrift Light" panose="020B0502040204020203" pitchFamily="34" charset="0"/>
                <a:cs typeface="Calibri" panose="020F0502020204030204" pitchFamily="34" charset="0"/>
              </a:rPr>
            </a:br>
            <a:endParaRPr lang="en-US" b="1" dirty="0">
              <a:latin typeface="Bahnschrift Light" panose="020B0502040204020203" pitchFamily="34" charset="0"/>
              <a:cs typeface="Calibri" panose="020F0502020204030204" pitchFamily="34" charset="0"/>
            </a:endParaRPr>
          </a:p>
          <a:p>
            <a:r>
              <a:rPr lang="en-US" b="1" i="0" dirty="0">
                <a:effectLst/>
                <a:latin typeface="Bahnschrift Light" panose="020B0502040204020203" pitchFamily="34" charset="0"/>
                <a:cs typeface="Calibri" panose="020F0502020204030204" pitchFamily="34" charset="0"/>
              </a:rPr>
              <a:t>C. Build a model for predicting the confirmed and recovered on any dates past 15th July 2020</a:t>
            </a:r>
            <a:br>
              <a:rPr lang="en-US" b="1" dirty="0">
                <a:latin typeface="Bahnschrift Light" panose="020B0502040204020203" pitchFamily="34" charset="0"/>
                <a:cs typeface="Calibri" panose="020F0502020204030204" pitchFamily="34" charset="0"/>
              </a:rPr>
            </a:br>
            <a:endParaRPr lang="en-US" b="1" dirty="0">
              <a:latin typeface="Bahnschrift Light" panose="020B0502040204020203" pitchFamily="34" charset="0"/>
              <a:cs typeface="Calibri" panose="020F0502020204030204" pitchFamily="34" charset="0"/>
            </a:endParaRPr>
          </a:p>
          <a:p>
            <a:r>
              <a:rPr lang="en-US" b="1" i="0" dirty="0">
                <a:effectLst/>
                <a:latin typeface="Bahnschrift Light" panose="020B0502040204020203" pitchFamily="34" charset="0"/>
                <a:cs typeface="Calibri" panose="020F0502020204030204" pitchFamily="34" charset="0"/>
              </a:rPr>
              <a:t>D. Build a classifier for severity gauging</a:t>
            </a:r>
            <a:endParaRPr lang="en-IN" b="1" dirty="0">
              <a:latin typeface="Bahnschrift Light" panose="020B0502040204020203" pitchFamily="34" charset="0"/>
              <a:cs typeface="Calibri" panose="020F0502020204030204" pitchFamily="34" charset="0"/>
            </a:endParaRPr>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DED7-0D02-4E59-9E84-C8C7B4915A54}"/>
              </a:ext>
            </a:extLst>
          </p:cNvPr>
          <p:cNvSpPr>
            <a:spLocks noGrp="1"/>
          </p:cNvSpPr>
          <p:nvPr>
            <p:ph type="title"/>
          </p:nvPr>
        </p:nvSpPr>
        <p:spPr>
          <a:xfrm>
            <a:off x="917359" y="402012"/>
            <a:ext cx="11274641" cy="1450757"/>
          </a:xfrm>
        </p:spPr>
        <p:txBody>
          <a:bodyPr/>
          <a:lstStyle/>
          <a:p>
            <a:r>
              <a:rPr lang="en-IN" dirty="0">
                <a:solidFill>
                  <a:schemeClr val="tx1">
                    <a:lumMod val="95000"/>
                    <a:lumOff val="5000"/>
                  </a:schemeClr>
                </a:solidFill>
                <a:effectLst>
                  <a:outerShdw blurRad="38100" dist="38100" dir="2700000" algn="tl">
                    <a:srgbClr val="000000">
                      <a:alpha val="43137"/>
                    </a:srgbClr>
                  </a:outerShdw>
                </a:effectLst>
              </a:rPr>
              <a:t>DATE WISE CONFIRMED CASES</a:t>
            </a:r>
            <a:br>
              <a:rPr lang="en-IN" dirty="0">
                <a:solidFill>
                  <a:schemeClr val="tx1">
                    <a:lumMod val="95000"/>
                    <a:lumOff val="5000"/>
                  </a:schemeClr>
                </a:solidFill>
                <a:effectLst>
                  <a:outerShdw blurRad="38100" dist="38100" dir="2700000" algn="tl">
                    <a:srgbClr val="000000">
                      <a:alpha val="43137"/>
                    </a:srgbClr>
                  </a:outerShdw>
                </a:effectLst>
              </a:rPr>
            </a:br>
            <a:r>
              <a:rPr lang="en-IN" dirty="0">
                <a:solidFill>
                  <a:schemeClr val="tx1">
                    <a:lumMod val="95000"/>
                    <a:lumOff val="5000"/>
                  </a:schemeClr>
                </a:solidFill>
                <a:effectLst>
                  <a:outerShdw blurRad="38100" dist="38100" dir="2700000" algn="tl">
                    <a:srgbClr val="000000">
                      <a:alpha val="43137"/>
                    </a:srgbClr>
                  </a:outerShdw>
                </a:effectLst>
              </a:rPr>
              <a:t>			{UTTAR PRADESH}</a:t>
            </a:r>
          </a:p>
        </p:txBody>
      </p:sp>
      <p:pic>
        <p:nvPicPr>
          <p:cNvPr id="5" name="Content Placeholder 4">
            <a:extLst>
              <a:ext uri="{FF2B5EF4-FFF2-40B4-BE49-F238E27FC236}">
                <a16:creationId xmlns:a16="http://schemas.microsoft.com/office/drawing/2014/main" id="{5A4E30F6-CBE0-4BBD-9C61-F960204A4CA4}"/>
              </a:ext>
            </a:extLst>
          </p:cNvPr>
          <p:cNvPicPr>
            <a:picLocks noGrp="1" noChangeAspect="1"/>
          </p:cNvPicPr>
          <p:nvPr>
            <p:ph idx="1"/>
          </p:nvPr>
        </p:nvPicPr>
        <p:blipFill>
          <a:blip r:embed="rId2"/>
          <a:stretch>
            <a:fillRect/>
          </a:stretch>
        </p:blipFill>
        <p:spPr>
          <a:xfrm>
            <a:off x="600916" y="2125954"/>
            <a:ext cx="10990168" cy="3937493"/>
          </a:xfrm>
          <a:prstGeom prst="rect">
            <a:avLst/>
          </a:prstGeom>
          <a:ln w="88900" cap="sq" cmpd="thickThin">
            <a:solidFill>
              <a:srgbClr val="3EB4B4"/>
            </a:solidFill>
            <a:prstDash val="solid"/>
            <a:miter lim="800000"/>
          </a:ln>
          <a:effectLst>
            <a:innerShdw blurRad="76200">
              <a:srgbClr val="000000"/>
            </a:innerShdw>
          </a:effectLst>
        </p:spPr>
      </p:pic>
    </p:spTree>
    <p:extLst>
      <p:ext uri="{BB962C8B-B14F-4D97-AF65-F5344CB8AC3E}">
        <p14:creationId xmlns:p14="http://schemas.microsoft.com/office/powerpoint/2010/main" val="29525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32F4-EC92-4CFD-A30C-28D837DA6F02}"/>
              </a:ext>
            </a:extLst>
          </p:cNvPr>
          <p:cNvSpPr>
            <a:spLocks noGrp="1"/>
          </p:cNvSpPr>
          <p:nvPr>
            <p:ph type="title"/>
          </p:nvPr>
        </p:nvSpPr>
        <p:spPr>
          <a:xfrm>
            <a:off x="1097280" y="286603"/>
            <a:ext cx="9023264" cy="1450757"/>
          </a:xfrm>
        </p:spPr>
        <p:txBody>
          <a:bodyPr/>
          <a:lstStyle/>
          <a:p>
            <a:pPr algn="ctr"/>
            <a:r>
              <a:rPr lang="en-IN" dirty="0">
                <a:solidFill>
                  <a:schemeClr val="tx1">
                    <a:lumMod val="95000"/>
                    <a:lumOff val="5000"/>
                  </a:schemeClr>
                </a:solidFill>
                <a:effectLst>
                  <a:outerShdw blurRad="38100" dist="38100" dir="2700000" algn="tl">
                    <a:srgbClr val="000000">
                      <a:alpha val="43137"/>
                    </a:srgbClr>
                  </a:outerShdw>
                </a:effectLst>
              </a:rPr>
              <a:t>UP DATA ANALYSIS</a:t>
            </a:r>
          </a:p>
        </p:txBody>
      </p:sp>
      <p:pic>
        <p:nvPicPr>
          <p:cNvPr id="5" name="Content Placeholder 4">
            <a:extLst>
              <a:ext uri="{FF2B5EF4-FFF2-40B4-BE49-F238E27FC236}">
                <a16:creationId xmlns:a16="http://schemas.microsoft.com/office/drawing/2014/main" id="{052521BE-FFD9-4101-B7D0-189D946D693D}"/>
              </a:ext>
            </a:extLst>
          </p:cNvPr>
          <p:cNvPicPr>
            <a:picLocks noGrp="1" noChangeAspect="1"/>
          </p:cNvPicPr>
          <p:nvPr>
            <p:ph idx="1"/>
          </p:nvPr>
        </p:nvPicPr>
        <p:blipFill>
          <a:blip r:embed="rId2"/>
          <a:stretch>
            <a:fillRect/>
          </a:stretch>
        </p:blipFill>
        <p:spPr>
          <a:xfrm>
            <a:off x="488478" y="2165376"/>
            <a:ext cx="4827054" cy="3568424"/>
          </a:xfrm>
          <a:prstGeom prst="roundRect">
            <a:avLst>
              <a:gd name="adj" fmla="val 4167"/>
            </a:avLst>
          </a:prstGeom>
          <a:solidFill>
            <a:srgbClr val="FFFFFF"/>
          </a:solidFill>
          <a:ln w="76200" cap="sq">
            <a:solidFill>
              <a:srgbClr val="FF0000"/>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51D49218-06F0-497B-B66E-F75E40CB1AFD}"/>
              </a:ext>
            </a:extLst>
          </p:cNvPr>
          <p:cNvPicPr>
            <a:picLocks noChangeAspect="1"/>
          </p:cNvPicPr>
          <p:nvPr/>
        </p:nvPicPr>
        <p:blipFill>
          <a:blip r:embed="rId3"/>
          <a:stretch>
            <a:fillRect/>
          </a:stretch>
        </p:blipFill>
        <p:spPr>
          <a:xfrm>
            <a:off x="6096000" y="2165376"/>
            <a:ext cx="5219696" cy="3568424"/>
          </a:xfrm>
          <a:prstGeom prst="roundRect">
            <a:avLst>
              <a:gd name="adj" fmla="val 4167"/>
            </a:avLst>
          </a:prstGeom>
          <a:solidFill>
            <a:srgbClr val="FFFFFF"/>
          </a:solidFill>
          <a:ln w="76200" cap="sq">
            <a:solidFill>
              <a:srgbClr val="0070C0"/>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8667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04BD-F8F5-48CD-853F-EE2C3661AF1A}"/>
              </a:ext>
            </a:extLst>
          </p:cNvPr>
          <p:cNvSpPr>
            <a:spLocks noGrp="1"/>
          </p:cNvSpPr>
          <p:nvPr>
            <p:ph type="title"/>
          </p:nvPr>
        </p:nvSpPr>
        <p:spPr>
          <a:xfrm>
            <a:off x="1180730" y="-266328"/>
            <a:ext cx="9983828" cy="2154610"/>
          </a:xfrm>
        </p:spPr>
        <p:txBody>
          <a:bodyPr>
            <a:normAutofit/>
          </a:bodyPr>
          <a:lstStyle/>
          <a:p>
            <a:pPr algn="ctr"/>
            <a:r>
              <a:rPr lang="en-IN" sz="3600" dirty="0">
                <a:solidFill>
                  <a:schemeClr val="tx1">
                    <a:lumMod val="95000"/>
                    <a:lumOff val="5000"/>
                  </a:schemeClr>
                </a:solidFill>
                <a:effectLst>
                  <a:outerShdw blurRad="38100" dist="38100" dir="2700000" algn="tl">
                    <a:srgbClr val="000000">
                      <a:alpha val="43137"/>
                    </a:srgbClr>
                  </a:outerShdw>
                </a:effectLst>
              </a:rPr>
              <a:t>DATE WISE FROM TOTAL CONFIRMED , RECOVERED AND NEW CASES REPRESNTATION</a:t>
            </a:r>
          </a:p>
        </p:txBody>
      </p:sp>
      <p:pic>
        <p:nvPicPr>
          <p:cNvPr id="5" name="Content Placeholder 4">
            <a:extLst>
              <a:ext uri="{FF2B5EF4-FFF2-40B4-BE49-F238E27FC236}">
                <a16:creationId xmlns:a16="http://schemas.microsoft.com/office/drawing/2014/main" id="{34DDEA78-DDF1-4005-BF89-E874B8BEFFB5}"/>
              </a:ext>
            </a:extLst>
          </p:cNvPr>
          <p:cNvPicPr>
            <a:picLocks noGrp="1" noChangeAspect="1"/>
          </p:cNvPicPr>
          <p:nvPr>
            <p:ph idx="1"/>
          </p:nvPr>
        </p:nvPicPr>
        <p:blipFill>
          <a:blip r:embed="rId2"/>
          <a:stretch>
            <a:fillRect/>
          </a:stretch>
        </p:blipFill>
        <p:spPr>
          <a:xfrm>
            <a:off x="986309" y="2072690"/>
            <a:ext cx="10280341" cy="4239334"/>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026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6BBC-DFAC-4C88-8F84-9F1FBE842BF5}"/>
              </a:ext>
            </a:extLst>
          </p:cNvPr>
          <p:cNvSpPr>
            <a:spLocks noGrp="1"/>
          </p:cNvSpPr>
          <p:nvPr>
            <p:ph type="title"/>
          </p:nvPr>
        </p:nvSpPr>
        <p:spPr>
          <a:xfrm>
            <a:off x="1118587" y="204188"/>
            <a:ext cx="10143626" cy="1737360"/>
          </a:xfrm>
        </p:spPr>
        <p:txBody>
          <a:bodyPr>
            <a:noAutofit/>
          </a:bodyPr>
          <a:lstStyle/>
          <a:p>
            <a:pPr algn="ctr"/>
            <a:r>
              <a:rPr lang="en-IN" sz="4000" dirty="0">
                <a:solidFill>
                  <a:srgbClr val="000000"/>
                </a:solidFill>
                <a:effectLst>
                  <a:outerShdw blurRad="38100" dist="38100" dir="2700000" algn="tl">
                    <a:srgbClr val="000000">
                      <a:alpha val="43137"/>
                    </a:srgbClr>
                  </a:outerShdw>
                </a:effectLst>
              </a:rPr>
              <a:t>C</a:t>
            </a:r>
            <a:r>
              <a:rPr lang="en-IN" sz="4000" i="0" dirty="0">
                <a:solidFill>
                  <a:srgbClr val="000000"/>
                </a:solidFill>
                <a:effectLst>
                  <a:outerShdw blurRad="38100" dist="38100" dir="2700000" algn="tl">
                    <a:srgbClr val="000000">
                      <a:alpha val="43137"/>
                    </a:srgbClr>
                  </a:outerShdw>
                </a:effectLst>
              </a:rPr>
              <a:t>ORRELATION BETWEEN PARAMETERS</a:t>
            </a:r>
            <a:br>
              <a:rPr lang="en-IN" sz="4000" b="1" i="0" dirty="0">
                <a:solidFill>
                  <a:srgbClr val="000000"/>
                </a:solidFill>
                <a:effectLst/>
              </a:rPr>
            </a:br>
            <a:r>
              <a:rPr lang="en-IN" sz="4000" b="1" i="0" dirty="0">
                <a:solidFill>
                  <a:srgbClr val="000000"/>
                </a:solidFill>
                <a:effectLst/>
              </a:rPr>
              <a:t>{HEATMAP}</a:t>
            </a:r>
            <a:endParaRPr lang="en-IN" sz="4000" dirty="0"/>
          </a:p>
        </p:txBody>
      </p:sp>
      <p:pic>
        <p:nvPicPr>
          <p:cNvPr id="5" name="Content Placeholder 4">
            <a:extLst>
              <a:ext uri="{FF2B5EF4-FFF2-40B4-BE49-F238E27FC236}">
                <a16:creationId xmlns:a16="http://schemas.microsoft.com/office/drawing/2014/main" id="{4E937A2D-8555-48BD-9CB9-9B90346219BA}"/>
              </a:ext>
            </a:extLst>
          </p:cNvPr>
          <p:cNvPicPr>
            <a:picLocks noGrp="1" noChangeAspect="1"/>
          </p:cNvPicPr>
          <p:nvPr>
            <p:ph idx="1"/>
          </p:nvPr>
        </p:nvPicPr>
        <p:blipFill>
          <a:blip r:embed="rId2"/>
          <a:stretch>
            <a:fillRect/>
          </a:stretch>
        </p:blipFill>
        <p:spPr>
          <a:xfrm>
            <a:off x="362662" y="2242060"/>
            <a:ext cx="5935305" cy="3459982"/>
          </a:xfrm>
          <a:prstGeom prst="round2DiagRect">
            <a:avLst>
              <a:gd name="adj1" fmla="val 16667"/>
              <a:gd name="adj2" fmla="val 0"/>
            </a:avLst>
          </a:prstGeom>
          <a:ln w="88900" cap="sq">
            <a:solidFill>
              <a:srgbClr val="00B050"/>
            </a:solidFill>
            <a:miter lim="800000"/>
          </a:ln>
          <a:effectLst>
            <a:outerShdw blurRad="254000" algn="tl" rotWithShape="0">
              <a:srgbClr val="000000">
                <a:alpha val="43000"/>
              </a:srgbClr>
            </a:outerShdw>
          </a:effectLst>
        </p:spPr>
      </p:pic>
      <p:sp>
        <p:nvSpPr>
          <p:cNvPr id="9" name="TextBox 8">
            <a:extLst>
              <a:ext uri="{FF2B5EF4-FFF2-40B4-BE49-F238E27FC236}">
                <a16:creationId xmlns:a16="http://schemas.microsoft.com/office/drawing/2014/main" id="{070DE7D6-1076-4486-B163-15A3E0739EA3}"/>
              </a:ext>
            </a:extLst>
          </p:cNvPr>
          <p:cNvSpPr txBox="1"/>
          <p:nvPr/>
        </p:nvSpPr>
        <p:spPr>
          <a:xfrm>
            <a:off x="7831584" y="2460593"/>
            <a:ext cx="3500762" cy="2672179"/>
          </a:xfrm>
          <a:prstGeom prst="rect">
            <a:avLst/>
          </a:prstGeom>
          <a:noFill/>
        </p:spPr>
        <p:txBody>
          <a:bodyPr wrap="square" rtlCol="0">
            <a:spAutoFit/>
          </a:bodyPr>
          <a:lstStyle/>
          <a:p>
            <a:endParaRPr lang="en-IN" dirty="0"/>
          </a:p>
        </p:txBody>
      </p:sp>
      <p:graphicFrame>
        <p:nvGraphicFramePr>
          <p:cNvPr id="11" name="Table 11">
            <a:extLst>
              <a:ext uri="{FF2B5EF4-FFF2-40B4-BE49-F238E27FC236}">
                <a16:creationId xmlns:a16="http://schemas.microsoft.com/office/drawing/2014/main" id="{7ECD3994-6F0C-4481-AE14-2F2D4E0A77EB}"/>
              </a:ext>
            </a:extLst>
          </p:cNvPr>
          <p:cNvGraphicFramePr>
            <a:graphicFrameLocks noGrp="1"/>
          </p:cNvGraphicFramePr>
          <p:nvPr>
            <p:extLst>
              <p:ext uri="{D42A27DB-BD31-4B8C-83A1-F6EECF244321}">
                <p14:modId xmlns:p14="http://schemas.microsoft.com/office/powerpoint/2010/main" val="4097842295"/>
              </p:ext>
            </p:extLst>
          </p:nvPr>
        </p:nvGraphicFramePr>
        <p:xfrm>
          <a:off x="6809173" y="2105745"/>
          <a:ext cx="4749556" cy="3732612"/>
        </p:xfrm>
        <a:graphic>
          <a:graphicData uri="http://schemas.openxmlformats.org/drawingml/2006/table">
            <a:tbl>
              <a:tblPr firstRow="1" bandRow="1">
                <a:tableStyleId>{22838BEF-8BB2-4498-84A7-C5851F593DF1}</a:tableStyleId>
              </a:tblPr>
              <a:tblGrid>
                <a:gridCol w="1187389">
                  <a:extLst>
                    <a:ext uri="{9D8B030D-6E8A-4147-A177-3AD203B41FA5}">
                      <a16:colId xmlns:a16="http://schemas.microsoft.com/office/drawing/2014/main" val="1164160759"/>
                    </a:ext>
                  </a:extLst>
                </a:gridCol>
                <a:gridCol w="1187389">
                  <a:extLst>
                    <a:ext uri="{9D8B030D-6E8A-4147-A177-3AD203B41FA5}">
                      <a16:colId xmlns:a16="http://schemas.microsoft.com/office/drawing/2014/main" val="2650141162"/>
                    </a:ext>
                  </a:extLst>
                </a:gridCol>
                <a:gridCol w="1187389">
                  <a:extLst>
                    <a:ext uri="{9D8B030D-6E8A-4147-A177-3AD203B41FA5}">
                      <a16:colId xmlns:a16="http://schemas.microsoft.com/office/drawing/2014/main" val="1434522927"/>
                    </a:ext>
                  </a:extLst>
                </a:gridCol>
                <a:gridCol w="1187389">
                  <a:extLst>
                    <a:ext uri="{9D8B030D-6E8A-4147-A177-3AD203B41FA5}">
                      <a16:colId xmlns:a16="http://schemas.microsoft.com/office/drawing/2014/main" val="1103590778"/>
                    </a:ext>
                  </a:extLst>
                </a:gridCol>
              </a:tblGrid>
              <a:tr h="933153">
                <a:tc>
                  <a:txBody>
                    <a:bodyPr/>
                    <a:lstStyle/>
                    <a:p>
                      <a:pPr algn="ctr"/>
                      <a:endParaRPr lang="en-IN" dirty="0"/>
                    </a:p>
                  </a:txBody>
                  <a:tcPr/>
                </a:tc>
                <a:tc>
                  <a:txBody>
                    <a:bodyPr/>
                    <a:lstStyle/>
                    <a:p>
                      <a:pPr algn="ctr"/>
                      <a:r>
                        <a:rPr lang="en-IN" dirty="0"/>
                        <a:t>Total Confirmed</a:t>
                      </a:r>
                    </a:p>
                  </a:txBody>
                  <a:tcPr/>
                </a:tc>
                <a:tc>
                  <a:txBody>
                    <a:bodyPr/>
                    <a:lstStyle/>
                    <a:p>
                      <a:pPr algn="ctr"/>
                      <a:r>
                        <a:rPr lang="en-IN" dirty="0"/>
                        <a:t>Death </a:t>
                      </a:r>
                    </a:p>
                  </a:txBody>
                  <a:tcPr/>
                </a:tc>
                <a:tc>
                  <a:txBody>
                    <a:bodyPr/>
                    <a:lstStyle/>
                    <a:p>
                      <a:pPr algn="ctr"/>
                      <a:r>
                        <a:rPr lang="en-IN" dirty="0"/>
                        <a:t>Cured</a:t>
                      </a:r>
                    </a:p>
                  </a:txBody>
                  <a:tcPr/>
                </a:tc>
                <a:extLst>
                  <a:ext uri="{0D108BD9-81ED-4DB2-BD59-A6C34878D82A}">
                    <a16:rowId xmlns:a16="http://schemas.microsoft.com/office/drawing/2014/main" val="847448800"/>
                  </a:ext>
                </a:extLst>
              </a:tr>
              <a:tr h="9331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Total Confirmed</a:t>
                      </a:r>
                    </a:p>
                    <a:p>
                      <a:pPr algn="ctr"/>
                      <a:endParaRPr lang="en-IN" dirty="0"/>
                    </a:p>
                  </a:txBody>
                  <a:tcPr/>
                </a:tc>
                <a:tc>
                  <a:txBody>
                    <a:bodyPr/>
                    <a:lstStyle/>
                    <a:p>
                      <a:pPr algn="ctr"/>
                      <a:r>
                        <a:rPr lang="en-IN" dirty="0"/>
                        <a:t>1.000000 </a:t>
                      </a:r>
                    </a:p>
                  </a:txBody>
                  <a:tcPr>
                    <a:solidFill>
                      <a:schemeClr val="accent5">
                        <a:lumMod val="60000"/>
                        <a:lumOff val="40000"/>
                      </a:schemeClr>
                    </a:solidFill>
                  </a:tcPr>
                </a:tc>
                <a:tc>
                  <a:txBody>
                    <a:bodyPr/>
                    <a:lstStyle/>
                    <a:p>
                      <a:pPr algn="ctr"/>
                      <a:r>
                        <a:rPr lang="en-IN" dirty="0"/>
                        <a:t>0.990487 </a:t>
                      </a:r>
                    </a:p>
                  </a:txBody>
                  <a:tcPr>
                    <a:solidFill>
                      <a:schemeClr val="accent5">
                        <a:lumMod val="60000"/>
                        <a:lumOff val="40000"/>
                      </a:schemeClr>
                    </a:solidFill>
                  </a:tcPr>
                </a:tc>
                <a:tc>
                  <a:txBody>
                    <a:bodyPr/>
                    <a:lstStyle/>
                    <a:p>
                      <a:pPr algn="ctr"/>
                      <a:r>
                        <a:rPr lang="en-IN" dirty="0"/>
                        <a:t>0.998679</a:t>
                      </a:r>
                    </a:p>
                  </a:txBody>
                  <a:tcPr>
                    <a:solidFill>
                      <a:schemeClr val="accent5">
                        <a:lumMod val="60000"/>
                        <a:lumOff val="40000"/>
                      </a:schemeClr>
                    </a:solidFill>
                  </a:tcPr>
                </a:tc>
                <a:extLst>
                  <a:ext uri="{0D108BD9-81ED-4DB2-BD59-A6C34878D82A}">
                    <a16:rowId xmlns:a16="http://schemas.microsoft.com/office/drawing/2014/main" val="679133900"/>
                  </a:ext>
                </a:extLst>
              </a:tr>
              <a:tr h="933153">
                <a:tc>
                  <a:txBody>
                    <a:bodyPr/>
                    <a:lstStyle/>
                    <a:p>
                      <a:pPr algn="ctr"/>
                      <a:r>
                        <a:rPr lang="en-IN" dirty="0"/>
                        <a:t>Death</a:t>
                      </a:r>
                    </a:p>
                  </a:txBody>
                  <a:tcPr/>
                </a:tc>
                <a:tc>
                  <a:txBody>
                    <a:bodyPr/>
                    <a:lstStyle/>
                    <a:p>
                      <a:pPr algn="ctr"/>
                      <a:r>
                        <a:rPr lang="en-IN" dirty="0"/>
                        <a:t>0.990487</a:t>
                      </a:r>
                    </a:p>
                  </a:txBody>
                  <a:tcPr>
                    <a:solidFill>
                      <a:schemeClr val="accent5">
                        <a:lumMod val="60000"/>
                        <a:lumOff val="40000"/>
                      </a:schemeClr>
                    </a:solidFill>
                  </a:tcPr>
                </a:tc>
                <a:tc>
                  <a:txBody>
                    <a:bodyPr/>
                    <a:lstStyle/>
                    <a:p>
                      <a:pPr algn="ctr"/>
                      <a:r>
                        <a:rPr lang="en-IN" dirty="0"/>
                        <a:t>1.000000</a:t>
                      </a:r>
                    </a:p>
                  </a:txBody>
                  <a:tcPr>
                    <a:solidFill>
                      <a:schemeClr val="accent5">
                        <a:lumMod val="60000"/>
                        <a:lumOff val="40000"/>
                      </a:schemeClr>
                    </a:solidFill>
                  </a:tcPr>
                </a:tc>
                <a:tc>
                  <a:txBody>
                    <a:bodyPr/>
                    <a:lstStyle/>
                    <a:p>
                      <a:pPr algn="ctr"/>
                      <a:r>
                        <a:rPr lang="en-IN" dirty="0"/>
                        <a:t>0.993781</a:t>
                      </a:r>
                    </a:p>
                  </a:txBody>
                  <a:tcPr>
                    <a:solidFill>
                      <a:schemeClr val="accent5">
                        <a:lumMod val="60000"/>
                        <a:lumOff val="40000"/>
                      </a:schemeClr>
                    </a:solidFill>
                  </a:tcPr>
                </a:tc>
                <a:extLst>
                  <a:ext uri="{0D108BD9-81ED-4DB2-BD59-A6C34878D82A}">
                    <a16:rowId xmlns:a16="http://schemas.microsoft.com/office/drawing/2014/main" val="1007235251"/>
                  </a:ext>
                </a:extLst>
              </a:tr>
              <a:tr h="9331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Cured</a:t>
                      </a:r>
                    </a:p>
                    <a:p>
                      <a:pPr algn="ctr"/>
                      <a:endParaRPr lang="en-IN" dirty="0"/>
                    </a:p>
                  </a:txBody>
                  <a:tcPr/>
                </a:tc>
                <a:tc>
                  <a:txBody>
                    <a:bodyPr/>
                    <a:lstStyle/>
                    <a:p>
                      <a:pPr algn="ctr"/>
                      <a:r>
                        <a:rPr lang="en-IN" dirty="0"/>
                        <a:t>0.998679 </a:t>
                      </a:r>
                    </a:p>
                  </a:txBody>
                  <a:tcPr>
                    <a:solidFill>
                      <a:schemeClr val="accent5">
                        <a:lumMod val="60000"/>
                        <a:lumOff val="40000"/>
                      </a:schemeClr>
                    </a:solidFill>
                  </a:tcPr>
                </a:tc>
                <a:tc>
                  <a:txBody>
                    <a:bodyPr/>
                    <a:lstStyle/>
                    <a:p>
                      <a:pPr algn="ctr"/>
                      <a:r>
                        <a:rPr lang="en-IN" dirty="0"/>
                        <a:t>0.993781</a:t>
                      </a:r>
                    </a:p>
                  </a:txBody>
                  <a:tcPr>
                    <a:solidFill>
                      <a:schemeClr val="accent5">
                        <a:lumMod val="60000"/>
                        <a:lumOff val="40000"/>
                      </a:schemeClr>
                    </a:solidFill>
                  </a:tcPr>
                </a:tc>
                <a:tc>
                  <a:txBody>
                    <a:bodyPr/>
                    <a:lstStyle/>
                    <a:p>
                      <a:pPr algn="ctr"/>
                      <a:r>
                        <a:rPr lang="en-IN" dirty="0"/>
                        <a:t>1.000000</a:t>
                      </a:r>
                    </a:p>
                  </a:txBody>
                  <a:tcPr>
                    <a:solidFill>
                      <a:schemeClr val="accent5">
                        <a:lumMod val="60000"/>
                        <a:lumOff val="40000"/>
                      </a:schemeClr>
                    </a:solidFill>
                  </a:tcPr>
                </a:tc>
                <a:extLst>
                  <a:ext uri="{0D108BD9-81ED-4DB2-BD59-A6C34878D82A}">
                    <a16:rowId xmlns:a16="http://schemas.microsoft.com/office/drawing/2014/main" val="1034619145"/>
                  </a:ext>
                </a:extLst>
              </a:tr>
            </a:tbl>
          </a:graphicData>
        </a:graphic>
      </p:graphicFrame>
    </p:spTree>
    <p:extLst>
      <p:ext uri="{BB962C8B-B14F-4D97-AF65-F5344CB8AC3E}">
        <p14:creationId xmlns:p14="http://schemas.microsoft.com/office/powerpoint/2010/main" val="355558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023-320B-48F8-A97D-161A605BED78}"/>
              </a:ext>
            </a:extLst>
          </p:cNvPr>
          <p:cNvSpPr>
            <a:spLocks noGrp="1"/>
          </p:cNvSpPr>
          <p:nvPr>
            <p:ph type="title"/>
          </p:nvPr>
        </p:nvSpPr>
        <p:spPr>
          <a:xfrm>
            <a:off x="232299" y="106533"/>
            <a:ext cx="11727402" cy="1737360"/>
          </a:xfrm>
          <a:solidFill>
            <a:srgbClr val="99EDEF"/>
          </a:solidFill>
        </p:spPr>
        <p:txBody>
          <a:bodyPr>
            <a:normAutofit/>
          </a:bodyPr>
          <a:lstStyle/>
          <a:p>
            <a:pPr algn="ctr"/>
            <a:r>
              <a:rPr lang="en-IN" sz="4000" i="0" dirty="0">
                <a:solidFill>
                  <a:srgbClr val="000000"/>
                </a:solidFill>
                <a:effectLst>
                  <a:outerShdw blurRad="38100" dist="38100" dir="2700000" algn="tl">
                    <a:srgbClr val="000000">
                      <a:alpha val="43137"/>
                    </a:srgbClr>
                  </a:outerShdw>
                </a:effectLst>
              </a:rPr>
              <a:t>PREDICTION OF CONFIRMED CASES</a:t>
            </a:r>
            <a:br>
              <a:rPr lang="en-IN" sz="3600" i="0" dirty="0">
                <a:solidFill>
                  <a:srgbClr val="000000"/>
                </a:solidFill>
                <a:effectLst/>
              </a:rPr>
            </a:br>
            <a:r>
              <a:rPr lang="en-IN" sz="3200" i="0" dirty="0">
                <a:solidFill>
                  <a:srgbClr val="000000"/>
                </a:solidFill>
                <a:effectLst/>
                <a:latin typeface="Bahnschrift SemiBold" panose="020B0502040204020203" pitchFamily="34" charset="0"/>
              </a:rPr>
              <a:t>MODEL USED :</a:t>
            </a:r>
            <a:r>
              <a:rPr lang="en-IN" sz="3200" i="0" dirty="0">
                <a:solidFill>
                  <a:srgbClr val="000000"/>
                </a:solidFill>
                <a:effectLst/>
              </a:rPr>
              <a:t> Linear Regression</a:t>
            </a:r>
            <a:br>
              <a:rPr lang="en-IN" sz="3200" i="0" dirty="0">
                <a:solidFill>
                  <a:srgbClr val="000000"/>
                </a:solidFill>
                <a:effectLst/>
              </a:rPr>
            </a:br>
            <a:r>
              <a:rPr lang="en-IN" sz="3200" i="0" dirty="0">
                <a:solidFill>
                  <a:srgbClr val="000000"/>
                </a:solidFill>
                <a:effectLst/>
                <a:latin typeface="Bahnschrift SemiBold" panose="020B0502040204020203" pitchFamily="34" charset="0"/>
              </a:rPr>
              <a:t>R2 SCORE : </a:t>
            </a:r>
            <a:r>
              <a:rPr lang="en-IN" sz="3200" i="0" dirty="0">
                <a:solidFill>
                  <a:srgbClr val="000000"/>
                </a:solidFill>
                <a:effectLst/>
              </a:rPr>
              <a:t>0.99573616</a:t>
            </a:r>
            <a:endParaRPr lang="en-IN" sz="3600" dirty="0"/>
          </a:p>
        </p:txBody>
      </p:sp>
      <p:pic>
        <p:nvPicPr>
          <p:cNvPr id="5" name="Content Placeholder 4">
            <a:extLst>
              <a:ext uri="{FF2B5EF4-FFF2-40B4-BE49-F238E27FC236}">
                <a16:creationId xmlns:a16="http://schemas.microsoft.com/office/drawing/2014/main" id="{5FC2D59B-053B-4A30-A6BD-6FA09F0986AA}"/>
              </a:ext>
            </a:extLst>
          </p:cNvPr>
          <p:cNvPicPr>
            <a:picLocks noGrp="1" noChangeAspect="1"/>
          </p:cNvPicPr>
          <p:nvPr>
            <p:ph idx="1"/>
          </p:nvPr>
        </p:nvPicPr>
        <p:blipFill>
          <a:blip r:embed="rId2"/>
          <a:stretch>
            <a:fillRect/>
          </a:stretch>
        </p:blipFill>
        <p:spPr>
          <a:xfrm>
            <a:off x="346229" y="2125955"/>
            <a:ext cx="11363417" cy="41505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410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AA06-5404-44AD-85D9-B41C04E548BD}"/>
              </a:ext>
            </a:extLst>
          </p:cNvPr>
          <p:cNvSpPr>
            <a:spLocks noGrp="1"/>
          </p:cNvSpPr>
          <p:nvPr>
            <p:ph type="title"/>
          </p:nvPr>
        </p:nvSpPr>
        <p:spPr>
          <a:xfrm>
            <a:off x="1066800" y="204187"/>
            <a:ext cx="10058400" cy="1450757"/>
          </a:xfrm>
        </p:spPr>
        <p:txBody>
          <a:bodyPr>
            <a:normAutofit/>
          </a:bodyPr>
          <a:lstStyle/>
          <a:p>
            <a:pPr algn="ctr"/>
            <a:r>
              <a:rPr lang="en-IN" sz="4400" dirty="0">
                <a:solidFill>
                  <a:schemeClr val="tx1">
                    <a:lumMod val="95000"/>
                    <a:lumOff val="5000"/>
                  </a:schemeClr>
                </a:solidFill>
                <a:effectLst>
                  <a:outerShdw blurRad="38100" dist="38100" dir="2700000" algn="tl">
                    <a:srgbClr val="000000">
                      <a:alpha val="43137"/>
                    </a:srgbClr>
                  </a:outerShdw>
                </a:effectLst>
              </a:rPr>
              <a:t>ANALYSIS OF STATES/UT’S</a:t>
            </a:r>
          </a:p>
        </p:txBody>
      </p:sp>
      <p:pic>
        <p:nvPicPr>
          <p:cNvPr id="5" name="Content Placeholder 4">
            <a:extLst>
              <a:ext uri="{FF2B5EF4-FFF2-40B4-BE49-F238E27FC236}">
                <a16:creationId xmlns:a16="http://schemas.microsoft.com/office/drawing/2014/main" id="{DD9BDC64-6114-4A58-83E0-9871B1558647}"/>
              </a:ext>
            </a:extLst>
          </p:cNvPr>
          <p:cNvPicPr>
            <a:picLocks noGrp="1" noChangeAspect="1"/>
          </p:cNvPicPr>
          <p:nvPr>
            <p:ph idx="1"/>
          </p:nvPr>
        </p:nvPicPr>
        <p:blipFill>
          <a:blip r:embed="rId2"/>
          <a:stretch>
            <a:fillRect/>
          </a:stretch>
        </p:blipFill>
        <p:spPr>
          <a:xfrm>
            <a:off x="328473" y="1961965"/>
            <a:ext cx="11461073" cy="4376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32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48F6-9B37-42BA-9CB8-B4B2D9067365}"/>
              </a:ext>
            </a:extLst>
          </p:cNvPr>
          <p:cNvSpPr>
            <a:spLocks noGrp="1"/>
          </p:cNvSpPr>
          <p:nvPr>
            <p:ph type="title"/>
          </p:nvPr>
        </p:nvSpPr>
        <p:spPr>
          <a:xfrm>
            <a:off x="568171" y="120228"/>
            <a:ext cx="11336784" cy="1737360"/>
          </a:xfrm>
        </p:spPr>
        <p:txBody>
          <a:bodyPr>
            <a:normAutofit/>
          </a:bodyPr>
          <a:lstStyle/>
          <a:p>
            <a:pPr algn="ctr"/>
            <a:r>
              <a:rPr lang="en-IN" sz="4000" dirty="0">
                <a:solidFill>
                  <a:srgbClr val="000000"/>
                </a:solidFill>
                <a:effectLst>
                  <a:outerShdw blurRad="38100" dist="38100" dir="2700000" algn="tl">
                    <a:srgbClr val="000000">
                      <a:alpha val="43137"/>
                    </a:srgbClr>
                  </a:outerShdw>
                </a:effectLst>
              </a:rPr>
              <a:t>C</a:t>
            </a:r>
            <a:r>
              <a:rPr lang="en-IN" sz="4000" i="0" dirty="0">
                <a:solidFill>
                  <a:srgbClr val="000000"/>
                </a:solidFill>
                <a:effectLst>
                  <a:outerShdw blurRad="38100" dist="38100" dir="2700000" algn="tl">
                    <a:srgbClr val="000000">
                      <a:alpha val="43137"/>
                    </a:srgbClr>
                  </a:outerShdw>
                </a:effectLst>
              </a:rPr>
              <a:t>ORRELATION BETWEEN PARAMETERS</a:t>
            </a:r>
            <a:br>
              <a:rPr lang="en-IN" sz="4000" i="0" dirty="0">
                <a:solidFill>
                  <a:srgbClr val="000000"/>
                </a:solidFill>
                <a:effectLst>
                  <a:outerShdw blurRad="38100" dist="38100" dir="2700000" algn="tl">
                    <a:srgbClr val="000000">
                      <a:alpha val="43137"/>
                    </a:srgbClr>
                  </a:outerShdw>
                </a:effectLst>
              </a:rPr>
            </a:br>
            <a:r>
              <a:rPr lang="en-IN" sz="4000" i="0" dirty="0">
                <a:solidFill>
                  <a:srgbClr val="000000"/>
                </a:solidFill>
                <a:effectLst>
                  <a:outerShdw blurRad="38100" dist="38100" dir="2700000" algn="tl">
                    <a:srgbClr val="000000">
                      <a:alpha val="43137"/>
                    </a:srgbClr>
                  </a:outerShdw>
                </a:effectLst>
              </a:rPr>
              <a:t>OF ALL THE STATES OF INDIA</a:t>
            </a:r>
            <a:br>
              <a:rPr lang="en-IN" sz="4800" b="1" i="0" dirty="0">
                <a:solidFill>
                  <a:srgbClr val="000000"/>
                </a:solidFill>
                <a:effectLst/>
              </a:rPr>
            </a:br>
            <a:r>
              <a:rPr lang="en-IN" sz="3600" b="1" i="0" dirty="0">
                <a:solidFill>
                  <a:srgbClr val="000000"/>
                </a:solidFill>
                <a:effectLst/>
              </a:rPr>
              <a:t>{HEATMAP}</a:t>
            </a:r>
            <a:endParaRPr lang="en-IN" dirty="0"/>
          </a:p>
        </p:txBody>
      </p:sp>
      <p:pic>
        <p:nvPicPr>
          <p:cNvPr id="5" name="Content Placeholder 4">
            <a:extLst>
              <a:ext uri="{FF2B5EF4-FFF2-40B4-BE49-F238E27FC236}">
                <a16:creationId xmlns:a16="http://schemas.microsoft.com/office/drawing/2014/main" id="{F4472171-76DB-428D-BD02-D5F1C3BE3F12}"/>
              </a:ext>
            </a:extLst>
          </p:cNvPr>
          <p:cNvPicPr>
            <a:picLocks noGrp="1" noChangeAspect="1"/>
          </p:cNvPicPr>
          <p:nvPr>
            <p:ph idx="1"/>
          </p:nvPr>
        </p:nvPicPr>
        <p:blipFill>
          <a:blip r:embed="rId2"/>
          <a:stretch>
            <a:fillRect/>
          </a:stretch>
        </p:blipFill>
        <p:spPr>
          <a:xfrm>
            <a:off x="475873" y="2347369"/>
            <a:ext cx="4797464" cy="3378618"/>
          </a:xfrm>
          <a:prstGeom prst="round2DiagRect">
            <a:avLst>
              <a:gd name="adj1" fmla="val 16667"/>
              <a:gd name="adj2" fmla="val 0"/>
            </a:avLst>
          </a:prstGeom>
          <a:ln w="88900" cap="sq">
            <a:solidFill>
              <a:schemeClr val="accent1">
                <a:lumMod val="50000"/>
              </a:schemeClr>
            </a:solidFill>
            <a:miter lim="800000"/>
          </a:ln>
          <a:effectLst>
            <a:outerShdw blurRad="254000" algn="tl" rotWithShape="0">
              <a:srgbClr val="000000">
                <a:alpha val="43000"/>
              </a:srgbClr>
            </a:outerShdw>
          </a:effectLst>
        </p:spPr>
      </p:pic>
      <p:graphicFrame>
        <p:nvGraphicFramePr>
          <p:cNvPr id="6" name="Table 6">
            <a:extLst>
              <a:ext uri="{FF2B5EF4-FFF2-40B4-BE49-F238E27FC236}">
                <a16:creationId xmlns:a16="http://schemas.microsoft.com/office/drawing/2014/main" id="{9D8EFE76-26FD-4866-A3F4-55DEAFDB31E5}"/>
              </a:ext>
            </a:extLst>
          </p:cNvPr>
          <p:cNvGraphicFramePr>
            <a:graphicFrameLocks noGrp="1"/>
          </p:cNvGraphicFramePr>
          <p:nvPr>
            <p:extLst>
              <p:ext uri="{D42A27DB-BD31-4B8C-83A1-F6EECF244321}">
                <p14:modId xmlns:p14="http://schemas.microsoft.com/office/powerpoint/2010/main" val="1879412180"/>
              </p:ext>
            </p:extLst>
          </p:nvPr>
        </p:nvGraphicFramePr>
        <p:xfrm>
          <a:off x="5921406" y="2024111"/>
          <a:ext cx="5983550" cy="4172503"/>
        </p:xfrm>
        <a:graphic>
          <a:graphicData uri="http://schemas.openxmlformats.org/drawingml/2006/table">
            <a:tbl>
              <a:tblPr firstRow="1" bandRow="1">
                <a:tableStyleId>{BC89EF96-8CEA-46FF-86C4-4CE0E7609802}</a:tableStyleId>
              </a:tblPr>
              <a:tblGrid>
                <a:gridCol w="1196710">
                  <a:extLst>
                    <a:ext uri="{9D8B030D-6E8A-4147-A177-3AD203B41FA5}">
                      <a16:colId xmlns:a16="http://schemas.microsoft.com/office/drawing/2014/main" val="2705185932"/>
                    </a:ext>
                  </a:extLst>
                </a:gridCol>
                <a:gridCol w="1196710">
                  <a:extLst>
                    <a:ext uri="{9D8B030D-6E8A-4147-A177-3AD203B41FA5}">
                      <a16:colId xmlns:a16="http://schemas.microsoft.com/office/drawing/2014/main" val="3360169815"/>
                    </a:ext>
                  </a:extLst>
                </a:gridCol>
                <a:gridCol w="1196710">
                  <a:extLst>
                    <a:ext uri="{9D8B030D-6E8A-4147-A177-3AD203B41FA5}">
                      <a16:colId xmlns:a16="http://schemas.microsoft.com/office/drawing/2014/main" val="1728290078"/>
                    </a:ext>
                  </a:extLst>
                </a:gridCol>
                <a:gridCol w="1196710">
                  <a:extLst>
                    <a:ext uri="{9D8B030D-6E8A-4147-A177-3AD203B41FA5}">
                      <a16:colId xmlns:a16="http://schemas.microsoft.com/office/drawing/2014/main" val="3982424390"/>
                    </a:ext>
                  </a:extLst>
                </a:gridCol>
                <a:gridCol w="1196710">
                  <a:extLst>
                    <a:ext uri="{9D8B030D-6E8A-4147-A177-3AD203B41FA5}">
                      <a16:colId xmlns:a16="http://schemas.microsoft.com/office/drawing/2014/main" val="3138459970"/>
                    </a:ext>
                  </a:extLst>
                </a:gridCol>
              </a:tblGrid>
              <a:tr h="646151">
                <a:tc>
                  <a:txBody>
                    <a:bodyPr/>
                    <a:lstStyle/>
                    <a:p>
                      <a:endParaRPr lang="en-IN" dirty="0"/>
                    </a:p>
                  </a:txBody>
                  <a:tcPr/>
                </a:tc>
                <a:tc>
                  <a:txBody>
                    <a:bodyPr/>
                    <a:lstStyle/>
                    <a:p>
                      <a:r>
                        <a:rPr lang="en-IN" dirty="0"/>
                        <a:t>Confirmed </a:t>
                      </a:r>
                    </a:p>
                  </a:txBody>
                  <a:tcPr/>
                </a:tc>
                <a:tc>
                  <a:txBody>
                    <a:bodyPr/>
                    <a:lstStyle/>
                    <a:p>
                      <a:r>
                        <a:rPr lang="en-IN" dirty="0"/>
                        <a:t>Active</a:t>
                      </a:r>
                    </a:p>
                  </a:txBody>
                  <a:tcPr/>
                </a:tc>
                <a:tc>
                  <a:txBody>
                    <a:bodyPr/>
                    <a:lstStyle/>
                    <a:p>
                      <a:r>
                        <a:rPr lang="en-IN" dirty="0"/>
                        <a:t>Recovered</a:t>
                      </a:r>
                    </a:p>
                  </a:txBody>
                  <a:tcPr/>
                </a:tc>
                <a:tc>
                  <a:txBody>
                    <a:bodyPr/>
                    <a:lstStyle/>
                    <a:p>
                      <a:r>
                        <a:rPr lang="en-IN" dirty="0"/>
                        <a:t>Deceased</a:t>
                      </a:r>
                    </a:p>
                  </a:txBody>
                  <a:tcPr/>
                </a:tc>
                <a:extLst>
                  <a:ext uri="{0D108BD9-81ED-4DB2-BD59-A6C34878D82A}">
                    <a16:rowId xmlns:a16="http://schemas.microsoft.com/office/drawing/2014/main" val="2411370839"/>
                  </a:ext>
                </a:extLst>
              </a:tr>
              <a:tr h="881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Confirmed </a:t>
                      </a:r>
                    </a:p>
                    <a:p>
                      <a:endParaRPr lang="en-IN" dirty="0"/>
                    </a:p>
                  </a:txBody>
                  <a:tcPr/>
                </a:tc>
                <a:tc>
                  <a:txBody>
                    <a:bodyPr/>
                    <a:lstStyle/>
                    <a:p>
                      <a:r>
                        <a:rPr lang="en-IN" dirty="0"/>
                        <a:t>1.000000</a:t>
                      </a:r>
                    </a:p>
                  </a:txBody>
                  <a:tcPr>
                    <a:solidFill>
                      <a:schemeClr val="accent4">
                        <a:lumMod val="60000"/>
                        <a:lumOff val="40000"/>
                      </a:schemeClr>
                    </a:solidFill>
                  </a:tcPr>
                </a:tc>
                <a:tc>
                  <a:txBody>
                    <a:bodyPr/>
                    <a:lstStyle/>
                    <a:p>
                      <a:r>
                        <a:rPr lang="en-IN" dirty="0"/>
                        <a:t>0.959989</a:t>
                      </a:r>
                    </a:p>
                  </a:txBody>
                  <a:tcPr>
                    <a:solidFill>
                      <a:schemeClr val="accent4">
                        <a:lumMod val="60000"/>
                        <a:lumOff val="40000"/>
                      </a:schemeClr>
                    </a:solidFill>
                  </a:tcPr>
                </a:tc>
                <a:tc>
                  <a:txBody>
                    <a:bodyPr/>
                    <a:lstStyle/>
                    <a:p>
                      <a:r>
                        <a:rPr lang="en-IN" dirty="0"/>
                        <a:t>0.983172</a:t>
                      </a:r>
                    </a:p>
                  </a:txBody>
                  <a:tcPr>
                    <a:solidFill>
                      <a:schemeClr val="accent4">
                        <a:lumMod val="60000"/>
                        <a:lumOff val="40000"/>
                      </a:schemeClr>
                    </a:solidFill>
                  </a:tcPr>
                </a:tc>
                <a:tc>
                  <a:txBody>
                    <a:bodyPr/>
                    <a:lstStyle/>
                    <a:p>
                      <a:r>
                        <a:rPr lang="en-IN" dirty="0"/>
                        <a:t>0.945849</a:t>
                      </a:r>
                    </a:p>
                  </a:txBody>
                  <a:tcPr>
                    <a:solidFill>
                      <a:schemeClr val="accent4">
                        <a:lumMod val="60000"/>
                        <a:lumOff val="40000"/>
                      </a:schemeClr>
                    </a:solidFill>
                  </a:tcPr>
                </a:tc>
                <a:extLst>
                  <a:ext uri="{0D108BD9-81ED-4DB2-BD59-A6C34878D82A}">
                    <a16:rowId xmlns:a16="http://schemas.microsoft.com/office/drawing/2014/main" val="4097611378"/>
                  </a:ext>
                </a:extLst>
              </a:tr>
              <a:tr h="881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Active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0.959989</a:t>
                      </a:r>
                    </a:p>
                    <a:p>
                      <a:endParaRPr lang="en-IN"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1.000000</a:t>
                      </a:r>
                    </a:p>
                    <a:p>
                      <a:endParaRPr lang="en-IN" dirty="0"/>
                    </a:p>
                  </a:txBody>
                  <a:tcPr>
                    <a:solidFill>
                      <a:schemeClr val="accent4">
                        <a:lumMod val="60000"/>
                        <a:lumOff val="40000"/>
                      </a:schemeClr>
                    </a:solidFill>
                  </a:tcPr>
                </a:tc>
                <a:tc>
                  <a:txBody>
                    <a:bodyPr/>
                    <a:lstStyle/>
                    <a:p>
                      <a:r>
                        <a:rPr lang="en-IN" dirty="0"/>
                        <a:t>0.892905</a:t>
                      </a:r>
                    </a:p>
                  </a:txBody>
                  <a:tcPr>
                    <a:solidFill>
                      <a:schemeClr val="accent4">
                        <a:lumMod val="60000"/>
                        <a:lumOff val="40000"/>
                      </a:schemeClr>
                    </a:solidFill>
                  </a:tcPr>
                </a:tc>
                <a:tc>
                  <a:txBody>
                    <a:bodyPr/>
                    <a:lstStyle/>
                    <a:p>
                      <a:r>
                        <a:rPr lang="en-IN" dirty="0"/>
                        <a:t>0.943052</a:t>
                      </a:r>
                    </a:p>
                  </a:txBody>
                  <a:tcPr>
                    <a:solidFill>
                      <a:schemeClr val="accent4">
                        <a:lumMod val="60000"/>
                        <a:lumOff val="40000"/>
                      </a:schemeClr>
                    </a:solidFill>
                  </a:tcPr>
                </a:tc>
                <a:extLst>
                  <a:ext uri="{0D108BD9-81ED-4DB2-BD59-A6C34878D82A}">
                    <a16:rowId xmlns:a16="http://schemas.microsoft.com/office/drawing/2014/main" val="184220687"/>
                  </a:ext>
                </a:extLst>
              </a:tr>
              <a:tr h="881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Recovered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0.983172</a:t>
                      </a:r>
                    </a:p>
                    <a:p>
                      <a:endParaRPr lang="en-IN"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0.892905</a:t>
                      </a:r>
                    </a:p>
                    <a:p>
                      <a:endParaRPr lang="en-IN"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1.000000</a:t>
                      </a:r>
                    </a:p>
                    <a:p>
                      <a:endParaRPr lang="en-IN" dirty="0"/>
                    </a:p>
                  </a:txBody>
                  <a:tcPr>
                    <a:solidFill>
                      <a:schemeClr val="accent4">
                        <a:lumMod val="60000"/>
                        <a:lumOff val="40000"/>
                      </a:schemeClr>
                    </a:solidFill>
                  </a:tcPr>
                </a:tc>
                <a:tc>
                  <a:txBody>
                    <a:bodyPr/>
                    <a:lstStyle/>
                    <a:p>
                      <a:r>
                        <a:rPr lang="en-IN" dirty="0"/>
                        <a:t>0.901989</a:t>
                      </a:r>
                    </a:p>
                  </a:txBody>
                  <a:tcPr>
                    <a:solidFill>
                      <a:schemeClr val="accent4">
                        <a:lumMod val="60000"/>
                        <a:lumOff val="40000"/>
                      </a:schemeClr>
                    </a:solidFill>
                  </a:tcPr>
                </a:tc>
                <a:extLst>
                  <a:ext uri="{0D108BD9-81ED-4DB2-BD59-A6C34878D82A}">
                    <a16:rowId xmlns:a16="http://schemas.microsoft.com/office/drawing/2014/main" val="1563221545"/>
                  </a:ext>
                </a:extLst>
              </a:tr>
              <a:tr h="881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Deceased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0.945849</a:t>
                      </a:r>
                    </a:p>
                    <a:p>
                      <a:endParaRPr lang="en-IN"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0.943052</a:t>
                      </a:r>
                    </a:p>
                    <a:p>
                      <a:endParaRPr lang="en-IN" dirty="0"/>
                    </a:p>
                  </a:txBody>
                  <a:tcPr>
                    <a:solidFill>
                      <a:schemeClr val="accent4">
                        <a:lumMod val="60000"/>
                        <a:lumOff val="40000"/>
                      </a:schemeClr>
                    </a:solidFill>
                  </a:tcPr>
                </a:tc>
                <a:tc>
                  <a:txBody>
                    <a:bodyPr/>
                    <a:lstStyle/>
                    <a:p>
                      <a:r>
                        <a:rPr lang="en-IN" dirty="0"/>
                        <a:t>0.901989</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1.000000</a:t>
                      </a:r>
                    </a:p>
                    <a:p>
                      <a:endParaRPr lang="en-IN" dirty="0"/>
                    </a:p>
                  </a:txBody>
                  <a:tcPr>
                    <a:solidFill>
                      <a:schemeClr val="accent4">
                        <a:lumMod val="60000"/>
                        <a:lumOff val="40000"/>
                      </a:schemeClr>
                    </a:solidFill>
                  </a:tcPr>
                </a:tc>
                <a:extLst>
                  <a:ext uri="{0D108BD9-81ED-4DB2-BD59-A6C34878D82A}">
                    <a16:rowId xmlns:a16="http://schemas.microsoft.com/office/drawing/2014/main" val="487691343"/>
                  </a:ext>
                </a:extLst>
              </a:tr>
            </a:tbl>
          </a:graphicData>
        </a:graphic>
      </p:graphicFrame>
    </p:spTree>
    <p:extLst>
      <p:ext uri="{BB962C8B-B14F-4D97-AF65-F5344CB8AC3E}">
        <p14:creationId xmlns:p14="http://schemas.microsoft.com/office/powerpoint/2010/main" val="331446074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314</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 Black</vt:lpstr>
      <vt:lpstr>Bahnschrift Light</vt:lpstr>
      <vt:lpstr>Bahnschrift SemiBold</vt:lpstr>
      <vt:lpstr>Bookman Old Style</vt:lpstr>
      <vt:lpstr>Calibri</vt:lpstr>
      <vt:lpstr>Comic Sans MS</vt:lpstr>
      <vt:lpstr>Constantia</vt:lpstr>
      <vt:lpstr>Franklin Gothic Book</vt:lpstr>
      <vt:lpstr>Georgia</vt:lpstr>
      <vt:lpstr>Helvetica Neue</vt:lpstr>
      <vt:lpstr>1_RetrospectVTI</vt:lpstr>
      <vt:lpstr>MAJOR PROJECT</vt:lpstr>
      <vt:lpstr> PROBLEM STATEMENT </vt:lpstr>
      <vt:lpstr>DATE WISE CONFIRMED CASES    {UTTAR PRADESH}</vt:lpstr>
      <vt:lpstr>UP DATA ANALYSIS</vt:lpstr>
      <vt:lpstr>DATE WISE FROM TOTAL CONFIRMED , RECOVERED AND NEW CASES REPRESNTATION</vt:lpstr>
      <vt:lpstr>CORRELATION BETWEEN PARAMETERS {HEATMAP}</vt:lpstr>
      <vt:lpstr>PREDICTION OF CONFIRMED CASES MODEL USED : Linear Regression R2 SCORE : 0.99573616</vt:lpstr>
      <vt:lpstr>ANALYSIS OF STATES/UT’S</vt:lpstr>
      <vt:lpstr>CORRELATION BETWEEN PARAMETERS OF ALL THE STATES OF INDIA {HEATMAP}</vt:lpstr>
      <vt:lpstr>PREDICTION OF PATIENT STATUS MODEL USED : K-nearest neighbor Classifier ACCURACY ON TRAINING SET : 0.69</vt:lpstr>
      <vt:lpstr>SEVERITY GAUGING CLASSIFIER MODEL USED : K-nearest neighbor Classifier ACCURACY ON TRAINING SET : 0.88 </vt:lpstr>
      <vt:lpstr>PREDICTOR FOR SEVERITY OF COVID -19 BY USER FILLED SYMPTOMS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MOJOR PROJECT</dc:title>
  <dc:creator>JAHNVI JAIN</dc:creator>
  <cp:lastModifiedBy>JAHNVI JAIN</cp:lastModifiedBy>
  <cp:revision>26</cp:revision>
  <dcterms:created xsi:type="dcterms:W3CDTF">2020-08-03T10:16:59Z</dcterms:created>
  <dcterms:modified xsi:type="dcterms:W3CDTF">2020-08-04T06:00:40Z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