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7" r:id="rId3"/>
    <p:sldId id="268" r:id="rId4"/>
    <p:sldId id="269" r:id="rId5"/>
    <p:sldId id="258" r:id="rId6"/>
    <p:sldId id="270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5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25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1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4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4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46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950620"/>
          </a:xfrm>
        </p:spPr>
        <p:txBody>
          <a:bodyPr>
            <a:noAutofit/>
          </a:bodyPr>
          <a:lstStyle/>
          <a:p>
            <a:r>
              <a:rPr sz="1200" dirty="0"/>
              <a:t>Insights into Weekly Performance and Customer Behavior</a:t>
            </a:r>
          </a:p>
          <a:p>
            <a:r>
              <a:rPr lang="en-IN" sz="1200" dirty="0"/>
              <a:t>Himanshu Tiwari</a:t>
            </a:r>
            <a:endParaRPr sz="1200" dirty="0"/>
          </a:p>
          <a:p>
            <a:r>
              <a:rPr sz="1200" dirty="0"/>
              <a:t>Date: April 17, 2025</a:t>
            </a:r>
          </a:p>
        </p:txBody>
      </p:sp>
      <p:pic>
        <p:nvPicPr>
          <p:cNvPr id="1028" name="Picture 4" descr="Business Analysis Icon&quot; Images – Browse 23 Stock Photos, Vectors, and Video  | Adobe Stock">
            <a:extLst>
              <a:ext uri="{FF2B5EF4-FFF2-40B4-BE49-F238E27FC236}">
                <a16:creationId xmlns:a16="http://schemas.microsoft.com/office/drawing/2014/main" id="{29E57880-0514-DF8D-75A7-8F8684E5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7" y="177800"/>
            <a:ext cx="4072467" cy="36152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AE0DCD-C029-7DE7-3B41-909D1E2D81BB}"/>
              </a:ext>
            </a:extLst>
          </p:cNvPr>
          <p:cNvSpPr txBox="1"/>
          <p:nvPr/>
        </p:nvSpPr>
        <p:spPr>
          <a:xfrm>
            <a:off x="863864" y="3717187"/>
            <a:ext cx="7416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>
                <a:latin typeface="Cooper Black" panose="0208090404030B020404" pitchFamily="18" charset="0"/>
              </a:rPr>
              <a:t>Credit Card Customer Analysis Reports</a:t>
            </a:r>
          </a:p>
        </p:txBody>
      </p:sp>
      <p:pic>
        <p:nvPicPr>
          <p:cNvPr id="1030" name="Picture 6" descr="Everything You Need To Know About Owning A Credit Card">
            <a:extLst>
              <a:ext uri="{FF2B5EF4-FFF2-40B4-BE49-F238E27FC236}">
                <a16:creationId xmlns:a16="http://schemas.microsoft.com/office/drawing/2014/main" id="{97CA4706-C010-31D7-D51C-E6863D04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8" y="177800"/>
            <a:ext cx="4216401" cy="361526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2" y="160867"/>
            <a:ext cx="6189132" cy="1256771"/>
          </a:xfrm>
        </p:spPr>
        <p:txBody>
          <a:bodyPr/>
          <a:lstStyle/>
          <a:p>
            <a:r>
              <a:rPr dirty="0"/>
              <a:t>Income Contribution by Card Type and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398" y="2349287"/>
            <a:ext cx="5345270" cy="3348780"/>
          </a:xfrm>
        </p:spPr>
        <p:txBody>
          <a:bodyPr>
            <a:normAutofit/>
          </a:bodyPr>
          <a:lstStyle/>
          <a:p>
            <a:r>
              <a:rPr sz="1400" dirty="0"/>
              <a:t>• "Blue" cardholders generate the most income, with a strong male contribution.</a:t>
            </a:r>
          </a:p>
          <a:p>
            <a:r>
              <a:rPr sz="1400" dirty="0"/>
              <a:t>• Other card categories contribute significantly less.</a:t>
            </a:r>
          </a:p>
          <a:p>
            <a:r>
              <a:rPr sz="1400" dirty="0"/>
              <a:t>• "Platinum" card income appears minimal.</a:t>
            </a:r>
          </a:p>
          <a:p>
            <a:r>
              <a:rPr sz="1400" dirty="0"/>
              <a:t>• Potential Insights: Focus on the "Blue" card segment. Investigate the low performance of "Platinum" cards. Explore gender-specific strategies for different card tiers.</a:t>
            </a:r>
          </a:p>
        </p:txBody>
      </p:sp>
      <p:pic>
        <p:nvPicPr>
          <p:cNvPr id="4" name="Picture 2" descr="Data Analysis Images - Free Download on Freepik">
            <a:extLst>
              <a:ext uri="{FF2B5EF4-FFF2-40B4-BE49-F238E27FC236}">
                <a16:creationId xmlns:a16="http://schemas.microsoft.com/office/drawing/2014/main" id="{DE607F28-4ACE-134C-7D69-806EF154F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933" y="2628624"/>
            <a:ext cx="3141133" cy="2578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Everything You Need To Know About Owning A Credit Card">
            <a:extLst>
              <a:ext uri="{FF2B5EF4-FFF2-40B4-BE49-F238E27FC236}">
                <a16:creationId xmlns:a16="http://schemas.microsoft.com/office/drawing/2014/main" id="{A0BD5C97-C38D-D247-8032-EF7B9F4C1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6881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8" y="135602"/>
            <a:ext cx="6163732" cy="1591597"/>
          </a:xfrm>
        </p:spPr>
        <p:txBody>
          <a:bodyPr/>
          <a:lstStyle/>
          <a:p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sz="3200" dirty="0"/>
              <a:t>Income Based on Dependency Count and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222287"/>
            <a:ext cx="4794936" cy="3636510"/>
          </a:xfrm>
        </p:spPr>
        <p:txBody>
          <a:bodyPr>
            <a:normAutofit/>
          </a:bodyPr>
          <a:lstStyle/>
          <a:p>
            <a:r>
              <a:rPr sz="1400" dirty="0"/>
              <a:t>• Individuals with no dependents contribute the highest income.</a:t>
            </a:r>
          </a:p>
          <a:p>
            <a:r>
              <a:rPr sz="1400" dirty="0"/>
              <a:t>• Income generally decreases with an increasing number of dependents.</a:t>
            </a:r>
          </a:p>
          <a:p>
            <a:r>
              <a:rPr sz="1400" dirty="0"/>
              <a:t>• Potential Insights: Understand household financial structures and spending patterns related to dependency.</a:t>
            </a:r>
          </a:p>
        </p:txBody>
      </p:sp>
      <p:pic>
        <p:nvPicPr>
          <p:cNvPr id="4" name="Picture 6" descr="Everything You Need To Know About Owning A Credit Card">
            <a:extLst>
              <a:ext uri="{FF2B5EF4-FFF2-40B4-BE49-F238E27FC236}">
                <a16:creationId xmlns:a16="http://schemas.microsoft.com/office/drawing/2014/main" id="{314710A1-CE0E-44AD-22BD-BC588EDD0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560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Analysis Images - Free Download on Freepik">
            <a:extLst>
              <a:ext uri="{FF2B5EF4-FFF2-40B4-BE49-F238E27FC236}">
                <a16:creationId xmlns:a16="http://schemas.microsoft.com/office/drawing/2014/main" id="{BDCFB76B-09CC-6475-CB70-0481295D4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934" y="2751226"/>
            <a:ext cx="3141133" cy="2578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3" y="194733"/>
            <a:ext cx="7196667" cy="1222905"/>
          </a:xfrm>
        </p:spPr>
        <p:txBody>
          <a:bodyPr/>
          <a:lstStyle/>
          <a:p>
            <a:r>
              <a:rPr dirty="0"/>
              <a:t>Revenue Generation by Education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222287"/>
            <a:ext cx="4540936" cy="3636510"/>
          </a:xfrm>
        </p:spPr>
        <p:txBody>
          <a:bodyPr>
            <a:normAutofit/>
          </a:bodyPr>
          <a:lstStyle/>
          <a:p>
            <a:r>
              <a:rPr sz="1400" dirty="0"/>
              <a:t>• "Graduate" individuals contribute the most revenue.</a:t>
            </a:r>
          </a:p>
          <a:p>
            <a:r>
              <a:rPr sz="1400" dirty="0"/>
              <a:t>• Higher education levels generally correlate with higher revenue.</a:t>
            </a:r>
          </a:p>
          <a:p>
            <a:r>
              <a:rPr sz="1400" dirty="0"/>
              <a:t>• Potential Insights: Target marketing efforts towards higher education segments. Consider offering products or benefits that appeal to these demographics.</a:t>
            </a:r>
          </a:p>
        </p:txBody>
      </p:sp>
      <p:pic>
        <p:nvPicPr>
          <p:cNvPr id="4" name="Picture 6" descr="Everything You Need To Know About Owning A Credit Card">
            <a:extLst>
              <a:ext uri="{FF2B5EF4-FFF2-40B4-BE49-F238E27FC236}">
                <a16:creationId xmlns:a16="http://schemas.microsoft.com/office/drawing/2014/main" id="{A2AD4BA6-C821-B799-626F-161047B22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34" y="13560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 Analysis Images - Free Download on Freepik">
            <a:extLst>
              <a:ext uri="{FF2B5EF4-FFF2-40B4-BE49-F238E27FC236}">
                <a16:creationId xmlns:a16="http://schemas.microsoft.com/office/drawing/2014/main" id="{5A574C48-3D7F-51B4-1071-7A3310232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66" y="2751226"/>
            <a:ext cx="3141133" cy="2578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34" y="447188"/>
            <a:ext cx="6155266" cy="970450"/>
          </a:xfrm>
        </p:spPr>
        <p:txBody>
          <a:bodyPr/>
          <a:lstStyle/>
          <a:p>
            <a:r>
              <a:rPr dirty="0"/>
              <a:t>Income Distribution Across Age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222287"/>
            <a:ext cx="4532469" cy="3636510"/>
          </a:xfrm>
        </p:spPr>
        <p:txBody>
          <a:bodyPr>
            <a:normAutofit/>
          </a:bodyPr>
          <a:lstStyle/>
          <a:p>
            <a:r>
              <a:rPr sz="1400" dirty="0"/>
              <a:t>• The 40-50 age group generates the highest income.</a:t>
            </a:r>
          </a:p>
          <a:p>
            <a:r>
              <a:rPr sz="1400" dirty="0"/>
              <a:t>• Significant contributions from the 30-40 and 50-60 age groups.</a:t>
            </a:r>
          </a:p>
          <a:p>
            <a:r>
              <a:rPr sz="1400" dirty="0"/>
              <a:t>• Potential Insights: Tailor marketing campaigns and card features to the spending habits and needs of different age segments, particularly the high-income generating groups.</a:t>
            </a:r>
          </a:p>
        </p:txBody>
      </p:sp>
      <p:pic>
        <p:nvPicPr>
          <p:cNvPr id="4" name="Picture 6" descr="Everything You Need To Know About Owning A Credit Card">
            <a:extLst>
              <a:ext uri="{FF2B5EF4-FFF2-40B4-BE49-F238E27FC236}">
                <a16:creationId xmlns:a16="http://schemas.microsoft.com/office/drawing/2014/main" id="{87A566B3-ED03-A560-0E38-CD6188AB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7" y="6881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usiness Analyst Illustration concept on white background 10718005 Vector  Art at Vecteezy">
            <a:extLst>
              <a:ext uri="{FF2B5EF4-FFF2-40B4-BE49-F238E27FC236}">
                <a16:creationId xmlns:a16="http://schemas.microsoft.com/office/drawing/2014/main" id="{0BF817D3-6915-AB04-1016-8BDDFFDD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99" y="2709333"/>
            <a:ext cx="3268133" cy="29379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7188"/>
            <a:ext cx="7222068" cy="970450"/>
          </a:xfrm>
        </p:spPr>
        <p:txBody>
          <a:bodyPr/>
          <a:lstStyle/>
          <a:p>
            <a:r>
              <a:rPr sz="3200" dirty="0"/>
              <a:t>Leverage Interactive Filters for Deeper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222287"/>
            <a:ext cx="4684870" cy="3636510"/>
          </a:xfrm>
        </p:spPr>
        <p:txBody>
          <a:bodyPr>
            <a:normAutofit/>
          </a:bodyPr>
          <a:lstStyle/>
          <a:p>
            <a:r>
              <a:rPr sz="1400" dirty="0"/>
              <a:t>• Highlight the available filters: Gender, Week Start Date, Card Type, Customer Satisfaction Level.</a:t>
            </a:r>
          </a:p>
          <a:p>
            <a:r>
              <a:rPr sz="1400" dirty="0"/>
              <a:t>• Explain how these filters allow for granular analysis (e.g., "Analyze revenue for 'Gold' cardholders with 'High' satisfaction in Q3").</a:t>
            </a:r>
          </a:p>
          <a:p>
            <a:r>
              <a:rPr sz="1400" dirty="0"/>
              <a:t>• Emphasize the ability to identify specific trends and patterns within targeted customer segments.</a:t>
            </a:r>
          </a:p>
        </p:txBody>
      </p:sp>
      <p:pic>
        <p:nvPicPr>
          <p:cNvPr id="4" name="Picture 2" descr="Business Analyst Illustration concept on white background 10718005 Vector  Art at Vecteezy">
            <a:extLst>
              <a:ext uri="{FF2B5EF4-FFF2-40B4-BE49-F238E27FC236}">
                <a16:creationId xmlns:a16="http://schemas.microsoft.com/office/drawing/2014/main" id="{7F5D8F5B-4499-8417-55EC-B5B5C4AF9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68" y="2802466"/>
            <a:ext cx="3242732" cy="29379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Everything You Need To Know About Owning A Credit Card">
            <a:extLst>
              <a:ext uri="{FF2B5EF4-FFF2-40B4-BE49-F238E27FC236}">
                <a16:creationId xmlns:a16="http://schemas.microsoft.com/office/drawing/2014/main" id="{A8765EB1-FAA9-F0DB-BB3F-7D073CF6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7" y="128080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8" y="447188"/>
            <a:ext cx="6064936" cy="970450"/>
          </a:xfrm>
        </p:spPr>
        <p:txBody>
          <a:bodyPr/>
          <a:lstStyle/>
          <a:p>
            <a:r>
              <a:rPr dirty="0"/>
              <a:t>Summary of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200" dirty="0"/>
              <a:t>• "Blue" card is a major revenue driver.</a:t>
            </a:r>
          </a:p>
          <a:p>
            <a:r>
              <a:rPr sz="1200" dirty="0"/>
              <a:t>• Significant gender-based differences in spending across various segments.</a:t>
            </a:r>
          </a:p>
          <a:p>
            <a:r>
              <a:rPr sz="1200" dirty="0"/>
              <a:t>• Age (40-50) and education (Graduate) are strong indicators of higher income generation.</a:t>
            </a:r>
          </a:p>
          <a:p>
            <a:r>
              <a:rPr sz="1200" dirty="0"/>
              <a:t>• Potential to optimize the "Platinum" card offering.</a:t>
            </a:r>
          </a:p>
          <a:p>
            <a:r>
              <a:rPr sz="1200" dirty="0"/>
              <a:t>• Customer satisfaction is a crucial metric to monitor in relation to spending.</a:t>
            </a:r>
          </a:p>
          <a:p>
            <a:endParaRPr sz="1200" dirty="0"/>
          </a:p>
          <a:p>
            <a:r>
              <a:rPr sz="1200" dirty="0"/>
              <a:t>Recommendations:</a:t>
            </a:r>
          </a:p>
          <a:p>
            <a:r>
              <a:rPr sz="1200" dirty="0"/>
              <a:t>• Further investigate the success factors of the "Blue" card.</a:t>
            </a:r>
          </a:p>
          <a:p>
            <a:r>
              <a:rPr sz="1200" dirty="0"/>
              <a:t>• Develop targeted marketing campaigns based on gender, age, and education profiles.</a:t>
            </a:r>
          </a:p>
          <a:p>
            <a:r>
              <a:rPr sz="1200" dirty="0"/>
              <a:t>• Re-evaluate the value proposition and marketing strategy for the "Platinum" card.</a:t>
            </a:r>
          </a:p>
          <a:p>
            <a:r>
              <a:rPr sz="1200" dirty="0"/>
              <a:t>• Analyze the correlation between customer satisfaction and spending behavior.</a:t>
            </a:r>
          </a:p>
          <a:p>
            <a:r>
              <a:rPr sz="1200" dirty="0"/>
              <a:t>• Continuously monitor weekly trends to identify emerging patterns.</a:t>
            </a:r>
          </a:p>
        </p:txBody>
      </p:sp>
      <p:pic>
        <p:nvPicPr>
          <p:cNvPr id="4" name="Picture 6" descr="Everything You Need To Know About Owning A Credit Card">
            <a:extLst>
              <a:ext uri="{FF2B5EF4-FFF2-40B4-BE49-F238E27FC236}">
                <a16:creationId xmlns:a16="http://schemas.microsoft.com/office/drawing/2014/main" id="{BE3EDF8C-39B8-61FB-C627-5F8B6D5E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7" y="6881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123269" cy="3636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develop a comprehensive credit card weekly dashboard that provides real-time insights into key performance metrics and trends, enabling stakeholders to monitor and analyze credit card operations effectively.</a:t>
            </a:r>
            <a:endParaRPr dirty="0"/>
          </a:p>
        </p:txBody>
      </p:sp>
      <p:pic>
        <p:nvPicPr>
          <p:cNvPr id="4" name="Picture 6" descr="Everything You Need To Know About Owning A Credit Card">
            <a:extLst>
              <a:ext uri="{FF2B5EF4-FFF2-40B4-BE49-F238E27FC236}">
                <a16:creationId xmlns:a16="http://schemas.microsoft.com/office/drawing/2014/main" id="{4FAA8099-4397-0139-DEF3-61776EC2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6881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6-4003-1527-7637-DD65E72A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447188"/>
            <a:ext cx="7332135" cy="970450"/>
          </a:xfrm>
        </p:spPr>
        <p:txBody>
          <a:bodyPr/>
          <a:lstStyle/>
          <a:p>
            <a:r>
              <a:rPr lang="en-IN" dirty="0"/>
              <a:t>Credit Card Transaction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42E97-2DF2-A1B1-116C-6668E36D9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000"/>
            <a:ext cx="9084733" cy="4707467"/>
          </a:xfrm>
          <a:prstGeom prst="rect">
            <a:avLst/>
          </a:prstGeom>
        </p:spPr>
      </p:pic>
      <p:pic>
        <p:nvPicPr>
          <p:cNvPr id="5" name="Picture 6" descr="Everything You Need To Know About Owning A Credit Card">
            <a:extLst>
              <a:ext uri="{FF2B5EF4-FFF2-40B4-BE49-F238E27FC236}">
                <a16:creationId xmlns:a16="http://schemas.microsoft.com/office/drawing/2014/main" id="{834F127A-1A21-9A07-B7C2-31E6F3EE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866" y="19581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7011-F0DF-FA57-A8F5-30F76D8F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447188"/>
            <a:ext cx="6807199" cy="970450"/>
          </a:xfrm>
        </p:spPr>
        <p:txBody>
          <a:bodyPr/>
          <a:lstStyle/>
          <a:p>
            <a:r>
              <a:rPr lang="en-IN" dirty="0"/>
              <a:t>Credit Card Customers Report</a:t>
            </a:r>
          </a:p>
        </p:txBody>
      </p:sp>
      <p:pic>
        <p:nvPicPr>
          <p:cNvPr id="5" name="Picture 6" descr="Everything You Need To Know About Owning A Credit Card">
            <a:extLst>
              <a:ext uri="{FF2B5EF4-FFF2-40B4-BE49-F238E27FC236}">
                <a16:creationId xmlns:a16="http://schemas.microsoft.com/office/drawing/2014/main" id="{7E65DE9B-0FD7-908F-0CB3-03AA09CBC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267" y="0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92B55-2CC7-E174-9909-E0640FE9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8092"/>
            <a:ext cx="9143999" cy="471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Performance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3584203" cy="3636510"/>
          </a:xfrm>
        </p:spPr>
        <p:txBody>
          <a:bodyPr>
            <a:normAutofit/>
          </a:bodyPr>
          <a:lstStyle/>
          <a:p>
            <a:r>
              <a:rPr sz="1400" dirty="0"/>
              <a:t>Revenue: ₹55.32 Million</a:t>
            </a:r>
          </a:p>
          <a:p>
            <a:r>
              <a:rPr sz="1400" dirty="0"/>
              <a:t>Total Transactions: 45 Million</a:t>
            </a:r>
          </a:p>
          <a:p>
            <a:r>
              <a:rPr sz="1400" dirty="0"/>
              <a:t>Total Interest: ₹7.84 Million</a:t>
            </a:r>
          </a:p>
          <a:p>
            <a:r>
              <a:rPr sz="1400" dirty="0"/>
              <a:t>Customer Satisfaction: 3.19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2050" name="Picture 2" descr="Business Analyst Illustration concept on white background 10718005 Vector  Art at Vecteezy">
            <a:extLst>
              <a:ext uri="{FF2B5EF4-FFF2-40B4-BE49-F238E27FC236}">
                <a16:creationId xmlns:a16="http://schemas.microsoft.com/office/drawing/2014/main" id="{FAB3AC9C-AE5F-C8A5-9916-CA74038A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802466"/>
            <a:ext cx="4089400" cy="29379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verything You Need To Know About Owning A Credit Card">
            <a:extLst>
              <a:ext uri="{FF2B5EF4-FFF2-40B4-BE49-F238E27FC236}">
                <a16:creationId xmlns:a16="http://schemas.microsoft.com/office/drawing/2014/main" id="{EC3A2DBE-638B-4913-C392-680BC36B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6" y="6881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1CC2-E224-97B3-7796-58D0736F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Used DAX Queries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212183-1819-A672-8BB9-C92E030A72CF}"/>
              </a:ext>
            </a:extLst>
          </p:cNvPr>
          <p:cNvSpPr txBox="1"/>
          <p:nvPr/>
        </p:nvSpPr>
        <p:spPr>
          <a:xfrm>
            <a:off x="198120" y="2295019"/>
            <a:ext cx="77038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 err="1"/>
              <a:t>Previous_week_Revenue</a:t>
            </a:r>
            <a:r>
              <a:rPr lang="en-IN" sz="1000" b="1" dirty="0"/>
              <a:t> = </a:t>
            </a:r>
          </a:p>
          <a:p>
            <a:r>
              <a:rPr lang="en-IN" sz="1000" b="1" dirty="0"/>
              <a:t>CALCULATE(</a:t>
            </a:r>
          </a:p>
          <a:p>
            <a:r>
              <a:rPr lang="en-IN" sz="1000" b="1" dirty="0"/>
              <a:t>    SUM('public </a:t>
            </a:r>
            <a:r>
              <a:rPr lang="en-IN" sz="1000" b="1" dirty="0" err="1"/>
              <a:t>cc_detail</a:t>
            </a:r>
            <a:r>
              <a:rPr lang="en-IN" sz="1000" b="1" dirty="0"/>
              <a:t>'[Revenue]),</a:t>
            </a:r>
          </a:p>
          <a:p>
            <a:r>
              <a:rPr lang="en-IN" sz="1000" b="1" dirty="0"/>
              <a:t>    FILTER(</a:t>
            </a:r>
          </a:p>
          <a:p>
            <a:r>
              <a:rPr lang="en-IN" sz="1000" b="1" dirty="0"/>
              <a:t>        ALL('public </a:t>
            </a:r>
            <a:r>
              <a:rPr lang="en-IN" sz="1000" b="1" dirty="0" err="1"/>
              <a:t>cc_detail</a:t>
            </a:r>
            <a:r>
              <a:rPr lang="en-IN" sz="1000" b="1" dirty="0"/>
              <a:t>'),</a:t>
            </a:r>
          </a:p>
          <a:p>
            <a:r>
              <a:rPr lang="en-IN" sz="1000" b="1" dirty="0"/>
              <a:t>        'public </a:t>
            </a:r>
            <a:r>
              <a:rPr lang="en-IN" sz="1000" b="1" dirty="0" err="1"/>
              <a:t>cc_detail</a:t>
            </a:r>
            <a:r>
              <a:rPr lang="en-IN" sz="1000" b="1" dirty="0"/>
              <a:t>'[week_num2] = MAX('public </a:t>
            </a:r>
            <a:r>
              <a:rPr lang="en-IN" sz="1000" b="1" dirty="0" err="1"/>
              <a:t>cc_detail</a:t>
            </a:r>
            <a:r>
              <a:rPr lang="en-IN" sz="1000" b="1" dirty="0"/>
              <a:t>'[week_num2]) - 1</a:t>
            </a:r>
          </a:p>
          <a:p>
            <a:r>
              <a:rPr lang="en-IN" sz="1000" b="1" dirty="0"/>
              <a:t>    )</a:t>
            </a:r>
          </a:p>
          <a:p>
            <a:r>
              <a:rPr lang="en-IN" sz="1000" b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A1D12F-59D7-C4B0-9AE2-7C093C31B2F8}"/>
              </a:ext>
            </a:extLst>
          </p:cNvPr>
          <p:cNvSpPr txBox="1"/>
          <p:nvPr/>
        </p:nvSpPr>
        <p:spPr>
          <a:xfrm>
            <a:off x="198120" y="4416991"/>
            <a:ext cx="855726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/>
              <a:t>AgeGroup</a:t>
            </a:r>
            <a:r>
              <a:rPr lang="en-US" sz="1050" b="1" dirty="0"/>
              <a:t> = </a:t>
            </a:r>
          </a:p>
          <a:p>
            <a:r>
              <a:rPr lang="en-US" sz="1050" b="1" dirty="0"/>
              <a:t>SWITCH(</a:t>
            </a:r>
          </a:p>
          <a:p>
            <a:r>
              <a:rPr lang="en-US" sz="1050" b="1" dirty="0"/>
              <a:t>    TRUE(),</a:t>
            </a:r>
          </a:p>
          <a:p>
            <a:r>
              <a:rPr lang="en-US" sz="1050" b="1" dirty="0"/>
              <a:t>    'public </a:t>
            </a:r>
            <a:r>
              <a:rPr lang="en-US" sz="1050" b="1" dirty="0" err="1"/>
              <a:t>cust_detail</a:t>
            </a:r>
            <a:r>
              <a:rPr lang="en-US" sz="1050" b="1" dirty="0"/>
              <a:t>'[</a:t>
            </a:r>
            <a:r>
              <a:rPr lang="en-US" sz="1050" b="1" dirty="0" err="1"/>
              <a:t>customer_age</a:t>
            </a:r>
            <a:r>
              <a:rPr lang="en-US" sz="1050" b="1" dirty="0"/>
              <a:t>] &lt; 30, "20-30",</a:t>
            </a:r>
          </a:p>
          <a:p>
            <a:r>
              <a:rPr lang="en-US" sz="1050" b="1" dirty="0"/>
              <a:t>    'public </a:t>
            </a:r>
            <a:r>
              <a:rPr lang="en-US" sz="1050" b="1" dirty="0" err="1"/>
              <a:t>cust_detail</a:t>
            </a:r>
            <a:r>
              <a:rPr lang="en-US" sz="1050" b="1" dirty="0"/>
              <a:t>'[</a:t>
            </a:r>
            <a:r>
              <a:rPr lang="en-US" sz="1050" b="1" dirty="0" err="1"/>
              <a:t>customer_age</a:t>
            </a:r>
            <a:r>
              <a:rPr lang="en-US" sz="1050" b="1" dirty="0"/>
              <a:t>] &gt;= 30 &amp;&amp; 'public </a:t>
            </a:r>
            <a:r>
              <a:rPr lang="en-US" sz="1050" b="1" dirty="0" err="1"/>
              <a:t>cust_detail</a:t>
            </a:r>
            <a:r>
              <a:rPr lang="en-US" sz="1050" b="1" dirty="0"/>
              <a:t>'[</a:t>
            </a:r>
            <a:r>
              <a:rPr lang="en-US" sz="1050" b="1" dirty="0" err="1"/>
              <a:t>customer_age</a:t>
            </a:r>
            <a:r>
              <a:rPr lang="en-US" sz="1050" b="1" dirty="0"/>
              <a:t>] &lt; 40, "30-40",</a:t>
            </a:r>
          </a:p>
          <a:p>
            <a:r>
              <a:rPr lang="en-US" sz="1050" b="1" dirty="0"/>
              <a:t>    'public </a:t>
            </a:r>
            <a:r>
              <a:rPr lang="en-US" sz="1050" b="1" dirty="0" err="1"/>
              <a:t>cust_detail</a:t>
            </a:r>
            <a:r>
              <a:rPr lang="en-US" sz="1050" b="1" dirty="0"/>
              <a:t>'[</a:t>
            </a:r>
            <a:r>
              <a:rPr lang="en-US" sz="1050" b="1" dirty="0" err="1"/>
              <a:t>customer_age</a:t>
            </a:r>
            <a:r>
              <a:rPr lang="en-US" sz="1050" b="1" dirty="0"/>
              <a:t>] &gt;= 40 &amp;&amp; 'public </a:t>
            </a:r>
            <a:r>
              <a:rPr lang="en-US" sz="1050" b="1" dirty="0" err="1"/>
              <a:t>cust_detail</a:t>
            </a:r>
            <a:r>
              <a:rPr lang="en-US" sz="1050" b="1" dirty="0"/>
              <a:t>'[</a:t>
            </a:r>
            <a:r>
              <a:rPr lang="en-US" sz="1050" b="1" dirty="0" err="1"/>
              <a:t>customer_age</a:t>
            </a:r>
            <a:r>
              <a:rPr lang="en-US" sz="1050" b="1" dirty="0"/>
              <a:t>] &lt; 50, "40-50",</a:t>
            </a:r>
          </a:p>
          <a:p>
            <a:r>
              <a:rPr lang="en-US" sz="1050" b="1" dirty="0"/>
              <a:t>    'public </a:t>
            </a:r>
            <a:r>
              <a:rPr lang="en-US" sz="1050" b="1" dirty="0" err="1"/>
              <a:t>cust_detail</a:t>
            </a:r>
            <a:r>
              <a:rPr lang="en-US" sz="1050" b="1" dirty="0"/>
              <a:t>'[</a:t>
            </a:r>
            <a:r>
              <a:rPr lang="en-US" sz="1050" b="1" dirty="0" err="1"/>
              <a:t>customer_age</a:t>
            </a:r>
            <a:r>
              <a:rPr lang="en-US" sz="1050" b="1" dirty="0"/>
              <a:t>] &gt;= 50 &amp;&amp; 'public </a:t>
            </a:r>
            <a:r>
              <a:rPr lang="en-US" sz="1050" b="1" dirty="0" err="1"/>
              <a:t>cust_detail</a:t>
            </a:r>
            <a:r>
              <a:rPr lang="en-US" sz="1050" b="1" dirty="0"/>
              <a:t>'[</a:t>
            </a:r>
            <a:r>
              <a:rPr lang="en-US" sz="1050" b="1" dirty="0" err="1"/>
              <a:t>customer_age</a:t>
            </a:r>
            <a:r>
              <a:rPr lang="en-US" sz="1050" b="1" dirty="0"/>
              <a:t>] &lt; 60, "50-60",</a:t>
            </a:r>
          </a:p>
          <a:p>
            <a:r>
              <a:rPr lang="en-US" sz="1050" b="1" dirty="0"/>
              <a:t>    'public </a:t>
            </a:r>
            <a:r>
              <a:rPr lang="en-US" sz="1050" b="1" dirty="0" err="1"/>
              <a:t>cust_detail</a:t>
            </a:r>
            <a:r>
              <a:rPr lang="en-US" sz="1050" b="1" dirty="0"/>
              <a:t>'[</a:t>
            </a:r>
            <a:r>
              <a:rPr lang="en-US" sz="1050" b="1" dirty="0" err="1"/>
              <a:t>customer_age</a:t>
            </a:r>
            <a:r>
              <a:rPr lang="en-US" sz="1050" b="1" dirty="0"/>
              <a:t>] &gt;= 60, "60+",</a:t>
            </a:r>
          </a:p>
          <a:p>
            <a:r>
              <a:rPr lang="en-US" sz="1050" b="1" dirty="0"/>
              <a:t>    "Unknown"</a:t>
            </a:r>
          </a:p>
          <a:p>
            <a:r>
              <a:rPr lang="en-US" sz="1050" b="1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86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90B7D-BF6B-EF5E-AB28-FE701F5E08E2}"/>
              </a:ext>
            </a:extLst>
          </p:cNvPr>
          <p:cNvSpPr txBox="1"/>
          <p:nvPr/>
        </p:nvSpPr>
        <p:spPr>
          <a:xfrm>
            <a:off x="177799" y="213773"/>
            <a:ext cx="896620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050" dirty="0"/>
          </a:p>
          <a:p>
            <a:endParaRPr lang="en-IN" sz="1050" dirty="0"/>
          </a:p>
          <a:p>
            <a:r>
              <a:rPr lang="en-IN" sz="1050" b="1" dirty="0"/>
              <a:t>IncomeGroup = </a:t>
            </a:r>
          </a:p>
          <a:p>
            <a:r>
              <a:rPr lang="en-IN" sz="1050" b="1" dirty="0"/>
              <a:t>SWITCH(</a:t>
            </a:r>
          </a:p>
          <a:p>
            <a:r>
              <a:rPr lang="en-IN" sz="1050" b="1" dirty="0"/>
              <a:t>    TRUE(),</a:t>
            </a:r>
          </a:p>
          <a:p>
            <a:r>
              <a:rPr lang="en-IN" sz="1050" b="1" dirty="0"/>
              <a:t>    'public </a:t>
            </a:r>
            <a:r>
              <a:rPr lang="en-IN" sz="1050" b="1" dirty="0" err="1"/>
              <a:t>cust_detail</a:t>
            </a:r>
            <a:r>
              <a:rPr lang="en-IN" sz="1050" b="1" dirty="0"/>
              <a:t>'[income] &lt; 35000, "Low",</a:t>
            </a:r>
          </a:p>
          <a:p>
            <a:r>
              <a:rPr lang="en-IN" sz="1050" b="1" dirty="0"/>
              <a:t>    'public </a:t>
            </a:r>
            <a:r>
              <a:rPr lang="en-IN" sz="1050" b="1" dirty="0" err="1"/>
              <a:t>cust_detail</a:t>
            </a:r>
            <a:r>
              <a:rPr lang="en-IN" sz="1050" b="1" dirty="0"/>
              <a:t>'[income] &gt;= 35000 &amp;&amp; 'public </a:t>
            </a:r>
            <a:r>
              <a:rPr lang="en-IN" sz="1050" b="1" dirty="0" err="1"/>
              <a:t>cust_detail</a:t>
            </a:r>
            <a:r>
              <a:rPr lang="en-IN" sz="1050" b="1" dirty="0"/>
              <a:t>'[income] &lt; 70000, "Med",</a:t>
            </a:r>
          </a:p>
          <a:p>
            <a:r>
              <a:rPr lang="en-IN" sz="1050" b="1" dirty="0"/>
              <a:t>    'public </a:t>
            </a:r>
            <a:r>
              <a:rPr lang="en-IN" sz="1050" b="1" dirty="0" err="1"/>
              <a:t>cust_detail</a:t>
            </a:r>
            <a:r>
              <a:rPr lang="en-IN" sz="1050" b="1" dirty="0"/>
              <a:t>'[income] &gt;= 70000, "High",</a:t>
            </a:r>
          </a:p>
          <a:p>
            <a:r>
              <a:rPr lang="en-IN" sz="1050" b="1" dirty="0"/>
              <a:t>    "Unknown"</a:t>
            </a:r>
          </a:p>
          <a:p>
            <a:r>
              <a:rPr lang="en-IN" sz="1050" b="1" dirty="0"/>
              <a:t>)</a:t>
            </a:r>
          </a:p>
          <a:p>
            <a:endParaRPr lang="en-IN" sz="1050" dirty="0"/>
          </a:p>
          <a:p>
            <a:endParaRPr lang="en-IN" sz="1050" dirty="0"/>
          </a:p>
          <a:p>
            <a:endParaRPr lang="en-IN" sz="1050" dirty="0"/>
          </a:p>
          <a:p>
            <a:endParaRPr lang="en-IN" sz="1050" dirty="0"/>
          </a:p>
          <a:p>
            <a:endParaRPr lang="en-IN" sz="1050" dirty="0"/>
          </a:p>
          <a:p>
            <a:r>
              <a:rPr lang="en-US" sz="1050" b="1" dirty="0" err="1"/>
              <a:t>week_num</a:t>
            </a:r>
            <a:r>
              <a:rPr lang="en-US" sz="1050" b="1" dirty="0"/>
              <a:t> = WEEKNUM('public </a:t>
            </a:r>
            <a:r>
              <a:rPr lang="en-US" sz="1050" b="1" dirty="0" err="1"/>
              <a:t>cc_detail</a:t>
            </a:r>
            <a:r>
              <a:rPr lang="en-US" sz="1050" b="1" dirty="0"/>
              <a:t>'[</a:t>
            </a:r>
            <a:r>
              <a:rPr lang="en-US" sz="1050" b="1" dirty="0" err="1"/>
              <a:t>week_start_date</a:t>
            </a:r>
            <a:r>
              <a:rPr lang="en-US" sz="1050" b="1" dirty="0"/>
              <a:t>])</a:t>
            </a:r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endParaRPr lang="en-US" sz="1050" dirty="0"/>
          </a:p>
          <a:p>
            <a:r>
              <a:rPr lang="en-US" sz="1050" b="1" dirty="0"/>
              <a:t>Revenue = </a:t>
            </a:r>
          </a:p>
          <a:p>
            <a:r>
              <a:rPr lang="en-US" sz="1050" b="1" dirty="0"/>
              <a:t>'public </a:t>
            </a:r>
            <a:r>
              <a:rPr lang="en-US" sz="1050" b="1" dirty="0" err="1"/>
              <a:t>cc_detail</a:t>
            </a:r>
            <a:r>
              <a:rPr lang="en-US" sz="1050" b="1" dirty="0"/>
              <a:t>'[</a:t>
            </a:r>
            <a:r>
              <a:rPr lang="en-US" sz="1050" b="1" dirty="0" err="1"/>
              <a:t>annual_fees</a:t>
            </a:r>
            <a:r>
              <a:rPr lang="en-US" sz="1050" b="1" dirty="0"/>
              <a:t>] + </a:t>
            </a:r>
          </a:p>
          <a:p>
            <a:r>
              <a:rPr lang="en-US" sz="1050" b="1" dirty="0"/>
              <a:t>'public </a:t>
            </a:r>
            <a:r>
              <a:rPr lang="en-US" sz="1050" b="1" dirty="0" err="1"/>
              <a:t>cc_detail</a:t>
            </a:r>
            <a:r>
              <a:rPr lang="en-US" sz="1050" b="1" dirty="0"/>
              <a:t>'[</a:t>
            </a:r>
            <a:r>
              <a:rPr lang="en-US" sz="1050" b="1" dirty="0" err="1"/>
              <a:t>total_trans_amt</a:t>
            </a:r>
            <a:r>
              <a:rPr lang="en-US" sz="1050" b="1" dirty="0"/>
              <a:t>] + </a:t>
            </a:r>
          </a:p>
          <a:p>
            <a:r>
              <a:rPr lang="en-US" sz="1050" b="1" dirty="0"/>
              <a:t>'public </a:t>
            </a:r>
            <a:r>
              <a:rPr lang="en-US" sz="1050" b="1" dirty="0" err="1"/>
              <a:t>cc_detail</a:t>
            </a:r>
            <a:r>
              <a:rPr lang="en-US" sz="1050" b="1" dirty="0"/>
              <a:t>'[</a:t>
            </a:r>
            <a:r>
              <a:rPr lang="en-US" sz="1050" b="1" dirty="0" err="1"/>
              <a:t>interest_earned</a:t>
            </a:r>
            <a:r>
              <a:rPr lang="en-US" sz="1050" b="1" dirty="0"/>
              <a:t>]</a:t>
            </a:r>
          </a:p>
          <a:p>
            <a:endParaRPr lang="en-IN" sz="1050" b="1" dirty="0"/>
          </a:p>
          <a:p>
            <a:endParaRPr lang="en-IN" sz="1050" dirty="0"/>
          </a:p>
          <a:p>
            <a:endParaRPr lang="en-IN" sz="1050" dirty="0"/>
          </a:p>
          <a:p>
            <a:endParaRPr lang="en-IN" sz="1050" dirty="0"/>
          </a:p>
          <a:p>
            <a:endParaRPr lang="en-IN" sz="1050" dirty="0"/>
          </a:p>
          <a:p>
            <a:r>
              <a:rPr lang="en-IN" sz="1050" b="1" dirty="0" err="1"/>
              <a:t>Current_week_Revenue</a:t>
            </a:r>
            <a:r>
              <a:rPr lang="en-IN" sz="1050" b="1" dirty="0"/>
              <a:t> = </a:t>
            </a:r>
          </a:p>
          <a:p>
            <a:r>
              <a:rPr lang="en-IN" sz="1050" b="1" dirty="0"/>
              <a:t>CALCULATE(</a:t>
            </a:r>
          </a:p>
          <a:p>
            <a:r>
              <a:rPr lang="en-IN" sz="1050" b="1" dirty="0"/>
              <a:t>    SUM('public </a:t>
            </a:r>
            <a:r>
              <a:rPr lang="en-IN" sz="1050" b="1" dirty="0" err="1"/>
              <a:t>cc_detail</a:t>
            </a:r>
            <a:r>
              <a:rPr lang="en-IN" sz="1050" b="1" dirty="0"/>
              <a:t>'[Revenue]),</a:t>
            </a:r>
          </a:p>
          <a:p>
            <a:r>
              <a:rPr lang="en-IN" sz="1050" b="1" dirty="0"/>
              <a:t>    FILTER(</a:t>
            </a:r>
          </a:p>
          <a:p>
            <a:r>
              <a:rPr lang="en-IN" sz="1050" b="1" dirty="0"/>
              <a:t>        ALL('public </a:t>
            </a:r>
            <a:r>
              <a:rPr lang="en-IN" sz="1050" b="1" dirty="0" err="1"/>
              <a:t>cc_detail</a:t>
            </a:r>
            <a:r>
              <a:rPr lang="en-IN" sz="1050" b="1" dirty="0"/>
              <a:t>'),</a:t>
            </a:r>
          </a:p>
          <a:p>
            <a:r>
              <a:rPr lang="en-IN" sz="1050" b="1" dirty="0"/>
              <a:t>        'public </a:t>
            </a:r>
            <a:r>
              <a:rPr lang="en-IN" sz="1050" b="1" dirty="0" err="1"/>
              <a:t>cc_detail</a:t>
            </a:r>
            <a:r>
              <a:rPr lang="en-IN" sz="1050" b="1" dirty="0"/>
              <a:t>'[week_num2] = MAX('public </a:t>
            </a:r>
            <a:r>
              <a:rPr lang="en-IN" sz="1050" b="1" dirty="0" err="1"/>
              <a:t>cc_detail</a:t>
            </a:r>
            <a:r>
              <a:rPr lang="en-IN" sz="1050" b="1" dirty="0"/>
              <a:t>'[week_num2])</a:t>
            </a:r>
          </a:p>
          <a:p>
            <a:r>
              <a:rPr lang="en-IN" sz="1050" b="1" dirty="0"/>
              <a:t>    )</a:t>
            </a:r>
          </a:p>
          <a:p>
            <a:r>
              <a:rPr lang="en-IN" sz="1050" b="1" dirty="0"/>
              <a:t>)</a:t>
            </a:r>
          </a:p>
          <a:p>
            <a:endParaRPr lang="en-IN" sz="1050" dirty="0"/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5801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7188"/>
            <a:ext cx="6891867" cy="970450"/>
          </a:xfrm>
        </p:spPr>
        <p:txBody>
          <a:bodyPr/>
          <a:lstStyle/>
          <a:p>
            <a:r>
              <a:rPr dirty="0"/>
              <a:t>Income by Customer Job and Car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8" y="2222287"/>
            <a:ext cx="4744135" cy="3636510"/>
          </a:xfrm>
        </p:spPr>
        <p:txBody>
          <a:bodyPr>
            <a:normAutofit/>
          </a:bodyPr>
          <a:lstStyle/>
          <a:p>
            <a:r>
              <a:rPr sz="1400" dirty="0"/>
              <a:t>• "Businessman" with car ownership contributes the highest income.</a:t>
            </a:r>
          </a:p>
          <a:p>
            <a:r>
              <a:rPr sz="1400" dirty="0"/>
              <a:t>• "Blue-collar" customers also represent a significant income segment.</a:t>
            </a:r>
          </a:p>
          <a:p>
            <a:r>
              <a:rPr sz="1400" dirty="0"/>
              <a:t>• Potential Insights: Tailor marketing and product offerings based on job profiles and car ownership. Consider risk assessment strategies based on these segments.</a:t>
            </a:r>
          </a:p>
        </p:txBody>
      </p:sp>
      <p:pic>
        <p:nvPicPr>
          <p:cNvPr id="4098" name="Picture 2" descr="Business Data Audit Report Data Analysis Icon Flat Design Style Stock  Vector by ©vectorspoint 321538964">
            <a:extLst>
              <a:ext uri="{FF2B5EF4-FFF2-40B4-BE49-F238E27FC236}">
                <a16:creationId xmlns:a16="http://schemas.microsoft.com/office/drawing/2014/main" id="{07BBEFD5-DFC4-A018-E8CD-57D0DA011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4" y="2658397"/>
            <a:ext cx="3012228" cy="32004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verything You Need To Know About Owning A Credit Card">
            <a:extLst>
              <a:ext uri="{FF2B5EF4-FFF2-40B4-BE49-F238E27FC236}">
                <a16:creationId xmlns:a16="http://schemas.microsoft.com/office/drawing/2014/main" id="{51BCD10B-9195-1268-3CB2-2090B0FC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8" y="135603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1" y="76200"/>
            <a:ext cx="6544732" cy="1341438"/>
          </a:xfrm>
        </p:spPr>
        <p:txBody>
          <a:bodyPr/>
          <a:lstStyle/>
          <a:p>
            <a:r>
              <a:rPr dirty="0"/>
              <a:t>Transaction Distribution by Marital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139" y="2637485"/>
            <a:ext cx="4235794" cy="3221311"/>
          </a:xfrm>
        </p:spPr>
        <p:txBody>
          <a:bodyPr>
            <a:normAutofit/>
          </a:bodyPr>
          <a:lstStyle/>
          <a:p>
            <a:r>
              <a:rPr sz="1400" dirty="0"/>
              <a:t>• "Married" individuals account for the largest share of transactions.</a:t>
            </a:r>
          </a:p>
          <a:p>
            <a:r>
              <a:rPr sz="1400" dirty="0"/>
              <a:t>• "Single" individuals also represent a substantial portion.</a:t>
            </a:r>
          </a:p>
          <a:p>
            <a:r>
              <a:rPr sz="1400" dirty="0"/>
              <a:t>• Potential Insights: Understand the spending behavior of different marital status groups to personalize card benefits and communication.</a:t>
            </a:r>
          </a:p>
        </p:txBody>
      </p:sp>
      <p:pic>
        <p:nvPicPr>
          <p:cNvPr id="3074" name="Picture 2" descr="Data Analysis Images - Free Download on Freepik">
            <a:extLst>
              <a:ext uri="{FF2B5EF4-FFF2-40B4-BE49-F238E27FC236}">
                <a16:creationId xmlns:a16="http://schemas.microsoft.com/office/drawing/2014/main" id="{F1391C4E-112C-B50C-E330-124256C9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99" y="2958824"/>
            <a:ext cx="3431461" cy="25786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Everything You Need To Know About Owning A Credit Card">
            <a:extLst>
              <a:ext uri="{FF2B5EF4-FFF2-40B4-BE49-F238E27FC236}">
                <a16:creationId xmlns:a16="http://schemas.microsoft.com/office/drawing/2014/main" id="{B12A5E52-9CA7-1AC8-374E-41F930DF4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76200"/>
            <a:ext cx="2717799" cy="1727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182</TotalTime>
  <Words>976</Words>
  <Application>Microsoft Office PowerPoint</Application>
  <PresentationFormat>On-screen Show 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Cooper Black</vt:lpstr>
      <vt:lpstr>Wingdings 2</vt:lpstr>
      <vt:lpstr>Quotable</vt:lpstr>
      <vt:lpstr>PowerPoint Presentation</vt:lpstr>
      <vt:lpstr>Project Objective</vt:lpstr>
      <vt:lpstr>Credit Card Transaction Report</vt:lpstr>
      <vt:lpstr>Credit Card Customers Report</vt:lpstr>
      <vt:lpstr>Overall Performance Snapshot</vt:lpstr>
      <vt:lpstr>Used DAX Queries</vt:lpstr>
      <vt:lpstr>PowerPoint Presentation</vt:lpstr>
      <vt:lpstr>Income by Customer Job and Car Ownership</vt:lpstr>
      <vt:lpstr>Transaction Distribution by Marital Status</vt:lpstr>
      <vt:lpstr>Income Contribution by Card Type and Gender</vt:lpstr>
      <vt:lpstr>               Income Based on Dependency Count and Gender</vt:lpstr>
      <vt:lpstr>Revenue Generation by Education Level</vt:lpstr>
      <vt:lpstr>Income Distribution Across Age Groups</vt:lpstr>
      <vt:lpstr>Leverage Interactive Filters for Deeper Insights</vt:lpstr>
      <vt:lpstr>Summary of 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Himanshu Tiwari</dc:creator>
  <cp:keywords/>
  <dc:description>generated using python-pptx</dc:description>
  <cp:lastModifiedBy>Himanshu Tiwari</cp:lastModifiedBy>
  <cp:revision>3</cp:revision>
  <dcterms:created xsi:type="dcterms:W3CDTF">2013-01-27T09:14:16Z</dcterms:created>
  <dcterms:modified xsi:type="dcterms:W3CDTF">2025-04-17T10:19:10Z</dcterms:modified>
  <cp:category/>
</cp:coreProperties>
</file>