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3" r:id="rId12"/>
    <p:sldId id="334" r:id="rId13"/>
    <p:sldId id="335" r:id="rId14"/>
    <p:sldId id="336" r:id="rId15"/>
    <p:sldId id="3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hnvimistry/yolov5_helmet_detec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08F7B6-5CD8-4F5C-9C54-E27C13E717A0}"/>
              </a:ext>
            </a:extLst>
          </p:cNvPr>
          <p:cNvSpPr txBox="1"/>
          <p:nvPr/>
        </p:nvSpPr>
        <p:spPr>
          <a:xfrm>
            <a:off x="139242" y="624905"/>
            <a:ext cx="12192000" cy="1695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Cambria"/>
                <a:cs typeface="Times New Roman" panose="02020603050405020304" pitchFamily="18" charset="0"/>
              </a:rPr>
              <a:t>ADIT, CVM University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202046804 </a:t>
            </a:r>
            <a:r>
              <a:rPr lang="en-US" sz="2400" dirty="0">
                <a:latin typeface="+mj-lt"/>
                <a:ea typeface="Cambria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+mj-lt"/>
              </a:rPr>
              <a:t>Deep Learning and Application</a:t>
            </a:r>
            <a:endParaRPr lang="en-US" sz="2400" dirty="0">
              <a:latin typeface="+mj-lt"/>
              <a:ea typeface="Cambria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  <a:ea typeface="Cambria"/>
                <a:cs typeface="Times New Roman" panose="02020603050405020304" pitchFamily="18" charset="0"/>
              </a:rPr>
              <a:t>Semester - 7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3C7AF-C2BF-4911-9CD1-46978E771C9A}"/>
              </a:ext>
            </a:extLst>
          </p:cNvPr>
          <p:cNvSpPr txBox="1"/>
          <p:nvPr/>
        </p:nvSpPr>
        <p:spPr>
          <a:xfrm>
            <a:off x="293247" y="296708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YOLOV5 HELMET DETECTION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A1D3D-2717-4D29-BBF7-EE6AD6148D11}"/>
              </a:ext>
            </a:extLst>
          </p:cNvPr>
          <p:cNvSpPr txBox="1"/>
          <p:nvPr/>
        </p:nvSpPr>
        <p:spPr>
          <a:xfrm>
            <a:off x="0" y="3868960"/>
            <a:ext cx="1219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dirty="0">
              <a:ea typeface="Cambria"/>
            </a:endParaRPr>
          </a:p>
          <a:p>
            <a:pPr algn="ctr"/>
            <a:r>
              <a:rPr lang="en-US" sz="2400" dirty="0">
                <a:ea typeface="Cambria"/>
                <a:cs typeface="Times New Roman" panose="02020603050405020304" pitchFamily="18" charset="0"/>
              </a:rPr>
              <a:t>Prepared By: </a:t>
            </a:r>
          </a:p>
          <a:p>
            <a:pPr algn="ctr"/>
            <a:r>
              <a:rPr lang="en-IN" sz="2400" dirty="0">
                <a:ea typeface="Cambria" panose="02040503050406030204" pitchFamily="18" charset="0"/>
                <a:cs typeface="Times New Roman" panose="02020603050405020304" pitchFamily="18" charset="0"/>
              </a:rPr>
              <a:t>Drashti Govani (12202120601016)</a:t>
            </a:r>
          </a:p>
          <a:p>
            <a:pPr algn="ctr"/>
            <a:r>
              <a:rPr lang="en-IN" sz="2400" dirty="0" err="1">
                <a:ea typeface="Cambria" panose="02040503050406030204" pitchFamily="18" charset="0"/>
                <a:cs typeface="Times New Roman" panose="02020603050405020304" pitchFamily="18" charset="0"/>
              </a:rPr>
              <a:t>Jahnvi</a:t>
            </a:r>
            <a:r>
              <a:rPr lang="en-IN" sz="2400" dirty="0">
                <a:ea typeface="Cambria" panose="02040503050406030204" pitchFamily="18" charset="0"/>
                <a:cs typeface="Times New Roman" panose="02020603050405020304" pitchFamily="18" charset="0"/>
              </a:rPr>
              <a:t> Mistry ( 12202120601026 )</a:t>
            </a:r>
          </a:p>
          <a:p>
            <a:pPr algn="ctr"/>
            <a:r>
              <a:rPr lang="en-IN" sz="2400" dirty="0"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a typeface="Cambria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a typeface="Cambria"/>
                <a:cs typeface="Times New Roman" panose="02020603050405020304" pitchFamily="18" charset="0"/>
              </a:rPr>
              <a:t>                      </a:t>
            </a:r>
          </a:p>
          <a:p>
            <a:pPr algn="ctr"/>
            <a:r>
              <a:rPr lang="en-US" sz="2400" dirty="0">
                <a:ea typeface="Cambria"/>
                <a:cs typeface="Times New Roman" panose="02020603050405020304" pitchFamily="18" charset="0"/>
              </a:rPr>
              <a:t>Guided By: Prof. </a:t>
            </a:r>
            <a:r>
              <a:rPr lang="en-US" sz="2400" dirty="0" err="1">
                <a:ea typeface="Cambria"/>
                <a:cs typeface="Times New Roman" panose="02020603050405020304" pitchFamily="18" charset="0"/>
              </a:rPr>
              <a:t>Nayan</a:t>
            </a:r>
            <a:r>
              <a:rPr lang="en-US" sz="2400" dirty="0">
                <a:ea typeface="Cambria"/>
                <a:cs typeface="Times New Roman" panose="02020603050405020304" pitchFamily="18" charset="0"/>
              </a:rPr>
              <a:t> Mali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8FB5A-8B8D-47B7-B99B-654793BD040F}"/>
              </a:ext>
            </a:extLst>
          </p:cNvPr>
          <p:cNvSpPr txBox="1"/>
          <p:nvPr/>
        </p:nvSpPr>
        <p:spPr>
          <a:xfrm>
            <a:off x="1182303" y="1115707"/>
            <a:ext cx="982739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IMPLEMENTATION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train.py: Training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infer.py: Inference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data/: Images &amp;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yolov5/: Framework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runs/: Training outputs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 REPOSITORY: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https://github.com/jahnvimistry/yolov5_helmet_detection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985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9BE81-ABA7-4A9B-B68E-8E2ACC66C2AB}"/>
              </a:ext>
            </a:extLst>
          </p:cNvPr>
          <p:cNvSpPr txBox="1"/>
          <p:nvPr/>
        </p:nvSpPr>
        <p:spPr>
          <a:xfrm>
            <a:off x="885524" y="957715"/>
            <a:ext cx="100747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CONCLUSION &amp; FUTURE WORK</a:t>
            </a:r>
          </a:p>
          <a:p>
            <a:endParaRPr lang="en-US" sz="3200" b="1" dirty="0">
              <a:latin typeface="+mj-lt"/>
            </a:endParaRPr>
          </a:p>
          <a:p>
            <a:r>
              <a:rPr lang="en-US" sz="2400" b="1" dirty="0"/>
              <a:t>Achievements: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Successful YOLOv5 implementation for helmet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Efficient preprocessing and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inference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Future Work: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multi-class PPE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video stream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Model optimization for edge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Build web-based interface</a:t>
            </a:r>
          </a:p>
        </p:txBody>
      </p:sp>
    </p:spTree>
    <p:extLst>
      <p:ext uri="{BB962C8B-B14F-4D97-AF65-F5344CB8AC3E}">
        <p14:creationId xmlns:p14="http://schemas.microsoft.com/office/powerpoint/2010/main" val="2362280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BAA1B-BB29-4958-AEA3-8D3F3CA0CE9B}"/>
              </a:ext>
            </a:extLst>
          </p:cNvPr>
          <p:cNvSpPr txBox="1"/>
          <p:nvPr/>
        </p:nvSpPr>
        <p:spPr>
          <a:xfrm>
            <a:off x="2770318" y="2611473"/>
            <a:ext cx="71426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375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D8F84-C8AC-45E6-8355-A2191A8EF628}"/>
              </a:ext>
            </a:extLst>
          </p:cNvPr>
          <p:cNvSpPr txBox="1"/>
          <p:nvPr/>
        </p:nvSpPr>
        <p:spPr>
          <a:xfrm>
            <a:off x="1087655" y="1271236"/>
            <a:ext cx="9875520" cy="392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INTRODUCTION</a:t>
            </a:r>
          </a:p>
          <a:p>
            <a:endParaRPr lang="en-US" sz="3200" b="1" dirty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Object detection identifies and locates objects in images or videos.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YOLOv5 offers fast and accurate real-time detection.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Helmet detection ensures worker safety in industries.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Automated systems replace manual inspection.</a:t>
            </a:r>
          </a:p>
        </p:txBody>
      </p:sp>
    </p:spTree>
    <p:extLst>
      <p:ext uri="{BB962C8B-B14F-4D97-AF65-F5344CB8AC3E}">
        <p14:creationId xmlns:p14="http://schemas.microsoft.com/office/powerpoint/2010/main" val="316063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2A40BF-D0DA-41B3-8A96-5AF5ACBA006B}"/>
              </a:ext>
            </a:extLst>
          </p:cNvPr>
          <p:cNvSpPr txBox="1"/>
          <p:nvPr/>
        </p:nvSpPr>
        <p:spPr>
          <a:xfrm>
            <a:off x="1298770" y="1248012"/>
            <a:ext cx="9594459" cy="433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PROJECT OBJECTIVES</a:t>
            </a:r>
          </a:p>
          <a:p>
            <a:endParaRPr lang="en-US" sz="3200" b="1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Implement YOLOv5 for helmet detection.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Prepare and preprocess a custom dataset.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Fine-tune a pre-trained YOLOv5 model.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Evaluate model using training and validation metrics.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Demonstrate inference on sample images.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Document the process for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13755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BF4DD-789B-495D-8F0B-0258D3D9EC97}"/>
              </a:ext>
            </a:extLst>
          </p:cNvPr>
          <p:cNvSpPr txBox="1"/>
          <p:nvPr/>
        </p:nvSpPr>
        <p:spPr>
          <a:xfrm>
            <a:off x="1270535" y="1139385"/>
            <a:ext cx="9317254" cy="4892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SCOPE AND LIMITATIONS</a:t>
            </a:r>
          </a:p>
          <a:p>
            <a:endParaRPr lang="en-US" sz="3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Scope: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Single-class (helmet) detection using YOLOv5s.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Includes dataset preparation, model training &amp; inference.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Limitations: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Excludes multi-class detection or production deployment.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Performance depends on dataset quality &amp; computation power.</a:t>
            </a:r>
          </a:p>
        </p:txBody>
      </p:sp>
    </p:spTree>
    <p:extLst>
      <p:ext uri="{BB962C8B-B14F-4D97-AF65-F5344CB8AC3E}">
        <p14:creationId xmlns:p14="http://schemas.microsoft.com/office/powerpoint/2010/main" val="69962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8605D-EF91-4EAE-ACF2-5F29E9535B5A}"/>
              </a:ext>
            </a:extLst>
          </p:cNvPr>
          <p:cNvSpPr txBox="1"/>
          <p:nvPr/>
        </p:nvSpPr>
        <p:spPr>
          <a:xfrm>
            <a:off x="1347538" y="1467373"/>
            <a:ext cx="9115124" cy="392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LITERATURE REVIEW</a:t>
            </a:r>
          </a:p>
          <a:p>
            <a:endParaRPr lang="en-US" sz="3200" b="1" dirty="0">
              <a:latin typeface="+mj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detection evolved from </a:t>
            </a:r>
            <a:r>
              <a:rPr lang="en-US" sz="2400" b="1" dirty="0"/>
              <a:t>R-CNN → SSD → YOLO</a:t>
            </a:r>
            <a:r>
              <a:rPr lang="en-US" sz="2400" dirty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YOLOv5 uses </a:t>
            </a:r>
            <a:r>
              <a:rPr lang="en-US" sz="2400" b="1" dirty="0"/>
              <a:t>CSPDarknet53</a:t>
            </a:r>
            <a:r>
              <a:rPr lang="en-US" sz="2400" dirty="0"/>
              <a:t>, </a:t>
            </a:r>
            <a:r>
              <a:rPr lang="en-US" sz="2400" b="1" dirty="0" err="1"/>
              <a:t>PANet</a:t>
            </a:r>
            <a:r>
              <a:rPr lang="en-US" sz="2400" dirty="0"/>
              <a:t>, and </a:t>
            </a:r>
            <a:r>
              <a:rPr lang="en-US" sz="2400" b="1" dirty="0"/>
              <a:t>anchor boxes</a:t>
            </a:r>
            <a:r>
              <a:rPr lang="en-US" sz="2400" dirty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Innovations: cross-stage partial connections, focus layer, multi-scale detection.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YOLOv5 outperforms traditional methods (HOG, </a:t>
            </a:r>
            <a:r>
              <a:rPr lang="en-US" sz="2400" dirty="0" err="1"/>
              <a:t>Haar</a:t>
            </a:r>
            <a:r>
              <a:rPr lang="en-US" sz="2400" dirty="0"/>
              <a:t> cascades).</a:t>
            </a:r>
          </a:p>
        </p:txBody>
      </p:sp>
    </p:spTree>
    <p:extLst>
      <p:ext uri="{BB962C8B-B14F-4D97-AF65-F5344CB8AC3E}">
        <p14:creationId xmlns:p14="http://schemas.microsoft.com/office/powerpoint/2010/main" val="26686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82CE99-E2EA-41E0-B399-CBA374AF1DCE}"/>
              </a:ext>
            </a:extLst>
          </p:cNvPr>
          <p:cNvSpPr txBox="1"/>
          <p:nvPr/>
        </p:nvSpPr>
        <p:spPr>
          <a:xfrm>
            <a:off x="983704" y="809223"/>
            <a:ext cx="9642585" cy="544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METHODOLOGY OVERVIEW</a:t>
            </a:r>
          </a:p>
          <a:p>
            <a:endParaRPr lang="en-US" sz="3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Dataset: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Kaggle “Helmet Detection” (~10,000 images)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5,000 training, 5,000 validation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Annotations in XML (Pascal VOC) format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Preprocessing: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XML → YOLO format conversion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Organized into train/</a:t>
            </a:r>
            <a:r>
              <a:rPr lang="en-US" sz="2400" dirty="0" err="1"/>
              <a:t>val</a:t>
            </a:r>
            <a:r>
              <a:rPr lang="en-US" sz="2400" dirty="0"/>
              <a:t> folders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Configured YAML dataset file</a:t>
            </a:r>
          </a:p>
        </p:txBody>
      </p:sp>
    </p:spTree>
    <p:extLst>
      <p:ext uri="{BB962C8B-B14F-4D97-AF65-F5344CB8AC3E}">
        <p14:creationId xmlns:p14="http://schemas.microsoft.com/office/powerpoint/2010/main" val="23060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9D0A9-ED01-4054-9E0C-6C6EA7B94C0E}"/>
              </a:ext>
            </a:extLst>
          </p:cNvPr>
          <p:cNvSpPr txBox="1"/>
          <p:nvPr/>
        </p:nvSpPr>
        <p:spPr>
          <a:xfrm>
            <a:off x="1155031" y="1536623"/>
            <a:ext cx="8834302" cy="378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YOLOV5 MODEL ARCHITECTURE</a:t>
            </a:r>
          </a:p>
          <a:p>
            <a:endParaRPr lang="en-US" sz="3200" b="1" dirty="0"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Backbone:</a:t>
            </a:r>
            <a:r>
              <a:rPr lang="en-US" sz="2400" dirty="0"/>
              <a:t> CSPDarknet53 (feature extraction)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Neck:</a:t>
            </a:r>
            <a:r>
              <a:rPr lang="en-US" sz="2400" dirty="0"/>
              <a:t> </a:t>
            </a:r>
            <a:r>
              <a:rPr lang="en-US" sz="2400" dirty="0" err="1"/>
              <a:t>PANet</a:t>
            </a:r>
            <a:r>
              <a:rPr lang="en-US" sz="2400" dirty="0"/>
              <a:t> (feature fusion)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Head:</a:t>
            </a:r>
            <a:r>
              <a:rPr lang="en-US" sz="2400" dirty="0"/>
              <a:t> Detection layers with anchor boxes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Loss Function:</a:t>
            </a:r>
            <a:r>
              <a:rPr lang="en-US" sz="2400" dirty="0"/>
              <a:t> Combines localization, confidence, and classification losses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Chosen model:</a:t>
            </a:r>
            <a:r>
              <a:rPr lang="en-US" sz="2400" dirty="0"/>
              <a:t> YOLOv5s for balance of speed &amp; accuracy</a:t>
            </a:r>
          </a:p>
        </p:txBody>
      </p:sp>
    </p:spTree>
    <p:extLst>
      <p:ext uri="{BB962C8B-B14F-4D97-AF65-F5344CB8AC3E}">
        <p14:creationId xmlns:p14="http://schemas.microsoft.com/office/powerpoint/2010/main" val="192641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6C1E7-8883-43DD-B383-F843F27E1B62}"/>
              </a:ext>
            </a:extLst>
          </p:cNvPr>
          <p:cNvSpPr txBox="1"/>
          <p:nvPr/>
        </p:nvSpPr>
        <p:spPr>
          <a:xfrm>
            <a:off x="1297002" y="1007535"/>
            <a:ext cx="7577489" cy="4892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RESULTS AND ANALYSIS</a:t>
            </a:r>
          </a:p>
          <a:p>
            <a:endParaRPr lang="en-US" sz="32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Training Results: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Loss values decreased consistently across epochs.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Good precision, recall, and </a:t>
            </a:r>
            <a:r>
              <a:rPr lang="en-US" sz="2400" dirty="0" err="1"/>
              <a:t>mAP</a:t>
            </a:r>
            <a:r>
              <a:rPr lang="en-US" sz="2400" dirty="0"/>
              <a:t> scores.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Inference: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Accurate helmet detection in various orientations &amp; lighting.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Average FPS suitable for real-time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710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White Backgrounds | Wallpapers.com">
            <a:extLst>
              <a:ext uri="{FF2B5EF4-FFF2-40B4-BE49-F238E27FC236}">
                <a16:creationId xmlns:a16="http://schemas.microsoft.com/office/drawing/2014/main" id="{E5F1F779-6F54-4BAA-BDFF-29E7EA4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0" y="1271236"/>
            <a:ext cx="7912444" cy="46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C916CA-2441-4066-B954-863DEB929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29831"/>
              </p:ext>
            </p:extLst>
          </p:nvPr>
        </p:nvGraphicFramePr>
        <p:xfrm>
          <a:off x="1087655" y="2854240"/>
          <a:ext cx="10029607" cy="1828800"/>
        </p:xfrm>
        <a:graphic>
          <a:graphicData uri="http://schemas.openxmlformats.org/drawingml/2006/table">
            <a:tbl>
              <a:tblPr/>
              <a:tblGrid>
                <a:gridCol w="5118676">
                  <a:extLst>
                    <a:ext uri="{9D8B030D-6E8A-4147-A177-3AD203B41FA5}">
                      <a16:colId xmlns:a16="http://schemas.microsoft.com/office/drawing/2014/main" val="633822471"/>
                    </a:ext>
                  </a:extLst>
                </a:gridCol>
                <a:gridCol w="4910931">
                  <a:extLst>
                    <a:ext uri="{9D8B030D-6E8A-4147-A177-3AD203B41FA5}">
                      <a16:colId xmlns:a16="http://schemas.microsoft.com/office/drawing/2014/main" val="2768587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Challenge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Solution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4386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XML to YOLO conversion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Custom Python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151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Overfitting on small 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Data augmentation &amp; early stopping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6523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>
                          <a:latin typeface="+mn-lt"/>
                        </a:rPr>
                        <a:t>Git merge conflicts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Used git pull --allow-unrelated-histories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602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5790673-C286-4692-A237-306F919E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222" y="1509692"/>
            <a:ext cx="67320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 AND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248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{111CCA1A-F401-4721-A3F0-7403B274D1E9}TF51de1e5f-e0e8-4dd0-99f3-5b7584f7abdc7d30e886_win32-78d4aef5ad8e</Template>
  <TotalTime>47</TotalTime>
  <Words>463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Daytona Condensed Light</vt:lpstr>
      <vt:lpstr>Posterama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Drashti</dc:creator>
  <cp:lastModifiedBy>Drashti</cp:lastModifiedBy>
  <cp:revision>5</cp:revision>
  <dcterms:created xsi:type="dcterms:W3CDTF">2025-10-19T15:36:56Z</dcterms:created>
  <dcterms:modified xsi:type="dcterms:W3CDTF">2025-10-19T16:24:10Z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