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4" r:id="rId4"/>
    <p:sldId id="286" r:id="rId5"/>
    <p:sldId id="287" r:id="rId6"/>
    <p:sldId id="288" r:id="rId7"/>
    <p:sldId id="262" r:id="rId8"/>
    <p:sldId id="260" r:id="rId9"/>
    <p:sldId id="259" r:id="rId10"/>
    <p:sldId id="279" r:id="rId11"/>
    <p:sldId id="280" r:id="rId12"/>
    <p:sldId id="281" r:id="rId13"/>
    <p:sldId id="282" r:id="rId14"/>
    <p:sldId id="289" r:id="rId15"/>
    <p:sldId id="290" r:id="rId16"/>
    <p:sldId id="291" r:id="rId17"/>
    <p:sldId id="271" r:id="rId18"/>
    <p:sldId id="272" r:id="rId19"/>
    <p:sldId id="273" r:id="rId20"/>
    <p:sldId id="274" r:id="rId21"/>
    <p:sldId id="275" r:id="rId22"/>
    <p:sldId id="277" r:id="rId23"/>
    <p:sldId id="283" r:id="rId24"/>
    <p:sldId id="27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 showGuides="1">
      <p:cViewPr>
        <p:scale>
          <a:sx n="111" d="100"/>
          <a:sy n="111" d="100"/>
        </p:scale>
        <p:origin x="-78" y="-264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938FF8-F842-4355-AF49-94857CD05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C005BA2-93EF-41CB-88C7-D99A8C25F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0228758-C41B-4D1D-91D1-C0B8028A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F87C-81BF-44D6-AF3B-73F60EF84549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8A7E596-63EA-469E-B791-C92BDB10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E8F7FC-A729-4A51-AD24-9B75C6B0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B4D4-2CB5-4F17-9B64-FF120A96D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91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0B1F442-0B69-42B2-9B01-9FCC884D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B6430B5-CED1-4E28-A597-49EA0602A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8CE8C2D-5475-426F-BF65-912B4F02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F87C-81BF-44D6-AF3B-73F60EF84549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A60602C-E05B-42E5-9685-7671FFF6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F8D2602-7DD1-42E9-8956-850437BB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B4D4-2CB5-4F17-9B64-FF120A96D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99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DB9DAD7-130F-45A3-9F8C-5985C32E1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83992A9-9823-4788-B5CB-7B9CE9092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02533AB-699C-44A3-897A-BF607398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F87C-81BF-44D6-AF3B-73F60EF84549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3F42510-15F9-4BC7-9350-F64F2384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86928B4-7F8A-489C-9E3E-40221096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B4D4-2CB5-4F17-9B64-FF120A96D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04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4F82F78-0DFE-4306-B197-6F596430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08FE8BC-B5D6-40E3-82B8-124FEFDD5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A4BE6BF-32FC-4534-B90A-6C17CE1B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F87C-81BF-44D6-AF3B-73F60EF84549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FF95DDB-A06A-4CAA-8FF4-9D3E7891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A0A1628-C901-46E8-B7BC-1EA3A74D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B4D4-2CB5-4F17-9B64-FF120A96D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7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F656BD9-56EB-42C9-9071-30006F09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6EC3180-C39F-430B-8AB5-A46CC90FC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43D6506-D902-493A-B4CA-7722C02D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F87C-81BF-44D6-AF3B-73F60EF84549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9ED9024-A312-414A-B8F3-A6AAFC6A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B8DE297-CE58-4766-99D1-85611AFB9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B4D4-2CB5-4F17-9B64-FF120A96D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54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F4C43B7-46A3-48C5-8D1D-39713F475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C4BE4B6-73A6-4AE4-B119-9D56CA37C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4C2B72E-5C51-4005-B5B3-CDC306F90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D5D734C-0AF4-4D1F-8978-F2825A99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F87C-81BF-44D6-AF3B-73F60EF84549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5EC4274-32DF-4F4B-B89F-7D531D093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B22FFFF-154A-44B6-93A8-1482C07C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B4D4-2CB5-4F17-9B64-FF120A96D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12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85D06D-C2BE-44A8-9FE5-861CF71F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D5EB91C-E8C3-4EE1-8865-4C76EBCE1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0ABB251-E7CE-46F1-8873-DF9B5B7CF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CF98D85-2E36-420A-A58F-AD17AB636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C11783A-5750-48A5-A00C-354F604E5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947F117-73E8-4B65-8BBF-977504646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F87C-81BF-44D6-AF3B-73F60EF84549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205C185-9CDD-4075-9D30-DA36D9EB6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AD24A5D-18E8-4021-8D3F-A9BDD009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B4D4-2CB5-4F17-9B64-FF120A96D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33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7160D80-2544-42DC-8BC8-0AB529A6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840613C-58BB-4214-88BD-84F0E1DF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F87C-81BF-44D6-AF3B-73F60EF84549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00EBACB6-12A4-4781-90ED-2F7118014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5C1F805-4B1C-4301-9665-E029220F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B4D4-2CB5-4F17-9B64-FF120A96D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64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88502490-5A83-413E-B8D9-57900BBA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F87C-81BF-44D6-AF3B-73F60EF84549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4FC1FCF-E01C-496A-A1E8-266867BE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9D71F31-51E9-4B3F-82BC-11713205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B4D4-2CB5-4F17-9B64-FF120A96D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56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F3739F1-04A5-4D38-80FB-8A01DC55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258A9CD-85E9-491D-9A06-94FB24890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B612075-8322-4753-8B9E-4B36728D5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C8DD9BD-2041-4F0A-AC51-81415F24F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F87C-81BF-44D6-AF3B-73F60EF84549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0EFC4CB-AC16-418C-ADA4-0D4956831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339CC84-759B-4BCF-A36D-4E632442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B4D4-2CB5-4F17-9B64-FF120A96D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45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4401D4-F2BF-4A2B-8E9F-686E6F586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6CF08EB-0F36-4C1C-B688-CF7F5508A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4A1E6B0-9A7E-4E5D-A4AE-F5FFA74B7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EC05812-727A-48B1-9645-CE2E83BD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F87C-81BF-44D6-AF3B-73F60EF84549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54B3236-B84C-4260-8EC9-C921A2168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59C1B76-43F4-473F-9CE9-1522B6A9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B4D4-2CB5-4F17-9B64-FF120A96D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40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4C8690D9-FBAA-4812-81CE-B2B815A0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5C45098-E89C-4808-BCDF-B0D07FC65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5E3C342-0306-4AD2-A938-94B1DC07A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1F87C-81BF-44D6-AF3B-73F60EF84549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4592F49-9C03-4ADF-A1C5-2FB0D319A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DEE1BF7-BC61-4DA9-8FB3-6368C3954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AB4D4-2CB5-4F17-9B64-FF120A96D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4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gdatamart.co.kr/dataedu/index.php#youtune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7F06F6A-3E37-40BB-A8A8-09CF388D2F6A}"/>
              </a:ext>
            </a:extLst>
          </p:cNvPr>
          <p:cNvSpPr/>
          <p:nvPr/>
        </p:nvSpPr>
        <p:spPr>
          <a:xfrm>
            <a:off x="3344562" y="68367"/>
            <a:ext cx="8847438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SSAFY </a:t>
            </a:r>
            <a:r>
              <a:rPr lang="ko-KR" altLang="en-US" sz="2800" b="1" dirty="0" smtClean="0"/>
              <a:t>관통 프로젝트</a:t>
            </a:r>
            <a:endParaRPr lang="en-US" altLang="ko-KR" sz="2800" b="1" dirty="0" smtClean="0"/>
          </a:p>
          <a:p>
            <a:pPr algn="ctr"/>
            <a:endParaRPr lang="en-US" altLang="ko-KR" sz="2800" b="1" dirty="0"/>
          </a:p>
          <a:p>
            <a:pPr algn="ctr"/>
            <a:r>
              <a:rPr lang="ko-KR" altLang="en-US" sz="2800" b="1" dirty="0" err="1" smtClean="0"/>
              <a:t>부울경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1</a:t>
            </a:r>
            <a:r>
              <a:rPr lang="ko-KR" altLang="en-US" sz="2800" b="1" dirty="0" smtClean="0"/>
              <a:t>반 박동준</a:t>
            </a:r>
            <a:r>
              <a:rPr lang="en-US" altLang="ko-KR" sz="2800" b="1" dirty="0" smtClean="0"/>
              <a:t>,</a:t>
            </a:r>
          </a:p>
          <a:p>
            <a:pPr algn="ctr"/>
            <a:r>
              <a:rPr lang="ko-KR" altLang="en-US" sz="2800" b="1" dirty="0" err="1" smtClean="0"/>
              <a:t>부울경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1</a:t>
            </a:r>
            <a:r>
              <a:rPr lang="ko-KR" altLang="en-US" sz="2800" b="1" dirty="0" smtClean="0"/>
              <a:t>반 정재호</a:t>
            </a:r>
            <a:r>
              <a:rPr lang="ko-KR" altLang="en-US" sz="2800" b="1" dirty="0" smtClean="0"/>
              <a:t> </a:t>
            </a:r>
            <a:endParaRPr lang="en-US" altLang="ko-KR" sz="2800" b="1" dirty="0"/>
          </a:p>
          <a:p>
            <a:pPr algn="ctr"/>
            <a:endParaRPr lang="en-US" altLang="ko-KR" dirty="0"/>
          </a:p>
          <a:p>
            <a:pPr algn="ctr"/>
            <a:r>
              <a:rPr lang="ko-KR" altLang="en-US" sz="4000" b="1" dirty="0" smtClean="0"/>
              <a:t>포트폴리오</a:t>
            </a:r>
            <a:endParaRPr lang="ko-KR" alt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C8E9BBA-FE2B-4704-B3DE-E1980E1678B6}"/>
              </a:ext>
            </a:extLst>
          </p:cNvPr>
          <p:cNvSpPr txBox="1"/>
          <p:nvPr/>
        </p:nvSpPr>
        <p:spPr>
          <a:xfrm>
            <a:off x="5640185" y="290114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D579B9C-257C-45A5-994E-34F048B0E653}"/>
              </a:ext>
            </a:extLst>
          </p:cNvPr>
          <p:cNvSpPr/>
          <p:nvPr/>
        </p:nvSpPr>
        <p:spPr>
          <a:xfrm>
            <a:off x="6097189" y="3955546"/>
            <a:ext cx="3325091" cy="78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27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302348A-BDB4-4A7F-861B-2FCD24F40519}"/>
              </a:ext>
            </a:extLst>
          </p:cNvPr>
          <p:cNvSpPr/>
          <p:nvPr/>
        </p:nvSpPr>
        <p:spPr>
          <a:xfrm>
            <a:off x="-142240" y="6431280"/>
            <a:ext cx="12334240" cy="4267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E64F52A-6EE6-4D13-904D-59AFA6F544AC}"/>
              </a:ext>
            </a:extLst>
          </p:cNvPr>
          <p:cNvSpPr txBox="1"/>
          <p:nvPr/>
        </p:nvSpPr>
        <p:spPr>
          <a:xfrm>
            <a:off x="943957" y="793095"/>
            <a:ext cx="5723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/>
              <a:t>데이터 전처리 </a:t>
            </a:r>
            <a:r>
              <a:rPr lang="en-US" altLang="ko-KR" sz="2400" b="1" smtClean="0"/>
              <a:t>– </a:t>
            </a:r>
            <a:r>
              <a:rPr lang="ko-KR" altLang="en-US" sz="2400" b="1" smtClean="0"/>
              <a:t>필요 변수 생성 및 제거</a:t>
            </a:r>
            <a:endParaRPr lang="ko-KR" altLang="en-US" sz="24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26A4BCCE-D47B-4AC7-93D3-20A3AE8EA1AE}"/>
              </a:ext>
            </a:extLst>
          </p:cNvPr>
          <p:cNvSpPr/>
          <p:nvPr/>
        </p:nvSpPr>
        <p:spPr>
          <a:xfrm>
            <a:off x="1010173" y="1254760"/>
            <a:ext cx="5656825" cy="983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49504" y="1471659"/>
            <a:ext cx="5275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Ex) </a:t>
            </a:r>
            <a:r>
              <a:rPr lang="ko-KR" altLang="en-US" sz="2000" smtClean="0"/>
              <a:t>승패 여부를 나타내는 </a:t>
            </a:r>
            <a:r>
              <a:rPr lang="en-US" altLang="ko-KR" sz="2000" smtClean="0"/>
              <a:t>win </a:t>
            </a:r>
            <a:r>
              <a:rPr lang="ko-KR" altLang="en-US" sz="2000" smtClean="0"/>
              <a:t>변수 생성</a:t>
            </a:r>
            <a:endParaRPr lang="ko-KR" altLang="en-US" sz="200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03" y="2007236"/>
            <a:ext cx="6156887" cy="337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03067" y="1871769"/>
            <a:ext cx="397933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맑은 고딕" panose="020B0503020000020004" pitchFamily="50" charset="-127"/>
              <a:buChar char="▶"/>
            </a:pPr>
            <a:r>
              <a:rPr lang="ko-KR" altLang="en-US" smtClean="0"/>
              <a:t>옆의 방법과 유사한 방법을 활용하여 분석에 필요하다고 생각되는 수 개의 변수 생성</a:t>
            </a:r>
            <a:endParaRPr lang="en-US" altLang="ko-KR" smtClean="0"/>
          </a:p>
          <a:p>
            <a:pPr>
              <a:spcBef>
                <a:spcPts val="600"/>
              </a:spcBef>
            </a:pPr>
            <a:endParaRPr lang="en-US" altLang="ko-KR"/>
          </a:p>
          <a:p>
            <a:pPr marL="285750" indent="-285750">
              <a:spcBef>
                <a:spcPts val="600"/>
              </a:spcBef>
              <a:buFont typeface="맑은 고딕" panose="020B0503020000020004" pitchFamily="50" charset="-127"/>
              <a:buChar char="▶"/>
            </a:pPr>
            <a:r>
              <a:rPr lang="ko-KR" altLang="en-US" smtClean="0"/>
              <a:t>선수</a:t>
            </a:r>
            <a:r>
              <a:rPr lang="en-US" altLang="ko-KR" smtClean="0"/>
              <a:t> </a:t>
            </a:r>
            <a:r>
              <a:rPr lang="ko-KR" altLang="en-US" smtClean="0"/>
              <a:t>평가를 위해 필요하다고 생각한 변수들을 활용하여 새로운 비율 변수들을 생성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95076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302348A-BDB4-4A7F-861B-2FCD24F40519}"/>
              </a:ext>
            </a:extLst>
          </p:cNvPr>
          <p:cNvSpPr/>
          <p:nvPr/>
        </p:nvSpPr>
        <p:spPr>
          <a:xfrm>
            <a:off x="-142240" y="6431280"/>
            <a:ext cx="12334240" cy="4267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E64F52A-6EE6-4D13-904D-59AFA6F544AC}"/>
              </a:ext>
            </a:extLst>
          </p:cNvPr>
          <p:cNvSpPr txBox="1"/>
          <p:nvPr/>
        </p:nvSpPr>
        <p:spPr>
          <a:xfrm>
            <a:off x="943957" y="793095"/>
            <a:ext cx="5723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/>
              <a:t>데이터 전처리 </a:t>
            </a:r>
            <a:r>
              <a:rPr lang="en-US" altLang="ko-KR" sz="2400" b="1" smtClean="0"/>
              <a:t>– </a:t>
            </a:r>
            <a:r>
              <a:rPr lang="ko-KR" altLang="en-US" sz="2400" b="1" smtClean="0"/>
              <a:t>필요 변수 생성 및 제거</a:t>
            </a:r>
            <a:endParaRPr lang="ko-KR" altLang="en-US" sz="24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26A4BCCE-D47B-4AC7-93D3-20A3AE8EA1AE}"/>
              </a:ext>
            </a:extLst>
          </p:cNvPr>
          <p:cNvSpPr/>
          <p:nvPr/>
        </p:nvSpPr>
        <p:spPr>
          <a:xfrm>
            <a:off x="1010173" y="1254760"/>
            <a:ext cx="5656825" cy="983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49504" y="1471659"/>
            <a:ext cx="5275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Ex) </a:t>
            </a:r>
            <a:r>
              <a:rPr lang="ko-KR" altLang="en-US" sz="2000" smtClean="0"/>
              <a:t>데이터 병합 및 시간 데이터 변수 생성</a:t>
            </a:r>
            <a:endParaRPr lang="ko-KR" altLang="en-US" sz="2000"/>
          </a:p>
        </p:txBody>
      </p:sp>
      <p:sp>
        <p:nvSpPr>
          <p:cNvPr id="3" name="TextBox 2"/>
          <p:cNvSpPr txBox="1"/>
          <p:nvPr/>
        </p:nvSpPr>
        <p:spPr>
          <a:xfrm>
            <a:off x="7484533" y="2192555"/>
            <a:ext cx="423333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맑은 고딕" panose="020B0503020000020004" pitchFamily="50" charset="-127"/>
              <a:buChar char="▶"/>
            </a:pPr>
            <a:r>
              <a:rPr lang="en-US" altLang="ko-KR" smtClean="0"/>
              <a:t>3</a:t>
            </a:r>
            <a:r>
              <a:rPr lang="ko-KR" altLang="en-US" smtClean="0"/>
              <a:t>개의 </a:t>
            </a:r>
            <a:r>
              <a:rPr lang="en-US" altLang="ko-KR" smtClean="0"/>
              <a:t>1</a:t>
            </a:r>
            <a:r>
              <a:rPr lang="ko-KR" altLang="en-US" smtClean="0"/>
              <a:t>년 동안의 데이터 병합</a:t>
            </a:r>
            <a:endParaRPr lang="en-US" altLang="ko-KR" smtClean="0"/>
          </a:p>
          <a:p>
            <a:pPr>
              <a:spcBef>
                <a:spcPts val="600"/>
              </a:spcBef>
            </a:pPr>
            <a:endParaRPr lang="en-US" altLang="ko-KR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02" y="4122955"/>
            <a:ext cx="6391961" cy="139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484533" y="4122955"/>
            <a:ext cx="4233334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맑은 고딕" panose="020B0503020000020004" pitchFamily="50" charset="-127"/>
              <a:buChar char="▶"/>
            </a:pPr>
            <a:r>
              <a:rPr lang="en-US" altLang="ko-KR" smtClean="0"/>
              <a:t>3</a:t>
            </a:r>
            <a:r>
              <a:rPr lang="ko-KR" altLang="en-US" smtClean="0"/>
              <a:t>년치 데이터 병합으로 필요한 시간 데이터 변수 생성</a:t>
            </a:r>
            <a:endParaRPr lang="en-US" altLang="ko-KR" smtClean="0"/>
          </a:p>
          <a:p>
            <a:pPr>
              <a:spcBef>
                <a:spcPts val="600"/>
              </a:spcBef>
            </a:pPr>
            <a:endParaRPr lang="en-US" altLang="ko-KR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04" y="2192555"/>
            <a:ext cx="4703029" cy="1348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86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302348A-BDB4-4A7F-861B-2FCD24F40519}"/>
              </a:ext>
            </a:extLst>
          </p:cNvPr>
          <p:cNvSpPr/>
          <p:nvPr/>
        </p:nvSpPr>
        <p:spPr>
          <a:xfrm>
            <a:off x="-142240" y="6431280"/>
            <a:ext cx="12334240" cy="4267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E64F52A-6EE6-4D13-904D-59AFA6F544AC}"/>
              </a:ext>
            </a:extLst>
          </p:cNvPr>
          <p:cNvSpPr txBox="1"/>
          <p:nvPr/>
        </p:nvSpPr>
        <p:spPr>
          <a:xfrm>
            <a:off x="943957" y="793095"/>
            <a:ext cx="6229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/>
              <a:t>데이터 전처리 </a:t>
            </a:r>
            <a:r>
              <a:rPr lang="en-US" altLang="ko-KR" sz="2400" b="1" smtClean="0"/>
              <a:t>– </a:t>
            </a:r>
            <a:r>
              <a:rPr lang="ko-KR" altLang="en-US" sz="2400" b="1" smtClean="0"/>
              <a:t>예측값을 통한 결측치 제거</a:t>
            </a:r>
            <a:endParaRPr lang="ko-KR" altLang="en-US" sz="24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26A4BCCE-D47B-4AC7-93D3-20A3AE8EA1AE}"/>
              </a:ext>
            </a:extLst>
          </p:cNvPr>
          <p:cNvSpPr/>
          <p:nvPr/>
        </p:nvSpPr>
        <p:spPr>
          <a:xfrm>
            <a:off x="1010173" y="1254760"/>
            <a:ext cx="5656825" cy="983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49504" y="1471659"/>
            <a:ext cx="5275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예측값을 통한 </a:t>
            </a:r>
            <a:r>
              <a:rPr lang="en-US" altLang="ko-KR" sz="2000" smtClean="0"/>
              <a:t>1</a:t>
            </a:r>
            <a:r>
              <a:rPr lang="ko-KR" altLang="en-US" sz="2000" smtClean="0"/>
              <a:t>년 동안의 결측치 제거</a:t>
            </a:r>
            <a:endParaRPr lang="ko-KR" altLang="en-US" sz="200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95"/>
          <a:stretch/>
        </p:blipFill>
        <p:spPr bwMode="auto">
          <a:xfrm>
            <a:off x="749502" y="2040154"/>
            <a:ext cx="9942283" cy="2582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49501" y="4868022"/>
            <a:ext cx="99422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맑은 고딕" panose="020B0503020000020004" pitchFamily="50" charset="-127"/>
              <a:buChar char="▶"/>
            </a:pPr>
            <a:r>
              <a:rPr lang="ko-KR" altLang="en-US" smtClean="0"/>
              <a:t>결측치가 존재하지 않는 자료들로 예측값을 구하기 위한 데이터 선택</a:t>
            </a:r>
            <a:endParaRPr lang="en-US" altLang="ko-KR" smtClean="0"/>
          </a:p>
          <a:p>
            <a:pPr marL="285750" indent="-285750">
              <a:spcBef>
                <a:spcPts val="600"/>
              </a:spcBef>
              <a:buFont typeface="맑은 고딕" panose="020B0503020000020004" pitchFamily="50" charset="-127"/>
              <a:buChar char="▶"/>
            </a:pPr>
            <a:r>
              <a:rPr lang="en-US" altLang="ko-KR" smtClean="0"/>
              <a:t>RandomForest</a:t>
            </a:r>
            <a:r>
              <a:rPr lang="ko-KR" altLang="en-US" smtClean="0"/>
              <a:t>기법을 활용하여 예측값 선택</a:t>
            </a:r>
            <a:endParaRPr lang="en-US" altLang="ko-KR" smtClean="0"/>
          </a:p>
          <a:p>
            <a:pPr marL="285750" indent="-285750">
              <a:spcBef>
                <a:spcPts val="600"/>
              </a:spcBef>
              <a:buFont typeface="맑은 고딕" panose="020B0503020000020004" pitchFamily="50" charset="-127"/>
              <a:buChar char="▶"/>
            </a:pPr>
            <a:r>
              <a:rPr lang="ko-KR" altLang="en-US" smtClean="0"/>
              <a:t>예측값들로 결측치 제거 후 분석을 하기 위한 데이터 구축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7648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302348A-BDB4-4A7F-861B-2FCD24F40519}"/>
              </a:ext>
            </a:extLst>
          </p:cNvPr>
          <p:cNvSpPr/>
          <p:nvPr/>
        </p:nvSpPr>
        <p:spPr>
          <a:xfrm>
            <a:off x="-142240" y="6431280"/>
            <a:ext cx="12334240" cy="4267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E64F52A-6EE6-4D13-904D-59AFA6F544AC}"/>
              </a:ext>
            </a:extLst>
          </p:cNvPr>
          <p:cNvSpPr txBox="1"/>
          <p:nvPr/>
        </p:nvSpPr>
        <p:spPr>
          <a:xfrm>
            <a:off x="943957" y="623765"/>
            <a:ext cx="4690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/>
              <a:t>선수 선택 </a:t>
            </a:r>
            <a:r>
              <a:rPr lang="en-US" altLang="ko-KR" sz="2400" b="1" smtClean="0"/>
              <a:t>– </a:t>
            </a:r>
            <a:r>
              <a:rPr lang="ko-KR" altLang="en-US" sz="2400" b="1" smtClean="0"/>
              <a:t>포지션 별 변수 선택</a:t>
            </a:r>
            <a:endParaRPr lang="ko-KR" altLang="en-US" sz="24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26A4BCCE-D47B-4AC7-93D3-20A3AE8EA1AE}"/>
              </a:ext>
            </a:extLst>
          </p:cNvPr>
          <p:cNvSpPr/>
          <p:nvPr/>
        </p:nvSpPr>
        <p:spPr>
          <a:xfrm>
            <a:off x="1010173" y="1085430"/>
            <a:ext cx="5656825" cy="983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943957" y="1929360"/>
            <a:ext cx="6525160" cy="4346716"/>
            <a:chOff x="1103947" y="1107423"/>
            <a:chExt cx="5268253" cy="3325233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3947" y="1107423"/>
              <a:ext cx="5124237" cy="3325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5" name="직선 연결선 14"/>
            <p:cNvCxnSpPr/>
            <p:nvPr/>
          </p:nvCxnSpPr>
          <p:spPr>
            <a:xfrm>
              <a:off x="1187624" y="3140968"/>
              <a:ext cx="5184576" cy="0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452184" y="2559102"/>
            <a:ext cx="4722883" cy="1785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맑은 고딕" panose="020B0503020000020004" pitchFamily="50" charset="-127"/>
              <a:buChar char="▶"/>
            </a:pPr>
            <a:r>
              <a:rPr lang="ko-KR" altLang="en-US" smtClean="0"/>
              <a:t>각 포지션 별 모델링 및 변수 중요도 파악</a:t>
            </a:r>
            <a:endParaRPr lang="en-US" altLang="ko-KR" smtClean="0"/>
          </a:p>
          <a:p>
            <a:pPr marL="285750" indent="-285750">
              <a:spcBef>
                <a:spcPts val="600"/>
              </a:spcBef>
              <a:buFont typeface="맑은 고딕" panose="020B0503020000020004" pitchFamily="50" charset="-127"/>
              <a:buChar char="▶"/>
            </a:pPr>
            <a:endParaRPr lang="en-US" altLang="ko-KR"/>
          </a:p>
          <a:p>
            <a:pPr marL="285750" indent="-285750">
              <a:spcBef>
                <a:spcPts val="600"/>
              </a:spcBef>
              <a:buFont typeface="맑은 고딕" panose="020B0503020000020004" pitchFamily="50" charset="-127"/>
              <a:buChar char="▶"/>
            </a:pPr>
            <a:r>
              <a:rPr lang="ko-KR" altLang="en-US" smtClean="0"/>
              <a:t>실선 까지의 변수 선택</a:t>
            </a:r>
            <a:endParaRPr lang="en-US" altLang="ko-KR" smtClean="0"/>
          </a:p>
          <a:p>
            <a:pPr>
              <a:spcBef>
                <a:spcPts val="600"/>
              </a:spcBef>
            </a:pPr>
            <a:endParaRPr lang="en-US" altLang="ko-KR"/>
          </a:p>
          <a:p>
            <a:pPr marL="285750" indent="-285750">
              <a:spcBef>
                <a:spcPts val="600"/>
              </a:spcBef>
              <a:buFont typeface="맑은 고딕" panose="020B0503020000020004" pitchFamily="50" charset="-127"/>
              <a:buChar char="▶"/>
            </a:pPr>
            <a:r>
              <a:rPr lang="ko-KR" altLang="en-US" smtClean="0"/>
              <a:t>각 변수에 대한 지니 계수 확인</a:t>
            </a:r>
            <a:endParaRPr lang="en-US" altLang="ko-KR" smtClean="0"/>
          </a:p>
        </p:txBody>
      </p:sp>
      <p:sp>
        <p:nvSpPr>
          <p:cNvPr id="3" name="TextBox 2"/>
          <p:cNvSpPr txBox="1"/>
          <p:nvPr/>
        </p:nvSpPr>
        <p:spPr>
          <a:xfrm>
            <a:off x="943957" y="1539894"/>
            <a:ext cx="476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포지션 </a:t>
            </a:r>
            <a:r>
              <a:rPr lang="en-US" altLang="ko-KR" smtClean="0"/>
              <a:t>C</a:t>
            </a:r>
            <a:r>
              <a:rPr lang="ko-KR" altLang="en-US" smtClean="0"/>
              <a:t>의 변수 중요도 및 지니 계수 생성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07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302348A-BDB4-4A7F-861B-2FCD24F40519}"/>
              </a:ext>
            </a:extLst>
          </p:cNvPr>
          <p:cNvSpPr/>
          <p:nvPr/>
        </p:nvSpPr>
        <p:spPr>
          <a:xfrm>
            <a:off x="-142240" y="6431280"/>
            <a:ext cx="12334240" cy="4267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E64F52A-6EE6-4D13-904D-59AFA6F544AC}"/>
              </a:ext>
            </a:extLst>
          </p:cNvPr>
          <p:cNvSpPr txBox="1"/>
          <p:nvPr/>
        </p:nvSpPr>
        <p:spPr>
          <a:xfrm>
            <a:off x="943957" y="623765"/>
            <a:ext cx="4690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/>
              <a:t>선수 선택 </a:t>
            </a:r>
            <a:r>
              <a:rPr lang="en-US" altLang="ko-KR" sz="2400" b="1" smtClean="0"/>
              <a:t>– </a:t>
            </a:r>
            <a:r>
              <a:rPr lang="ko-KR" altLang="en-US" sz="2400" b="1" smtClean="0"/>
              <a:t>시각화 및 수식 결정</a:t>
            </a:r>
            <a:endParaRPr lang="ko-KR" altLang="en-US" sz="24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26A4BCCE-D47B-4AC7-93D3-20A3AE8EA1AE}"/>
              </a:ext>
            </a:extLst>
          </p:cNvPr>
          <p:cNvSpPr/>
          <p:nvPr/>
        </p:nvSpPr>
        <p:spPr>
          <a:xfrm>
            <a:off x="1010173" y="1085430"/>
            <a:ext cx="5656825" cy="983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43956" y="1539894"/>
            <a:ext cx="572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포지션 </a:t>
            </a:r>
            <a:r>
              <a:rPr lang="en-US" altLang="ko-KR" smtClean="0"/>
              <a:t>C</a:t>
            </a:r>
            <a:r>
              <a:rPr lang="ko-KR" altLang="en-US" smtClean="0"/>
              <a:t>의 </a:t>
            </a:r>
            <a:r>
              <a:rPr lang="en-US" altLang="ko-KR" smtClean="0"/>
              <a:t>Radar Chart </a:t>
            </a:r>
            <a:r>
              <a:rPr lang="ko-KR" altLang="en-US" smtClean="0"/>
              <a:t>생성 및 평가 지표 수식 생성</a:t>
            </a:r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57" y="1909225"/>
            <a:ext cx="4525510" cy="446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379" y="2218268"/>
            <a:ext cx="6668421" cy="102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634663" y="3981494"/>
            <a:ext cx="5473604" cy="1985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맑은 고딕" panose="020B0503020000020004" pitchFamily="50" charset="-127"/>
              <a:buChar char="▶"/>
            </a:pPr>
            <a:r>
              <a:rPr lang="en-US" altLang="ko-KR" smtClean="0"/>
              <a:t>Radar Chart</a:t>
            </a:r>
            <a:r>
              <a:rPr lang="ko-KR" altLang="en-US" smtClean="0"/>
              <a:t>를 이용하여 가중치들의 부호 결정</a:t>
            </a:r>
            <a:endParaRPr lang="en-US" altLang="ko-KR"/>
          </a:p>
          <a:p>
            <a:pPr marL="285750" indent="-285750">
              <a:spcBef>
                <a:spcPts val="600"/>
              </a:spcBef>
              <a:buFont typeface="맑은 고딕" panose="020B0503020000020004" pitchFamily="50" charset="-127"/>
              <a:buChar char="▶"/>
            </a:pPr>
            <a:r>
              <a:rPr lang="ko-KR" altLang="en-US" smtClean="0"/>
              <a:t>포지션 별로 선수들의 능력치 평가 지표가 되는 수식 결정</a:t>
            </a:r>
            <a:endParaRPr lang="en-US" altLang="ko-KR"/>
          </a:p>
          <a:p>
            <a:pPr marL="285750" indent="-285750">
              <a:spcBef>
                <a:spcPts val="600"/>
              </a:spcBef>
              <a:buFont typeface="맑은 고딕" panose="020B0503020000020004" pitchFamily="50" charset="-127"/>
              <a:buChar char="▶"/>
            </a:pPr>
            <a:r>
              <a:rPr lang="ko-KR" altLang="en-US" smtClean="0"/>
              <a:t>수식에 필요한 수치를 대입하여 선수들의 순위 결정</a:t>
            </a:r>
            <a:endParaRPr lang="en-US" altLang="ko-KR" smtClean="0"/>
          </a:p>
          <a:p>
            <a:pPr marL="285750" indent="-285750">
              <a:spcBef>
                <a:spcPts val="600"/>
              </a:spcBef>
              <a:buFont typeface="맑은 고딕" panose="020B0503020000020004" pitchFamily="50" charset="-127"/>
              <a:buChar char="▶"/>
            </a:pPr>
            <a:r>
              <a:rPr lang="ko-KR" altLang="en-US" smtClean="0"/>
              <a:t>외국인 용병들은 주제에 적합하지 않으므로 제거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66489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302348A-BDB4-4A7F-861B-2FCD24F40519}"/>
              </a:ext>
            </a:extLst>
          </p:cNvPr>
          <p:cNvSpPr/>
          <p:nvPr/>
        </p:nvSpPr>
        <p:spPr>
          <a:xfrm>
            <a:off x="-142240" y="6431280"/>
            <a:ext cx="12334240" cy="4267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E64F52A-6EE6-4D13-904D-59AFA6F544AC}"/>
              </a:ext>
            </a:extLst>
          </p:cNvPr>
          <p:cNvSpPr txBox="1"/>
          <p:nvPr/>
        </p:nvSpPr>
        <p:spPr>
          <a:xfrm>
            <a:off x="943957" y="623765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/>
              <a:t>선수 선택 </a:t>
            </a:r>
            <a:r>
              <a:rPr lang="en-US" altLang="ko-KR" sz="2400" b="1" smtClean="0"/>
              <a:t>– </a:t>
            </a:r>
            <a:r>
              <a:rPr lang="ko-KR" altLang="en-US" sz="2400" b="1" smtClean="0"/>
              <a:t>편차 큰 선수 제외</a:t>
            </a:r>
            <a:endParaRPr lang="ko-KR" altLang="en-US" sz="24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26A4BCCE-D47B-4AC7-93D3-20A3AE8EA1AE}"/>
              </a:ext>
            </a:extLst>
          </p:cNvPr>
          <p:cNvSpPr/>
          <p:nvPr/>
        </p:nvSpPr>
        <p:spPr>
          <a:xfrm>
            <a:off x="1010173" y="1085430"/>
            <a:ext cx="5656825" cy="983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666997" y="4568956"/>
            <a:ext cx="5135536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맑은 고딕" panose="020B0503020000020004" pitchFamily="50" charset="-127"/>
              <a:buChar char="▶"/>
            </a:pPr>
            <a:r>
              <a:rPr lang="en-US" altLang="ko-KR" smtClean="0"/>
              <a:t>PCA</a:t>
            </a:r>
            <a:r>
              <a:rPr lang="ko-KR" altLang="en-US" smtClean="0"/>
              <a:t>를 이용하여 선수들의 편차 계산</a:t>
            </a:r>
            <a:endParaRPr lang="en-US" altLang="ko-KR"/>
          </a:p>
          <a:p>
            <a:pPr marL="285750" indent="-285750">
              <a:spcBef>
                <a:spcPts val="600"/>
              </a:spcBef>
              <a:buFont typeface="맑은 고딕" panose="020B0503020000020004" pitchFamily="50" charset="-127"/>
              <a:buChar char="▶"/>
            </a:pPr>
            <a:r>
              <a:rPr lang="ko-KR" altLang="en-US" smtClean="0"/>
              <a:t>편차가 큰 선수는 경기 기록의 변동성이 큰 선수이며 위험성이 높은 선수로 판단</a:t>
            </a:r>
            <a:endParaRPr lang="en-US" altLang="ko-KR"/>
          </a:p>
          <a:p>
            <a:pPr marL="285750" indent="-285750">
              <a:spcBef>
                <a:spcPts val="600"/>
              </a:spcBef>
              <a:buFont typeface="맑은 고딕" panose="020B0503020000020004" pitchFamily="50" charset="-127"/>
              <a:buChar char="▶"/>
            </a:pPr>
            <a:r>
              <a:rPr lang="ko-KR" altLang="en-US" smtClean="0"/>
              <a:t>그 중 성장율이 높아진 선수는 제거 대상에서 제외</a:t>
            </a:r>
            <a:endParaRPr lang="en-US" altLang="ko-KR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25" y="1529194"/>
            <a:ext cx="8067675" cy="30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56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302348A-BDB4-4A7F-861B-2FCD24F40519}"/>
              </a:ext>
            </a:extLst>
          </p:cNvPr>
          <p:cNvSpPr/>
          <p:nvPr/>
        </p:nvSpPr>
        <p:spPr>
          <a:xfrm>
            <a:off x="-142240" y="6431280"/>
            <a:ext cx="12334240" cy="4267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E64F52A-6EE6-4D13-904D-59AFA6F544AC}"/>
              </a:ext>
            </a:extLst>
          </p:cNvPr>
          <p:cNvSpPr txBox="1"/>
          <p:nvPr/>
        </p:nvSpPr>
        <p:spPr>
          <a:xfrm>
            <a:off x="943957" y="793095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/>
              <a:t>PPT</a:t>
            </a:r>
            <a:endParaRPr lang="ko-KR" altLang="en-US" sz="24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6A4BCCE-D47B-4AC7-93D3-20A3AE8EA1AE}"/>
              </a:ext>
            </a:extLst>
          </p:cNvPr>
          <p:cNvSpPr/>
          <p:nvPr/>
        </p:nvSpPr>
        <p:spPr>
          <a:xfrm>
            <a:off x="1035397" y="1275080"/>
            <a:ext cx="3301077" cy="983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805679" y="3207733"/>
            <a:ext cx="7030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/>
              <a:t>⇒ </a:t>
            </a:r>
            <a:r>
              <a:rPr lang="ko-KR" altLang="en-US" sz="3000" smtClean="0"/>
              <a:t>옆의 공모전 </a:t>
            </a:r>
            <a:r>
              <a:rPr lang="en-US" altLang="ko-KR" sz="3000" smtClean="0"/>
              <a:t>PPT </a:t>
            </a:r>
            <a:r>
              <a:rPr lang="ko-KR" altLang="en-US" sz="3000" smtClean="0"/>
              <a:t>참고 부탁드립니다</a:t>
            </a:r>
            <a:r>
              <a:rPr lang="en-US" altLang="ko-KR" sz="3000" smtClean="0"/>
              <a:t>.</a:t>
            </a:r>
            <a:endParaRPr lang="ko-KR" altLang="en-US" sz="300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468" y="2124075"/>
            <a:ext cx="2408843" cy="354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381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erson using laptop on white wooden table">
            <a:extLst>
              <a:ext uri="{FF2B5EF4-FFF2-40B4-BE49-F238E27FC236}">
                <a16:creationId xmlns:a16="http://schemas.microsoft.com/office/drawing/2014/main" xmlns="" id="{B0C48A47-E1D9-4D2A-87F5-45FA79920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47650"/>
            <a:ext cx="9525000" cy="636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C41733D-9552-4BC2-B041-2607CBA00BE1}"/>
              </a:ext>
            </a:extLst>
          </p:cNvPr>
          <p:cNvSpPr/>
          <p:nvPr/>
        </p:nvSpPr>
        <p:spPr>
          <a:xfrm>
            <a:off x="1005840" y="0"/>
            <a:ext cx="10051627" cy="6857999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200" b="1" smtClean="0"/>
              <a:t>학부연구생</a:t>
            </a:r>
            <a:endParaRPr lang="en-US" altLang="ko-KR" sz="7200" b="1" smtClean="0"/>
          </a:p>
          <a:p>
            <a:pPr algn="ctr"/>
            <a:r>
              <a:rPr lang="ko-KR" altLang="en-US" sz="7200" b="1" smtClean="0"/>
              <a:t>프로젝트 참가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85986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302348A-BDB4-4A7F-861B-2FCD24F40519}"/>
              </a:ext>
            </a:extLst>
          </p:cNvPr>
          <p:cNvSpPr/>
          <p:nvPr/>
        </p:nvSpPr>
        <p:spPr>
          <a:xfrm>
            <a:off x="-142240" y="6431280"/>
            <a:ext cx="12334240" cy="4267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E64F52A-6EE6-4D13-904D-59AFA6F544AC}"/>
              </a:ext>
            </a:extLst>
          </p:cNvPr>
          <p:cNvSpPr txBox="1"/>
          <p:nvPr/>
        </p:nvSpPr>
        <p:spPr>
          <a:xfrm>
            <a:off x="943957" y="79309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/>
              <a:t>분석 주제</a:t>
            </a:r>
            <a:endParaRPr lang="ko-KR" altLang="en-US" sz="24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26A4BCCE-D47B-4AC7-93D3-20A3AE8EA1AE}"/>
              </a:ext>
            </a:extLst>
          </p:cNvPr>
          <p:cNvSpPr/>
          <p:nvPr/>
        </p:nvSpPr>
        <p:spPr>
          <a:xfrm>
            <a:off x="1035397" y="1275080"/>
            <a:ext cx="3301077" cy="983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313F10F-6ACE-464E-BB55-92D1A19D75F6}"/>
              </a:ext>
            </a:extLst>
          </p:cNvPr>
          <p:cNvSpPr txBox="1"/>
          <p:nvPr/>
        </p:nvSpPr>
        <p:spPr>
          <a:xfrm>
            <a:off x="1598505" y="4773027"/>
            <a:ext cx="21563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mtClean="0"/>
              <a:t>Data set</a:t>
            </a:r>
            <a:endParaRPr lang="en-US" altLang="ko-KR" b="1" dirty="0"/>
          </a:p>
          <a:p>
            <a:pPr algn="ctr"/>
            <a:r>
              <a:rPr lang="ko-KR" altLang="en-US" sz="1600" smtClean="0"/>
              <a:t>주어진 유전자들을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활용하여 </a:t>
            </a:r>
            <a:r>
              <a:rPr lang="en-US" altLang="ko-KR" sz="1600" smtClean="0"/>
              <a:t>2</a:t>
            </a:r>
            <a:r>
              <a:rPr lang="ko-KR" altLang="en-US" sz="1600" smtClean="0"/>
              <a:t>가지 분석 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방법을 활용</a:t>
            </a:r>
            <a:endParaRPr lang="en-US" altLang="ko-KR" sz="1600" smtClean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DFEB983-59A2-4EA7-9790-21B45328A37B}"/>
              </a:ext>
            </a:extLst>
          </p:cNvPr>
          <p:cNvSpPr txBox="1"/>
          <p:nvPr/>
        </p:nvSpPr>
        <p:spPr>
          <a:xfrm>
            <a:off x="4872952" y="4773027"/>
            <a:ext cx="23821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mtClean="0"/>
              <a:t>Heatmap Clustering</a:t>
            </a:r>
            <a:endParaRPr lang="en-US" altLang="ko-KR" b="1" dirty="0"/>
          </a:p>
          <a:p>
            <a:pPr algn="ctr"/>
            <a:endParaRPr lang="en-US" altLang="ko-KR" sz="1600" smtClean="0"/>
          </a:p>
          <a:p>
            <a:pPr algn="ctr"/>
            <a:r>
              <a:rPr lang="en-US" altLang="ko-KR" sz="1600" smtClean="0"/>
              <a:t>LUAD</a:t>
            </a:r>
            <a:r>
              <a:rPr lang="ko-KR" altLang="en-US" sz="1600" smtClean="0"/>
              <a:t>와 </a:t>
            </a:r>
            <a:r>
              <a:rPr lang="en-US" altLang="ko-KR" sz="1600" smtClean="0"/>
              <a:t>LUSC</a:t>
            </a:r>
            <a:r>
              <a:rPr lang="ko-KR" altLang="en-US" sz="1600" smtClean="0"/>
              <a:t>에 속하는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유전자들을 군집화</a:t>
            </a:r>
            <a:endParaRPr lang="en-US" altLang="ko-KR" sz="1600" smtClean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3132817-0509-415F-A726-BFCC150C3DBB}"/>
              </a:ext>
            </a:extLst>
          </p:cNvPr>
          <p:cNvSpPr txBox="1"/>
          <p:nvPr/>
        </p:nvSpPr>
        <p:spPr>
          <a:xfrm>
            <a:off x="8275060" y="4773027"/>
            <a:ext cx="2352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mtClean="0"/>
              <a:t>Survival Analysis</a:t>
            </a:r>
          </a:p>
          <a:p>
            <a:pPr algn="ctr"/>
            <a:endParaRPr lang="en-US" altLang="ko-KR" sz="1600" smtClean="0"/>
          </a:p>
          <a:p>
            <a:pPr algn="ctr"/>
            <a:r>
              <a:rPr lang="en-US" altLang="ko-KR" sz="1600" smtClean="0"/>
              <a:t>LUAD</a:t>
            </a:r>
            <a:r>
              <a:rPr lang="ko-KR" altLang="en-US" sz="1600" smtClean="0"/>
              <a:t>와 </a:t>
            </a:r>
            <a:r>
              <a:rPr lang="en-US" altLang="ko-KR" sz="1600" smtClean="0"/>
              <a:t>LUSC</a:t>
            </a:r>
            <a:r>
              <a:rPr lang="ko-KR" altLang="en-US" sz="1600" smtClean="0"/>
              <a:t>에 속하는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유전자들을 확정</a:t>
            </a:r>
            <a:endParaRPr lang="en-US" altLang="ko-KR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29BD739-365B-43C0-9F48-5A600A546B3F}"/>
              </a:ext>
            </a:extLst>
          </p:cNvPr>
          <p:cNvSpPr/>
          <p:nvPr/>
        </p:nvSpPr>
        <p:spPr>
          <a:xfrm>
            <a:off x="1125423" y="2015067"/>
            <a:ext cx="9932043" cy="2523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300" b="1" smtClean="0">
                <a:solidFill>
                  <a:schemeClr val="tx1"/>
                </a:solidFill>
              </a:rPr>
              <a:t>An analysis for identifying the subtype-specific genes using TCGA lung cancer data set</a:t>
            </a:r>
            <a:endParaRPr lang="ko-KR" altLang="en-US" sz="33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32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302348A-BDB4-4A7F-861B-2FCD24F40519}"/>
              </a:ext>
            </a:extLst>
          </p:cNvPr>
          <p:cNvSpPr/>
          <p:nvPr/>
        </p:nvSpPr>
        <p:spPr>
          <a:xfrm>
            <a:off x="-142240" y="6431280"/>
            <a:ext cx="12334240" cy="4267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E64F52A-6EE6-4D13-904D-59AFA6F544AC}"/>
              </a:ext>
            </a:extLst>
          </p:cNvPr>
          <p:cNvSpPr txBox="1"/>
          <p:nvPr/>
        </p:nvSpPr>
        <p:spPr>
          <a:xfrm>
            <a:off x="943957" y="793095"/>
            <a:ext cx="2010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/>
              <a:t>Introduction</a:t>
            </a:r>
            <a:endParaRPr lang="ko-KR" altLang="en-US" sz="24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26A4BCCE-D47B-4AC7-93D3-20A3AE8EA1AE}"/>
              </a:ext>
            </a:extLst>
          </p:cNvPr>
          <p:cNvSpPr/>
          <p:nvPr/>
        </p:nvSpPr>
        <p:spPr>
          <a:xfrm>
            <a:off x="1035397" y="1275080"/>
            <a:ext cx="3301077" cy="983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08F095C-D9F5-4431-A4E4-AAFBF0741770}"/>
              </a:ext>
            </a:extLst>
          </p:cNvPr>
          <p:cNvSpPr txBox="1"/>
          <p:nvPr/>
        </p:nvSpPr>
        <p:spPr>
          <a:xfrm>
            <a:off x="943958" y="2101248"/>
            <a:ext cx="105982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/>
              <a:t>Lung Cancer</a:t>
            </a:r>
            <a:endParaRPr lang="en-US" altLang="ko-KR" sz="2000" b="1" dirty="0"/>
          </a:p>
          <a:p>
            <a:r>
              <a:rPr lang="en-US" altLang="ko-KR" sz="2000" smtClean="0"/>
              <a:t> NSCLC(</a:t>
            </a:r>
            <a:r>
              <a:rPr lang="ko-KR" altLang="en-US" sz="2000" smtClean="0"/>
              <a:t>비소세포폐암</a:t>
            </a:r>
            <a:r>
              <a:rPr lang="en-US" altLang="ko-KR" sz="2000" smtClean="0"/>
              <a:t>)</a:t>
            </a:r>
            <a:r>
              <a:rPr lang="ko-KR" altLang="en-US" sz="2000" smtClean="0"/>
              <a:t>과 </a:t>
            </a:r>
            <a:r>
              <a:rPr lang="en-US" altLang="ko-KR" sz="2000" smtClean="0"/>
              <a:t>SCLC(</a:t>
            </a:r>
            <a:r>
              <a:rPr lang="ko-KR" altLang="en-US" sz="2000" smtClean="0"/>
              <a:t>소세포폐암</a:t>
            </a:r>
            <a:r>
              <a:rPr lang="en-US" altLang="ko-KR" sz="2000" smtClean="0"/>
              <a:t>)</a:t>
            </a:r>
            <a:r>
              <a:rPr lang="ko-KR" altLang="en-US" sz="2000" smtClean="0"/>
              <a:t>으로 구분</a:t>
            </a:r>
            <a:endParaRPr lang="en-US" altLang="ko-KR" sz="2000" smtClean="0"/>
          </a:p>
          <a:p>
            <a:r>
              <a:rPr lang="en-US" altLang="ko-KR" sz="2000" smtClean="0"/>
              <a:t> NSCLC</a:t>
            </a:r>
            <a:r>
              <a:rPr lang="ko-KR" altLang="en-US" sz="2000" smtClean="0"/>
              <a:t>는 크게 </a:t>
            </a:r>
            <a:r>
              <a:rPr lang="en-US" altLang="ko-KR" sz="2000" smtClean="0"/>
              <a:t>LUAD(</a:t>
            </a:r>
            <a:r>
              <a:rPr lang="ko-KR" altLang="en-US" sz="2000" smtClean="0"/>
              <a:t>선암종</a:t>
            </a:r>
            <a:r>
              <a:rPr lang="en-US" altLang="ko-KR" sz="2000" smtClean="0"/>
              <a:t>)</a:t>
            </a:r>
            <a:r>
              <a:rPr lang="ko-KR" altLang="en-US" sz="2000" smtClean="0"/>
              <a:t>과 </a:t>
            </a:r>
            <a:r>
              <a:rPr lang="en-US" altLang="ko-KR" sz="2000" smtClean="0"/>
              <a:t>LUSC(</a:t>
            </a:r>
            <a:r>
              <a:rPr lang="ko-KR" altLang="en-US" sz="2000" smtClean="0"/>
              <a:t>편평세포암종</a:t>
            </a:r>
            <a:r>
              <a:rPr lang="en-US" altLang="ko-KR" sz="2000" smtClean="0"/>
              <a:t>)</a:t>
            </a:r>
            <a:r>
              <a:rPr lang="ko-KR" altLang="en-US" sz="2000" smtClean="0"/>
              <a:t>으로 구분</a:t>
            </a:r>
            <a:endParaRPr lang="en-US" altLang="ko-KR" sz="2000" smtClean="0"/>
          </a:p>
          <a:p>
            <a:r>
              <a:rPr lang="en-US" altLang="ko-KR" sz="2000" smtClean="0"/>
              <a:t> </a:t>
            </a:r>
            <a:endParaRPr lang="en-US" altLang="ko-KR" sz="2000" dirty="0"/>
          </a:p>
          <a:p>
            <a:r>
              <a:rPr lang="ko-KR" altLang="en-US" sz="2000" b="1" smtClean="0"/>
              <a:t>분</a:t>
            </a:r>
            <a:r>
              <a:rPr lang="ko-KR" altLang="en-US" sz="2000" b="1"/>
              <a:t>석</a:t>
            </a:r>
            <a:r>
              <a:rPr lang="ko-KR" altLang="en-US" sz="2000" b="1" smtClean="0"/>
              <a:t>의도</a:t>
            </a:r>
            <a:endParaRPr lang="en-US" altLang="ko-KR" sz="2000" b="1" dirty="0"/>
          </a:p>
          <a:p>
            <a:r>
              <a:rPr lang="en-US" altLang="ko-KR" sz="2000"/>
              <a:t> LUAD</a:t>
            </a:r>
            <a:r>
              <a:rPr lang="ko-KR" altLang="en-US" sz="2000"/>
              <a:t>와 </a:t>
            </a:r>
            <a:r>
              <a:rPr lang="en-US" altLang="ko-KR" sz="2000"/>
              <a:t>LUSC</a:t>
            </a:r>
            <a:r>
              <a:rPr lang="ko-KR" altLang="en-US" sz="2000"/>
              <a:t>에 어떤 유전자가 영향을 주는지 파악</a:t>
            </a:r>
            <a:endParaRPr lang="en-US" altLang="ko-KR" sz="2000"/>
          </a:p>
          <a:p>
            <a:endParaRPr lang="en-US" altLang="ko-KR" sz="2000" dirty="0"/>
          </a:p>
          <a:p>
            <a:r>
              <a:rPr lang="en-US" altLang="ko-KR" sz="2000" b="1" smtClean="0"/>
              <a:t>Data Set</a:t>
            </a:r>
            <a:endParaRPr lang="en-US" altLang="ko-KR" sz="2000" b="1" dirty="0"/>
          </a:p>
          <a:p>
            <a:r>
              <a:rPr lang="en-US" altLang="ko-KR" sz="2000" b="1"/>
              <a:t> </a:t>
            </a:r>
            <a:r>
              <a:rPr lang="ko-KR" altLang="en-US" sz="2000" smtClean="0"/>
              <a:t>수많은 유전자들 중 </a:t>
            </a:r>
            <a:r>
              <a:rPr lang="en-US" altLang="ko-KR" sz="2000" smtClean="0"/>
              <a:t>15</a:t>
            </a:r>
            <a:r>
              <a:rPr lang="ko-KR" altLang="en-US" sz="2000" smtClean="0"/>
              <a:t>개의 유전자를 활용한 데이터를 활용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3424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aptop computer on glass-top table">
            <a:extLst>
              <a:ext uri="{FF2B5EF4-FFF2-40B4-BE49-F238E27FC236}">
                <a16:creationId xmlns:a16="http://schemas.microsoft.com/office/drawing/2014/main" xmlns="" id="{B5BCEDF2-4C96-4805-8464-91C1B4BE65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5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958A923-74CF-4922-8782-F4C523818C0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8FFF096-4FAB-4458-9937-816AC5856519}"/>
              </a:ext>
            </a:extLst>
          </p:cNvPr>
          <p:cNvSpPr/>
          <p:nvPr/>
        </p:nvSpPr>
        <p:spPr>
          <a:xfrm>
            <a:off x="1066800" y="2021840"/>
            <a:ext cx="7183120" cy="3474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E2AD0CB-D145-4FF8-8231-BF5D163B47A8}"/>
              </a:ext>
            </a:extLst>
          </p:cNvPr>
          <p:cNvSpPr/>
          <p:nvPr/>
        </p:nvSpPr>
        <p:spPr>
          <a:xfrm>
            <a:off x="1807557" y="2839720"/>
            <a:ext cx="3301077" cy="983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AB7DC81-9A44-44A7-B0C4-DD6C427180EE}"/>
              </a:ext>
            </a:extLst>
          </p:cNvPr>
          <p:cNvSpPr txBox="1"/>
          <p:nvPr/>
        </p:nvSpPr>
        <p:spPr>
          <a:xfrm>
            <a:off x="1774305" y="2411307"/>
            <a:ext cx="1069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INDEX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B9FBDA7-71BD-4289-A9F0-435B4EA840C0}"/>
              </a:ext>
            </a:extLst>
          </p:cNvPr>
          <p:cNvSpPr txBox="1"/>
          <p:nvPr/>
        </p:nvSpPr>
        <p:spPr>
          <a:xfrm>
            <a:off x="1875905" y="3054387"/>
            <a:ext cx="34724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1</a:t>
            </a:r>
            <a:r>
              <a:rPr lang="en-US" altLang="ko-KR" sz="2000" smtClean="0"/>
              <a:t>. </a:t>
            </a:r>
            <a:r>
              <a:rPr lang="ko-KR" altLang="en-US" sz="2000" smtClean="0"/>
              <a:t>현장실습</a:t>
            </a:r>
            <a:endParaRPr lang="en-US" altLang="ko-KR" sz="2000" dirty="0"/>
          </a:p>
          <a:p>
            <a:r>
              <a:rPr lang="en-US" altLang="ko-KR" sz="2000"/>
              <a:t>2</a:t>
            </a:r>
            <a:r>
              <a:rPr lang="en-US" altLang="ko-KR" sz="2000" smtClean="0"/>
              <a:t>. </a:t>
            </a:r>
            <a:r>
              <a:rPr lang="ko-KR" altLang="en-US" sz="2000"/>
              <a:t>공모전 참가 </a:t>
            </a:r>
            <a:endParaRPr lang="en-US" altLang="ko-KR" sz="2000" dirty="0"/>
          </a:p>
          <a:p>
            <a:r>
              <a:rPr lang="en-US" altLang="ko-KR" sz="2000"/>
              <a:t>3</a:t>
            </a:r>
            <a:r>
              <a:rPr lang="en-US" altLang="ko-KR" sz="2000" smtClean="0"/>
              <a:t>. </a:t>
            </a:r>
            <a:r>
              <a:rPr lang="ko-KR" altLang="en-US" sz="2000" smtClean="0"/>
              <a:t>학부연구생 프로젝트 참가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98832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302348A-BDB4-4A7F-861B-2FCD24F40519}"/>
              </a:ext>
            </a:extLst>
          </p:cNvPr>
          <p:cNvSpPr/>
          <p:nvPr/>
        </p:nvSpPr>
        <p:spPr>
          <a:xfrm>
            <a:off x="-142240" y="6431280"/>
            <a:ext cx="12334240" cy="4267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E64F52A-6EE6-4D13-904D-59AFA6F544AC}"/>
              </a:ext>
            </a:extLst>
          </p:cNvPr>
          <p:cNvSpPr txBox="1"/>
          <p:nvPr/>
        </p:nvSpPr>
        <p:spPr>
          <a:xfrm>
            <a:off x="943957" y="793095"/>
            <a:ext cx="3116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/>
              <a:t>Heatmap Clustering</a:t>
            </a:r>
            <a:endParaRPr lang="ko-KR" altLang="en-US" sz="24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26A4BCCE-D47B-4AC7-93D3-20A3AE8EA1AE}"/>
              </a:ext>
            </a:extLst>
          </p:cNvPr>
          <p:cNvSpPr/>
          <p:nvPr/>
        </p:nvSpPr>
        <p:spPr>
          <a:xfrm>
            <a:off x="1035397" y="1275080"/>
            <a:ext cx="3301077" cy="983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B29BD739-365B-43C0-9F48-5A600A546B3F}"/>
              </a:ext>
            </a:extLst>
          </p:cNvPr>
          <p:cNvSpPr/>
          <p:nvPr/>
        </p:nvSpPr>
        <p:spPr>
          <a:xfrm>
            <a:off x="749504" y="1659710"/>
            <a:ext cx="4218768" cy="4222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08F095C-D9F5-4431-A4E4-AAFBF0741770}"/>
              </a:ext>
            </a:extLst>
          </p:cNvPr>
          <p:cNvSpPr txBox="1"/>
          <p:nvPr/>
        </p:nvSpPr>
        <p:spPr>
          <a:xfrm>
            <a:off x="5220304" y="2185926"/>
            <a:ext cx="584717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Groups</a:t>
            </a:r>
            <a:endParaRPr lang="en-US" altLang="ko-KR" sz="2000" b="1"/>
          </a:p>
          <a:p>
            <a:r>
              <a:rPr lang="en-US" altLang="ko-KR" sz="2000" smtClean="0"/>
              <a:t> - Group 1 : ARSE</a:t>
            </a:r>
            <a:r>
              <a:rPr lang="ko-KR" altLang="en-US" sz="2000" smtClean="0"/>
              <a:t>부터 아래로 </a:t>
            </a:r>
            <a:r>
              <a:rPr lang="en-US" altLang="ko-KR" sz="2000" smtClean="0"/>
              <a:t>6</a:t>
            </a:r>
            <a:r>
              <a:rPr lang="ko-KR" altLang="en-US" sz="2000" smtClean="0"/>
              <a:t>개의 유전자 그룹</a:t>
            </a:r>
            <a:endParaRPr lang="en-US" altLang="ko-KR" sz="2000"/>
          </a:p>
          <a:p>
            <a:r>
              <a:rPr lang="en-US" altLang="ko-KR" sz="2000" smtClean="0"/>
              <a:t> - Group 2 : Group1</a:t>
            </a:r>
            <a:r>
              <a:rPr lang="ko-KR" altLang="en-US" sz="2000" smtClean="0"/>
              <a:t>을 제외한 </a:t>
            </a:r>
            <a:r>
              <a:rPr lang="en-US" altLang="ko-KR" sz="2000" smtClean="0"/>
              <a:t>9</a:t>
            </a:r>
            <a:r>
              <a:rPr lang="ko-KR" altLang="en-US" sz="2000" smtClean="0"/>
              <a:t>개의 유전자 그룹</a:t>
            </a:r>
            <a:endParaRPr lang="en-US" altLang="ko-KR" sz="2000"/>
          </a:p>
          <a:p>
            <a:endParaRPr lang="en-US" altLang="ko-KR" sz="2000" b="1" smtClean="0"/>
          </a:p>
          <a:p>
            <a:endParaRPr lang="en-US" altLang="ko-KR" sz="2000" b="1"/>
          </a:p>
          <a:p>
            <a:endParaRPr lang="en-US" altLang="ko-KR" sz="2000" b="1"/>
          </a:p>
          <a:p>
            <a:r>
              <a:rPr lang="en-US" altLang="ko-KR" sz="2000" b="1" smtClean="0"/>
              <a:t>ITGA6, ANXA8, CSTA</a:t>
            </a:r>
            <a:endParaRPr lang="en-US" altLang="ko-KR" sz="2000" b="1" dirty="0"/>
          </a:p>
          <a:p>
            <a:r>
              <a:rPr lang="en-US" altLang="ko-KR" sz="2000"/>
              <a:t> </a:t>
            </a:r>
            <a:r>
              <a:rPr lang="en-US" altLang="ko-KR" sz="2000" smtClean="0"/>
              <a:t>- </a:t>
            </a:r>
            <a:r>
              <a:rPr lang="ko-KR" altLang="en-US" sz="2000" smtClean="0"/>
              <a:t>전형적으로 </a:t>
            </a:r>
            <a:r>
              <a:rPr lang="en-US" altLang="ko-KR" sz="2000" smtClean="0"/>
              <a:t>LUAD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LUSC</a:t>
            </a:r>
            <a:r>
              <a:rPr lang="ko-KR" altLang="en-US" sz="2000" smtClean="0"/>
              <a:t>로 나뉘어진다</a:t>
            </a:r>
            <a:r>
              <a:rPr lang="en-US" altLang="ko-KR" sz="2000" smtClean="0"/>
              <a:t>.</a:t>
            </a:r>
            <a:endParaRPr lang="en-US" altLang="ko-KR" sz="2000" dirty="0"/>
          </a:p>
          <a:p>
            <a:r>
              <a:rPr lang="en-US" altLang="ko-KR" sz="2000" smtClean="0"/>
              <a:t> - Survival Analysis</a:t>
            </a:r>
            <a:r>
              <a:rPr lang="ko-KR" altLang="en-US" sz="2000" smtClean="0"/>
              <a:t>를 통해 정확한 결과 확인</a:t>
            </a:r>
            <a:r>
              <a:rPr lang="en-US" altLang="ko-KR" sz="2000" smtClean="0"/>
              <a:t>.</a:t>
            </a:r>
            <a:endParaRPr lang="en-US" altLang="ko-K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04" y="1913467"/>
            <a:ext cx="4219575" cy="3969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316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302348A-BDB4-4A7F-861B-2FCD24F40519}"/>
              </a:ext>
            </a:extLst>
          </p:cNvPr>
          <p:cNvSpPr/>
          <p:nvPr/>
        </p:nvSpPr>
        <p:spPr>
          <a:xfrm>
            <a:off x="-142240" y="6431280"/>
            <a:ext cx="12334240" cy="4267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E64F52A-6EE6-4D13-904D-59AFA6F544AC}"/>
              </a:ext>
            </a:extLst>
          </p:cNvPr>
          <p:cNvSpPr txBox="1"/>
          <p:nvPr/>
        </p:nvSpPr>
        <p:spPr>
          <a:xfrm>
            <a:off x="943957" y="793095"/>
            <a:ext cx="2643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/>
              <a:t>Survival Analysis</a:t>
            </a:r>
            <a:endParaRPr lang="ko-KR" altLang="en-US" sz="24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26A4BCCE-D47B-4AC7-93D3-20A3AE8EA1AE}"/>
              </a:ext>
            </a:extLst>
          </p:cNvPr>
          <p:cNvSpPr/>
          <p:nvPr/>
        </p:nvSpPr>
        <p:spPr>
          <a:xfrm>
            <a:off x="1035397" y="1275080"/>
            <a:ext cx="3301077" cy="983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B29BD739-365B-43C0-9F48-5A600A546B3F}"/>
              </a:ext>
            </a:extLst>
          </p:cNvPr>
          <p:cNvSpPr/>
          <p:nvPr/>
        </p:nvSpPr>
        <p:spPr>
          <a:xfrm>
            <a:off x="749504" y="1659710"/>
            <a:ext cx="4218768" cy="4222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08F095C-D9F5-4431-A4E4-AAFBF0741770}"/>
              </a:ext>
            </a:extLst>
          </p:cNvPr>
          <p:cNvSpPr txBox="1"/>
          <p:nvPr/>
        </p:nvSpPr>
        <p:spPr>
          <a:xfrm>
            <a:off x="5050975" y="1386670"/>
            <a:ext cx="712566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변수</a:t>
            </a:r>
            <a:endParaRPr lang="en-US" altLang="ko-KR" sz="2000" b="1"/>
          </a:p>
          <a:p>
            <a:r>
              <a:rPr lang="en-US" altLang="ko-KR" sz="2000"/>
              <a:t> - time : </a:t>
            </a:r>
            <a:r>
              <a:rPr lang="ko-KR" altLang="en-US" sz="2000"/>
              <a:t>생존기간 또는 검열기간</a:t>
            </a:r>
            <a:endParaRPr lang="en-US" altLang="ko-KR" sz="2000"/>
          </a:p>
          <a:p>
            <a:r>
              <a:rPr lang="en-US" altLang="ko-KR" sz="2000"/>
              <a:t> - status </a:t>
            </a:r>
          </a:p>
          <a:p>
            <a:r>
              <a:rPr lang="en-US" altLang="ko-KR" sz="2000"/>
              <a:t>     0 : </a:t>
            </a:r>
            <a:r>
              <a:rPr lang="ko-KR" altLang="en-US" sz="2000"/>
              <a:t>개인이 검열된 경우</a:t>
            </a:r>
            <a:endParaRPr lang="en-US" altLang="ko-KR" sz="2000"/>
          </a:p>
          <a:p>
            <a:r>
              <a:rPr lang="en-US" altLang="ko-KR" sz="2000"/>
              <a:t>     1 : </a:t>
            </a:r>
            <a:r>
              <a:rPr lang="ko-KR" altLang="en-US" sz="2000"/>
              <a:t>그 외인 경우</a:t>
            </a:r>
            <a:endParaRPr lang="en-US" altLang="ko-KR" sz="2000"/>
          </a:p>
          <a:p>
            <a:r>
              <a:rPr lang="en-US" altLang="ko-KR" sz="2000"/>
              <a:t> - x : Maintained </a:t>
            </a:r>
            <a:r>
              <a:rPr lang="ko-KR" altLang="en-US" sz="2000"/>
              <a:t>인지</a:t>
            </a:r>
            <a:r>
              <a:rPr lang="en-US" altLang="ko-KR" sz="2000"/>
              <a:t> Nonmaintained </a:t>
            </a:r>
            <a:r>
              <a:rPr lang="ko-KR" altLang="en-US" sz="2000"/>
              <a:t>인지의 </a:t>
            </a:r>
            <a:r>
              <a:rPr lang="ko-KR" altLang="en-US" sz="2000" smtClean="0"/>
              <a:t>여부</a:t>
            </a:r>
            <a:endParaRPr lang="en-US" altLang="ko-KR" sz="2000" b="1" smtClean="0"/>
          </a:p>
          <a:p>
            <a:endParaRPr lang="en-US" altLang="ko-KR" sz="2000" b="1"/>
          </a:p>
          <a:p>
            <a:r>
              <a:rPr lang="ko-KR" altLang="en-US" sz="2000" b="1" smtClean="0"/>
              <a:t>가설 검정</a:t>
            </a:r>
            <a:endParaRPr lang="en-US" altLang="ko-KR" sz="2000" b="1" dirty="0"/>
          </a:p>
          <a:p>
            <a:r>
              <a:rPr lang="en-US" altLang="ko-KR" sz="2000" smtClean="0"/>
              <a:t>H</a:t>
            </a:r>
            <a:r>
              <a:rPr lang="en-US" altLang="ko-KR" sz="2000" baseline="-25000" smtClean="0"/>
              <a:t>0</a:t>
            </a:r>
            <a:r>
              <a:rPr lang="en-US" altLang="ko-KR" sz="2000" smtClean="0"/>
              <a:t> : Maintained</a:t>
            </a:r>
            <a:r>
              <a:rPr lang="ko-KR" altLang="en-US" sz="2000" smtClean="0"/>
              <a:t>과</a:t>
            </a:r>
            <a:r>
              <a:rPr lang="en-US" altLang="ko-KR" sz="2000"/>
              <a:t> </a:t>
            </a:r>
            <a:r>
              <a:rPr lang="en-US" altLang="ko-KR" sz="2000" smtClean="0"/>
              <a:t>Nonmaintained</a:t>
            </a:r>
            <a:r>
              <a:rPr lang="ko-KR" altLang="en-US" sz="2000" smtClean="0"/>
              <a:t>의 사람들 간 차이가 없다</a:t>
            </a:r>
            <a:r>
              <a:rPr lang="en-US" altLang="ko-KR" sz="2000" smtClean="0"/>
              <a:t>.</a:t>
            </a:r>
          </a:p>
          <a:p>
            <a:r>
              <a:rPr lang="en-US" altLang="ko-KR" sz="2000" smtClean="0"/>
              <a:t>H</a:t>
            </a:r>
            <a:r>
              <a:rPr lang="en-US" altLang="ko-KR" sz="2000" baseline="-25000" smtClean="0"/>
              <a:t>1</a:t>
            </a:r>
            <a:r>
              <a:rPr lang="en-US" altLang="ko-KR" sz="2000" smtClean="0"/>
              <a:t> </a:t>
            </a:r>
            <a:r>
              <a:rPr lang="en-US" altLang="ko-KR" sz="2000"/>
              <a:t>: Maintained</a:t>
            </a:r>
            <a:r>
              <a:rPr lang="ko-KR" altLang="en-US" sz="2000"/>
              <a:t>과</a:t>
            </a:r>
            <a:r>
              <a:rPr lang="en-US" altLang="ko-KR" sz="2000"/>
              <a:t> Nonmaintained</a:t>
            </a:r>
            <a:r>
              <a:rPr lang="ko-KR" altLang="en-US" sz="2000"/>
              <a:t>의 사람들 간 차이가 </a:t>
            </a:r>
            <a:r>
              <a:rPr lang="ko-KR" altLang="en-US" sz="2000" smtClean="0"/>
              <a:t>있다</a:t>
            </a:r>
            <a:r>
              <a:rPr lang="en-US" altLang="ko-KR" sz="2000" smtClean="0"/>
              <a:t>.</a:t>
            </a:r>
            <a:endParaRPr lang="en-US" altLang="ko-KR" sz="2000"/>
          </a:p>
          <a:p>
            <a:endParaRPr lang="en-US" altLang="ko-KR" sz="2000" dirty="0"/>
          </a:p>
          <a:p>
            <a:r>
              <a:rPr lang="en-US" altLang="ko-KR" sz="2000" b="1" smtClean="0"/>
              <a:t>Log-rank Test</a:t>
            </a:r>
            <a:endParaRPr lang="en-US" altLang="ko-KR" sz="2000" b="1" dirty="0"/>
          </a:p>
          <a:p>
            <a:r>
              <a:rPr lang="en-US" altLang="ko-KR" sz="2000" smtClean="0"/>
              <a:t>- </a:t>
            </a:r>
            <a:r>
              <a:rPr lang="ko-KR" altLang="en-US" sz="2000" smtClean="0"/>
              <a:t>두 집단의 생존률을 비교하는 비모수적 가설 검정법</a:t>
            </a:r>
            <a:r>
              <a:rPr lang="en-US" altLang="ko-KR" sz="2000" smtClean="0"/>
              <a:t>.</a:t>
            </a:r>
          </a:p>
          <a:p>
            <a:r>
              <a:rPr lang="en-US" altLang="ko-KR" sz="2000" smtClean="0"/>
              <a:t>- </a:t>
            </a:r>
            <a:r>
              <a:rPr lang="ko-KR" altLang="en-US" sz="2000" smtClean="0"/>
              <a:t>집단별 각 구간의 사망 기대빈도를 활용하여 생존률 비교</a:t>
            </a:r>
            <a:r>
              <a:rPr lang="en-US" altLang="ko-KR" sz="2000" smtClean="0"/>
              <a:t>.</a:t>
            </a:r>
          </a:p>
          <a:p>
            <a:endParaRPr lang="en-US" altLang="ko-KR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04" y="1879600"/>
            <a:ext cx="4218768" cy="4009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07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302348A-BDB4-4A7F-861B-2FCD24F40519}"/>
              </a:ext>
            </a:extLst>
          </p:cNvPr>
          <p:cNvSpPr/>
          <p:nvPr/>
        </p:nvSpPr>
        <p:spPr>
          <a:xfrm>
            <a:off x="-142240" y="6431280"/>
            <a:ext cx="12334240" cy="4267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E64F52A-6EE6-4D13-904D-59AFA6F544AC}"/>
              </a:ext>
            </a:extLst>
          </p:cNvPr>
          <p:cNvSpPr txBox="1"/>
          <p:nvPr/>
        </p:nvSpPr>
        <p:spPr>
          <a:xfrm>
            <a:off x="943957" y="793095"/>
            <a:ext cx="5569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/>
              <a:t>Example of Survival Analysis : ITGA6</a:t>
            </a:r>
            <a:endParaRPr lang="ko-KR" altLang="en-US" sz="24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26A4BCCE-D47B-4AC7-93D3-20A3AE8EA1AE}"/>
              </a:ext>
            </a:extLst>
          </p:cNvPr>
          <p:cNvSpPr/>
          <p:nvPr/>
        </p:nvSpPr>
        <p:spPr>
          <a:xfrm>
            <a:off x="1035397" y="1275080"/>
            <a:ext cx="5478226" cy="816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37496" y="1591733"/>
            <a:ext cx="88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LUAD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87953" y="1591733"/>
            <a:ext cx="88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accent1"/>
                </a:solidFill>
              </a:rPr>
              <a:t>LUSC</a:t>
            </a:r>
            <a:endParaRPr lang="ko-KR" altLang="en-US" b="1">
              <a:solidFill>
                <a:schemeClr val="accent1"/>
              </a:solidFill>
            </a:endParaRPr>
          </a:p>
        </p:txBody>
      </p:sp>
      <p:pic>
        <p:nvPicPr>
          <p:cNvPr id="12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90" y="2208197"/>
            <a:ext cx="3951347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769" y="2208197"/>
            <a:ext cx="3768902" cy="360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08F095C-D9F5-4431-A4E4-AAFBF0741770}"/>
              </a:ext>
            </a:extLst>
          </p:cNvPr>
          <p:cNvSpPr txBox="1"/>
          <p:nvPr/>
        </p:nvSpPr>
        <p:spPr>
          <a:xfrm>
            <a:off x="8258212" y="2208196"/>
            <a:ext cx="393378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smtClean="0"/>
              <a:t>LUAD</a:t>
            </a:r>
            <a:r>
              <a:rPr lang="ko-KR" altLang="en-US" sz="1700" smtClean="0"/>
              <a:t>에서 </a:t>
            </a:r>
            <a:r>
              <a:rPr lang="en-US" altLang="ko-KR" sz="1700" smtClean="0"/>
              <a:t>Log-rank p-value</a:t>
            </a:r>
            <a:r>
              <a:rPr lang="ko-KR" altLang="en-US" sz="1700" smtClean="0"/>
              <a:t>값이 매우 적기 때문에 귀무가설을 기각함을 알 수 있습니다</a:t>
            </a:r>
            <a:r>
              <a:rPr lang="en-US" altLang="ko-KR" sz="1700" smtClean="0"/>
              <a:t>.</a:t>
            </a:r>
          </a:p>
          <a:p>
            <a:r>
              <a:rPr lang="ko-KR" altLang="en-US" sz="1700" smtClean="0"/>
              <a:t>하지만</a:t>
            </a:r>
            <a:r>
              <a:rPr lang="en-US" altLang="ko-KR" sz="1700" smtClean="0"/>
              <a:t>, LUSC</a:t>
            </a:r>
            <a:r>
              <a:rPr lang="ko-KR" altLang="en-US" sz="1700" smtClean="0"/>
              <a:t>에서는 </a:t>
            </a:r>
            <a:r>
              <a:rPr lang="en-US" altLang="ko-KR" sz="1700" smtClean="0"/>
              <a:t>Log-rank p-value</a:t>
            </a:r>
            <a:r>
              <a:rPr lang="ko-KR" altLang="en-US" sz="1700" smtClean="0"/>
              <a:t>값이 매우 크기 때문에 귀무가설을 기각하지 못함을 알 수 있습니다</a:t>
            </a:r>
            <a:r>
              <a:rPr lang="en-US" altLang="ko-KR" sz="1700" smtClean="0"/>
              <a:t>.</a:t>
            </a:r>
          </a:p>
          <a:p>
            <a:endParaRPr lang="en-US" altLang="ko-KR" sz="1700"/>
          </a:p>
          <a:p>
            <a:r>
              <a:rPr lang="ko-KR" altLang="en-US" sz="1700" smtClean="0"/>
              <a:t>즉</a:t>
            </a:r>
            <a:r>
              <a:rPr lang="en-US" altLang="ko-KR" sz="1700" smtClean="0"/>
              <a:t>, LUAD</a:t>
            </a:r>
            <a:r>
              <a:rPr lang="ko-KR" altLang="en-US" sz="1700" smtClean="0"/>
              <a:t>에서는 </a:t>
            </a:r>
            <a:r>
              <a:rPr lang="en-US" altLang="ko-KR" sz="1700" smtClean="0"/>
              <a:t>high expression</a:t>
            </a:r>
            <a:r>
              <a:rPr lang="ko-KR" altLang="en-US" sz="1700" smtClean="0"/>
              <a:t>과 </a:t>
            </a:r>
            <a:r>
              <a:rPr lang="en-US" altLang="ko-KR" sz="1700" smtClean="0"/>
              <a:t>low expression</a:t>
            </a:r>
            <a:r>
              <a:rPr lang="ko-KR" altLang="en-US" sz="1700" smtClean="0"/>
              <a:t>간의 차이가 존재한다</a:t>
            </a:r>
            <a:r>
              <a:rPr lang="en-US" altLang="ko-KR" sz="1700" smtClean="0"/>
              <a:t>.</a:t>
            </a:r>
          </a:p>
          <a:p>
            <a:endParaRPr lang="en-US" altLang="ko-KR" sz="1700"/>
          </a:p>
          <a:p>
            <a:r>
              <a:rPr lang="ko-KR" altLang="en-US" sz="1700" smtClean="0"/>
              <a:t>그림상으로도 위의 결과를 확인할 수 있다</a:t>
            </a:r>
            <a:r>
              <a:rPr lang="en-US" altLang="ko-KR" sz="17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85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302348A-BDB4-4A7F-861B-2FCD24F40519}"/>
              </a:ext>
            </a:extLst>
          </p:cNvPr>
          <p:cNvSpPr/>
          <p:nvPr/>
        </p:nvSpPr>
        <p:spPr>
          <a:xfrm>
            <a:off x="-142240" y="6431280"/>
            <a:ext cx="12334240" cy="4267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E64F52A-6EE6-4D13-904D-59AFA6F544AC}"/>
              </a:ext>
            </a:extLst>
          </p:cNvPr>
          <p:cNvSpPr txBox="1"/>
          <p:nvPr/>
        </p:nvSpPr>
        <p:spPr>
          <a:xfrm>
            <a:off x="943957" y="79309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/>
              <a:t>포스터</a:t>
            </a:r>
            <a:endParaRPr lang="ko-KR" altLang="en-US" sz="24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6A4BCCE-D47B-4AC7-93D3-20A3AE8EA1AE}"/>
              </a:ext>
            </a:extLst>
          </p:cNvPr>
          <p:cNvSpPr/>
          <p:nvPr/>
        </p:nvSpPr>
        <p:spPr>
          <a:xfrm>
            <a:off x="1035397" y="1275080"/>
            <a:ext cx="3301077" cy="983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805679" y="3207733"/>
            <a:ext cx="7030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/>
              <a:t>⇒ </a:t>
            </a:r>
            <a:r>
              <a:rPr lang="ko-KR" altLang="en-US" sz="3000" smtClean="0"/>
              <a:t>옆의 포스터 </a:t>
            </a:r>
            <a:r>
              <a:rPr lang="en-US" altLang="ko-KR" sz="3000" smtClean="0"/>
              <a:t>PPT </a:t>
            </a:r>
            <a:r>
              <a:rPr lang="ko-KR" altLang="en-US" sz="3000" smtClean="0"/>
              <a:t>확인 부탁드립니다</a:t>
            </a:r>
            <a:r>
              <a:rPr lang="en-US" altLang="ko-KR" sz="3000" smtClean="0"/>
              <a:t>.</a:t>
            </a:r>
            <a:endParaRPr lang="ko-KR" altLang="en-US" sz="30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247" y="2419774"/>
            <a:ext cx="2019376" cy="3051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99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7F06F6A-3E37-40BB-A8A8-09CF388D2F6A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4000" b="1" dirty="0"/>
          </a:p>
          <a:p>
            <a:pPr algn="ctr"/>
            <a:endParaRPr lang="en-US" altLang="ko-KR" sz="4000" b="1" dirty="0"/>
          </a:p>
          <a:p>
            <a:pPr algn="ctr"/>
            <a:r>
              <a:rPr lang="ko-KR" altLang="en-US" sz="4000" b="1" smtClean="0"/>
              <a:t>감사합니다</a:t>
            </a:r>
            <a:r>
              <a:rPr lang="en-US" altLang="ko-KR" sz="4000" b="1" smtClean="0"/>
              <a:t>.</a:t>
            </a:r>
            <a:endParaRPr lang="ko-KR" alt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C8E9BBA-FE2B-4704-B3DE-E1980E1678B6}"/>
              </a:ext>
            </a:extLst>
          </p:cNvPr>
          <p:cNvSpPr txBox="1"/>
          <p:nvPr/>
        </p:nvSpPr>
        <p:spPr>
          <a:xfrm>
            <a:off x="5640185" y="290114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D579B9C-257C-45A5-994E-34F048B0E653}"/>
              </a:ext>
            </a:extLst>
          </p:cNvPr>
          <p:cNvSpPr/>
          <p:nvPr/>
        </p:nvSpPr>
        <p:spPr>
          <a:xfrm>
            <a:off x="7439891" y="3429000"/>
            <a:ext cx="3325091" cy="78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02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erson using laptop on white wooden table">
            <a:extLst>
              <a:ext uri="{FF2B5EF4-FFF2-40B4-BE49-F238E27FC236}">
                <a16:creationId xmlns:a16="http://schemas.microsoft.com/office/drawing/2014/main" xmlns="" id="{B0C48A47-E1D9-4D2A-87F5-45FA79920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47650"/>
            <a:ext cx="9525000" cy="636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C41733D-9552-4BC2-B041-2607CBA00BE1}"/>
              </a:ext>
            </a:extLst>
          </p:cNvPr>
          <p:cNvSpPr/>
          <p:nvPr/>
        </p:nvSpPr>
        <p:spPr>
          <a:xfrm>
            <a:off x="1005840" y="0"/>
            <a:ext cx="10170160" cy="6858000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200" b="1" smtClean="0"/>
              <a:t>현장실습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48903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302348A-BDB4-4A7F-861B-2FCD24F40519}"/>
              </a:ext>
            </a:extLst>
          </p:cNvPr>
          <p:cNvSpPr/>
          <p:nvPr/>
        </p:nvSpPr>
        <p:spPr>
          <a:xfrm>
            <a:off x="-142240" y="6431280"/>
            <a:ext cx="12334240" cy="4267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E64F52A-6EE6-4D13-904D-59AFA6F544AC}"/>
              </a:ext>
            </a:extLst>
          </p:cNvPr>
          <p:cNvSpPr txBox="1"/>
          <p:nvPr/>
        </p:nvSpPr>
        <p:spPr>
          <a:xfrm>
            <a:off x="943957" y="793095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/>
              <a:t>유튜넷 프로젝트</a:t>
            </a:r>
            <a:endParaRPr lang="ko-KR" altLang="en-US" sz="24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26A4BCCE-D47B-4AC7-93D3-20A3AE8EA1AE}"/>
              </a:ext>
            </a:extLst>
          </p:cNvPr>
          <p:cNvSpPr/>
          <p:nvPr/>
        </p:nvSpPr>
        <p:spPr>
          <a:xfrm>
            <a:off x="1035397" y="1275080"/>
            <a:ext cx="3301077" cy="983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0C991A9-D260-4825-B130-30C36B7C1F35}"/>
              </a:ext>
            </a:extLst>
          </p:cNvPr>
          <p:cNvSpPr txBox="1"/>
          <p:nvPr/>
        </p:nvSpPr>
        <p:spPr>
          <a:xfrm>
            <a:off x="1096357" y="2152373"/>
            <a:ext cx="839685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/>
              <a:t>유튜넷이란</a:t>
            </a:r>
            <a:r>
              <a:rPr lang="en-US" altLang="ko-KR" sz="2000" b="1" smtClean="0"/>
              <a:t>?</a:t>
            </a:r>
          </a:p>
          <a:p>
            <a:endParaRPr lang="en-US" altLang="ko-KR" sz="2000"/>
          </a:p>
          <a:p>
            <a:r>
              <a:rPr lang="ko-KR" altLang="en-US" sz="2000" smtClean="0"/>
              <a:t>유튜브 동영상 속에서 고객이 원하는 핵심 이슈를 빠르게 모니터링하고</a:t>
            </a:r>
            <a:r>
              <a:rPr lang="en-US" altLang="ko-KR" sz="2000" smtClean="0"/>
              <a:t>,</a:t>
            </a:r>
          </a:p>
          <a:p>
            <a:r>
              <a:rPr lang="ko-KR" altLang="en-US" sz="2000" smtClean="0"/>
              <a:t>인사이트를 발견하는 </a:t>
            </a:r>
            <a:r>
              <a:rPr lang="en-US" altLang="ko-KR" sz="2000" b="1" smtClean="0"/>
              <a:t>‘</a:t>
            </a:r>
            <a:r>
              <a:rPr lang="ko-KR" altLang="en-US" sz="2000" b="1" smtClean="0"/>
              <a:t>딥러닝 기반 동영상 분석 솔루션</a:t>
            </a:r>
            <a:r>
              <a:rPr lang="en-US" altLang="ko-KR" sz="2000" b="1" smtClean="0"/>
              <a:t>’</a:t>
            </a:r>
            <a:r>
              <a:rPr lang="ko-KR" altLang="en-US" sz="2000"/>
              <a:t> </a:t>
            </a:r>
            <a:r>
              <a:rPr lang="en-US" altLang="ko-KR" sz="2000" smtClean="0"/>
              <a:t>!!</a:t>
            </a:r>
          </a:p>
          <a:p>
            <a:endParaRPr lang="en-US" altLang="ko-KR" sz="2000"/>
          </a:p>
          <a:p>
            <a:endParaRPr lang="en-US" altLang="ko-KR" sz="2000" smtClean="0"/>
          </a:p>
          <a:p>
            <a:endParaRPr lang="en-US" altLang="ko-KR" sz="2000" dirty="0"/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ko-KR" altLang="en-US" sz="2000" smtClean="0"/>
              <a:t>영상 속에서 특정 키워드가 등장하는 구간 제공</a:t>
            </a:r>
            <a:endParaRPr lang="en-US" altLang="ko-KR" sz="2000" smtClean="0"/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ko-KR" altLang="en-US" sz="2000" smtClean="0"/>
              <a:t>키워드와 관련된 영상 속 텍스트와 댓글 수집 및 분석</a:t>
            </a:r>
            <a:endParaRPr lang="en-US" altLang="ko-KR" sz="2000" smtClean="0"/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ko-KR" altLang="en-US" sz="2000" smtClean="0"/>
              <a:t>제품 관련 정보의 긍</a:t>
            </a:r>
            <a:r>
              <a:rPr lang="en-US" altLang="ko-KR" sz="2000" smtClean="0"/>
              <a:t>/</a:t>
            </a:r>
            <a:r>
              <a:rPr lang="ko-KR" altLang="en-US" sz="2000" smtClean="0"/>
              <a:t>부정 분석</a:t>
            </a:r>
            <a:r>
              <a:rPr lang="en-US" altLang="ko-KR" sz="2000" smtClean="0"/>
              <a:t>(</a:t>
            </a:r>
            <a:r>
              <a:rPr lang="ko-KR" altLang="en-US" sz="2000" smtClean="0"/>
              <a:t>감정 분석</a:t>
            </a:r>
            <a:r>
              <a:rPr lang="en-US" altLang="ko-KR" sz="2000" smtClean="0"/>
              <a:t>)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30672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302348A-BDB4-4A7F-861B-2FCD24F40519}"/>
              </a:ext>
            </a:extLst>
          </p:cNvPr>
          <p:cNvSpPr/>
          <p:nvPr/>
        </p:nvSpPr>
        <p:spPr>
          <a:xfrm>
            <a:off x="-142240" y="6431280"/>
            <a:ext cx="12334240" cy="4267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E64F52A-6EE6-4D13-904D-59AFA6F544AC}"/>
              </a:ext>
            </a:extLst>
          </p:cNvPr>
          <p:cNvSpPr txBox="1"/>
          <p:nvPr/>
        </p:nvSpPr>
        <p:spPr>
          <a:xfrm>
            <a:off x="943957" y="79309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/>
              <a:t>참여 파트</a:t>
            </a:r>
            <a:endParaRPr lang="ko-KR" altLang="en-US" sz="24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13E13661-847B-459A-A2AF-4EF263D7F20D}"/>
              </a:ext>
            </a:extLst>
          </p:cNvPr>
          <p:cNvSpPr/>
          <p:nvPr/>
        </p:nvSpPr>
        <p:spPr>
          <a:xfrm>
            <a:off x="2468733" y="2078650"/>
            <a:ext cx="2876233" cy="287623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smtClean="0"/>
              <a:t>크롤링 서버</a:t>
            </a:r>
            <a:endParaRPr lang="ko-KR" altLang="en-US" sz="4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6231343-6616-4EFE-9577-53F2E735C2FF}"/>
              </a:ext>
            </a:extLst>
          </p:cNvPr>
          <p:cNvSpPr txBox="1"/>
          <p:nvPr/>
        </p:nvSpPr>
        <p:spPr>
          <a:xfrm>
            <a:off x="2531388" y="5172650"/>
            <a:ext cx="2710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smtClean="0"/>
              <a:t>최신 </a:t>
            </a:r>
            <a:r>
              <a:rPr lang="en-US" altLang="ko-KR" sz="1600" b="1" smtClean="0"/>
              <a:t>Youtube </a:t>
            </a:r>
            <a:r>
              <a:rPr lang="ko-KR" altLang="en-US" sz="1600" b="1" smtClean="0"/>
              <a:t>영상 실시간 </a:t>
            </a:r>
            <a:endParaRPr lang="en-US" altLang="ko-KR" sz="1600" b="1" smtClean="0"/>
          </a:p>
          <a:p>
            <a:pPr algn="ctr"/>
            <a:r>
              <a:rPr lang="ko-KR" altLang="en-US" sz="1600" b="1" smtClean="0"/>
              <a:t>크롤링으로 데이터 구축</a:t>
            </a:r>
            <a:endParaRPr lang="en-US" altLang="ko-KR" sz="1600" b="1" smtClean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26A4BCCE-D47B-4AC7-93D3-20A3AE8EA1AE}"/>
              </a:ext>
            </a:extLst>
          </p:cNvPr>
          <p:cNvSpPr/>
          <p:nvPr/>
        </p:nvSpPr>
        <p:spPr>
          <a:xfrm>
            <a:off x="1035397" y="1275080"/>
            <a:ext cx="3301077" cy="983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13E13661-847B-459A-A2AF-4EF263D7F20D}"/>
              </a:ext>
            </a:extLst>
          </p:cNvPr>
          <p:cNvSpPr/>
          <p:nvPr/>
        </p:nvSpPr>
        <p:spPr>
          <a:xfrm>
            <a:off x="6829954" y="2078651"/>
            <a:ext cx="2876233" cy="287623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smtClean="0"/>
              <a:t>형태소 분석</a:t>
            </a:r>
            <a:endParaRPr lang="ko-KR" altLang="en-US" sz="4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6231343-6616-4EFE-9577-53F2E735C2FF}"/>
              </a:ext>
            </a:extLst>
          </p:cNvPr>
          <p:cNvSpPr txBox="1"/>
          <p:nvPr/>
        </p:nvSpPr>
        <p:spPr>
          <a:xfrm>
            <a:off x="6492584" y="5172651"/>
            <a:ext cx="3550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smtClean="0"/>
              <a:t>데이터를 활용하여 형태소 분석 실시</a:t>
            </a:r>
            <a:endParaRPr lang="en-US" altLang="ko-KR" sz="1600" b="1" smtClean="0"/>
          </a:p>
          <a:p>
            <a:pPr algn="ctr"/>
            <a:r>
              <a:rPr lang="ko-KR" altLang="en-US" sz="1600" b="1" smtClean="0"/>
              <a:t>이후 활용하여 감정분석 실시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6329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302348A-BDB4-4A7F-861B-2FCD24F40519}"/>
              </a:ext>
            </a:extLst>
          </p:cNvPr>
          <p:cNvSpPr/>
          <p:nvPr/>
        </p:nvSpPr>
        <p:spPr>
          <a:xfrm>
            <a:off x="-142240" y="6431280"/>
            <a:ext cx="12334240" cy="4267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E64F52A-6EE6-4D13-904D-59AFA6F544AC}"/>
              </a:ext>
            </a:extLst>
          </p:cNvPr>
          <p:cNvSpPr txBox="1"/>
          <p:nvPr/>
        </p:nvSpPr>
        <p:spPr>
          <a:xfrm>
            <a:off x="943957" y="793095"/>
            <a:ext cx="4006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/>
              <a:t>크롤링 서버 및 형태소 분석</a:t>
            </a:r>
            <a:endParaRPr lang="ko-KR" altLang="en-US" sz="24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26A4BCCE-D47B-4AC7-93D3-20A3AE8EA1AE}"/>
              </a:ext>
            </a:extLst>
          </p:cNvPr>
          <p:cNvSpPr/>
          <p:nvPr/>
        </p:nvSpPr>
        <p:spPr>
          <a:xfrm>
            <a:off x="1035397" y="1275080"/>
            <a:ext cx="3914785" cy="1166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0C991A9-D260-4825-B130-30C36B7C1F35}"/>
              </a:ext>
            </a:extLst>
          </p:cNvPr>
          <p:cNvSpPr txBox="1"/>
          <p:nvPr/>
        </p:nvSpPr>
        <p:spPr>
          <a:xfrm>
            <a:off x="1096357" y="1729048"/>
            <a:ext cx="826713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/>
              <a:t>크롤링 서버 </a:t>
            </a:r>
            <a:r>
              <a:rPr lang="en-US" altLang="ko-KR" sz="2000" b="1" smtClean="0"/>
              <a:t>: </a:t>
            </a:r>
          </a:p>
          <a:p>
            <a:r>
              <a:rPr lang="en-US" altLang="ko-KR" sz="2000" smtClean="0"/>
              <a:t>- Selenium</a:t>
            </a:r>
            <a:r>
              <a:rPr lang="ko-KR" altLang="en-US" sz="2000" smtClean="0"/>
              <a:t>과</a:t>
            </a:r>
            <a:r>
              <a:rPr lang="en-US" altLang="ko-KR" sz="2000" smtClean="0"/>
              <a:t> Beautifulsoup</a:t>
            </a:r>
            <a:r>
              <a:rPr lang="ko-KR" altLang="en-US" sz="2000" smtClean="0"/>
              <a:t>을 </a:t>
            </a:r>
            <a:endParaRPr lang="en-US" altLang="ko-KR" sz="2000" smtClean="0"/>
          </a:p>
          <a:p>
            <a:r>
              <a:rPr lang="ko-KR" altLang="en-US" sz="2000" smtClean="0"/>
              <a:t>  활용한 크롤링 실시</a:t>
            </a:r>
            <a:endParaRPr lang="en-US" altLang="ko-KR" sz="2000" smtClean="0"/>
          </a:p>
          <a:p>
            <a:r>
              <a:rPr lang="en-US" altLang="ko-KR" sz="2000" smtClean="0"/>
              <a:t>- </a:t>
            </a:r>
            <a:r>
              <a:rPr lang="ko-KR" altLang="en-US" sz="2000" smtClean="0"/>
              <a:t>형태소 분석에 필요한 데이터 구축</a:t>
            </a:r>
            <a:endParaRPr lang="en-US" altLang="ko-KR" sz="2000" dirty="0"/>
          </a:p>
          <a:p>
            <a:endParaRPr lang="en-US" altLang="ko-KR" sz="2000" b="1" smtClean="0"/>
          </a:p>
          <a:p>
            <a:endParaRPr lang="en-US" altLang="ko-KR" sz="2000" b="1"/>
          </a:p>
          <a:p>
            <a:r>
              <a:rPr lang="ko-KR" altLang="en-US" sz="2000" b="1" smtClean="0"/>
              <a:t>형태소 분석 </a:t>
            </a:r>
            <a:r>
              <a:rPr lang="en-US" altLang="ko-KR" sz="2000" b="1" smtClean="0"/>
              <a:t>: </a:t>
            </a:r>
          </a:p>
          <a:p>
            <a:r>
              <a:rPr lang="en-US" altLang="ko-KR" sz="2000" smtClean="0"/>
              <a:t>- </a:t>
            </a:r>
            <a:r>
              <a:rPr lang="ko-KR" altLang="en-US" sz="2000" smtClean="0"/>
              <a:t>다양한 분석기를 활용</a:t>
            </a:r>
            <a:endParaRPr lang="en-US" altLang="ko-KR" sz="2000" smtClean="0"/>
          </a:p>
          <a:p>
            <a:r>
              <a:rPr lang="en-US" altLang="ko-KR" sz="2000" smtClean="0"/>
              <a:t>- </a:t>
            </a:r>
            <a:r>
              <a:rPr lang="ko-KR" altLang="en-US" sz="2000" smtClean="0"/>
              <a:t>각각의 분석기에서의 사전 구조 파악</a:t>
            </a:r>
            <a:r>
              <a:rPr lang="en-US" altLang="ko-KR" sz="2000" smtClean="0"/>
              <a:t> </a:t>
            </a:r>
            <a:r>
              <a:rPr lang="ko-KR" altLang="en-US" sz="2000" smtClean="0"/>
              <a:t>및 품사를 기준으로 분석</a:t>
            </a:r>
            <a:endParaRPr lang="en-US" altLang="ko-KR" sz="2000" smtClean="0"/>
          </a:p>
          <a:p>
            <a:r>
              <a:rPr lang="en-US" altLang="ko-KR" sz="2000" smtClean="0"/>
              <a:t>- </a:t>
            </a:r>
            <a:r>
              <a:rPr lang="ko-KR" altLang="en-US" sz="2000" smtClean="0"/>
              <a:t>자연어 처리 및 감정 분석을 위한 데이터 구축</a:t>
            </a: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r>
              <a:rPr lang="ko-KR" altLang="en-US" sz="2000" b="1" smtClean="0"/>
              <a:t>참고 </a:t>
            </a:r>
            <a:r>
              <a:rPr lang="en-US" altLang="ko-KR" sz="2000" b="1"/>
              <a:t>: </a:t>
            </a:r>
            <a:r>
              <a:rPr lang="en-US" altLang="ko-KR" sz="2000" b="1">
                <a:hlinkClick r:id="rId2"/>
              </a:rPr>
              <a:t>http://www.bigdatamart.co.kr/dataedu/index.php#youtunet</a:t>
            </a:r>
            <a:endParaRPr lang="en-US" altLang="ko-KR" sz="2000" b="1"/>
          </a:p>
          <a:p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6011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erson using laptop on white wooden table">
            <a:extLst>
              <a:ext uri="{FF2B5EF4-FFF2-40B4-BE49-F238E27FC236}">
                <a16:creationId xmlns:a16="http://schemas.microsoft.com/office/drawing/2014/main" xmlns="" id="{B0C48A47-E1D9-4D2A-87F5-45FA79920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47650"/>
            <a:ext cx="9525000" cy="636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C41733D-9552-4BC2-B041-2607CBA00BE1}"/>
              </a:ext>
            </a:extLst>
          </p:cNvPr>
          <p:cNvSpPr/>
          <p:nvPr/>
        </p:nvSpPr>
        <p:spPr>
          <a:xfrm>
            <a:off x="1005840" y="0"/>
            <a:ext cx="10170160" cy="6858000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200" b="1" smtClean="0"/>
              <a:t>공모전 참가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425351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302348A-BDB4-4A7F-861B-2FCD24F40519}"/>
              </a:ext>
            </a:extLst>
          </p:cNvPr>
          <p:cNvSpPr/>
          <p:nvPr/>
        </p:nvSpPr>
        <p:spPr>
          <a:xfrm>
            <a:off x="-142240" y="6431280"/>
            <a:ext cx="12334240" cy="4267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966BDCA-FE41-4AE7-8726-887F18EC9AA1}"/>
              </a:ext>
            </a:extLst>
          </p:cNvPr>
          <p:cNvSpPr/>
          <p:nvPr/>
        </p:nvSpPr>
        <p:spPr>
          <a:xfrm>
            <a:off x="1035397" y="1275080"/>
            <a:ext cx="3301077" cy="983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E64F52A-6EE6-4D13-904D-59AFA6F544AC}"/>
              </a:ext>
            </a:extLst>
          </p:cNvPr>
          <p:cNvSpPr txBox="1"/>
          <p:nvPr/>
        </p:nvSpPr>
        <p:spPr>
          <a:xfrm>
            <a:off x="943957" y="79309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공모전 소개</a:t>
            </a:r>
            <a:endParaRPr lang="ko-KR" altLang="en-US" sz="2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3576E49A-02D6-40EB-99B5-6118CBCEBF36}"/>
              </a:ext>
            </a:extLst>
          </p:cNvPr>
          <p:cNvSpPr/>
          <p:nvPr/>
        </p:nvSpPr>
        <p:spPr>
          <a:xfrm>
            <a:off x="335280" y="1727200"/>
            <a:ext cx="5679440" cy="2194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1C65C08-DAB4-48BD-BF71-E020151589F3}"/>
              </a:ext>
            </a:extLst>
          </p:cNvPr>
          <p:cNvSpPr/>
          <p:nvPr/>
        </p:nvSpPr>
        <p:spPr>
          <a:xfrm>
            <a:off x="6177280" y="1727200"/>
            <a:ext cx="5679440" cy="2194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BC5090FF-92A9-41D9-A1B3-DD09F5B76A64}"/>
              </a:ext>
            </a:extLst>
          </p:cNvPr>
          <p:cNvSpPr/>
          <p:nvPr/>
        </p:nvSpPr>
        <p:spPr>
          <a:xfrm>
            <a:off x="335280" y="4079240"/>
            <a:ext cx="5679440" cy="2194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7D79197-218D-40F5-9A45-3A392F73F871}"/>
              </a:ext>
            </a:extLst>
          </p:cNvPr>
          <p:cNvSpPr/>
          <p:nvPr/>
        </p:nvSpPr>
        <p:spPr>
          <a:xfrm>
            <a:off x="6177280" y="4079240"/>
            <a:ext cx="5679440" cy="2194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F2B2CD12-1684-4AE7-A312-0BB62BAE008D}"/>
              </a:ext>
            </a:extLst>
          </p:cNvPr>
          <p:cNvSpPr/>
          <p:nvPr/>
        </p:nvSpPr>
        <p:spPr>
          <a:xfrm>
            <a:off x="217055" y="1608513"/>
            <a:ext cx="2251678" cy="5555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schemeClr val="tx1"/>
                </a:solidFill>
              </a:rPr>
              <a:t>주제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D405BE0-417C-4ADD-81C2-86CB83228759}"/>
              </a:ext>
            </a:extLst>
          </p:cNvPr>
          <p:cNvSpPr/>
          <p:nvPr/>
        </p:nvSpPr>
        <p:spPr>
          <a:xfrm>
            <a:off x="6096000" y="1608513"/>
            <a:ext cx="2251678" cy="5555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데이터 전처리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EDB00211-1E93-4BAE-9A8F-61108DAE179E}"/>
              </a:ext>
            </a:extLst>
          </p:cNvPr>
          <p:cNvSpPr/>
          <p:nvPr/>
        </p:nvSpPr>
        <p:spPr>
          <a:xfrm>
            <a:off x="217055" y="3997729"/>
            <a:ext cx="2251678" cy="5555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선수 선택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B8D73985-4AC2-49AA-8F1D-D7D3988EA9A3}"/>
              </a:ext>
            </a:extLst>
          </p:cNvPr>
          <p:cNvSpPr/>
          <p:nvPr/>
        </p:nvSpPr>
        <p:spPr>
          <a:xfrm>
            <a:off x="6096000" y="3997729"/>
            <a:ext cx="2251678" cy="5555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결론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C389A3D-87CA-413A-A782-4566A78701DA}"/>
              </a:ext>
            </a:extLst>
          </p:cNvPr>
          <p:cNvSpPr txBox="1"/>
          <p:nvPr/>
        </p:nvSpPr>
        <p:spPr>
          <a:xfrm>
            <a:off x="461911" y="2399146"/>
            <a:ext cx="3911648" cy="1269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1600" smtClean="0"/>
              <a:t>1. KBL 3</a:t>
            </a:r>
            <a:r>
              <a:rPr lang="ko-KR" altLang="en-US" sz="1600" smtClean="0"/>
              <a:t>년 시즌 데이터를 기반으로 </a:t>
            </a:r>
            <a:endParaRPr lang="en-US" altLang="ko-KR" sz="1600" smtClean="0"/>
          </a:p>
          <a:p>
            <a:pPr>
              <a:spcBef>
                <a:spcPts val="500"/>
              </a:spcBef>
            </a:pPr>
            <a:r>
              <a:rPr lang="en-US" altLang="ko-KR" sz="1600"/>
              <a:t> </a:t>
            </a:r>
            <a:r>
              <a:rPr lang="en-US" altLang="ko-KR" sz="1600" smtClean="0"/>
              <a:t>  </a:t>
            </a:r>
            <a:r>
              <a:rPr lang="ko-KR" altLang="en-US" sz="1600" smtClean="0"/>
              <a:t>올스타 선수 </a:t>
            </a:r>
            <a:r>
              <a:rPr lang="en-US" altLang="ko-KR" sz="1600" smtClean="0"/>
              <a:t>12</a:t>
            </a:r>
            <a:r>
              <a:rPr lang="ko-KR" altLang="en-US" sz="1600" smtClean="0"/>
              <a:t>명 선발</a:t>
            </a:r>
            <a:endParaRPr lang="en-US" altLang="ko-KR" sz="1600" smtClean="0"/>
          </a:p>
          <a:p>
            <a:pPr>
              <a:spcBef>
                <a:spcPts val="500"/>
              </a:spcBef>
            </a:pPr>
            <a:r>
              <a:rPr lang="en-US" altLang="ko-KR" sz="1600" smtClean="0"/>
              <a:t>2. </a:t>
            </a:r>
            <a:r>
              <a:rPr lang="ko-KR" altLang="en-US" sz="1600" smtClean="0"/>
              <a:t>인기 투표가 아닌 데이터 기반으로</a:t>
            </a:r>
            <a:endParaRPr lang="en-US" altLang="ko-KR" sz="1600" smtClean="0"/>
          </a:p>
          <a:p>
            <a:pPr>
              <a:spcBef>
                <a:spcPts val="500"/>
              </a:spcBef>
            </a:pPr>
            <a:r>
              <a:rPr lang="en-US" altLang="ko-KR" sz="1600"/>
              <a:t> </a:t>
            </a:r>
            <a:r>
              <a:rPr lang="en-US" altLang="ko-KR" sz="1600" smtClean="0"/>
              <a:t>  </a:t>
            </a:r>
            <a:r>
              <a:rPr lang="ko-KR" altLang="en-US" sz="1600" smtClean="0"/>
              <a:t>증명할 수 있는 주제가 있는 선수 선발</a:t>
            </a:r>
            <a:endParaRPr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C85425A-2A4C-4895-BFB1-2DF4B27583C3}"/>
              </a:ext>
            </a:extLst>
          </p:cNvPr>
          <p:cNvSpPr txBox="1"/>
          <p:nvPr/>
        </p:nvSpPr>
        <p:spPr>
          <a:xfrm>
            <a:off x="6363362" y="2399146"/>
            <a:ext cx="4245073" cy="1269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1600"/>
              <a:t>1</a:t>
            </a:r>
            <a:r>
              <a:rPr lang="en-US" altLang="ko-KR" sz="1600" smtClean="0"/>
              <a:t>. </a:t>
            </a:r>
            <a:r>
              <a:rPr lang="ko-KR" altLang="en-US" sz="1600" smtClean="0"/>
              <a:t>변수 형태 지정</a:t>
            </a:r>
            <a:endParaRPr lang="en-US" altLang="ko-KR" sz="1600" dirty="0"/>
          </a:p>
          <a:p>
            <a:pPr>
              <a:spcBef>
                <a:spcPts val="500"/>
              </a:spcBef>
            </a:pPr>
            <a:r>
              <a:rPr lang="en-US" altLang="ko-KR" sz="1600"/>
              <a:t>2</a:t>
            </a:r>
            <a:r>
              <a:rPr lang="en-US" altLang="ko-KR" sz="1600" smtClean="0"/>
              <a:t>. </a:t>
            </a:r>
            <a:r>
              <a:rPr lang="ko-KR" altLang="en-US" sz="1600" smtClean="0"/>
              <a:t>필요 변수 생성</a:t>
            </a:r>
            <a:endParaRPr lang="en-US" altLang="ko-KR" sz="1600" smtClean="0"/>
          </a:p>
          <a:p>
            <a:pPr>
              <a:spcBef>
                <a:spcPts val="500"/>
              </a:spcBef>
            </a:pPr>
            <a:r>
              <a:rPr lang="en-US" altLang="ko-KR" sz="1600" smtClean="0"/>
              <a:t>3. 3</a:t>
            </a:r>
            <a:r>
              <a:rPr lang="ko-KR" altLang="en-US" sz="1600" smtClean="0"/>
              <a:t>년치 데이터 병합 및 무의미한 변수 제거</a:t>
            </a:r>
            <a:endParaRPr lang="en-US" altLang="ko-KR" sz="1600" dirty="0"/>
          </a:p>
          <a:p>
            <a:pPr>
              <a:spcBef>
                <a:spcPts val="500"/>
              </a:spcBef>
            </a:pPr>
            <a:r>
              <a:rPr lang="en-US" altLang="ko-KR" sz="1600"/>
              <a:t>4</a:t>
            </a:r>
            <a:r>
              <a:rPr lang="en-US" altLang="ko-KR" sz="1600" smtClean="0"/>
              <a:t>. </a:t>
            </a:r>
            <a:r>
              <a:rPr lang="ko-KR" altLang="en-US" sz="1600" smtClean="0"/>
              <a:t>모델링을 통한 결측치 제거</a:t>
            </a:r>
            <a:endParaRPr lang="ko-KR" alt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3B1C330-F234-4A7B-9E96-B0FACD793BF3}"/>
              </a:ext>
            </a:extLst>
          </p:cNvPr>
          <p:cNvSpPr txBox="1"/>
          <p:nvPr/>
        </p:nvSpPr>
        <p:spPr>
          <a:xfrm>
            <a:off x="461911" y="4810011"/>
            <a:ext cx="5301451" cy="1269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1600"/>
              <a:t>1</a:t>
            </a:r>
            <a:r>
              <a:rPr lang="en-US" altLang="ko-KR" sz="1600" smtClean="0"/>
              <a:t>. </a:t>
            </a:r>
            <a:r>
              <a:rPr lang="ko-KR" altLang="en-US" sz="1600" smtClean="0"/>
              <a:t>모델링을 통해 변수 중요도 파악</a:t>
            </a:r>
            <a:endParaRPr lang="en-US" altLang="ko-KR" sz="1600" dirty="0"/>
          </a:p>
          <a:p>
            <a:pPr>
              <a:spcBef>
                <a:spcPts val="500"/>
              </a:spcBef>
            </a:pPr>
            <a:r>
              <a:rPr lang="en-US" altLang="ko-KR" sz="1600" smtClean="0"/>
              <a:t>2. </a:t>
            </a:r>
            <a:r>
              <a:rPr lang="ko-KR" altLang="en-US" sz="1600" smtClean="0"/>
              <a:t>중요 변수 결정 및 가중치 결정</a:t>
            </a:r>
            <a:endParaRPr lang="en-US" altLang="ko-KR" sz="1600" dirty="0"/>
          </a:p>
          <a:p>
            <a:pPr>
              <a:spcBef>
                <a:spcPts val="500"/>
              </a:spcBef>
            </a:pPr>
            <a:r>
              <a:rPr lang="en-US" altLang="ko-KR" sz="1600" smtClean="0"/>
              <a:t>3. </a:t>
            </a:r>
            <a:r>
              <a:rPr lang="ko-KR" altLang="en-US" sz="1600" smtClean="0"/>
              <a:t>시각화를 활용한 가중치들의 부호 결정</a:t>
            </a:r>
            <a:endParaRPr lang="en-US" altLang="ko-KR" sz="1600" dirty="0"/>
          </a:p>
          <a:p>
            <a:pPr>
              <a:spcBef>
                <a:spcPts val="500"/>
              </a:spcBef>
            </a:pPr>
            <a:r>
              <a:rPr lang="en-US" altLang="ko-KR" sz="1600"/>
              <a:t>4</a:t>
            </a:r>
            <a:r>
              <a:rPr lang="en-US" altLang="ko-KR" sz="1600" smtClean="0"/>
              <a:t>. </a:t>
            </a:r>
            <a:r>
              <a:rPr lang="ko-KR" altLang="en-US" sz="1600" smtClean="0"/>
              <a:t>포지션 별 선수들의 능력 평가 지표가 되는 수식 결정</a:t>
            </a:r>
            <a:endParaRPr lang="en-US" altLang="ko-KR" sz="1600" smtClean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AC7C487-0509-4DAE-AD32-189F9DCEAC85}"/>
              </a:ext>
            </a:extLst>
          </p:cNvPr>
          <p:cNvSpPr txBox="1"/>
          <p:nvPr/>
        </p:nvSpPr>
        <p:spPr>
          <a:xfrm>
            <a:off x="6363362" y="4810010"/>
            <a:ext cx="4059125" cy="648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1600"/>
              <a:t>1</a:t>
            </a:r>
            <a:r>
              <a:rPr lang="en-US" altLang="ko-KR" sz="1600" smtClean="0"/>
              <a:t>. </a:t>
            </a:r>
            <a:r>
              <a:rPr lang="ko-KR" altLang="en-US" sz="1600" smtClean="0"/>
              <a:t>편차가 심한 선수들은 순위권에서 제외</a:t>
            </a:r>
            <a:endParaRPr lang="en-US" altLang="ko-KR" sz="1600" dirty="0"/>
          </a:p>
          <a:p>
            <a:pPr>
              <a:spcBef>
                <a:spcPts val="500"/>
              </a:spcBef>
            </a:pPr>
            <a:r>
              <a:rPr lang="en-US" altLang="ko-KR" sz="1600"/>
              <a:t>2</a:t>
            </a:r>
            <a:r>
              <a:rPr lang="en-US" altLang="ko-KR" sz="1600" smtClean="0"/>
              <a:t>. </a:t>
            </a:r>
            <a:r>
              <a:rPr lang="ko-KR" altLang="en-US" sz="1600" smtClean="0"/>
              <a:t>포지션 별로 필요수의 올스타 선수 선발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2385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302348A-BDB4-4A7F-861B-2FCD24F40519}"/>
              </a:ext>
            </a:extLst>
          </p:cNvPr>
          <p:cNvSpPr/>
          <p:nvPr/>
        </p:nvSpPr>
        <p:spPr>
          <a:xfrm>
            <a:off x="-142240" y="6431280"/>
            <a:ext cx="12334240" cy="4267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E64F52A-6EE6-4D13-904D-59AFA6F544AC}"/>
              </a:ext>
            </a:extLst>
          </p:cNvPr>
          <p:cNvSpPr txBox="1"/>
          <p:nvPr/>
        </p:nvSpPr>
        <p:spPr>
          <a:xfrm>
            <a:off x="943957" y="79309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/>
              <a:t>분석 방향</a:t>
            </a:r>
            <a:endParaRPr lang="ko-KR" altLang="en-US" sz="24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BF57AB4A-FBF8-4E14-A186-CF66FF10BF58}"/>
              </a:ext>
            </a:extLst>
          </p:cNvPr>
          <p:cNvSpPr/>
          <p:nvPr/>
        </p:nvSpPr>
        <p:spPr>
          <a:xfrm>
            <a:off x="1035397" y="1275080"/>
            <a:ext cx="3301077" cy="983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43957" y="2252134"/>
            <a:ext cx="103060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dirty="0" smtClean="0">
                <a:latin typeface="휴먼편지체" panose="02030504000101010101" pitchFamily="18" charset="-127"/>
                <a:ea typeface="휴먼편지체" panose="02030504000101010101" pitchFamily="18" charset="-127"/>
                <a:cs typeface="Microsoft Himalaya" panose="01010100010101010101" pitchFamily="2" charset="0"/>
              </a:rPr>
              <a:t>포지션 별 가장 능력이 좋은 선수들은 어떤 선수 들인가</a:t>
            </a:r>
            <a:r>
              <a:rPr lang="en-US" altLang="ko-KR" sz="2600" dirty="0" smtClean="0">
                <a:latin typeface="휴먼편지체" panose="02030504000101010101" pitchFamily="18" charset="-127"/>
                <a:ea typeface="휴먼편지체" panose="02030504000101010101" pitchFamily="18" charset="-127"/>
                <a:cs typeface="Microsoft Himalaya" panose="01010100010101010101" pitchFamily="2" charset="0"/>
              </a:rPr>
              <a:t>?</a:t>
            </a:r>
          </a:p>
          <a:p>
            <a:pPr algn="ctr"/>
            <a:r>
              <a:rPr lang="en-US" altLang="ko-KR" sz="2000" dirty="0" smtClean="0">
                <a:latin typeface="휴먼편지체" panose="02030504000101010101" pitchFamily="18" charset="-127"/>
                <a:ea typeface="휴먼편지체" panose="02030504000101010101" pitchFamily="18" charset="-127"/>
                <a:cs typeface="Microsoft Himalaya" panose="01010100010101010101" pitchFamily="2" charset="0"/>
              </a:rPr>
              <a:t>(</a:t>
            </a:r>
            <a:r>
              <a:rPr lang="ko-KR" altLang="en-US" sz="2000" dirty="0" smtClean="0">
                <a:latin typeface="휴먼편지체" panose="02030504000101010101" pitchFamily="18" charset="-127"/>
                <a:ea typeface="휴먼편지체" panose="02030504000101010101" pitchFamily="18" charset="-127"/>
                <a:cs typeface="Microsoft Himalaya" panose="01010100010101010101" pitchFamily="2" charset="0"/>
              </a:rPr>
              <a:t>즉</a:t>
            </a:r>
            <a:r>
              <a:rPr lang="en-US" altLang="ko-KR" sz="2000" dirty="0" smtClean="0">
                <a:latin typeface="휴먼편지체" panose="02030504000101010101" pitchFamily="18" charset="-127"/>
                <a:ea typeface="휴먼편지체" panose="02030504000101010101" pitchFamily="18" charset="-127"/>
                <a:cs typeface="Microsoft Himalaya" panose="01010100010101010101" pitchFamily="2" charset="0"/>
              </a:rPr>
              <a:t>, </a:t>
            </a:r>
            <a:r>
              <a:rPr lang="ko-KR" altLang="en-US" sz="2000" dirty="0" smtClean="0">
                <a:latin typeface="휴먼편지체" panose="02030504000101010101" pitchFamily="18" charset="-127"/>
                <a:ea typeface="휴먼편지체" panose="02030504000101010101" pitchFamily="18" charset="-127"/>
                <a:cs typeface="Microsoft Himalaya" panose="01010100010101010101" pitchFamily="2" charset="0"/>
              </a:rPr>
              <a:t>각 포지션에서의 </a:t>
            </a:r>
            <a:r>
              <a:rPr lang="ko-KR" altLang="en-US" sz="2000" dirty="0" err="1" smtClean="0">
                <a:latin typeface="휴먼편지체" panose="02030504000101010101" pitchFamily="18" charset="-127"/>
                <a:ea typeface="휴먼편지체" panose="02030504000101010101" pitchFamily="18" charset="-127"/>
                <a:cs typeface="Microsoft Himalaya" panose="01010100010101010101" pitchFamily="2" charset="0"/>
              </a:rPr>
              <a:t>능력치를</a:t>
            </a:r>
            <a:r>
              <a:rPr lang="ko-KR" altLang="en-US" sz="2000" dirty="0" smtClean="0">
                <a:latin typeface="휴먼편지체" panose="02030504000101010101" pitchFamily="18" charset="-127"/>
                <a:ea typeface="휴먼편지체" panose="02030504000101010101" pitchFamily="18" charset="-127"/>
                <a:cs typeface="Microsoft Himalaya" panose="01010100010101010101" pitchFamily="2" charset="0"/>
              </a:rPr>
              <a:t> 어떻게 평가할 것인가</a:t>
            </a:r>
            <a:r>
              <a:rPr lang="en-US" altLang="ko-KR" sz="2000" dirty="0" smtClean="0">
                <a:latin typeface="휴먼편지체" panose="02030504000101010101" pitchFamily="18" charset="-127"/>
                <a:ea typeface="휴먼편지체" panose="02030504000101010101" pitchFamily="18" charset="-127"/>
                <a:cs typeface="Microsoft Himalaya" panose="01010100010101010101" pitchFamily="2" charset="0"/>
              </a:rPr>
              <a:t>?)</a:t>
            </a:r>
          </a:p>
          <a:p>
            <a:pPr algn="ctr"/>
            <a:r>
              <a:rPr lang="en-US" altLang="ko-KR" sz="2600" dirty="0" smtClean="0">
                <a:latin typeface="휴먼편지체" panose="02030504000101010101" pitchFamily="18" charset="-127"/>
                <a:ea typeface="휴먼편지체" panose="02030504000101010101" pitchFamily="18" charset="-127"/>
                <a:cs typeface="Microsoft Himalaya" panose="01010100010101010101" pitchFamily="2" charset="0"/>
              </a:rPr>
              <a:t>+</a:t>
            </a:r>
          </a:p>
          <a:p>
            <a:pPr algn="ctr"/>
            <a:r>
              <a:rPr lang="en-US" altLang="ko-KR" sz="2600" dirty="0" smtClean="0">
                <a:latin typeface="휴먼편지체" panose="02030504000101010101" pitchFamily="18" charset="-127"/>
                <a:ea typeface="휴먼편지체" panose="02030504000101010101" pitchFamily="18" charset="-127"/>
                <a:cs typeface="Microsoft Himalaya" panose="01010100010101010101" pitchFamily="2" charset="0"/>
              </a:rPr>
              <a:t>All Star </a:t>
            </a:r>
            <a:r>
              <a:rPr lang="ko-KR" altLang="en-US" sz="2600" dirty="0" smtClean="0">
                <a:latin typeface="휴먼편지체" panose="02030504000101010101" pitchFamily="18" charset="-127"/>
                <a:ea typeface="휴먼편지체" panose="02030504000101010101" pitchFamily="18" charset="-127"/>
                <a:cs typeface="Microsoft Himalaya" panose="01010100010101010101" pitchFamily="2" charset="0"/>
              </a:rPr>
              <a:t>전에서 자신의 </a:t>
            </a:r>
            <a:r>
              <a:rPr lang="ko-KR" altLang="en-US" sz="2600" dirty="0" err="1" smtClean="0">
                <a:latin typeface="휴먼편지체" panose="02030504000101010101" pitchFamily="18" charset="-127"/>
                <a:ea typeface="휴먼편지체" panose="02030504000101010101" pitchFamily="18" charset="-127"/>
                <a:cs typeface="Microsoft Himalaya" panose="01010100010101010101" pitchFamily="2" charset="0"/>
              </a:rPr>
              <a:t>능력치를</a:t>
            </a:r>
            <a:r>
              <a:rPr lang="ko-KR" altLang="en-US" sz="2600" dirty="0" smtClean="0">
                <a:latin typeface="휴먼편지체" panose="02030504000101010101" pitchFamily="18" charset="-127"/>
                <a:ea typeface="휴먼편지체" panose="02030504000101010101" pitchFamily="18" charset="-127"/>
                <a:cs typeface="Microsoft Himalaya" panose="01010100010101010101" pitchFamily="2" charset="0"/>
              </a:rPr>
              <a:t> 그대로 발휘할 것인가</a:t>
            </a:r>
            <a:r>
              <a:rPr lang="en-US" altLang="ko-KR" sz="2600" dirty="0" smtClean="0">
                <a:latin typeface="휴먼편지체" panose="02030504000101010101" pitchFamily="18" charset="-127"/>
                <a:ea typeface="휴먼편지체" panose="02030504000101010101" pitchFamily="18" charset="-127"/>
                <a:cs typeface="Microsoft Himalaya" panose="01010100010101010101" pitchFamily="2" charset="0"/>
              </a:rPr>
              <a:t>?</a:t>
            </a:r>
          </a:p>
          <a:p>
            <a:pPr algn="ctr"/>
            <a:r>
              <a:rPr lang="en-US" altLang="ko-KR" sz="2000" dirty="0" smtClean="0">
                <a:latin typeface="휴먼편지체" panose="02030504000101010101" pitchFamily="18" charset="-127"/>
                <a:ea typeface="휴먼편지체" panose="02030504000101010101" pitchFamily="18" charset="-127"/>
                <a:cs typeface="Microsoft Himalaya" panose="01010100010101010101" pitchFamily="2" charset="0"/>
              </a:rPr>
              <a:t>(</a:t>
            </a:r>
            <a:r>
              <a:rPr lang="ko-KR" altLang="en-US" sz="2000" dirty="0" smtClean="0">
                <a:latin typeface="휴먼편지체" panose="02030504000101010101" pitchFamily="18" charset="-127"/>
                <a:ea typeface="휴먼편지체" panose="02030504000101010101" pitchFamily="18" charset="-127"/>
                <a:cs typeface="Microsoft Himalaya" panose="01010100010101010101" pitchFamily="2" charset="0"/>
              </a:rPr>
              <a:t>즉</a:t>
            </a:r>
            <a:r>
              <a:rPr lang="en-US" altLang="ko-KR" sz="2000" dirty="0" smtClean="0">
                <a:latin typeface="휴먼편지체" panose="02030504000101010101" pitchFamily="18" charset="-127"/>
                <a:ea typeface="휴먼편지체" panose="02030504000101010101" pitchFamily="18" charset="-127"/>
                <a:cs typeface="Microsoft Himalaya" panose="01010100010101010101" pitchFamily="2" charset="0"/>
              </a:rPr>
              <a:t>, </a:t>
            </a:r>
            <a:r>
              <a:rPr lang="ko-KR" altLang="en-US" sz="2000" dirty="0" smtClean="0">
                <a:latin typeface="휴먼편지체" panose="02030504000101010101" pitchFamily="18" charset="-127"/>
                <a:ea typeface="휴먼편지체" panose="02030504000101010101" pitchFamily="18" charset="-127"/>
                <a:cs typeface="Microsoft Himalaya" panose="01010100010101010101" pitchFamily="2" charset="0"/>
              </a:rPr>
              <a:t>경기 시에 환경의 악영향을 받을 가능성이 높은 선수는 누구인가</a:t>
            </a:r>
            <a:r>
              <a:rPr lang="en-US" altLang="ko-KR" sz="2000" dirty="0" smtClean="0">
                <a:latin typeface="휴먼편지체" panose="02030504000101010101" pitchFamily="18" charset="-127"/>
                <a:ea typeface="휴먼편지체" panose="02030504000101010101" pitchFamily="18" charset="-127"/>
                <a:cs typeface="Microsoft Himalaya" panose="01010100010101010101" pitchFamily="2" charset="0"/>
              </a:rPr>
              <a:t>?)</a:t>
            </a:r>
          </a:p>
          <a:p>
            <a:pPr algn="ctr"/>
            <a:r>
              <a:rPr lang="en-US" altLang="ko-KR" sz="2600" dirty="0" smtClean="0">
                <a:latin typeface="휴먼편지체" panose="02030504000101010101" pitchFamily="18" charset="-127"/>
                <a:ea typeface="휴먼편지체" panose="02030504000101010101" pitchFamily="18" charset="-127"/>
                <a:cs typeface="Microsoft Himalaya" panose="01010100010101010101" pitchFamily="2" charset="0"/>
              </a:rPr>
              <a:t>+</a:t>
            </a:r>
          </a:p>
          <a:p>
            <a:pPr algn="ctr"/>
            <a:r>
              <a:rPr lang="en-US" altLang="ko-KR" sz="2600" dirty="0" smtClean="0">
                <a:latin typeface="휴먼편지체" panose="02030504000101010101" pitchFamily="18" charset="-127"/>
                <a:ea typeface="휴먼편지체" panose="02030504000101010101" pitchFamily="18" charset="-127"/>
                <a:cs typeface="Microsoft Himalaya" panose="01010100010101010101" pitchFamily="2" charset="0"/>
              </a:rPr>
              <a:t>All Star </a:t>
            </a:r>
            <a:r>
              <a:rPr lang="ko-KR" altLang="en-US" sz="2600" dirty="0" smtClean="0">
                <a:latin typeface="휴먼편지체" panose="02030504000101010101" pitchFamily="18" charset="-127"/>
                <a:ea typeface="휴먼편지체" panose="02030504000101010101" pitchFamily="18" charset="-127"/>
                <a:cs typeface="Microsoft Himalaya" panose="01010100010101010101" pitchFamily="2" charset="0"/>
              </a:rPr>
              <a:t>전에서 더 높은 </a:t>
            </a:r>
            <a:r>
              <a:rPr lang="ko-KR" altLang="en-US" sz="2600" dirty="0" err="1" smtClean="0">
                <a:latin typeface="휴먼편지체" panose="02030504000101010101" pitchFamily="18" charset="-127"/>
                <a:ea typeface="휴먼편지체" panose="02030504000101010101" pitchFamily="18" charset="-127"/>
                <a:cs typeface="Microsoft Himalaya" panose="01010100010101010101" pitchFamily="2" charset="0"/>
              </a:rPr>
              <a:t>능력치를</a:t>
            </a:r>
            <a:r>
              <a:rPr lang="ko-KR" altLang="en-US" sz="2600" dirty="0" smtClean="0">
                <a:latin typeface="휴먼편지체" panose="02030504000101010101" pitchFamily="18" charset="-127"/>
                <a:ea typeface="휴먼편지체" panose="02030504000101010101" pitchFamily="18" charset="-127"/>
                <a:cs typeface="Microsoft Himalaya" panose="01010100010101010101" pitchFamily="2" charset="0"/>
              </a:rPr>
              <a:t> 발휘할 수 있는가</a:t>
            </a:r>
            <a:r>
              <a:rPr lang="en-US" altLang="ko-KR" sz="2600" dirty="0" smtClean="0">
                <a:latin typeface="휴먼편지체" panose="02030504000101010101" pitchFamily="18" charset="-127"/>
                <a:ea typeface="휴먼편지체" panose="02030504000101010101" pitchFamily="18" charset="-127"/>
                <a:cs typeface="Microsoft Himalaya" panose="01010100010101010101" pitchFamily="2" charset="0"/>
              </a:rPr>
              <a:t>?</a:t>
            </a:r>
          </a:p>
          <a:p>
            <a:pPr algn="ctr"/>
            <a:r>
              <a:rPr lang="en-US" altLang="ko-KR" sz="2000" dirty="0" smtClean="0">
                <a:latin typeface="휴먼편지체" panose="02030504000101010101" pitchFamily="18" charset="-127"/>
                <a:ea typeface="휴먼편지체" panose="02030504000101010101" pitchFamily="18" charset="-127"/>
                <a:cs typeface="Microsoft Himalaya" panose="01010100010101010101" pitchFamily="2" charset="0"/>
              </a:rPr>
              <a:t>(</a:t>
            </a:r>
            <a:r>
              <a:rPr lang="ko-KR" altLang="en-US" sz="2000" dirty="0" smtClean="0">
                <a:latin typeface="휴먼편지체" panose="02030504000101010101" pitchFamily="18" charset="-127"/>
                <a:ea typeface="휴먼편지체" panose="02030504000101010101" pitchFamily="18" charset="-127"/>
                <a:cs typeface="Microsoft Himalaya" panose="01010100010101010101" pitchFamily="2" charset="0"/>
              </a:rPr>
              <a:t>즉</a:t>
            </a:r>
            <a:r>
              <a:rPr lang="en-US" altLang="ko-KR" sz="2000" dirty="0" smtClean="0">
                <a:latin typeface="휴먼편지체" panose="02030504000101010101" pitchFamily="18" charset="-127"/>
                <a:ea typeface="휴먼편지체" panose="02030504000101010101" pitchFamily="18" charset="-127"/>
                <a:cs typeface="Microsoft Himalaya" panose="01010100010101010101" pitchFamily="2" charset="0"/>
              </a:rPr>
              <a:t>, </a:t>
            </a:r>
            <a:r>
              <a:rPr lang="ko-KR" altLang="en-US" sz="2000" dirty="0" smtClean="0">
                <a:latin typeface="휴먼편지체" panose="02030504000101010101" pitchFamily="18" charset="-127"/>
                <a:ea typeface="휴먼편지체" panose="02030504000101010101" pitchFamily="18" charset="-127"/>
                <a:cs typeface="Microsoft Himalaya" panose="01010100010101010101" pitchFamily="2" charset="0"/>
              </a:rPr>
              <a:t>각 선수들의 </a:t>
            </a:r>
            <a:r>
              <a:rPr lang="ko-KR" altLang="en-US" sz="2000" dirty="0" err="1" smtClean="0">
                <a:latin typeface="휴먼편지체" panose="02030504000101010101" pitchFamily="18" charset="-127"/>
                <a:ea typeface="휴먼편지체" panose="02030504000101010101" pitchFamily="18" charset="-127"/>
                <a:cs typeface="Microsoft Himalaya" panose="01010100010101010101" pitchFamily="2" charset="0"/>
              </a:rPr>
              <a:t>성장율이</a:t>
            </a:r>
            <a:r>
              <a:rPr lang="ko-KR" altLang="en-US" sz="2000" dirty="0" smtClean="0">
                <a:latin typeface="휴먼편지체" panose="02030504000101010101" pitchFamily="18" charset="-127"/>
                <a:ea typeface="휴먼편지체" panose="02030504000101010101" pitchFamily="18" charset="-127"/>
                <a:cs typeface="Microsoft Himalaya" panose="01010100010101010101" pitchFamily="2" charset="0"/>
              </a:rPr>
              <a:t> 어떻게 될 것인가</a:t>
            </a:r>
            <a:r>
              <a:rPr lang="en-US" altLang="ko-KR" sz="2000" dirty="0" smtClean="0">
                <a:latin typeface="휴먼편지체" panose="02030504000101010101" pitchFamily="18" charset="-127"/>
                <a:ea typeface="휴먼편지체" panose="02030504000101010101" pitchFamily="18" charset="-127"/>
                <a:cs typeface="Microsoft Himalaya" panose="01010100010101010101" pitchFamily="2" charset="0"/>
              </a:rPr>
              <a:t>?)</a:t>
            </a:r>
            <a:endParaRPr lang="ko-KR" altLang="en-US" sz="2000" dirty="0" smtClean="0">
              <a:latin typeface="휴먼편지체" panose="02030504000101010101" pitchFamily="18" charset="-127"/>
              <a:ea typeface="휴먼편지체" panose="02030504000101010101" pitchFamily="18" charset="-127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33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2225</TotalTime>
  <Words>863</Words>
  <Application>Microsoft Office PowerPoint</Application>
  <PresentationFormat>사용자 지정</PresentationFormat>
  <Paragraphs>169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New Wireframe 1</cp:lastModifiedBy>
  <cp:revision>53</cp:revision>
  <dcterms:created xsi:type="dcterms:W3CDTF">2020-01-31T02:21:56Z</dcterms:created>
  <dcterms:modified xsi:type="dcterms:W3CDTF">2021-11-25T17:56:34Z</dcterms:modified>
</cp:coreProperties>
</file>