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7752" y="-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D2921-D398-467B-B347-171EF8716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E2E507-D6EC-48DD-A2FA-9855B9840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82C428-F31B-4725-A2A7-CE1AE561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37F-6D84-43B3-9BD5-769FD492AFC5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999597-18DE-4FEB-967A-8BADC5E6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C52AA-A512-4F5D-862E-21817946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46BD-5F73-46B4-A836-7CFF7BB09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3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6E4B5-DBAC-4F49-A858-EFE56390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CB8F98-75D0-4F2E-896C-0164B1E5F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1B3025-3B46-464D-BF93-9EEDDE0F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37F-6D84-43B3-9BD5-769FD492AFC5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120905-58E5-4CF1-9578-EEA00A2F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281577-C13B-432E-ACE2-6966AB96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46BD-5F73-46B4-A836-7CFF7BB09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07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36080-CD7B-45BF-9520-6AA874506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09C126-6C03-42E4-BA35-F65181795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A496CB-2D89-4F3E-880A-DEF369A1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37F-6D84-43B3-9BD5-769FD492AFC5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B3A2CE-FA6D-4621-BE16-C0DA67CE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1D3866-0FD1-4BF1-899B-8857DCEF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46BD-5F73-46B4-A836-7CFF7BB09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45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A3D64-016A-49D2-B3DA-7782C115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3AE0D-5953-45FB-8E3D-BACAB5063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2EAD6-2941-434E-BD46-CB9B47DF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37F-6D84-43B3-9BD5-769FD492AFC5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4C51BB-24C0-4468-BE4B-E6E2BDC5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BE97BA-6267-4463-A4B7-0A111B20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46BD-5F73-46B4-A836-7CFF7BB09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2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23F2F-7F15-476C-B480-D4B2A010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10EC2A-E268-4AB5-8E4B-8EEA8100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3CFFF0-6AB7-4B6F-8583-E63981F0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37F-6D84-43B3-9BD5-769FD492AFC5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91505C-6D5B-48F3-94F8-60581BAF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C7DDCD-6E89-44E3-92A9-7479377F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46BD-5F73-46B4-A836-7CFF7BB09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59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298E2-E686-4688-8F21-E88ACF64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9926D-825B-416E-86C0-D8E3F9778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919D05-43DB-4A53-A4EC-DB3EE072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CB554E-8F84-4864-8E5F-C43BF716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37F-6D84-43B3-9BD5-769FD492AFC5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B4CF5F-FD91-4E5E-B71B-8F540FFA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D375F7-62DE-4948-A2C1-745CDF38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46BD-5F73-46B4-A836-7CFF7BB09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9BDD-1A2D-4355-A50C-034B84BF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25B519-0930-445C-B872-9994A4C0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53EDFE-7DCC-4F46-B7E4-CCA396507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24816E-CDA3-4DE8-BF77-2A0D2E5ED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D80D6E-C695-4789-AF6E-1A60A98EF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4C9935-B9B2-408E-B20A-0C650C9D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37F-6D84-43B3-9BD5-769FD492AFC5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E09CED-F4CE-4CD1-8CB3-063EACEA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F9C883-E2B8-41D2-B940-E8CCADEA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46BD-5F73-46B4-A836-7CFF7BB09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14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F837C-54FB-4D69-82AD-F4E198DD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E06B2B-2C59-4973-933F-551C3717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37F-6D84-43B3-9BD5-769FD492AFC5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D7601C-B122-4CA3-8FFC-97AF9EE1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DE4FF7-D735-4DFC-88F2-5424384B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46BD-5F73-46B4-A836-7CFF7BB09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69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3DBBBB-25C8-4517-A428-5AF6BC53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37F-6D84-43B3-9BD5-769FD492AFC5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270B9E-C8D1-49B8-8D4B-62D78BF8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8E38F7-B3DB-4CCB-A9F7-2BC3C34B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46BD-5F73-46B4-A836-7CFF7BB09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073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2C692-2624-4241-BDC2-77CA820D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B7DF50-D8B8-4DF6-AAB2-EF84440A0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E42A39-A419-446E-9D6D-28DDD0F72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1BCC27-52FA-452D-9C86-520C7E4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37F-6D84-43B3-9BD5-769FD492AFC5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388A12-5BE9-4EE6-8E10-380568C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175D88-8AFB-48CE-9D5C-4DADB2A8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46BD-5F73-46B4-A836-7CFF7BB09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29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C6FAF-4619-4CA4-B4CE-E5F658B5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ACAC4B-61F6-4212-AD48-BD19D44D3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25DF03-FF8B-4F7E-8701-D5080031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F6734E-F1BA-47A5-86DC-59D1EA5E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637F-6D84-43B3-9BD5-769FD492AFC5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F805BE-1037-4DAA-BCD9-B590DD3D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760CB8-87D9-4318-AF2F-5BCE76A5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46BD-5F73-46B4-A836-7CFF7BB09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44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788481-00E2-4FEF-AC68-9B578ED4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343F5C-A3D0-40EB-A1B8-10380BB2B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CC883-F267-4C71-83C4-1A9FD91E4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637F-6D84-43B3-9BD5-769FD492AFC5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9BBB0A-3D26-4CAD-9BE8-BE3887D05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556647-3F31-4CFA-AAC2-C10C37FE1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E46BD-5F73-46B4-A836-7CFF7BB09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54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FF27837-48DF-46FF-8F83-EA0C0FA4BF44}"/>
              </a:ext>
            </a:extLst>
          </p:cNvPr>
          <p:cNvSpPr/>
          <p:nvPr/>
        </p:nvSpPr>
        <p:spPr>
          <a:xfrm>
            <a:off x="2909779" y="4585183"/>
            <a:ext cx="2542036" cy="1374596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Global variables</a:t>
            </a: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Source</a:t>
            </a:r>
            <a:r>
              <a:rPr lang="es-E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code, executable image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EF7190-83F9-4063-A48B-D3F9CF17720D}"/>
              </a:ext>
            </a:extLst>
          </p:cNvPr>
          <p:cNvSpPr txBox="1"/>
          <p:nvPr/>
        </p:nvSpPr>
        <p:spPr>
          <a:xfrm>
            <a:off x="5641599" y="4395318"/>
            <a:ext cx="34491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Static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Fixed address and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Freed when program finishes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nsolas" panose="020B0609020204030204" pitchFamily="49" charset="0"/>
              </a:rPr>
              <a:t>STATIC</a:t>
            </a:r>
            <a:r>
              <a:rPr lang="en-US" sz="1200" dirty="0"/>
              <a:t> (subprograms) and </a:t>
            </a:r>
            <a:r>
              <a:rPr lang="en-US" sz="1200" dirty="0">
                <a:latin typeface="Consolas" panose="020B0609020204030204" pitchFamily="49" charset="0"/>
              </a:rPr>
              <a:t>SAVE</a:t>
            </a:r>
            <a:r>
              <a:rPr lang="en-US" sz="1200" dirty="0"/>
              <a:t>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Easy and fast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Must know amount of memory at compile-time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B011DF-FEA7-4DC8-B83A-C5C6AAB57F68}"/>
              </a:ext>
            </a:extLst>
          </p:cNvPr>
          <p:cNvSpPr txBox="1"/>
          <p:nvPr/>
        </p:nvSpPr>
        <p:spPr>
          <a:xfrm>
            <a:off x="1203224" y="5828974"/>
            <a:ext cx="1689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Lower memory address →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E543B4-AFD5-408B-89ED-3B8FE995FDD8}"/>
              </a:ext>
            </a:extLst>
          </p:cNvPr>
          <p:cNvSpPr txBox="1"/>
          <p:nvPr/>
        </p:nvSpPr>
        <p:spPr>
          <a:xfrm>
            <a:off x="2909779" y="4323573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91061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FF27837-48DF-46FF-8F83-EA0C0FA4BF44}"/>
              </a:ext>
            </a:extLst>
          </p:cNvPr>
          <p:cNvSpPr/>
          <p:nvPr/>
        </p:nvSpPr>
        <p:spPr>
          <a:xfrm>
            <a:off x="2909779" y="1892300"/>
            <a:ext cx="2542036" cy="4067479"/>
          </a:xfrm>
          <a:prstGeom prst="rect">
            <a:avLst/>
          </a:prstGeom>
          <a:noFill/>
          <a:ln w="3810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Automatic arrays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Allocated scalars and arrays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EF7190-83F9-4063-A48B-D3F9CF17720D}"/>
              </a:ext>
            </a:extLst>
          </p:cNvPr>
          <p:cNvSpPr txBox="1"/>
          <p:nvPr/>
        </p:nvSpPr>
        <p:spPr>
          <a:xfrm>
            <a:off x="5641636" y="1883683"/>
            <a:ext cx="41474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Dynamic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Size decided by the programmer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Freed when programmer decides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nsolas" panose="020B0609020204030204" pitchFamily="49" charset="0"/>
              </a:rPr>
              <a:t>ALLOCATABLE</a:t>
            </a:r>
            <a:r>
              <a:rPr lang="en-US" sz="1200" dirty="0"/>
              <a:t> attribute, </a:t>
            </a:r>
            <a:r>
              <a:rPr lang="en-US" sz="1200" dirty="0">
                <a:latin typeface="Consolas" panose="020B0609020204030204" pitchFamily="49" charset="0"/>
              </a:rPr>
              <a:t>ALLOCATE()</a:t>
            </a:r>
            <a:r>
              <a:rPr lang="en-US" sz="1200" dirty="0"/>
              <a:t>, </a:t>
            </a:r>
            <a:r>
              <a:rPr lang="en-US" sz="1200" dirty="0">
                <a:latin typeface="Consolas" panose="020B0609020204030204" pitchFamily="49" charset="0"/>
              </a:rPr>
              <a:t>DEALLOCATE()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Program accommodates the memory size during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Large amount of memory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Slower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Limited by amount of virtual memory for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Memory leak </a:t>
            </a:r>
            <a:r>
              <a:rPr lang="en-US" sz="1200" dirty="0">
                <a:solidFill>
                  <a:srgbClr val="FF0000"/>
                </a:solidFill>
              </a:rPr>
              <a:t>if not deallocation occurs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E543B4-AFD5-408B-89ED-3B8FE995FDD8}"/>
              </a:ext>
            </a:extLst>
          </p:cNvPr>
          <p:cNvSpPr txBox="1"/>
          <p:nvPr/>
        </p:nvSpPr>
        <p:spPr>
          <a:xfrm>
            <a:off x="2893110" y="163069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2"/>
                </a:solidFill>
              </a:rPr>
              <a:t>HEAP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614FBD-33A4-4435-9DB2-298CA2D5B345}"/>
              </a:ext>
            </a:extLst>
          </p:cNvPr>
          <p:cNvSpPr/>
          <p:nvPr/>
        </p:nvSpPr>
        <p:spPr>
          <a:xfrm>
            <a:off x="3062179" y="2044701"/>
            <a:ext cx="1136441" cy="50799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B30D52-D03A-41CC-AB59-270D6381E50A}"/>
              </a:ext>
            </a:extLst>
          </p:cNvPr>
          <p:cNvSpPr/>
          <p:nvPr/>
        </p:nvSpPr>
        <p:spPr>
          <a:xfrm>
            <a:off x="4544158" y="2377445"/>
            <a:ext cx="610661" cy="35050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FD8C27-A930-444C-93C8-489D2929D8A4}"/>
              </a:ext>
            </a:extLst>
          </p:cNvPr>
          <p:cNvSpPr/>
          <p:nvPr/>
        </p:nvSpPr>
        <p:spPr>
          <a:xfrm>
            <a:off x="3325068" y="2806695"/>
            <a:ext cx="610661" cy="42672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F7413D-D2C7-46EC-A32A-4D72652852D6}"/>
              </a:ext>
            </a:extLst>
          </p:cNvPr>
          <p:cNvSpPr/>
          <p:nvPr/>
        </p:nvSpPr>
        <p:spPr>
          <a:xfrm>
            <a:off x="4125550" y="3037845"/>
            <a:ext cx="1136441" cy="99590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C34773-E9F7-4379-9817-21393EC03627}"/>
              </a:ext>
            </a:extLst>
          </p:cNvPr>
          <p:cNvSpPr txBox="1"/>
          <p:nvPr/>
        </p:nvSpPr>
        <p:spPr>
          <a:xfrm>
            <a:off x="4105947" y="30899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A(</a:t>
            </a:r>
            <a:r>
              <a:rPr lang="en-US" sz="1000" dirty="0" err="1">
                <a:latin typeface="Consolas" panose="020B0609020204030204" pitchFamily="49" charset="0"/>
              </a:rPr>
              <a:t>n,n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9932F55-443D-49CC-9AD7-43BBA12CEFF4}"/>
              </a:ext>
            </a:extLst>
          </p:cNvPr>
          <p:cNvSpPr txBox="1"/>
          <p:nvPr/>
        </p:nvSpPr>
        <p:spPr>
          <a:xfrm>
            <a:off x="3022539" y="2054856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B(n1,n2,n3)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1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FF27837-48DF-46FF-8F83-EA0C0FA4BF44}"/>
              </a:ext>
            </a:extLst>
          </p:cNvPr>
          <p:cNvSpPr/>
          <p:nvPr/>
        </p:nvSpPr>
        <p:spPr>
          <a:xfrm>
            <a:off x="2909779" y="1892301"/>
            <a:ext cx="2542036" cy="2942595"/>
          </a:xfrm>
          <a:prstGeom prst="rect">
            <a:avLst/>
          </a:prstGeom>
          <a:noFill/>
          <a:ln w="38100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Automatic arrays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Local variables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Temporary arrays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EF7190-83F9-4063-A48B-D3F9CF17720D}"/>
              </a:ext>
            </a:extLst>
          </p:cNvPr>
          <p:cNvSpPr txBox="1"/>
          <p:nvPr/>
        </p:nvSpPr>
        <p:spPr>
          <a:xfrm>
            <a:off x="5582784" y="1892300"/>
            <a:ext cx="373230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Automatic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Managed by the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Freed when a routine returns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nsolas" panose="020B0609020204030204" pitchFamily="49" charset="0"/>
              </a:rPr>
              <a:t>AUTOMATIC</a:t>
            </a:r>
            <a:r>
              <a:rPr lang="en-US" sz="1200" dirty="0"/>
              <a:t> attribute in subprograms</a:t>
            </a:r>
            <a:endParaRPr lang="en-US" sz="12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Fast and efficient way of creating space for a routine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The memory is automatically freed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Limited space decided by 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Stack Overflow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E543B4-AFD5-408B-89ED-3B8FE995FDD8}"/>
              </a:ext>
            </a:extLst>
          </p:cNvPr>
          <p:cNvSpPr txBox="1"/>
          <p:nvPr/>
        </p:nvSpPr>
        <p:spPr>
          <a:xfrm>
            <a:off x="2893110" y="1630690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030A0"/>
                </a:solidFill>
              </a:rPr>
              <a:t>STACK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98B46A2-5053-42CF-9206-DC702461684F}"/>
              </a:ext>
            </a:extLst>
          </p:cNvPr>
          <p:cNvCxnSpPr>
            <a:cxnSpLocks/>
          </p:cNvCxnSpPr>
          <p:nvPr/>
        </p:nvCxnSpPr>
        <p:spPr>
          <a:xfrm>
            <a:off x="2909779" y="2186940"/>
            <a:ext cx="2542036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E65AA61-810A-40EF-BFE2-A5E8F06C53E8}"/>
              </a:ext>
            </a:extLst>
          </p:cNvPr>
          <p:cNvCxnSpPr>
            <a:cxnSpLocks/>
          </p:cNvCxnSpPr>
          <p:nvPr/>
        </p:nvCxnSpPr>
        <p:spPr>
          <a:xfrm>
            <a:off x="2926448" y="2453640"/>
            <a:ext cx="2542036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E6A15A-346F-4DC2-BF12-785C70D214BB}"/>
              </a:ext>
            </a:extLst>
          </p:cNvPr>
          <p:cNvCxnSpPr>
            <a:cxnSpLocks/>
          </p:cNvCxnSpPr>
          <p:nvPr/>
        </p:nvCxnSpPr>
        <p:spPr>
          <a:xfrm>
            <a:off x="2926448" y="2735580"/>
            <a:ext cx="2542036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09D1046-151F-4B12-BB9B-FF8B6E332DE6}"/>
              </a:ext>
            </a:extLst>
          </p:cNvPr>
          <p:cNvSpPr txBox="1"/>
          <p:nvPr/>
        </p:nvSpPr>
        <p:spPr>
          <a:xfrm>
            <a:off x="1236562" y="1761495"/>
            <a:ext cx="1715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Higher memory address →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F77C33D-107E-414A-8A08-4A105EE8EFCF}"/>
              </a:ext>
            </a:extLst>
          </p:cNvPr>
          <p:cNvCxnSpPr>
            <a:cxnSpLocks/>
          </p:cNvCxnSpPr>
          <p:nvPr/>
        </p:nvCxnSpPr>
        <p:spPr>
          <a:xfrm>
            <a:off x="4182226" y="2023105"/>
            <a:ext cx="0" cy="130683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75F4356-1478-4EF1-88D2-64A88D0BDDF1}"/>
              </a:ext>
            </a:extLst>
          </p:cNvPr>
          <p:cNvSpPr txBox="1"/>
          <p:nvPr/>
        </p:nvSpPr>
        <p:spPr>
          <a:xfrm>
            <a:off x="1794732" y="2879095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Stack pointer →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4CA195B-3CE4-4D79-8440-21B2D3EE701E}"/>
              </a:ext>
            </a:extLst>
          </p:cNvPr>
          <p:cNvCxnSpPr>
            <a:cxnSpLocks/>
          </p:cNvCxnSpPr>
          <p:nvPr/>
        </p:nvCxnSpPr>
        <p:spPr>
          <a:xfrm>
            <a:off x="2926448" y="3009900"/>
            <a:ext cx="2542036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A00915E-9723-49EC-BE7E-3F8D595594E7}"/>
              </a:ext>
            </a:extLst>
          </p:cNvPr>
          <p:cNvSpPr txBox="1"/>
          <p:nvPr/>
        </p:nvSpPr>
        <p:spPr>
          <a:xfrm>
            <a:off x="2895894" y="1905079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Routine A()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CFBF955-3697-47E4-888C-A8D0D4EC9C2A}"/>
              </a:ext>
            </a:extLst>
          </p:cNvPr>
          <p:cNvSpPr txBox="1"/>
          <p:nvPr/>
        </p:nvSpPr>
        <p:spPr>
          <a:xfrm>
            <a:off x="3090738" y="2474119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Routine B()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EC2E09B-7886-43DA-82F2-5EA7041A5142}"/>
              </a:ext>
            </a:extLst>
          </p:cNvPr>
          <p:cNvSpPr txBox="1"/>
          <p:nvPr/>
        </p:nvSpPr>
        <p:spPr>
          <a:xfrm>
            <a:off x="2909779" y="21883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A(</a:t>
            </a:r>
            <a:r>
              <a:rPr lang="en-US" sz="1000" dirty="0" err="1">
                <a:latin typeface="Consolas" panose="020B0609020204030204" pitchFamily="49" charset="0"/>
              </a:rPr>
              <a:t>n,n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9A07BDD-A564-435F-A75B-A17893EC8C86}"/>
              </a:ext>
            </a:extLst>
          </p:cNvPr>
          <p:cNvSpPr txBox="1"/>
          <p:nvPr/>
        </p:nvSpPr>
        <p:spPr>
          <a:xfrm>
            <a:off x="3090738" y="275224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b(n)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7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A7818C7-07FD-4625-B62B-E698AFF0ACC5}"/>
              </a:ext>
            </a:extLst>
          </p:cNvPr>
          <p:cNvSpPr/>
          <p:nvPr/>
        </p:nvSpPr>
        <p:spPr>
          <a:xfrm>
            <a:off x="1893779" y="5136726"/>
            <a:ext cx="2542036" cy="1374596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Global variables</a:t>
            </a:r>
          </a:p>
          <a:p>
            <a:pPr algn="ctr"/>
            <a:r>
              <a:rPr lang="en-GB" sz="1400" b="1" dirty="0">
                <a:solidFill>
                  <a:schemeClr val="tx1"/>
                </a:solidFill>
              </a:rPr>
              <a:t>Source</a:t>
            </a:r>
            <a:r>
              <a:rPr lang="es-E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code, executable image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629AD7C-6BA9-4BA5-BFBA-23E426844A37}"/>
              </a:ext>
            </a:extLst>
          </p:cNvPr>
          <p:cNvSpPr txBox="1"/>
          <p:nvPr/>
        </p:nvSpPr>
        <p:spPr>
          <a:xfrm>
            <a:off x="1456891" y="2859385"/>
            <a:ext cx="34491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Static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Fixed address and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Freed when program finishes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nsolas" panose="020B0609020204030204" pitchFamily="49" charset="0"/>
              </a:rPr>
              <a:t>STATIC</a:t>
            </a:r>
            <a:r>
              <a:rPr lang="en-US" sz="1200" dirty="0"/>
              <a:t> (subprograms) and </a:t>
            </a:r>
            <a:r>
              <a:rPr lang="en-US" sz="1200" dirty="0">
                <a:latin typeface="Consolas" panose="020B0609020204030204" pitchFamily="49" charset="0"/>
              </a:rPr>
              <a:t>SAVE</a:t>
            </a:r>
            <a:r>
              <a:rPr lang="en-US" sz="1200" dirty="0"/>
              <a:t>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Easy and fast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Must know amount of memory at compile-time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EBF0CE-C1E1-4AEE-839C-79608CBF18CC}"/>
              </a:ext>
            </a:extLst>
          </p:cNvPr>
          <p:cNvSpPr txBox="1"/>
          <p:nvPr/>
        </p:nvSpPr>
        <p:spPr>
          <a:xfrm>
            <a:off x="187224" y="6380517"/>
            <a:ext cx="1689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Lower memory address →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EF8F17-4C90-429C-B697-8E43D581B808}"/>
              </a:ext>
            </a:extLst>
          </p:cNvPr>
          <p:cNvSpPr txBox="1"/>
          <p:nvPr/>
        </p:nvSpPr>
        <p:spPr>
          <a:xfrm>
            <a:off x="1893779" y="4875116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STATIC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5123D1C-DD90-4A69-852A-3FA57F743585}"/>
              </a:ext>
            </a:extLst>
          </p:cNvPr>
          <p:cNvSpPr/>
          <p:nvPr/>
        </p:nvSpPr>
        <p:spPr>
          <a:xfrm>
            <a:off x="6485169" y="1924407"/>
            <a:ext cx="2542036" cy="4067479"/>
          </a:xfrm>
          <a:prstGeom prst="rect">
            <a:avLst/>
          </a:prstGeom>
          <a:noFill/>
          <a:ln w="3810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Automatic arrays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Allocated scalars and arrays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FEA253-C8EE-4EDA-B2D3-80C77A04E83F}"/>
              </a:ext>
            </a:extLst>
          </p:cNvPr>
          <p:cNvSpPr txBox="1"/>
          <p:nvPr/>
        </p:nvSpPr>
        <p:spPr>
          <a:xfrm>
            <a:off x="5607596" y="-1276099"/>
            <a:ext cx="41474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Dynamic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Size decided by the programmer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Freed when programmer decides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nsolas" panose="020B0609020204030204" pitchFamily="49" charset="0"/>
              </a:rPr>
              <a:t>ALLOCATABLE</a:t>
            </a:r>
            <a:r>
              <a:rPr lang="en-US" sz="1200" dirty="0"/>
              <a:t> attribute, </a:t>
            </a:r>
            <a:r>
              <a:rPr lang="en-US" sz="1200" dirty="0">
                <a:latin typeface="Consolas" panose="020B0609020204030204" pitchFamily="49" charset="0"/>
              </a:rPr>
              <a:t>ALLOCATE()</a:t>
            </a:r>
            <a:r>
              <a:rPr lang="en-US" sz="1200" dirty="0"/>
              <a:t>, </a:t>
            </a:r>
            <a:r>
              <a:rPr lang="en-US" sz="1200" dirty="0">
                <a:latin typeface="Consolas" panose="020B0609020204030204" pitchFamily="49" charset="0"/>
              </a:rPr>
              <a:t>DEALLOCATE()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Program accommodates the memory size during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Large amount of memory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Slower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Limited by amount of virtual memory for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Memory leak </a:t>
            </a:r>
            <a:r>
              <a:rPr lang="en-US" sz="1200" dirty="0">
                <a:solidFill>
                  <a:srgbClr val="FF0000"/>
                </a:solidFill>
              </a:rPr>
              <a:t>if not deallocation occurs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ECB3D5C-E6AA-47D3-98B5-78B9A1AFB57E}"/>
              </a:ext>
            </a:extLst>
          </p:cNvPr>
          <p:cNvSpPr txBox="1"/>
          <p:nvPr/>
        </p:nvSpPr>
        <p:spPr>
          <a:xfrm>
            <a:off x="6468500" y="1662797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2"/>
                </a:solidFill>
              </a:rPr>
              <a:t>HEAP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5C8701F-067D-407C-B5F7-FE63D08DB30E}"/>
              </a:ext>
            </a:extLst>
          </p:cNvPr>
          <p:cNvSpPr/>
          <p:nvPr/>
        </p:nvSpPr>
        <p:spPr>
          <a:xfrm>
            <a:off x="6637569" y="2076808"/>
            <a:ext cx="1136441" cy="50799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8E158CC-F26A-4FCB-9A43-116B50FC3965}"/>
              </a:ext>
            </a:extLst>
          </p:cNvPr>
          <p:cNvSpPr/>
          <p:nvPr/>
        </p:nvSpPr>
        <p:spPr>
          <a:xfrm>
            <a:off x="8119548" y="2409552"/>
            <a:ext cx="610661" cy="35050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C3D6F09-EE4A-46DE-890E-9A0786195AD1}"/>
              </a:ext>
            </a:extLst>
          </p:cNvPr>
          <p:cNvSpPr/>
          <p:nvPr/>
        </p:nvSpPr>
        <p:spPr>
          <a:xfrm>
            <a:off x="6900458" y="2838802"/>
            <a:ext cx="610661" cy="42672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5CAC1D-44FE-4F15-829F-B23F0CABD04B}"/>
              </a:ext>
            </a:extLst>
          </p:cNvPr>
          <p:cNvSpPr/>
          <p:nvPr/>
        </p:nvSpPr>
        <p:spPr>
          <a:xfrm>
            <a:off x="7700940" y="3069952"/>
            <a:ext cx="1136441" cy="99590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12F97A-3422-4DD7-AAEB-AB3CCFE3EEA4}"/>
              </a:ext>
            </a:extLst>
          </p:cNvPr>
          <p:cNvSpPr txBox="1"/>
          <p:nvPr/>
        </p:nvSpPr>
        <p:spPr>
          <a:xfrm>
            <a:off x="7681337" y="3122095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A(</a:t>
            </a:r>
            <a:r>
              <a:rPr lang="en-US" sz="1000" dirty="0" err="1">
                <a:latin typeface="Consolas" panose="020B0609020204030204" pitchFamily="49" charset="0"/>
              </a:rPr>
              <a:t>n,n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449738A-D472-4852-A9A5-8F1548385ADD}"/>
              </a:ext>
            </a:extLst>
          </p:cNvPr>
          <p:cNvSpPr txBox="1"/>
          <p:nvPr/>
        </p:nvSpPr>
        <p:spPr>
          <a:xfrm>
            <a:off x="6597929" y="2086963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L(n1,n2,n3)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C9D09B1-74A1-498B-9049-2129CF3ACE94}"/>
              </a:ext>
            </a:extLst>
          </p:cNvPr>
          <p:cNvSpPr/>
          <p:nvPr/>
        </p:nvSpPr>
        <p:spPr>
          <a:xfrm>
            <a:off x="1877110" y="-552985"/>
            <a:ext cx="2542036" cy="2942595"/>
          </a:xfrm>
          <a:prstGeom prst="rect">
            <a:avLst/>
          </a:prstGeom>
          <a:noFill/>
          <a:ln w="38100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endParaRPr lang="es-ES" sz="1400" b="1" dirty="0">
              <a:solidFill>
                <a:schemeClr val="tx1"/>
              </a:solidFill>
            </a:endParaRP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Automatic arrays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Local variables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Temporary arrays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32FB95-13AF-461C-9ADE-00C7725C5E31}"/>
              </a:ext>
            </a:extLst>
          </p:cNvPr>
          <p:cNvSpPr txBox="1"/>
          <p:nvPr/>
        </p:nvSpPr>
        <p:spPr>
          <a:xfrm>
            <a:off x="1456891" y="-3180663"/>
            <a:ext cx="373230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Automatic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Managed by the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Freed when a routine returns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nsolas" panose="020B0609020204030204" pitchFamily="49" charset="0"/>
              </a:rPr>
              <a:t>AUTOMATIC</a:t>
            </a:r>
            <a:r>
              <a:rPr lang="en-US" sz="1200" dirty="0"/>
              <a:t> attribute in subprograms</a:t>
            </a:r>
            <a:endParaRPr lang="en-US" sz="12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Fast and efficient way of creating space for a routine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The memory is automatically freed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Limited space decided by 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Stack Overflow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4D06891-4C68-4F71-AF9B-FFA65B8DEF28}"/>
              </a:ext>
            </a:extLst>
          </p:cNvPr>
          <p:cNvSpPr txBox="1"/>
          <p:nvPr/>
        </p:nvSpPr>
        <p:spPr>
          <a:xfrm>
            <a:off x="1860441" y="-814596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030A0"/>
                </a:solidFill>
              </a:rPr>
              <a:t>STACK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8A1DC79-C807-41FF-A206-963DD3FAE5B1}"/>
              </a:ext>
            </a:extLst>
          </p:cNvPr>
          <p:cNvCxnSpPr>
            <a:cxnSpLocks/>
          </p:cNvCxnSpPr>
          <p:nvPr/>
        </p:nvCxnSpPr>
        <p:spPr>
          <a:xfrm>
            <a:off x="1877110" y="-258346"/>
            <a:ext cx="2542036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C4ED9CD-18F9-44D6-9E4E-122A377CA669}"/>
              </a:ext>
            </a:extLst>
          </p:cNvPr>
          <p:cNvCxnSpPr>
            <a:cxnSpLocks/>
          </p:cNvCxnSpPr>
          <p:nvPr/>
        </p:nvCxnSpPr>
        <p:spPr>
          <a:xfrm>
            <a:off x="1893779" y="8354"/>
            <a:ext cx="2542036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DC2EDFF-8809-44CE-8234-C8E667A7EBDD}"/>
              </a:ext>
            </a:extLst>
          </p:cNvPr>
          <p:cNvCxnSpPr>
            <a:cxnSpLocks/>
          </p:cNvCxnSpPr>
          <p:nvPr/>
        </p:nvCxnSpPr>
        <p:spPr>
          <a:xfrm>
            <a:off x="1893779" y="290294"/>
            <a:ext cx="2542036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E80917E-5085-423D-853E-737C1CC53F9A}"/>
              </a:ext>
            </a:extLst>
          </p:cNvPr>
          <p:cNvSpPr txBox="1"/>
          <p:nvPr/>
        </p:nvSpPr>
        <p:spPr>
          <a:xfrm>
            <a:off x="203893" y="-683791"/>
            <a:ext cx="1715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Higher memory address →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5A87C3E-302B-4027-AB93-B95A24DBCF43}"/>
              </a:ext>
            </a:extLst>
          </p:cNvPr>
          <p:cNvCxnSpPr>
            <a:cxnSpLocks/>
          </p:cNvCxnSpPr>
          <p:nvPr/>
        </p:nvCxnSpPr>
        <p:spPr>
          <a:xfrm>
            <a:off x="3149557" y="-422181"/>
            <a:ext cx="0" cy="130683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AC8F688-112B-44E0-BA00-3097FA5FF753}"/>
              </a:ext>
            </a:extLst>
          </p:cNvPr>
          <p:cNvSpPr txBox="1"/>
          <p:nvPr/>
        </p:nvSpPr>
        <p:spPr>
          <a:xfrm>
            <a:off x="762063" y="433809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Stack pointer →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99C4F33-6424-4A8D-975A-FCEBDDC61C62}"/>
              </a:ext>
            </a:extLst>
          </p:cNvPr>
          <p:cNvCxnSpPr>
            <a:cxnSpLocks/>
          </p:cNvCxnSpPr>
          <p:nvPr/>
        </p:nvCxnSpPr>
        <p:spPr>
          <a:xfrm>
            <a:off x="1893779" y="564614"/>
            <a:ext cx="2542036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06EAB5E-3ADF-4102-9B3F-65039BA891A3}"/>
              </a:ext>
            </a:extLst>
          </p:cNvPr>
          <p:cNvSpPr txBox="1"/>
          <p:nvPr/>
        </p:nvSpPr>
        <p:spPr>
          <a:xfrm>
            <a:off x="1863225" y="-540207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Routine A()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37BF1F9-E396-4B3A-94CA-515FA6D9382C}"/>
              </a:ext>
            </a:extLst>
          </p:cNvPr>
          <p:cNvSpPr txBox="1"/>
          <p:nvPr/>
        </p:nvSpPr>
        <p:spPr>
          <a:xfrm>
            <a:off x="2058069" y="28833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Routine B()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EC6040B-37ED-442D-AA9B-8F45100BAAD9}"/>
              </a:ext>
            </a:extLst>
          </p:cNvPr>
          <p:cNvSpPr txBox="1"/>
          <p:nvPr/>
        </p:nvSpPr>
        <p:spPr>
          <a:xfrm>
            <a:off x="1877110" y="-25692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C(</a:t>
            </a:r>
            <a:r>
              <a:rPr lang="en-US" sz="1000" dirty="0" err="1">
                <a:latin typeface="Consolas" panose="020B0609020204030204" pitchFamily="49" charset="0"/>
              </a:rPr>
              <a:t>n,n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FADF9D6-EE58-48B9-828C-C3A6F820BAFF}"/>
              </a:ext>
            </a:extLst>
          </p:cNvPr>
          <p:cNvSpPr txBox="1"/>
          <p:nvPr/>
        </p:nvSpPr>
        <p:spPr>
          <a:xfrm>
            <a:off x="2058069" y="30695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b(n)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90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368</Words>
  <Application>Microsoft Office PowerPoint</Application>
  <PresentationFormat>Panorámica</PresentationFormat>
  <Paragraphs>154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5</cp:revision>
  <dcterms:created xsi:type="dcterms:W3CDTF">2021-10-24T08:18:24Z</dcterms:created>
  <dcterms:modified xsi:type="dcterms:W3CDTF">2021-10-24T17:14:04Z</dcterms:modified>
</cp:coreProperties>
</file>