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78" r:id="rId7"/>
    <p:sldId id="279" r:id="rId8"/>
    <p:sldId id="258" r:id="rId9"/>
    <p:sldId id="273" r:id="rId10"/>
    <p:sldId id="274" r:id="rId11"/>
    <p:sldId id="275" r:id="rId12"/>
    <p:sldId id="276" r:id="rId13"/>
    <p:sldId id="277" r:id="rId14"/>
    <p:sldId id="302" r:id="rId15"/>
    <p:sldId id="294" r:id="rId16"/>
    <p:sldId id="295" r:id="rId17"/>
    <p:sldId id="296" r:id="rId18"/>
    <p:sldId id="297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61" r:id="rId34"/>
    <p:sldId id="264" r:id="rId35"/>
    <p:sldId id="265" r:id="rId36"/>
    <p:sldId id="267" r:id="rId37"/>
    <p:sldId id="268" r:id="rId38"/>
    <p:sldId id="269" r:id="rId39"/>
    <p:sldId id="270" r:id="rId40"/>
    <p:sldId id="272" r:id="rId41"/>
    <p:sldId id="271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1C671-882F-4B0A-A29B-A944AF41753C}" v="10" dt="2021-12-21T21:48:05.589"/>
    <p1510:client id="{5F6CE1FF-693A-4FAE-8F18-5B811FA110BA}" v="234" dt="2021-12-21T21:47:50.010"/>
    <p1510:client id="{795F8C65-65B5-42C6-8630-D6325A16BD95}" v="644" dt="2021-12-21T23:20:00.783"/>
    <p1510:client id="{9AC7FC58-E1A3-4118-A2FF-97837A1FFF8B}" v="394" dt="2021-12-21T22:34:57.840"/>
    <p1510:client id="{BE7FB53A-E9A0-4582-B46B-EB68A68BB943}" v="116" dt="2021-12-21T22:44:47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7" autoAdjust="0"/>
  </p:normalViewPr>
  <p:slideViewPr>
    <p:cSldViewPr snapToGrid="0">
      <p:cViewPr varScale="1">
        <p:scale>
          <a:sx n="83" d="100"/>
          <a:sy n="83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93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0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88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3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09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5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9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40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64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62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8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0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76.svg"/><Relationship Id="rId3" Type="http://schemas.openxmlformats.org/officeDocument/2006/relationships/image" Target="../media/image191.png"/><Relationship Id="rId7" Type="http://schemas.openxmlformats.org/officeDocument/2006/relationships/image" Target="../media/image230.png"/><Relationship Id="rId12" Type="http://schemas.openxmlformats.org/officeDocument/2006/relationships/image" Target="../media/image7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0.png"/><Relationship Id="rId5" Type="http://schemas.openxmlformats.org/officeDocument/2006/relationships/image" Target="../media/image210.png"/><Relationship Id="rId10" Type="http://schemas.openxmlformats.org/officeDocument/2006/relationships/image" Target="../media/image260.png"/><Relationship Id="rId4" Type="http://schemas.openxmlformats.org/officeDocument/2006/relationships/image" Target="../media/image201.png"/><Relationship Id="rId9" Type="http://schemas.openxmlformats.org/officeDocument/2006/relationships/image" Target="../media/image25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sv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350.png"/><Relationship Id="rId7" Type="http://schemas.openxmlformats.org/officeDocument/2006/relationships/image" Target="../media/image76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Relationship Id="rId9" Type="http://schemas.openxmlformats.org/officeDocument/2006/relationships/image" Target="../media/image86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Formas geométricas coloridas">
            <a:extLst>
              <a:ext uri="{FF2B5EF4-FFF2-40B4-BE49-F238E27FC236}">
                <a16:creationId xmlns:a16="http://schemas.microsoft.com/office/drawing/2014/main" id="{282D7C3C-A367-49D3-A278-82C64432D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67" r="-2" b="13435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s-ES" sz="6600">
                <a:solidFill>
                  <a:srgbClr val="FFFFFF"/>
                </a:solidFill>
              </a:rPr>
              <a:t>MILESTONES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es-ES" sz="2000">
                <a:solidFill>
                  <a:srgbClr val="FFFFFF"/>
                </a:solidFill>
              </a:rPr>
              <a:t>DAN ILIE HALIP</a:t>
            </a:r>
          </a:p>
          <a:p>
            <a:r>
              <a:rPr lang="es-ES" sz="2000">
                <a:solidFill>
                  <a:srgbClr val="FFFFFF"/>
                </a:solidFill>
              </a:rPr>
              <a:t>VICTOR DOMINGUEZ</a:t>
            </a:r>
          </a:p>
          <a:p>
            <a:r>
              <a:rPr lang="es-ES" sz="2000">
                <a:solidFill>
                  <a:srgbClr val="FFFFFF"/>
                </a:solidFill>
              </a:rPr>
              <a:t>MATIS GABRYSIAK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25DAB60-697F-4447-A115-10A4CA757ADE}"/>
              </a:ext>
            </a:extLst>
          </p:cNvPr>
          <p:cNvSpPr txBox="1"/>
          <p:nvPr/>
        </p:nvSpPr>
        <p:spPr>
          <a:xfrm>
            <a:off x="1100830" y="820003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Ratio de convergencia temporal</a:t>
            </a:r>
          </a:p>
        </p:txBody>
      </p:sp>
      <p:pic>
        <p:nvPicPr>
          <p:cNvPr id="5" name="Imagen 4" descr="Calendario&#10;&#10;Descripción generada automáticamente">
            <a:extLst>
              <a:ext uri="{FF2B5EF4-FFF2-40B4-BE49-F238E27FC236}">
                <a16:creationId xmlns:a16="http://schemas.microsoft.com/office/drawing/2014/main" id="{402E67AB-5E3E-4DE2-81BB-56308CB59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" t="9237" r="8324" b="5491"/>
          <a:stretch/>
        </p:blipFill>
        <p:spPr>
          <a:xfrm>
            <a:off x="1474745" y="1338444"/>
            <a:ext cx="9557047" cy="53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5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D5DE580-B2DB-441E-B770-B761ED300F60}"/>
              </a:ext>
            </a:extLst>
          </p:cNvPr>
          <p:cNvSpPr txBox="1"/>
          <p:nvPr/>
        </p:nvSpPr>
        <p:spPr>
          <a:xfrm>
            <a:off x="1100830" y="820003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Ratio de convergencia temporal</a:t>
            </a:r>
          </a:p>
        </p:txBody>
      </p:sp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5E7D638-D0E3-458E-B5B5-857F9A7DB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17" y="1089165"/>
            <a:ext cx="7517751" cy="56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8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4927C-F71C-41C1-9402-1F9F87E8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PROBLEMAS LINEALES. REGIONES DE ESTABILIDAD ABSOLUTA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CF0926-3DD2-4EE8-92BC-B02CEF75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Problema del oscilador armónico (con valor inicial (1, 0)) con 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C54294-B6E0-4769-A4FF-A978FF61B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56" y="2404903"/>
            <a:ext cx="6623288" cy="43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9F13C90-4C9E-44EB-A89C-236B74B436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0049"/>
                <a:ext cx="10515600" cy="6413305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Región de estabilidad :</a:t>
                </a:r>
              </a:p>
              <a:p>
                <a:pPr marL="0" indent="0">
                  <a:buNone/>
                </a:pPr>
                <a:r>
                  <a:rPr lang="es-ES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s-ES" dirty="0"/>
                  <a:t>Uso del package Polynomia de numpy y de los polinomios característicos de los diferentes esquemas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s-ES" dirty="0"/>
              </a:p>
              <a:p>
                <a:pPr lvl="2"/>
                <a:r>
                  <a:rPr lang="es-ES" dirty="0"/>
                  <a:t>Euler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−1 −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s-ES" dirty="0"/>
              </a:p>
              <a:p>
                <a:pPr lvl="2"/>
                <a:endParaRPr lang="es-ES" dirty="0"/>
              </a:p>
              <a:p>
                <a:pPr lvl="2"/>
                <a:r>
                  <a:rPr lang="es-ES" dirty="0"/>
                  <a:t>Euler inverse :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=−1+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 lvl="2"/>
                <a:endParaRPr lang="fr-FR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fr-FR" dirty="0">
                    <a:ea typeface="Cambria Math" panose="02040503050406030204" pitchFamily="18" charset="0"/>
                  </a:rPr>
                  <a:t>Crank-Nicholson :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1 − 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s-ES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s-ES" dirty="0"/>
              </a:p>
              <a:p>
                <a:pPr lvl="2"/>
                <a:endParaRPr lang="es-ES" dirty="0"/>
              </a:p>
              <a:p>
                <a:pPr lvl="2"/>
                <a:r>
                  <a:rPr lang="es-ES" dirty="0"/>
                  <a:t>Leap-Frog :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−1−2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  <a:p>
                <a:pPr lvl="2"/>
                <a:endParaRPr lang="es-ES" dirty="0"/>
              </a:p>
              <a:p>
                <a:pPr lvl="2"/>
                <a:r>
                  <a:rPr lang="es-ES" dirty="0"/>
                  <a:t>Runge-</a:t>
                </a:r>
                <a:r>
                  <a:rPr lang="es-ES" dirty="0" err="1"/>
                  <a:t>Kutta</a:t>
                </a:r>
                <a:r>
                  <a:rPr lang="es-ES" dirty="0"/>
                  <a:t> orden 4 :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den>
                    </m:f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s-ES" dirty="0"/>
              </a:p>
              <a:p>
                <a:pPr marL="457200" lvl="1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r>
                  <a:rPr lang="es-ES" dirty="0"/>
                  <a:t>	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9F13C90-4C9E-44EB-A89C-236B74B43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0049"/>
                <a:ext cx="10515600" cy="6413305"/>
              </a:xfrm>
              <a:blipFill>
                <a:blip r:embed="rId2"/>
                <a:stretch>
                  <a:fillRect l="-1043" t="-16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83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4EDDBC-17F1-4656-B9A9-81E61CC1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396"/>
            <a:ext cx="10515600" cy="4351338"/>
          </a:xfrm>
        </p:spPr>
        <p:txBody>
          <a:bodyPr/>
          <a:lstStyle/>
          <a:p>
            <a:r>
              <a:rPr lang="es-ES" dirty="0"/>
              <a:t>Región de estabilidad de los diferentes esquemas 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BB589E-5E1E-4A9C-9C88-A1211A701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80" y="1663920"/>
            <a:ext cx="4876190" cy="35301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C796DD4-FF0D-470D-A607-97C84CBE5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90" y="1663919"/>
            <a:ext cx="4876190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2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127AA2E-BB18-4275-93F0-6BCC2C234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10" y="199014"/>
            <a:ext cx="4876190" cy="35301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571B130-739B-419E-8EA8-14CCCF804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07" y="199013"/>
            <a:ext cx="4876190" cy="35301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05D0CC5-308B-45CB-A1FD-C56FE0FF2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123" y="3631685"/>
            <a:ext cx="4642179" cy="322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8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EDCD6-364F-4B78-A437-C7C00804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192"/>
            <a:ext cx="10515600" cy="648230"/>
          </a:xfrm>
        </p:spPr>
        <p:txBody>
          <a:bodyPr>
            <a:normAutofit/>
          </a:bodyPr>
          <a:lstStyle/>
          <a:p>
            <a:r>
              <a:rPr lang="es-ES" sz="3600"/>
              <a:t>PUNTOS DE LAGRANGE Y SU ESTABILIDAD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9D8948-4557-47B3-8D1B-A85D6F65F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262"/>
            <a:ext cx="10515600" cy="59007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Teoría del problema de 3 cuerpos en un plano 2D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s-ES" dirty="0"/>
              <a:t>Aproximación sobre las masas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>
              <a:buFont typeface="Wingdings" panose="020B0604020202020204" pitchFamily="34" charset="0"/>
              <a:buChar char="Ø"/>
            </a:pPr>
            <a:r>
              <a:rPr lang="es-ES" dirty="0"/>
              <a:t>Formulación de la ecuación del movimiento en el referencial inercial</a:t>
            </a:r>
          </a:p>
          <a:p>
            <a:pPr lvl="1">
              <a:buFont typeface="Wingdings" panose="020B0604020202020204" pitchFamily="34" charset="0"/>
              <a:buChar char="Ø"/>
            </a:pPr>
            <a:endParaRPr lang="es-ES" dirty="0"/>
          </a:p>
          <a:p>
            <a:pPr lvl="1">
              <a:buFont typeface="Wingdings" panose="020B0604020202020204" pitchFamily="34" charset="0"/>
              <a:buChar char="Ø"/>
            </a:pPr>
            <a:endParaRPr lang="es-ES" dirty="0"/>
          </a:p>
          <a:p>
            <a:pPr lvl="1">
              <a:buFont typeface="Wingdings" panose="020B0604020202020204" pitchFamily="34" charset="0"/>
              <a:buChar char="Ø"/>
            </a:pPr>
            <a:endParaRPr lang="es-ES" dirty="0"/>
          </a:p>
          <a:p>
            <a:pPr lvl="1">
              <a:buFont typeface="Wingdings" panose="020B0604020202020204" pitchFamily="34" charset="0"/>
              <a:buChar char="Ø"/>
            </a:pP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>
                <a:ea typeface="+mn-lt"/>
                <a:cs typeface="+mn-lt"/>
              </a:rPr>
              <a:t>Velocidad de rotación de los dos cuerpos en el referencial inercial</a:t>
            </a:r>
          </a:p>
          <a:p>
            <a:pPr lvl="1">
              <a:buFont typeface="Wingdings" panose="020B0604020202020204" pitchFamily="34" charset="0"/>
              <a:buChar char="Ø"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4CD0B717-36AC-4D4B-B501-E5C668F7D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333" y="1956474"/>
            <a:ext cx="2590800" cy="400050"/>
          </a:xfrm>
          <a:prstGeom prst="rect">
            <a:avLst/>
          </a:prstGeom>
        </p:spPr>
      </p:pic>
      <p:pic>
        <p:nvPicPr>
          <p:cNvPr id="6" name="Image 6" descr="Une image contenant texte, horloge, jauge&#10;&#10;Description générée automatiquement">
            <a:extLst>
              <a:ext uri="{FF2B5EF4-FFF2-40B4-BE49-F238E27FC236}">
                <a16:creationId xmlns:a16="http://schemas.microsoft.com/office/drawing/2014/main" id="{6BA6E613-4B3D-4E19-B29B-A10747EF1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466" y="3340256"/>
            <a:ext cx="5452533" cy="1048522"/>
          </a:xfrm>
          <a:prstGeom prst="rect">
            <a:avLst/>
          </a:prstGeom>
        </p:spPr>
      </p:pic>
      <p:pic>
        <p:nvPicPr>
          <p:cNvPr id="5" name="Image 6">
            <a:extLst>
              <a:ext uri="{FF2B5EF4-FFF2-40B4-BE49-F238E27FC236}">
                <a16:creationId xmlns:a16="http://schemas.microsoft.com/office/drawing/2014/main" id="{013EDB01-38A6-4496-A7EE-858895B50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33" y="5450946"/>
            <a:ext cx="27432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8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>
            <a:extLst>
              <a:ext uri="{FF2B5EF4-FFF2-40B4-BE49-F238E27FC236}">
                <a16:creationId xmlns:a16="http://schemas.microsoft.com/office/drawing/2014/main" id="{10CD28C9-144F-41E6-B4FB-86B599E78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33" b="1"/>
          <a:stretch/>
        </p:blipFill>
        <p:spPr>
          <a:xfrm>
            <a:off x="1536628" y="1416924"/>
            <a:ext cx="9118744" cy="5152339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2C44591-4EC4-41BE-9017-225148ED548A}"/>
              </a:ext>
            </a:extLst>
          </p:cNvPr>
          <p:cNvSpPr txBox="1"/>
          <p:nvPr/>
        </p:nvSpPr>
        <p:spPr>
          <a:xfrm>
            <a:off x="3155577" y="446852"/>
            <a:ext cx="58808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_tradnl" sz="2800" u="sng" dirty="0"/>
              <a:t>Esquema del problema</a:t>
            </a:r>
          </a:p>
        </p:txBody>
      </p:sp>
    </p:spTree>
    <p:extLst>
      <p:ext uri="{BB962C8B-B14F-4D97-AF65-F5344CB8AC3E}">
        <p14:creationId xmlns:p14="http://schemas.microsoft.com/office/powerpoint/2010/main" val="3223793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103361-6187-444F-B8F8-9A14D98A5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692"/>
            <a:ext cx="10515600" cy="64680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2"/>
            <a:r>
              <a:rPr lang="es-ES_tradnl" dirty="0"/>
              <a:t>Simplificaciones para la digitalización del problema</a:t>
            </a:r>
            <a:endParaRPr lang="fr-FR" dirty="0"/>
          </a:p>
          <a:p>
            <a:pPr lvl="3"/>
            <a:endParaRPr lang="es-ES_tradnl" dirty="0"/>
          </a:p>
          <a:p>
            <a:pPr lvl="2"/>
            <a:endParaRPr lang="es-ES_tradnl" dirty="0"/>
          </a:p>
          <a:p>
            <a:pPr lvl="2"/>
            <a:endParaRPr lang="es-ES_tradnl" dirty="0"/>
          </a:p>
          <a:p>
            <a:pPr lvl="1">
              <a:buFont typeface="Wingdings" panose="020B0604020202020204" pitchFamily="34" charset="0"/>
              <a:buChar char="Ø"/>
            </a:pPr>
            <a:endParaRPr lang="es-ES_tradnl" dirty="0"/>
          </a:p>
          <a:p>
            <a:pPr lvl="1">
              <a:buFont typeface="Wingdings" panose="020B0604020202020204" pitchFamily="34" charset="0"/>
              <a:buChar char="Ø"/>
            </a:pPr>
            <a:endParaRPr lang="es-ES_tradnl" dirty="0"/>
          </a:p>
          <a:p>
            <a:pPr lvl="1">
              <a:buFont typeface="Wingdings" panose="020B0604020202020204" pitchFamily="34" charset="0"/>
              <a:buChar char="Ø"/>
            </a:pPr>
            <a:endParaRPr lang="es-ES_tradnl" dirty="0"/>
          </a:p>
          <a:p>
            <a:pPr marL="457200" lvl="1" indent="0">
              <a:buNone/>
            </a:pPr>
            <a:endParaRPr lang="es-ES_tradnl" dirty="0"/>
          </a:p>
          <a:p>
            <a:pPr lvl="1">
              <a:buFont typeface="Wingdings" panose="020B0604020202020204" pitchFamily="34" charset="0"/>
              <a:buChar char="Ø"/>
            </a:pPr>
            <a:endParaRPr lang="es-ES_tradnl" dirty="0"/>
          </a:p>
          <a:p>
            <a:pPr marL="457200" lvl="1" indent="0">
              <a:buNone/>
            </a:pPr>
            <a:endParaRPr lang="es-ES_tradnl" dirty="0"/>
          </a:p>
          <a:p>
            <a:pPr lvl="1">
              <a:buFont typeface="Wingdings" panose="020B0604020202020204" pitchFamily="34" charset="0"/>
              <a:buChar char="Ø"/>
            </a:pPr>
            <a:endParaRPr lang="es-ES_tradnl" dirty="0"/>
          </a:p>
          <a:p>
            <a:pPr lvl="1">
              <a:buFont typeface="Wingdings" panose="020B0604020202020204" pitchFamily="34" charset="0"/>
              <a:buChar char="Ø"/>
            </a:pPr>
            <a:endParaRPr lang="es-ES_tradnl" dirty="0"/>
          </a:p>
        </p:txBody>
      </p:sp>
      <p:pic>
        <p:nvPicPr>
          <p:cNvPr id="7" name="Image 7" descr="Une image contenant horloge, jauge&#10;&#10;Description générée automatiquement">
            <a:extLst>
              <a:ext uri="{FF2B5EF4-FFF2-40B4-BE49-F238E27FC236}">
                <a16:creationId xmlns:a16="http://schemas.microsoft.com/office/drawing/2014/main" id="{D48BFC9D-1B80-43CF-AA65-CD23FFC23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92" y="1159435"/>
            <a:ext cx="2647950" cy="762000"/>
          </a:xfrm>
          <a:prstGeom prst="rect">
            <a:avLst/>
          </a:prstGeom>
        </p:spPr>
      </p:pic>
      <p:pic>
        <p:nvPicPr>
          <p:cNvPr id="8" name="Image 8" descr="Une image contenant horloge, jauge&#10;&#10;Description générée automatiquement">
            <a:extLst>
              <a:ext uri="{FF2B5EF4-FFF2-40B4-BE49-F238E27FC236}">
                <a16:creationId xmlns:a16="http://schemas.microsoft.com/office/drawing/2014/main" id="{62023657-B925-4385-AD80-39A7EFFED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191" y="1176956"/>
            <a:ext cx="2743200" cy="738909"/>
          </a:xfrm>
          <a:prstGeom prst="rect">
            <a:avLst/>
          </a:prstGeom>
        </p:spPr>
      </p:pic>
      <p:pic>
        <p:nvPicPr>
          <p:cNvPr id="11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E99FA48-8A77-48AD-8A0E-95D1169E5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173" y="2379115"/>
            <a:ext cx="2743200" cy="1243142"/>
          </a:xfrm>
          <a:prstGeom prst="rect">
            <a:avLst/>
          </a:prstGeom>
        </p:spPr>
      </p:pic>
      <p:pic>
        <p:nvPicPr>
          <p:cNvPr id="15" name="Image 16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3A59EB29-BBD3-40CF-B845-977BBAC4F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191" y="2559088"/>
            <a:ext cx="2743200" cy="1511224"/>
          </a:xfrm>
          <a:prstGeom prst="rect">
            <a:avLst/>
          </a:prstGeom>
        </p:spPr>
      </p:pic>
      <p:pic>
        <p:nvPicPr>
          <p:cNvPr id="36" name="Image 36">
            <a:extLst>
              <a:ext uri="{FF2B5EF4-FFF2-40B4-BE49-F238E27FC236}">
                <a16:creationId xmlns:a16="http://schemas.microsoft.com/office/drawing/2014/main" id="{EA13C1FC-AD5A-4D6C-8A01-23AB9591B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5684" y="4475691"/>
            <a:ext cx="1127125" cy="395817"/>
          </a:xfrm>
          <a:prstGeom prst="rect">
            <a:avLst/>
          </a:prstGeom>
        </p:spPr>
      </p:pic>
      <p:pic>
        <p:nvPicPr>
          <p:cNvPr id="2" name="Image 3">
            <a:extLst>
              <a:ext uri="{FF2B5EF4-FFF2-40B4-BE49-F238E27FC236}">
                <a16:creationId xmlns:a16="http://schemas.microsoft.com/office/drawing/2014/main" id="{0F7871DF-98A1-45D3-96DD-0E6E95E34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1366" y="4479489"/>
            <a:ext cx="1466850" cy="40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96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EEF977-3601-4421-B458-8BF9BDE0E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72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s-ES" u="sng" dirty="0"/>
              <a:t>Formulación final del problema de 3 cuerpos en el referencial rotativo</a:t>
            </a:r>
          </a:p>
          <a:p>
            <a:pPr marL="0" indent="0" algn="ctr">
              <a:buNone/>
            </a:pPr>
            <a:endParaRPr lang="es-ES" u="sng" dirty="0"/>
          </a:p>
          <a:p>
            <a:pPr marL="0" indent="0" algn="ctr">
              <a:buNone/>
            </a:pPr>
            <a:endParaRPr lang="es-ES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0F0E26-366F-492F-9FFB-0118BEC08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64" y="1264732"/>
            <a:ext cx="8878069" cy="2164268"/>
          </a:xfrm>
          <a:prstGeom prst="rect">
            <a:avLst/>
          </a:prstGeom>
        </p:spPr>
      </p:pic>
      <p:sp>
        <p:nvSpPr>
          <p:cNvPr id="6" name="Flèche : bas 5">
            <a:extLst>
              <a:ext uri="{FF2B5EF4-FFF2-40B4-BE49-F238E27FC236}">
                <a16:creationId xmlns:a16="http://schemas.microsoft.com/office/drawing/2014/main" id="{02F23D4E-FE16-4E95-AFB5-55298FDBBD2B}"/>
              </a:ext>
            </a:extLst>
          </p:cNvPr>
          <p:cNvSpPr/>
          <p:nvPr/>
        </p:nvSpPr>
        <p:spPr>
          <a:xfrm>
            <a:off x="5859622" y="3685591"/>
            <a:ext cx="472752" cy="877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7DBB31-5F7D-4824-AFBA-189A39413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911" y="4684064"/>
            <a:ext cx="8032176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4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2CFFA4A4-7680-4AAA-9E82-1E6AD97ADB7D}"/>
              </a:ext>
            </a:extLst>
          </p:cNvPr>
          <p:cNvSpPr/>
          <p:nvPr/>
        </p:nvSpPr>
        <p:spPr>
          <a:xfrm>
            <a:off x="3261360" y="2107327"/>
            <a:ext cx="5872480" cy="20004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5B76BC-CC58-4F1F-9C3A-13B48825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885"/>
            <a:ext cx="11099800" cy="1325563"/>
          </a:xfrm>
        </p:spPr>
        <p:txBody>
          <a:bodyPr/>
          <a:lstStyle/>
          <a:p>
            <a:r>
              <a:rPr lang="es-ES" dirty="0"/>
              <a:t>INTEGRACIÓN NUMÉRICA DE ÓRBITAS 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C6A889-13C8-45B8-92C2-821B069638C9}"/>
              </a:ext>
            </a:extLst>
          </p:cNvPr>
          <p:cNvSpPr txBox="1"/>
          <p:nvPr/>
        </p:nvSpPr>
        <p:spPr>
          <a:xfrm>
            <a:off x="838200" y="1340873"/>
            <a:ext cx="440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Integración de Cauchy problem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14FBCD7-8F15-4C2D-9A17-2AF9A8BA6299}"/>
              </a:ext>
            </a:extLst>
          </p:cNvPr>
          <p:cNvSpPr/>
          <p:nvPr/>
        </p:nvSpPr>
        <p:spPr>
          <a:xfrm>
            <a:off x="4406497" y="3034376"/>
            <a:ext cx="661457" cy="459441"/>
          </a:xfrm>
          <a:prstGeom prst="rightArrow">
            <a:avLst>
              <a:gd name="adj1" fmla="val 36732"/>
              <a:gd name="adj2" fmla="val 58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0ED1BEF-8695-4BAC-8B04-95F354B9676C}"/>
              </a:ext>
            </a:extLst>
          </p:cNvPr>
          <p:cNvSpPr/>
          <p:nvPr/>
        </p:nvSpPr>
        <p:spPr>
          <a:xfrm>
            <a:off x="5238030" y="2841405"/>
            <a:ext cx="1721570" cy="85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2500" dirty="0"/>
          </a:p>
          <a:p>
            <a:pPr algn="ctr"/>
            <a:r>
              <a:rPr lang="es-ES" sz="2500" dirty="0"/>
              <a:t>Temporal Schemes </a:t>
            </a:r>
          </a:p>
          <a:p>
            <a:pPr algn="ctr"/>
            <a:endParaRPr lang="es-E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D5E8F94-E668-42B0-A241-84E7F9310195}"/>
                  </a:ext>
                </a:extLst>
              </p:cNvPr>
              <p:cNvSpPr txBox="1"/>
              <p:nvPr/>
            </p:nvSpPr>
            <p:spPr>
              <a:xfrm>
                <a:off x="3890566" y="2557322"/>
                <a:ext cx="57912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5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5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D5E8F94-E668-42B0-A241-84E7F9310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566" y="2557322"/>
                <a:ext cx="579120" cy="477054"/>
              </a:xfrm>
              <a:prstGeom prst="rect">
                <a:avLst/>
              </a:prstGeom>
              <a:blipFill>
                <a:blip r:embed="rId2"/>
                <a:stretch>
                  <a:fillRect l="-105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47B15DC-3C7E-40A7-B296-8F4F58E91BAE}"/>
                  </a:ext>
                </a:extLst>
              </p:cNvPr>
              <p:cNvSpPr txBox="1"/>
              <p:nvPr/>
            </p:nvSpPr>
            <p:spPr>
              <a:xfrm>
                <a:off x="3865477" y="3055784"/>
                <a:ext cx="54102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5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47B15DC-3C7E-40A7-B296-8F4F58E91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477" y="3055784"/>
                <a:ext cx="541020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57BEF65-2494-40ED-A147-889EC6E9B2F6}"/>
                  </a:ext>
                </a:extLst>
              </p:cNvPr>
              <p:cNvSpPr txBox="1"/>
              <p:nvPr/>
            </p:nvSpPr>
            <p:spPr>
              <a:xfrm>
                <a:off x="3865477" y="3561553"/>
                <a:ext cx="41498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s-E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57BEF65-2494-40ED-A147-889EC6E9B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477" y="3561553"/>
                <a:ext cx="414985" cy="384721"/>
              </a:xfrm>
              <a:prstGeom prst="rect">
                <a:avLst/>
              </a:prstGeom>
              <a:blipFill>
                <a:blip r:embed="rId4"/>
                <a:stretch>
                  <a:fillRect l="-14706" r="-11765" b="-79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F3220DB-3765-4B53-AF15-37B522C6EC8D}"/>
                  </a:ext>
                </a:extLst>
              </p:cNvPr>
              <p:cNvSpPr txBox="1"/>
              <p:nvPr/>
            </p:nvSpPr>
            <p:spPr>
              <a:xfrm>
                <a:off x="8061029" y="3025569"/>
                <a:ext cx="57912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5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5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F3220DB-3765-4B53-AF15-37B522C6E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029" y="3025569"/>
                <a:ext cx="579120" cy="477054"/>
              </a:xfrm>
              <a:prstGeom prst="rect">
                <a:avLst/>
              </a:prstGeom>
              <a:blipFill>
                <a:blip r:embed="rId5"/>
                <a:stretch>
                  <a:fillRect l="-36842" r="-1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7F22B468-4939-4A7E-8955-A849806EFEE9}"/>
              </a:ext>
            </a:extLst>
          </p:cNvPr>
          <p:cNvSpPr/>
          <p:nvPr/>
        </p:nvSpPr>
        <p:spPr>
          <a:xfrm>
            <a:off x="7119516" y="3022129"/>
            <a:ext cx="661457" cy="459441"/>
          </a:xfrm>
          <a:prstGeom prst="rightArrow">
            <a:avLst>
              <a:gd name="adj1" fmla="val 36732"/>
              <a:gd name="adj2" fmla="val 58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89110A8-FFE3-46BF-B0A3-BC9DBDA107EE}"/>
              </a:ext>
            </a:extLst>
          </p:cNvPr>
          <p:cNvSpPr txBox="1"/>
          <p:nvPr/>
        </p:nvSpPr>
        <p:spPr>
          <a:xfrm>
            <a:off x="5435600" y="21879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Integrator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5ED9EE8-27E3-4401-9C23-3FF2C95CB13A}"/>
              </a:ext>
            </a:extLst>
          </p:cNvPr>
          <p:cNvCxnSpPr/>
          <p:nvPr/>
        </p:nvCxnSpPr>
        <p:spPr>
          <a:xfrm flipV="1">
            <a:off x="8270240" y="1818640"/>
            <a:ext cx="0" cy="12034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10D524F-2941-4280-B669-AA1BCDEA9FB3}"/>
              </a:ext>
            </a:extLst>
          </p:cNvPr>
          <p:cNvCxnSpPr>
            <a:cxnSpLocks/>
          </p:cNvCxnSpPr>
          <p:nvPr/>
        </p:nvCxnSpPr>
        <p:spPr>
          <a:xfrm flipV="1">
            <a:off x="4094480" y="1818640"/>
            <a:ext cx="0" cy="715810"/>
          </a:xfrm>
          <a:prstGeom prst="line">
            <a:avLst/>
          </a:prstGeom>
          <a:ln w="28575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6B5B4BB-CF25-4B66-9004-574453F451AE}"/>
              </a:ext>
            </a:extLst>
          </p:cNvPr>
          <p:cNvCxnSpPr>
            <a:cxnSpLocks/>
          </p:cNvCxnSpPr>
          <p:nvPr/>
        </p:nvCxnSpPr>
        <p:spPr>
          <a:xfrm flipV="1">
            <a:off x="4094480" y="1818640"/>
            <a:ext cx="41757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FA7ED70-A3EE-45F7-8240-0A233DCF85F5}"/>
              </a:ext>
            </a:extLst>
          </p:cNvPr>
          <p:cNvSpPr txBox="1"/>
          <p:nvPr/>
        </p:nvSpPr>
        <p:spPr>
          <a:xfrm>
            <a:off x="838200" y="4400150"/>
            <a:ext cx="440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Integración de movimiento Kepler: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8ADB4FD6-0B1C-49A3-AC7C-406B83E17392}"/>
                  </a:ext>
                </a:extLst>
              </p:cNvPr>
              <p:cNvSpPr txBox="1"/>
              <p:nvPr/>
            </p:nvSpPr>
            <p:spPr>
              <a:xfrm flipH="1">
                <a:off x="3617199" y="5385895"/>
                <a:ext cx="1450755" cy="856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5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E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5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E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5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ES" sz="2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5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8ADB4FD6-0B1C-49A3-AC7C-406B83E17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17199" y="5385895"/>
                <a:ext cx="1450755" cy="8561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4D260C5C-DD56-4B63-809F-5E6642F8E2C5}"/>
                  </a:ext>
                </a:extLst>
              </p:cNvPr>
              <p:cNvSpPr txBox="1"/>
              <p:nvPr/>
            </p:nvSpPr>
            <p:spPr>
              <a:xfrm flipH="1">
                <a:off x="4737225" y="5178819"/>
                <a:ext cx="4748134" cy="12702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5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s-E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ES" sz="2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5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E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5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s-ES" sz="2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ES" sz="25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25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s-E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5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ES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5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ES" sz="2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5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s-E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25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ES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sz="25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ES" sz="25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s-ES" sz="2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ES" sz="25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25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s-ES" sz="25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s-ES" sz="25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s-ES" sz="2500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s-ES" sz="25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4D260C5C-DD56-4B63-809F-5E6642F8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37225" y="5178819"/>
                <a:ext cx="4748134" cy="12702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608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87767-F5DE-4913-A206-D7A94971E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066"/>
            <a:ext cx="10515600" cy="516358"/>
          </a:xfrm>
        </p:spPr>
        <p:txBody>
          <a:bodyPr/>
          <a:lstStyle/>
          <a:p>
            <a:pPr marL="0" indent="0" algn="ctr">
              <a:buNone/>
            </a:pPr>
            <a:r>
              <a:rPr lang="es-ES" u="sng" dirty="0"/>
              <a:t>Organización del código</a:t>
            </a:r>
          </a:p>
          <a:p>
            <a:pPr marL="0" indent="0" algn="ctr">
              <a:buNone/>
            </a:pPr>
            <a:endParaRPr lang="es-ES" u="sng" dirty="0"/>
          </a:p>
          <a:p>
            <a:pPr marL="0" indent="0" algn="ctr">
              <a:buNone/>
            </a:pPr>
            <a:endParaRPr lang="fr-FR" u="sng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93B2179-E2AB-4C74-81CB-25620F58A34F}"/>
              </a:ext>
            </a:extLst>
          </p:cNvPr>
          <p:cNvSpPr/>
          <p:nvPr/>
        </p:nvSpPr>
        <p:spPr>
          <a:xfrm>
            <a:off x="4534162" y="2389242"/>
            <a:ext cx="3121367" cy="6858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A47A0A1-8E76-42C2-8E6B-8DE61EC61BCD}"/>
              </a:ext>
            </a:extLst>
          </p:cNvPr>
          <p:cNvSpPr/>
          <p:nvPr/>
        </p:nvSpPr>
        <p:spPr>
          <a:xfrm>
            <a:off x="5056409" y="1245637"/>
            <a:ext cx="2079171" cy="51635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9E00895-30D4-4FD6-B9B8-946C1594FBB3}"/>
              </a:ext>
            </a:extLst>
          </p:cNvPr>
          <p:cNvSpPr/>
          <p:nvPr/>
        </p:nvSpPr>
        <p:spPr>
          <a:xfrm>
            <a:off x="8945575" y="956388"/>
            <a:ext cx="2369979" cy="57849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D8D7FAD-05B3-4003-BC1B-0C663E1AE7AF}"/>
              </a:ext>
            </a:extLst>
          </p:cNvPr>
          <p:cNvSpPr txBox="1"/>
          <p:nvPr/>
        </p:nvSpPr>
        <p:spPr>
          <a:xfrm>
            <a:off x="9255967" y="106097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scipy.optimize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7D1786-25A0-43F6-A03D-052CAF911C80}"/>
              </a:ext>
            </a:extLst>
          </p:cNvPr>
          <p:cNvSpPr txBox="1"/>
          <p:nvPr/>
        </p:nvSpPr>
        <p:spPr>
          <a:xfrm>
            <a:off x="5503181" y="131915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Schemes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901014-D09F-4FFE-993D-037646445390}"/>
              </a:ext>
            </a:extLst>
          </p:cNvPr>
          <p:cNvSpPr txBox="1"/>
          <p:nvPr/>
        </p:nvSpPr>
        <p:spPr>
          <a:xfrm>
            <a:off x="4534162" y="2547476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Integrate_Cauchy_problem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536E4B1-F4E4-43D0-966F-7EDD77A2611B}"/>
              </a:ext>
            </a:extLst>
          </p:cNvPr>
          <p:cNvSpPr/>
          <p:nvPr/>
        </p:nvSpPr>
        <p:spPr>
          <a:xfrm>
            <a:off x="838200" y="2850502"/>
            <a:ext cx="2369979" cy="57849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AD8CDA6-5E45-4AAE-BFD4-EB640433F4E1}"/>
              </a:ext>
            </a:extLst>
          </p:cNvPr>
          <p:cNvSpPr/>
          <p:nvPr/>
        </p:nvSpPr>
        <p:spPr>
          <a:xfrm>
            <a:off x="1119039" y="1621213"/>
            <a:ext cx="2369979" cy="57849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641E506-3354-49EF-B19B-7BE30E60CD65}"/>
              </a:ext>
            </a:extLst>
          </p:cNvPr>
          <p:cNvSpPr txBox="1"/>
          <p:nvPr/>
        </p:nvSpPr>
        <p:spPr>
          <a:xfrm>
            <a:off x="994702" y="294950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matplotlib.pyplot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632B6EA-FA88-4605-80CA-4EA83A5E4927}"/>
              </a:ext>
            </a:extLst>
          </p:cNvPr>
          <p:cNvSpPr txBox="1"/>
          <p:nvPr/>
        </p:nvSpPr>
        <p:spPr>
          <a:xfrm>
            <a:off x="1826974" y="172579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numpy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98FAF2D-896B-45EF-9198-242572D17419}"/>
              </a:ext>
            </a:extLst>
          </p:cNvPr>
          <p:cNvSpPr/>
          <p:nvPr/>
        </p:nvSpPr>
        <p:spPr>
          <a:xfrm>
            <a:off x="3996291" y="3714368"/>
            <a:ext cx="4199407" cy="282102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DF3BB76C-3AB2-4B70-93C0-B2BB152312FD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 flipH="1">
            <a:off x="8626578" y="30900"/>
            <a:ext cx="33521" cy="2974452"/>
          </a:xfrm>
          <a:prstGeom prst="curvedConnector4">
            <a:avLst>
              <a:gd name="adj1" fmla="val -1433516"/>
              <a:gd name="adj2" fmla="val 5956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E28EFEA6-89E6-43AF-AF1E-AD342C038F32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rot="5400000">
            <a:off x="7368136" y="2362449"/>
            <a:ext cx="3589992" cy="193486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9218BAB-07EA-4939-BBEA-EABD08D3494D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6094846" y="1761995"/>
            <a:ext cx="1149" cy="6272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11AE536-DA85-42C8-AF20-E47C410C38C2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6094846" y="3075042"/>
            <a:ext cx="1149" cy="6393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 : en arc 33">
            <a:extLst>
              <a:ext uri="{FF2B5EF4-FFF2-40B4-BE49-F238E27FC236}">
                <a16:creationId xmlns:a16="http://schemas.microsoft.com/office/drawing/2014/main" id="{19EDC7D2-9764-4AED-9C5F-3297CF526CF2}"/>
              </a:ext>
            </a:extLst>
          </p:cNvPr>
          <p:cNvCxnSpPr>
            <a:cxnSpLocks/>
            <a:stCxn id="5" idx="2"/>
            <a:endCxn id="14" idx="3"/>
          </p:cNvCxnSpPr>
          <p:nvPr/>
        </p:nvCxnSpPr>
        <p:spPr>
          <a:xfrm rot="16200000" flipH="1">
            <a:off x="5464405" y="2393584"/>
            <a:ext cx="3362883" cy="2099703"/>
          </a:xfrm>
          <a:prstGeom prst="curvedConnector4">
            <a:avLst>
              <a:gd name="adj1" fmla="val 9883"/>
              <a:gd name="adj2" fmla="val 11088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41EC9FB8-121E-4CC3-BA2F-CD53ABC5BF29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3489018" y="1910462"/>
            <a:ext cx="1045144" cy="82168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 : en arc 43">
            <a:extLst>
              <a:ext uri="{FF2B5EF4-FFF2-40B4-BE49-F238E27FC236}">
                <a16:creationId xmlns:a16="http://schemas.microsoft.com/office/drawing/2014/main" id="{C3873D3F-B472-46E8-8DE0-46FDFE309E2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3489018" y="1910462"/>
            <a:ext cx="507273" cy="3214416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 : en arc 48">
            <a:extLst>
              <a:ext uri="{FF2B5EF4-FFF2-40B4-BE49-F238E27FC236}">
                <a16:creationId xmlns:a16="http://schemas.microsoft.com/office/drawing/2014/main" id="{1C6A0EA0-0672-49B9-A53C-98CB2686A1A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208179" y="3139751"/>
            <a:ext cx="788112" cy="1985127"/>
          </a:xfrm>
          <a:prstGeom prst="curvedConnector3">
            <a:avLst>
              <a:gd name="adj1" fmla="val 4171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43B58E15-61C9-46B1-A27D-8A225F3AA619}"/>
              </a:ext>
            </a:extLst>
          </p:cNvPr>
          <p:cNvSpPr txBox="1"/>
          <p:nvPr/>
        </p:nvSpPr>
        <p:spPr>
          <a:xfrm>
            <a:off x="4314539" y="3948060"/>
            <a:ext cx="33738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milestone_6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distancia_1_3BP(x, y, mu) : </a:t>
            </a:r>
            <a:r>
              <a:rPr lang="fr-FR" i="1" dirty="0"/>
              <a:t>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distancia_2_3BP(x, y, mu) : </a:t>
            </a:r>
            <a:r>
              <a:rPr lang="fr-FR" i="1" dirty="0"/>
              <a:t>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function_Kepler_3B(t, R) : </a:t>
            </a:r>
            <a:r>
              <a:rPr lang="fr-FR" i="1" dirty="0"/>
              <a:t>array</a:t>
            </a:r>
          </a:p>
          <a:p>
            <a:r>
              <a:rPr lang="fr-FR" i="1" dirty="0">
                <a:solidFill>
                  <a:srgbClr val="FF0000"/>
                </a:solidFill>
              </a:rPr>
              <a:t>Uso de un variable global</a:t>
            </a:r>
          </a:p>
          <a:p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4117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F4A38EF-4750-47A5-BB0C-D7E559EA51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8016"/>
                <a:ext cx="10515600" cy="102010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ctr">
                  <a:buNone/>
                </a:pPr>
                <a:r>
                  <a:rPr lang="es-ES" u="sng" dirty="0"/>
                  <a:t>Primero resultados</a:t>
                </a:r>
              </a:p>
              <a:p>
                <a:pPr marL="0" indent="0">
                  <a:buNone/>
                </a:pPr>
                <a:endParaRPr lang="fr-FR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E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=0,012153</m:t>
                    </m:r>
                  </m:oMath>
                </a14:m>
                <a:r>
                  <a:rPr lang="es-ES" sz="2200" dirty="0"/>
                  <a:t> (Tierra-Luna)</a:t>
                </a:r>
              </a:p>
              <a:p>
                <a:pPr marL="0" indent="0">
                  <a:buNone/>
                </a:pPr>
                <a:endParaRPr lang="es-ES" u="sng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F4A38EF-4750-47A5-BB0C-D7E559EA51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8016"/>
                <a:ext cx="10515600" cy="1020106"/>
              </a:xfrm>
              <a:blipFill>
                <a:blip r:embed="rId2"/>
                <a:stretch>
                  <a:fillRect t="-13772" b="-101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4518FA2E-2C90-4A1C-945B-58417FFE8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6810"/>
            <a:ext cx="5800966" cy="40930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4F1230-10A7-4A22-9BFB-18E55EADB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66" y="1436809"/>
            <a:ext cx="5448420" cy="384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89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4652C2-1177-4150-8801-ADF40E35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07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s-ES" u="sng" dirty="0"/>
              <a:t>Búsqueda de los puntos de Lagrange</a:t>
            </a:r>
          </a:p>
          <a:p>
            <a:pPr marL="0" indent="0">
              <a:buNone/>
            </a:pPr>
            <a:r>
              <a:rPr lang="es-ES" u="sng" dirty="0"/>
              <a:t>Función a anular :</a:t>
            </a:r>
          </a:p>
          <a:p>
            <a:pPr marL="0" indent="0" algn="ctr">
              <a:buNone/>
            </a:pPr>
            <a:endParaRPr lang="es-ES" u="sng" dirty="0"/>
          </a:p>
          <a:p>
            <a:pPr marL="0" indent="0">
              <a:buNone/>
            </a:pPr>
            <a:endParaRPr lang="es-ES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D4B43D-D5F9-4759-A4B1-E6E5E41FD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61" y="1319975"/>
            <a:ext cx="8291278" cy="2370025"/>
          </a:xfrm>
          <a:prstGeom prst="rect">
            <a:avLst/>
          </a:prstGeom>
        </p:spPr>
      </p:pic>
      <p:sp>
        <p:nvSpPr>
          <p:cNvPr id="6" name="Flèche : bas 5">
            <a:extLst>
              <a:ext uri="{FF2B5EF4-FFF2-40B4-BE49-F238E27FC236}">
                <a16:creationId xmlns:a16="http://schemas.microsoft.com/office/drawing/2014/main" id="{344AE9C4-8783-4A77-A650-9C0220A09EB4}"/>
              </a:ext>
            </a:extLst>
          </p:cNvPr>
          <p:cNvSpPr/>
          <p:nvPr/>
        </p:nvSpPr>
        <p:spPr>
          <a:xfrm>
            <a:off x="5746879" y="3847387"/>
            <a:ext cx="698241" cy="1110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5384F2-877B-4584-B2F7-306F164E1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49" y="5115215"/>
            <a:ext cx="6873836" cy="134885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CFDC6F9-C144-43A9-9B4F-DC73C000E04E}"/>
              </a:ext>
            </a:extLst>
          </p:cNvPr>
          <p:cNvSpPr txBox="1"/>
          <p:nvPr/>
        </p:nvSpPr>
        <p:spPr>
          <a:xfrm>
            <a:off x="2687849" y="4217941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Pontos en el axis y = 0, </a:t>
            </a:r>
          </a:p>
          <a:p>
            <a:r>
              <a:rPr lang="fr-FR" dirty="0"/>
              <a:t>Pontos L1, L2, L3</a:t>
            </a:r>
          </a:p>
        </p:txBody>
      </p:sp>
    </p:spTree>
    <p:extLst>
      <p:ext uri="{BB962C8B-B14F-4D97-AF65-F5344CB8AC3E}">
        <p14:creationId xmlns:p14="http://schemas.microsoft.com/office/powerpoint/2010/main" val="2010447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42412A0-7729-4D7E-8901-1844CDC8EB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1389"/>
                <a:ext cx="10515600" cy="43885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ES" dirty="0"/>
                  <a:t>Puntos L4 y L5, que verifican la relación r1 = r2 :</a:t>
                </a:r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s-E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s-ES" u="sng" dirty="0"/>
                  <a:t>Resultado :</a:t>
                </a:r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42412A0-7729-4D7E-8901-1844CDC8EB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1389"/>
                <a:ext cx="10515600" cy="4388562"/>
              </a:xfrm>
              <a:blipFill>
                <a:blip r:embed="rId2"/>
                <a:stretch>
                  <a:fillRect l="-1217" t="-3333" b="-19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A64BE1A-B747-4030-A149-5436FFF65DA3}"/>
                  </a:ext>
                </a:extLst>
              </p:cNvPr>
              <p:cNvSpPr txBox="1"/>
              <p:nvPr/>
            </p:nvSpPr>
            <p:spPr>
              <a:xfrm>
                <a:off x="4642055" y="1220421"/>
                <a:ext cx="2299997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fr-F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A64BE1A-B747-4030-A149-5436FFF65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55" y="1220421"/>
                <a:ext cx="2299997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D394D3F3-E385-40A5-ABA1-A72AB03C8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57" y="4902504"/>
            <a:ext cx="3910885" cy="1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10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025A0E2-6506-439D-8ABF-E5D505B95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304" y="709894"/>
            <a:ext cx="7707391" cy="5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29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C22759-C81F-4B2E-AEC2-D4B139EAA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4025"/>
            <a:ext cx="10515600" cy="6329330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Estabilidad de las puntos de Lagrange</a:t>
            </a:r>
          </a:p>
          <a:p>
            <a:pPr marL="0" indent="0">
              <a:buNone/>
            </a:pPr>
            <a:endParaRPr lang="es-ES" u="sng" dirty="0"/>
          </a:p>
          <a:p>
            <a:pPr marL="0" indent="0">
              <a:buNone/>
            </a:pPr>
            <a:r>
              <a:rPr lang="es-ES" sz="2400" dirty="0"/>
              <a:t>Linealización del sistema 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4754D5-9A40-4807-9686-672AA81E0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27" y="1950686"/>
            <a:ext cx="9838273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0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A55939A-3451-45F9-A37A-36BF0F377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20" y="1743926"/>
            <a:ext cx="7201560" cy="38474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21DD2AA-2DD6-4902-938E-79869DEBCCAC}"/>
              </a:ext>
            </a:extLst>
          </p:cNvPr>
          <p:cNvSpPr txBox="1"/>
          <p:nvPr/>
        </p:nvSpPr>
        <p:spPr>
          <a:xfrm>
            <a:off x="915295" y="381296"/>
            <a:ext cx="9161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800" dirty="0"/>
              <a:t>Autovalores de cada matriz evaluada en los puntos de Lagrange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9396AE-20F9-4F57-A624-C3C76676AF85}"/>
              </a:ext>
            </a:extLst>
          </p:cNvPr>
          <p:cNvSpPr/>
          <p:nvPr/>
        </p:nvSpPr>
        <p:spPr>
          <a:xfrm>
            <a:off x="2706771" y="5199448"/>
            <a:ext cx="1818575" cy="305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47C63A-777D-44AE-BEEC-51E7A530DDD8}"/>
              </a:ext>
            </a:extLst>
          </p:cNvPr>
          <p:cNvSpPr/>
          <p:nvPr/>
        </p:nvSpPr>
        <p:spPr>
          <a:xfrm>
            <a:off x="6176863" y="3740355"/>
            <a:ext cx="1800809" cy="253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1470E7-8C1E-4DB3-9F25-4417A5024FD6}"/>
              </a:ext>
            </a:extLst>
          </p:cNvPr>
          <p:cNvSpPr/>
          <p:nvPr/>
        </p:nvSpPr>
        <p:spPr>
          <a:xfrm>
            <a:off x="6176865" y="2247359"/>
            <a:ext cx="1800808" cy="253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D276EE-41C8-4DC8-90F8-C0F42674EC09}"/>
              </a:ext>
            </a:extLst>
          </p:cNvPr>
          <p:cNvSpPr/>
          <p:nvPr/>
        </p:nvSpPr>
        <p:spPr>
          <a:xfrm>
            <a:off x="2569922" y="2748914"/>
            <a:ext cx="1955424" cy="305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916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7E0EEE-8907-4AB0-BBD5-00832F71A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0050"/>
            <a:ext cx="11002347" cy="4351338"/>
          </a:xfrm>
        </p:spPr>
        <p:txBody>
          <a:bodyPr/>
          <a:lstStyle/>
          <a:p>
            <a:r>
              <a:rPr lang="es-ES" u="sng" dirty="0"/>
              <a:t>Trazo de las orbitas cerca de los puntos de Lagrange 2, 4 y 5 :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Posición inicial : (0,5; 0,5)</a:t>
            </a:r>
          </a:p>
          <a:p>
            <a:pPr marL="0" indent="0">
              <a:buNone/>
            </a:pPr>
            <a:r>
              <a:rPr lang="es-ES" sz="2400" dirty="0"/>
              <a:t>Velocidad inicial : (0, 0)</a:t>
            </a:r>
          </a:p>
          <a:p>
            <a:pPr marL="0" indent="0">
              <a:buNone/>
            </a:pPr>
            <a:r>
              <a:rPr lang="es-ES" sz="2400" dirty="0"/>
              <a:t>Perturbación épsilon = 0,1 en la velocidad inicial</a:t>
            </a:r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40D114-389D-4A02-8DDA-46795466F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33" y="2808613"/>
            <a:ext cx="5380539" cy="38255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8F57AC6-BF6C-4546-B347-DBDA6E864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38" y="2808613"/>
            <a:ext cx="5172808" cy="367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20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A247240-B807-465C-8A2E-2D996D9D8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597" y="1221359"/>
            <a:ext cx="6098805" cy="441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26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20B775-F042-4EF1-B7E8-C66972AC6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Trazo de las orbitas con condiciones iniciales cerca de punto de Lagrange L1 y L3 en el plano de las masas:</a:t>
            </a:r>
          </a:p>
          <a:p>
            <a:pPr marL="0" indent="0">
              <a:buNone/>
            </a:pPr>
            <a:endParaRPr lang="es-ES" u="sng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EC0CA2-8119-4953-92C3-2F71EE796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9153"/>
            <a:ext cx="5380854" cy="37396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BCDDB18-6A02-44DC-BB7C-26B470D1C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37" y="1559153"/>
            <a:ext cx="5109250" cy="369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4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18376EE-28C1-4E30-B19E-6FC5E91C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885"/>
            <a:ext cx="11099800" cy="1325563"/>
          </a:xfrm>
        </p:spPr>
        <p:txBody>
          <a:bodyPr/>
          <a:lstStyle/>
          <a:p>
            <a:r>
              <a:rPr lang="es-ES" dirty="0"/>
              <a:t>INTEGRACIÓN NUMÉRICA DE ÓRBITAS 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75994CD-5205-47FB-B799-4365FA1AE4D0}"/>
              </a:ext>
            </a:extLst>
          </p:cNvPr>
          <p:cNvSpPr txBox="1"/>
          <p:nvPr/>
        </p:nvSpPr>
        <p:spPr>
          <a:xfrm>
            <a:off x="838200" y="1463040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Esquemas numéricos empleados: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Euler explícito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Euler implícito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Crank Nicolson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Runge Kutta de cuarto orden.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3E56C12-ABEF-4F29-8419-ED87E80F31A6}"/>
                  </a:ext>
                </a:extLst>
              </p:cNvPr>
              <p:cNvSpPr txBox="1"/>
              <p:nvPr/>
            </p:nvSpPr>
            <p:spPr>
              <a:xfrm>
                <a:off x="3464560" y="2045900"/>
                <a:ext cx="2767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3E56C12-ABEF-4F29-8419-ED87E80F3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560" y="2045900"/>
                <a:ext cx="2767489" cy="276999"/>
              </a:xfrm>
              <a:prstGeom prst="rect">
                <a:avLst/>
              </a:prstGeom>
              <a:blipFill>
                <a:blip r:embed="rId2"/>
                <a:stretch>
                  <a:fillRect l="-1322" t="-2222" b="-1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o 20">
            <a:extLst>
              <a:ext uri="{FF2B5EF4-FFF2-40B4-BE49-F238E27FC236}">
                <a16:creationId xmlns:a16="http://schemas.microsoft.com/office/drawing/2014/main" id="{0761FE93-74EE-402C-8DE1-F0C0B4442E23}"/>
              </a:ext>
            </a:extLst>
          </p:cNvPr>
          <p:cNvGrpSpPr/>
          <p:nvPr/>
        </p:nvGrpSpPr>
        <p:grpSpPr>
          <a:xfrm>
            <a:off x="1274525" y="4100607"/>
            <a:ext cx="6792515" cy="2289205"/>
            <a:chOff x="4363165" y="3939724"/>
            <a:chExt cx="6752751" cy="22892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3A5EB1F8-31E3-4496-8BA0-AAB31396995C}"/>
                    </a:ext>
                  </a:extLst>
                </p:cNvPr>
                <p:cNvSpPr txBox="1"/>
                <p:nvPr/>
              </p:nvSpPr>
              <p:spPr>
                <a:xfrm>
                  <a:off x="5160169" y="5594140"/>
                  <a:ext cx="5318760" cy="6347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·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3A5EB1F8-31E3-4496-8BA0-AAB313969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169" y="5594140"/>
                  <a:ext cx="5318760" cy="6347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557FEFED-CCE0-4CB0-9DF8-46DF1FDE2F3B}"/>
                    </a:ext>
                  </a:extLst>
                </p:cNvPr>
                <p:cNvSpPr txBox="1"/>
                <p:nvPr/>
              </p:nvSpPr>
              <p:spPr>
                <a:xfrm>
                  <a:off x="7676200" y="3939724"/>
                  <a:ext cx="3439716" cy="7146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557FEFED-CCE0-4CB0-9DF8-46DF1FDE2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200" y="3939724"/>
                  <a:ext cx="3439716" cy="7146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03F5D905-A00A-47D6-96AF-97FA61D3E1C9}"/>
                    </a:ext>
                  </a:extLst>
                </p:cNvPr>
                <p:cNvSpPr txBox="1"/>
                <p:nvPr/>
              </p:nvSpPr>
              <p:spPr>
                <a:xfrm>
                  <a:off x="4363165" y="4028758"/>
                  <a:ext cx="20116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03F5D905-A00A-47D6-96AF-97FA61D3E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165" y="4028758"/>
                  <a:ext cx="201168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D27DA348-0E05-448D-81D8-D137E095613F}"/>
                    </a:ext>
                  </a:extLst>
                </p:cNvPr>
                <p:cNvSpPr txBox="1"/>
                <p:nvPr/>
              </p:nvSpPr>
              <p:spPr>
                <a:xfrm>
                  <a:off x="4379834" y="4648616"/>
                  <a:ext cx="3439715" cy="7146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D27DA348-0E05-448D-81D8-D137E0956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834" y="4648616"/>
                  <a:ext cx="3439715" cy="7146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08E6E93-D859-49C4-8D89-653EED0D90B4}"/>
                    </a:ext>
                  </a:extLst>
                </p:cNvPr>
                <p:cNvSpPr txBox="1"/>
                <p:nvPr/>
              </p:nvSpPr>
              <p:spPr>
                <a:xfrm>
                  <a:off x="7676200" y="4779670"/>
                  <a:ext cx="3243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08E6E93-D859-49C4-8D89-653EED0D90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200" y="4779670"/>
                  <a:ext cx="324326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F69FD05-44EC-4BF7-BB09-7FA3E24CD931}"/>
                  </a:ext>
                </a:extLst>
              </p:cNvPr>
              <p:cNvSpPr txBox="1"/>
              <p:nvPr/>
            </p:nvSpPr>
            <p:spPr>
              <a:xfrm>
                <a:off x="3464560" y="2617202"/>
                <a:ext cx="298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F69FD05-44EC-4BF7-BB09-7FA3E24CD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560" y="2617202"/>
                <a:ext cx="2987100" cy="276999"/>
              </a:xfrm>
              <a:prstGeom prst="rect">
                <a:avLst/>
              </a:prstGeom>
              <a:blipFill>
                <a:blip r:embed="rId8"/>
                <a:stretch>
                  <a:fillRect l="-1224" t="-2174" b="-130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853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14BD1-EC6D-4DC1-8FA2-58229214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 DE LOS N-CUERPOS </a:t>
            </a:r>
          </a:p>
        </p:txBody>
      </p:sp>
      <p:pic>
        <p:nvPicPr>
          <p:cNvPr id="11" name="Imagen 11" descr="Texto&#10;&#10;Descripción generada automáticamente">
            <a:extLst>
              <a:ext uri="{FF2B5EF4-FFF2-40B4-BE49-F238E27FC236}">
                <a16:creationId xmlns:a16="http://schemas.microsoft.com/office/drawing/2014/main" id="{F6E96D25-6FE7-43E2-9D02-2D84BFB45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93" y="1943592"/>
            <a:ext cx="4827495" cy="1570081"/>
          </a:xfrm>
          <a:prstGeom prst="rect">
            <a:avLst/>
          </a:prstGeom>
        </p:spPr>
      </p:pic>
      <p:pic>
        <p:nvPicPr>
          <p:cNvPr id="14" name="Imagen 14" descr="Texto&#10;&#10;Descripción generada automáticamente">
            <a:extLst>
              <a:ext uri="{FF2B5EF4-FFF2-40B4-BE49-F238E27FC236}">
                <a16:creationId xmlns:a16="http://schemas.microsoft.com/office/drawing/2014/main" id="{630F047C-F2A7-422D-8D33-F6FC6CF31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79" y="4488184"/>
            <a:ext cx="2637864" cy="1517836"/>
          </a:xfrm>
          <a:prstGeom prst="rect">
            <a:avLst/>
          </a:prstGeom>
        </p:spPr>
      </p:pic>
      <p:pic>
        <p:nvPicPr>
          <p:cNvPr id="15" name="Imagen 15">
            <a:extLst>
              <a:ext uri="{FF2B5EF4-FFF2-40B4-BE49-F238E27FC236}">
                <a16:creationId xmlns:a16="http://schemas.microsoft.com/office/drawing/2014/main" id="{B0BF3E8E-25C3-4B9B-9410-FDC81B56D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358" y="3500718"/>
            <a:ext cx="1750919" cy="335728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B106196-F05F-48C5-A8FD-7F183E7F49D6}"/>
              </a:ext>
            </a:extLst>
          </p:cNvPr>
          <p:cNvSpPr txBox="1"/>
          <p:nvPr/>
        </p:nvSpPr>
        <p:spPr>
          <a:xfrm>
            <a:off x="6483724" y="4870076"/>
            <a:ext cx="4693023" cy="754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500" dirty="0">
                <a:ea typeface="+mn-lt"/>
                <a:cs typeface="+mn-lt"/>
              </a:rPr>
              <a:t>Nº componentes = 2·Nb·Nc</a:t>
            </a:r>
            <a:endParaRPr lang="es-ES" sz="2500" dirty="0"/>
          </a:p>
          <a:p>
            <a:pPr algn="l"/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959D6BE-72BC-4133-914D-3A39A24592EB}"/>
              </a:ext>
            </a:extLst>
          </p:cNvPr>
          <p:cNvGrpSpPr/>
          <p:nvPr/>
        </p:nvGrpSpPr>
        <p:grpSpPr>
          <a:xfrm>
            <a:off x="6852171" y="1690688"/>
            <a:ext cx="4188758" cy="2437446"/>
            <a:chOff x="6920751" y="1810524"/>
            <a:chExt cx="4188758" cy="2437446"/>
          </a:xfrm>
        </p:grpSpPr>
        <p:pic>
          <p:nvPicPr>
            <p:cNvPr id="12" name="Imagen 12">
              <a:extLst>
                <a:ext uri="{FF2B5EF4-FFF2-40B4-BE49-F238E27FC236}">
                  <a16:creationId xmlns:a16="http://schemas.microsoft.com/office/drawing/2014/main" id="{B5FA1692-C8BE-4F19-BA8D-95BC6AD25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0751" y="1810524"/>
              <a:ext cx="4188758" cy="1948278"/>
            </a:xfrm>
            <a:prstGeom prst="rect">
              <a:avLst/>
            </a:prstGeom>
          </p:spPr>
        </p:pic>
        <p:sp>
          <p:nvSpPr>
            <p:cNvPr id="4" name="Estrella: 7 puntas 3">
              <a:extLst>
                <a:ext uri="{FF2B5EF4-FFF2-40B4-BE49-F238E27FC236}">
                  <a16:creationId xmlns:a16="http://schemas.microsoft.com/office/drawing/2014/main" id="{21D4C744-96FA-45CD-9FDE-146C8915D805}"/>
                </a:ext>
              </a:extLst>
            </p:cNvPr>
            <p:cNvSpPr/>
            <p:nvPr/>
          </p:nvSpPr>
          <p:spPr>
            <a:xfrm>
              <a:off x="10810477" y="3243841"/>
              <a:ext cx="180000" cy="180000"/>
            </a:xfrm>
            <a:prstGeom prst="star7">
              <a:avLst>
                <a:gd name="adj" fmla="val 22719"/>
                <a:gd name="hf" fmla="val 102572"/>
                <a:gd name="vf" fmla="val 1052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strella: 7 puntas 9">
              <a:extLst>
                <a:ext uri="{FF2B5EF4-FFF2-40B4-BE49-F238E27FC236}">
                  <a16:creationId xmlns:a16="http://schemas.microsoft.com/office/drawing/2014/main" id="{A81E9910-7909-4227-9471-76D0F9CC2ADD}"/>
                </a:ext>
              </a:extLst>
            </p:cNvPr>
            <p:cNvSpPr/>
            <p:nvPr/>
          </p:nvSpPr>
          <p:spPr>
            <a:xfrm>
              <a:off x="8044417" y="3982097"/>
              <a:ext cx="180000" cy="180000"/>
            </a:xfrm>
            <a:prstGeom prst="star7">
              <a:avLst>
                <a:gd name="adj" fmla="val 22719"/>
                <a:gd name="hf" fmla="val 102572"/>
                <a:gd name="vf" fmla="val 1052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12C3421E-AB81-4702-BC9A-E08B7842EA9B}"/>
                </a:ext>
              </a:extLst>
            </p:cNvPr>
            <p:cNvSpPr txBox="1"/>
            <p:nvPr/>
          </p:nvSpPr>
          <p:spPr>
            <a:xfrm>
              <a:off x="8206740" y="3878638"/>
              <a:ext cx="2603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Softening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7031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09F937-B58E-4527-A438-7B428361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448"/>
            <a:ext cx="10515600" cy="1325563"/>
          </a:xfrm>
        </p:spPr>
        <p:txBody>
          <a:bodyPr/>
          <a:lstStyle/>
          <a:p>
            <a:r>
              <a:rPr lang="es-ES"/>
              <a:t>PROBLEMA DE LOS N-CUERPOS 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49200F-54E2-41BF-A354-AC24B9A2097F}"/>
              </a:ext>
            </a:extLst>
          </p:cNvPr>
          <p:cNvSpPr txBox="1"/>
          <p:nvPr/>
        </p:nvSpPr>
        <p:spPr>
          <a:xfrm>
            <a:off x="835959" y="1418664"/>
            <a:ext cx="10374406" cy="1179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s-ES" sz="2500" dirty="0"/>
              <a:t>Necesidad de punteros.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sz="2500" dirty="0"/>
              <a:t>¿En qué mejora la implementación del problema en computación?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55FC66-CA91-45E3-ACE1-31323D07A807}"/>
              </a:ext>
            </a:extLst>
          </p:cNvPr>
          <p:cNvSpPr txBox="1"/>
          <p:nvPr/>
        </p:nvSpPr>
        <p:spPr>
          <a:xfrm>
            <a:off x="1295400" y="2595282"/>
            <a:ext cx="6541993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500" dirty="0"/>
              <a:t>Mejora en coste computacional</a:t>
            </a:r>
          </a:p>
          <a:p>
            <a:pPr marL="285750" indent="-285750">
              <a:buFont typeface="Arial"/>
              <a:buChar char="•"/>
            </a:pPr>
            <a:endParaRPr lang="es-ES" sz="2500" dirty="0"/>
          </a:p>
          <a:p>
            <a:pPr marL="285750" indent="-285750">
              <a:buFont typeface="Arial"/>
              <a:buChar char="•"/>
            </a:pPr>
            <a:r>
              <a:rPr lang="es-ES" sz="2500" dirty="0"/>
              <a:t>Mejora en almacenamiento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AF22A6-29C8-4173-AE35-6DF2CEA234B4}"/>
              </a:ext>
            </a:extLst>
          </p:cNvPr>
          <p:cNvSpPr txBox="1"/>
          <p:nvPr/>
        </p:nvSpPr>
        <p:spPr>
          <a:xfrm>
            <a:off x="833157" y="4531099"/>
            <a:ext cx="10721788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500"/>
              <a:t>¿Cómo se han empleado los punteros en el problema de N-cuerpos?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DAF7EAD-F0B3-4D2F-A062-36800558078A}"/>
              </a:ext>
            </a:extLst>
          </p:cNvPr>
          <p:cNvSpPr txBox="1"/>
          <p:nvPr/>
        </p:nvSpPr>
        <p:spPr>
          <a:xfrm>
            <a:off x="1292599" y="5012951"/>
            <a:ext cx="5723965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2500" dirty="0"/>
              <a:t>Targets: U, F</a:t>
            </a:r>
            <a:endParaRPr lang="es-ES" dirty="0"/>
          </a:p>
          <a:p>
            <a:pPr marL="342900" indent="-342900">
              <a:buFont typeface="Arial"/>
              <a:buChar char="•"/>
            </a:pPr>
            <a:endParaRPr lang="es-ES" sz="2500" dirty="0"/>
          </a:p>
          <a:p>
            <a:pPr marL="342900" indent="-342900">
              <a:buFont typeface="Arial"/>
              <a:buChar char="•"/>
            </a:pPr>
            <a:r>
              <a:rPr lang="es-ES" sz="2500" dirty="0"/>
              <a:t>Pointers: r, v, drdt, dvdt, Us, dUs</a:t>
            </a:r>
          </a:p>
        </p:txBody>
      </p:sp>
    </p:spTree>
    <p:extLst>
      <p:ext uri="{BB962C8B-B14F-4D97-AF65-F5344CB8AC3E}">
        <p14:creationId xmlns:p14="http://schemas.microsoft.com/office/powerpoint/2010/main" val="3209053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0C328-EC80-4C4B-A984-E86BFD089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243"/>
            <a:ext cx="10515600" cy="1325563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PROBLEMA DE LOS N-CUERPOS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08C600-1118-4E42-BE55-DD38D5DF9600}"/>
              </a:ext>
            </a:extLst>
          </p:cNvPr>
          <p:cNvSpPr/>
          <p:nvPr/>
        </p:nvSpPr>
        <p:spPr>
          <a:xfrm>
            <a:off x="2926976" y="4350123"/>
            <a:ext cx="1389528" cy="1086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500" dirty="0"/>
              <a:t>drdt</a:t>
            </a:r>
          </a:p>
          <a:p>
            <a:pPr algn="ctr"/>
            <a:r>
              <a:rPr lang="es-ES" sz="2500" dirty="0"/>
              <a:t>dvdt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B1AC0F-3EAA-4033-AAC6-983CC0D4651D}"/>
              </a:ext>
            </a:extLst>
          </p:cNvPr>
          <p:cNvSpPr/>
          <p:nvPr/>
        </p:nvSpPr>
        <p:spPr>
          <a:xfrm>
            <a:off x="5257800" y="4350123"/>
            <a:ext cx="1131793" cy="1086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500" dirty="0"/>
              <a:t>dUs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24925AF8-BBE2-42CB-9273-5ADC7A88E44E}"/>
              </a:ext>
            </a:extLst>
          </p:cNvPr>
          <p:cNvSpPr/>
          <p:nvPr/>
        </p:nvSpPr>
        <p:spPr>
          <a:xfrm>
            <a:off x="4539435" y="4651852"/>
            <a:ext cx="593911" cy="45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42A8CBA-8051-4499-BE51-D56A88231647}"/>
              </a:ext>
            </a:extLst>
          </p:cNvPr>
          <p:cNvSpPr/>
          <p:nvPr/>
        </p:nvSpPr>
        <p:spPr>
          <a:xfrm>
            <a:off x="2926976" y="2501152"/>
            <a:ext cx="1389528" cy="1086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500" dirty="0"/>
              <a:t>r</a:t>
            </a:r>
          </a:p>
          <a:p>
            <a:pPr algn="ctr"/>
            <a:r>
              <a:rPr lang="es-ES" sz="2500" dirty="0"/>
              <a:t>v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11105CC-4D8F-467C-9DB8-175C39980293}"/>
              </a:ext>
            </a:extLst>
          </p:cNvPr>
          <p:cNvSpPr/>
          <p:nvPr/>
        </p:nvSpPr>
        <p:spPr>
          <a:xfrm>
            <a:off x="5257799" y="2501152"/>
            <a:ext cx="1131793" cy="1086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500" dirty="0"/>
              <a:t>Us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DA3DEFE-BE73-40E3-85DF-DFD1A81D114B}"/>
              </a:ext>
            </a:extLst>
          </p:cNvPr>
          <p:cNvSpPr/>
          <p:nvPr/>
        </p:nvSpPr>
        <p:spPr>
          <a:xfrm>
            <a:off x="4539435" y="2802881"/>
            <a:ext cx="593911" cy="45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086CDC5-0D94-4266-AE25-8B5FFE3CC3FD}"/>
              </a:ext>
            </a:extLst>
          </p:cNvPr>
          <p:cNvSpPr/>
          <p:nvPr/>
        </p:nvSpPr>
        <p:spPr>
          <a:xfrm>
            <a:off x="7308475" y="2478740"/>
            <a:ext cx="1131793" cy="1086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500"/>
              <a:t>U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DD7CE25-D0CC-436C-9981-764115CBA0A8}"/>
              </a:ext>
            </a:extLst>
          </p:cNvPr>
          <p:cNvSpPr/>
          <p:nvPr/>
        </p:nvSpPr>
        <p:spPr>
          <a:xfrm>
            <a:off x="6590111" y="2780469"/>
            <a:ext cx="593911" cy="45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B420520-58F1-496A-9C00-803136CD5E79}"/>
              </a:ext>
            </a:extLst>
          </p:cNvPr>
          <p:cNvSpPr/>
          <p:nvPr/>
        </p:nvSpPr>
        <p:spPr>
          <a:xfrm>
            <a:off x="7353299" y="4294092"/>
            <a:ext cx="1131793" cy="1086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500"/>
              <a:t>F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CEE266C-3024-4E9C-BB84-065ABD0C4514}"/>
              </a:ext>
            </a:extLst>
          </p:cNvPr>
          <p:cNvSpPr/>
          <p:nvPr/>
        </p:nvSpPr>
        <p:spPr>
          <a:xfrm>
            <a:off x="6634934" y="4595821"/>
            <a:ext cx="593911" cy="45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792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94AD9A8-F9B3-469D-8C43-6E9F8FF5FD96}"/>
                  </a:ext>
                </a:extLst>
              </p:cNvPr>
              <p:cNvSpPr txBox="1"/>
              <p:nvPr/>
            </p:nvSpPr>
            <p:spPr>
              <a:xfrm>
                <a:off x="3316626" y="2040580"/>
                <a:ext cx="1072298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25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94AD9A8-F9B3-469D-8C43-6E9F8FF5F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26" y="2040580"/>
                <a:ext cx="1072298" cy="4770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06C40555-157D-4AFC-86B0-9EFA72A2F2A5}"/>
              </a:ext>
            </a:extLst>
          </p:cNvPr>
          <p:cNvSpPr/>
          <p:nvPr/>
        </p:nvSpPr>
        <p:spPr>
          <a:xfrm>
            <a:off x="5167812" y="1192868"/>
            <a:ext cx="2511306" cy="155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500" dirty="0"/>
              <a:t>Initial positions and velocities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CC005D-6C73-498D-B6D7-96E31D2601C3}"/>
                  </a:ext>
                </a:extLst>
              </p:cNvPr>
              <p:cNvSpPr txBox="1"/>
              <p:nvPr/>
            </p:nvSpPr>
            <p:spPr>
              <a:xfrm>
                <a:off x="3439174" y="1390131"/>
                <a:ext cx="827202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CC005D-6C73-498D-B6D7-96E31D260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174" y="1390131"/>
                <a:ext cx="827202" cy="477054"/>
              </a:xfrm>
              <a:prstGeom prst="rect">
                <a:avLst/>
              </a:prstGeom>
              <a:blipFill>
                <a:blip r:embed="rId3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775DC09-F697-495C-9DE6-E5C27C254791}"/>
              </a:ext>
            </a:extLst>
          </p:cNvPr>
          <p:cNvCxnSpPr/>
          <p:nvPr/>
        </p:nvCxnSpPr>
        <p:spPr>
          <a:xfrm>
            <a:off x="4095514" y="1675792"/>
            <a:ext cx="82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8BDF044-BEDC-48DE-B38F-085FFA21B9F9}"/>
              </a:ext>
            </a:extLst>
          </p:cNvPr>
          <p:cNvCxnSpPr/>
          <p:nvPr/>
        </p:nvCxnSpPr>
        <p:spPr>
          <a:xfrm>
            <a:off x="4095514" y="2377647"/>
            <a:ext cx="82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1C720F1-6C33-4C1F-979C-59528F9B3B33}"/>
              </a:ext>
            </a:extLst>
          </p:cNvPr>
          <p:cNvCxnSpPr/>
          <p:nvPr/>
        </p:nvCxnSpPr>
        <p:spPr>
          <a:xfrm>
            <a:off x="7768824" y="2015442"/>
            <a:ext cx="82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53A39E9-4EDC-496B-B0E6-38799A6A61E4}"/>
                  </a:ext>
                </a:extLst>
              </p:cNvPr>
              <p:cNvSpPr txBox="1"/>
              <p:nvPr/>
            </p:nvSpPr>
            <p:spPr>
              <a:xfrm>
                <a:off x="8580554" y="1776915"/>
                <a:ext cx="74236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53A39E9-4EDC-496B-B0E6-38799A6A6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554" y="1776915"/>
                <a:ext cx="742360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5188216-B158-4DE5-B05A-F731FD1FC99E}"/>
                  </a:ext>
                </a:extLst>
              </p:cNvPr>
              <p:cNvSpPr txBox="1"/>
              <p:nvPr/>
            </p:nvSpPr>
            <p:spPr>
              <a:xfrm>
                <a:off x="1645264" y="3606363"/>
                <a:ext cx="74236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5188216-B158-4DE5-B05A-F731FD1FC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264" y="3606363"/>
                <a:ext cx="742360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B3CA930-B233-40DC-9468-A92B50C3E0A3}"/>
                  </a:ext>
                </a:extLst>
              </p:cNvPr>
              <p:cNvSpPr txBox="1"/>
              <p:nvPr/>
            </p:nvSpPr>
            <p:spPr>
              <a:xfrm>
                <a:off x="1641969" y="4211249"/>
                <a:ext cx="74236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5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sz="2500" b="0" i="1" smtClean="0">
                          <a:latin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B3CA930-B233-40DC-9468-A92B50C3E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69" y="4211249"/>
                <a:ext cx="742360" cy="477054"/>
              </a:xfrm>
              <a:prstGeom prst="rect">
                <a:avLst/>
              </a:prstGeom>
              <a:blipFill>
                <a:blip r:embed="rId6"/>
                <a:stretch>
                  <a:fillRect l="-2459" r="-229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0493405-21A3-4F7C-8846-ECE7122F37C3}"/>
                  </a:ext>
                </a:extLst>
              </p:cNvPr>
              <p:cNvSpPr txBox="1"/>
              <p:nvPr/>
            </p:nvSpPr>
            <p:spPr>
              <a:xfrm>
                <a:off x="1622639" y="4816135"/>
                <a:ext cx="74236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50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0493405-21A3-4F7C-8846-ECE7122F3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639" y="4816135"/>
                <a:ext cx="742360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8BCB43A-83FD-4F5A-992B-20BE922B11A2}"/>
              </a:ext>
            </a:extLst>
          </p:cNvPr>
          <p:cNvCxnSpPr/>
          <p:nvPr/>
        </p:nvCxnSpPr>
        <p:spPr>
          <a:xfrm>
            <a:off x="2637587" y="4474857"/>
            <a:ext cx="82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0F66DE7-E5CF-4207-B48F-26BFE55B1B4C}"/>
              </a:ext>
            </a:extLst>
          </p:cNvPr>
          <p:cNvCxnSpPr/>
          <p:nvPr/>
        </p:nvCxnSpPr>
        <p:spPr>
          <a:xfrm>
            <a:off x="2637588" y="5129578"/>
            <a:ext cx="82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76B9D05-36A6-4A54-BDEC-D33FDCEA09A9}"/>
              </a:ext>
            </a:extLst>
          </p:cNvPr>
          <p:cNvCxnSpPr/>
          <p:nvPr/>
        </p:nvCxnSpPr>
        <p:spPr>
          <a:xfrm>
            <a:off x="2637587" y="3844890"/>
            <a:ext cx="82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ABE4C01-5994-4BB6-A01D-7062D84EAAAA}"/>
              </a:ext>
            </a:extLst>
          </p:cNvPr>
          <p:cNvSpPr/>
          <p:nvPr/>
        </p:nvSpPr>
        <p:spPr>
          <a:xfrm>
            <a:off x="3840501" y="3696845"/>
            <a:ext cx="2184662" cy="155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500" dirty="0"/>
              <a:t>Integrator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7F4EE40-B716-4C6E-8400-8133A8AEB120}"/>
                  </a:ext>
                </a:extLst>
              </p:cNvPr>
              <p:cNvSpPr txBox="1"/>
              <p:nvPr/>
            </p:nvSpPr>
            <p:spPr>
              <a:xfrm>
                <a:off x="6337409" y="4236330"/>
                <a:ext cx="1086676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5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7F4EE40-B716-4C6E-8400-8133A8AEB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409" y="4236330"/>
                <a:ext cx="1086676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8B994CD-1709-48AF-AC6F-6D78BD823F83}"/>
              </a:ext>
            </a:extLst>
          </p:cNvPr>
          <p:cNvCxnSpPr>
            <a:cxnSpLocks/>
          </p:cNvCxnSpPr>
          <p:nvPr/>
        </p:nvCxnSpPr>
        <p:spPr>
          <a:xfrm>
            <a:off x="6134777" y="4480404"/>
            <a:ext cx="4776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5410D15-A5F4-4784-9933-7DD88E273B50}"/>
              </a:ext>
            </a:extLst>
          </p:cNvPr>
          <p:cNvCxnSpPr>
            <a:cxnSpLocks/>
          </p:cNvCxnSpPr>
          <p:nvPr/>
        </p:nvCxnSpPr>
        <p:spPr>
          <a:xfrm>
            <a:off x="2013149" y="5472903"/>
            <a:ext cx="0" cy="637778"/>
          </a:xfrm>
          <a:prstGeom prst="line">
            <a:avLst/>
          </a:prstGeom>
          <a:ln w="22225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38F4047-E01C-4882-9B4F-738C0EEA708F}"/>
              </a:ext>
            </a:extLst>
          </p:cNvPr>
          <p:cNvCxnSpPr>
            <a:cxnSpLocks/>
          </p:cNvCxnSpPr>
          <p:nvPr/>
        </p:nvCxnSpPr>
        <p:spPr>
          <a:xfrm flipV="1">
            <a:off x="2013149" y="6114924"/>
            <a:ext cx="882063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1FECFF97-31C1-49F2-8E77-C3BF8787FD80}"/>
              </a:ext>
            </a:extLst>
          </p:cNvPr>
          <p:cNvCxnSpPr>
            <a:cxnSpLocks/>
          </p:cNvCxnSpPr>
          <p:nvPr/>
        </p:nvCxnSpPr>
        <p:spPr>
          <a:xfrm>
            <a:off x="10833781" y="4687625"/>
            <a:ext cx="0" cy="14272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40153A0-F690-4795-BE46-6412EC6DF98A}"/>
              </a:ext>
            </a:extLst>
          </p:cNvPr>
          <p:cNvSpPr/>
          <p:nvPr/>
        </p:nvSpPr>
        <p:spPr>
          <a:xfrm>
            <a:off x="7787066" y="3696844"/>
            <a:ext cx="2184662" cy="155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500" dirty="0"/>
              <a:t>Formulation of the problem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7B1B7A32-B5E8-4E93-80C3-D01A6F4686A5}"/>
              </a:ext>
            </a:extLst>
          </p:cNvPr>
          <p:cNvCxnSpPr>
            <a:cxnSpLocks/>
          </p:cNvCxnSpPr>
          <p:nvPr/>
        </p:nvCxnSpPr>
        <p:spPr>
          <a:xfrm flipV="1">
            <a:off x="7149026" y="4475755"/>
            <a:ext cx="488840" cy="152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011D1079-107A-4E35-9717-131C6AC7EF7E}"/>
                  </a:ext>
                </a:extLst>
              </p:cNvPr>
              <p:cNvSpPr txBox="1"/>
              <p:nvPr/>
            </p:nvSpPr>
            <p:spPr>
              <a:xfrm>
                <a:off x="10462601" y="4210571"/>
                <a:ext cx="74236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50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011D1079-107A-4E35-9717-131C6AC7E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601" y="4210571"/>
                <a:ext cx="742360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513FA9A-6789-4667-8F85-722532067FD9}"/>
              </a:ext>
            </a:extLst>
          </p:cNvPr>
          <p:cNvCxnSpPr>
            <a:cxnSpLocks/>
          </p:cNvCxnSpPr>
          <p:nvPr/>
        </p:nvCxnSpPr>
        <p:spPr>
          <a:xfrm flipV="1">
            <a:off x="10056786" y="4449776"/>
            <a:ext cx="514838" cy="98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174A21C0-562B-498D-8E09-3A4E7689DEAE}"/>
                  </a:ext>
                </a:extLst>
              </p:cNvPr>
              <p:cNvSpPr txBox="1"/>
              <p:nvPr/>
            </p:nvSpPr>
            <p:spPr>
              <a:xfrm>
                <a:off x="2496653" y="1520257"/>
                <a:ext cx="74236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174A21C0-562B-498D-8E09-3A4E7689D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653" y="1520257"/>
                <a:ext cx="742360" cy="477054"/>
              </a:xfrm>
              <a:prstGeom prst="rect">
                <a:avLst/>
              </a:prstGeom>
              <a:blipFill>
                <a:blip r:embed="rId10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12342583-C56B-41C3-B570-A58287FA26E3}"/>
                  </a:ext>
                </a:extLst>
              </p:cNvPr>
              <p:cNvSpPr txBox="1"/>
              <p:nvPr/>
            </p:nvSpPr>
            <p:spPr>
              <a:xfrm>
                <a:off x="2484560" y="2037810"/>
                <a:ext cx="74236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12342583-C56B-41C3-B570-A58287FA2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560" y="2037810"/>
                <a:ext cx="742360" cy="4770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errar llave 52">
            <a:extLst>
              <a:ext uri="{FF2B5EF4-FFF2-40B4-BE49-F238E27FC236}">
                <a16:creationId xmlns:a16="http://schemas.microsoft.com/office/drawing/2014/main" id="{6FB1435B-BB94-4ED2-B97A-C9918F2E8B29}"/>
              </a:ext>
            </a:extLst>
          </p:cNvPr>
          <p:cNvSpPr/>
          <p:nvPr/>
        </p:nvSpPr>
        <p:spPr>
          <a:xfrm>
            <a:off x="3182529" y="1508447"/>
            <a:ext cx="263874" cy="1029054"/>
          </a:xfrm>
          <a:prstGeom prst="rightBrace">
            <a:avLst>
              <a:gd name="adj1" fmla="val 40552"/>
              <a:gd name="adj2" fmla="val 5094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EF1656AF-07C7-40E2-A536-85231ED0A52A}"/>
              </a:ext>
            </a:extLst>
          </p:cNvPr>
          <p:cNvSpPr/>
          <p:nvPr/>
        </p:nvSpPr>
        <p:spPr>
          <a:xfrm>
            <a:off x="5938389" y="5350290"/>
            <a:ext cx="1279825" cy="1106380"/>
          </a:xfrm>
          <a:prstGeom prst="triangl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5" name="Gráfico 34" descr="Cronómetro con relleno sólido">
            <a:extLst>
              <a:ext uri="{FF2B5EF4-FFF2-40B4-BE49-F238E27FC236}">
                <a16:creationId xmlns:a16="http://schemas.microsoft.com/office/drawing/2014/main" id="{34C765D2-75A1-4C3F-98FD-F96463C7E1AB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82220" y="5803034"/>
            <a:ext cx="592162" cy="592162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5B29B49D-BBDF-49F7-A2F7-699A843891F7}"/>
              </a:ext>
            </a:extLst>
          </p:cNvPr>
          <p:cNvSpPr txBox="1"/>
          <p:nvPr/>
        </p:nvSpPr>
        <p:spPr>
          <a:xfrm>
            <a:off x="878934" y="150002"/>
            <a:ext cx="104341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dirty="0">
                <a:latin typeface="+mj-lt"/>
                <a:ea typeface="+mj-lt"/>
                <a:cs typeface="+mj-lt"/>
              </a:rPr>
              <a:t>PROBLEMA DE LOS N-CUERPOS</a:t>
            </a:r>
          </a:p>
        </p:txBody>
      </p:sp>
    </p:spTree>
    <p:extLst>
      <p:ext uri="{BB962C8B-B14F-4D97-AF65-F5344CB8AC3E}">
        <p14:creationId xmlns:p14="http://schemas.microsoft.com/office/powerpoint/2010/main" val="1612284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2F3B236-758F-4F0E-BC7A-8D7047AA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78"/>
            <a:ext cx="10515600" cy="1325563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PROBLEMA DE LOS N-CUERPOS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7EA2CE-298B-42CD-B440-C9C44381BAE7}"/>
              </a:ext>
            </a:extLst>
          </p:cNvPr>
          <p:cNvSpPr txBox="1"/>
          <p:nvPr/>
        </p:nvSpPr>
        <p:spPr>
          <a:xfrm>
            <a:off x="838200" y="1428041"/>
            <a:ext cx="82214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/>
              <a:t>Optimización del tiempo de computación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D9A9A2-1412-470C-9479-F9AF33947716}"/>
              </a:ext>
            </a:extLst>
          </p:cNvPr>
          <p:cNvSpPr txBox="1"/>
          <p:nvPr/>
        </p:nvSpPr>
        <p:spPr>
          <a:xfrm>
            <a:off x="838200" y="2244142"/>
            <a:ext cx="82214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/>
              <a:t>Integrador ODEINT</a:t>
            </a:r>
          </a:p>
          <a:p>
            <a:endParaRPr lang="es-E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/>
              <a:t>Implementación de esferas de influencia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/>
              <a:t>Reducción de operaciones y bucles anidados</a:t>
            </a:r>
          </a:p>
          <a:p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2691704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2531E4F-C5F4-4384-BF58-E61FB9C99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78"/>
            <a:ext cx="10515600" cy="1325563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PROBLEMA DE LOS N-CUERPOS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410BC54-222C-4289-B9CF-C543B15B5AD3}"/>
                  </a:ext>
                </a:extLst>
              </p:cNvPr>
              <p:cNvSpPr txBox="1"/>
              <p:nvPr/>
            </p:nvSpPr>
            <p:spPr>
              <a:xfrm>
                <a:off x="2456217" y="2711089"/>
                <a:ext cx="2954326" cy="1077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𝑠𝑝h𝑒𝑟𝑒</m:t>
                          </m:r>
                        </m:sub>
                      </m:sSub>
                      <m:r>
                        <a:rPr lang="es-E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500" i="1"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s-E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2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5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ES" sz="25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5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ES" sz="2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s-E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ES" sz="25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410BC54-222C-4289-B9CF-C543B15B5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217" y="2711089"/>
                <a:ext cx="2954326" cy="1077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e 7">
            <a:extLst>
              <a:ext uri="{FF2B5EF4-FFF2-40B4-BE49-F238E27FC236}">
                <a16:creationId xmlns:a16="http://schemas.microsoft.com/office/drawing/2014/main" id="{B5103F26-4650-44DF-80B0-6312312A43F3}"/>
              </a:ext>
            </a:extLst>
          </p:cNvPr>
          <p:cNvSpPr/>
          <p:nvPr/>
        </p:nvSpPr>
        <p:spPr>
          <a:xfrm>
            <a:off x="3462589" y="528492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2C4BA0D-5020-4090-ADA5-D4EC083740EF}"/>
              </a:ext>
            </a:extLst>
          </p:cNvPr>
          <p:cNvSpPr/>
          <p:nvPr/>
        </p:nvSpPr>
        <p:spPr>
          <a:xfrm>
            <a:off x="7904817" y="4379833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E56F396-735E-45F3-A662-84C27FC4F695}"/>
              </a:ext>
            </a:extLst>
          </p:cNvPr>
          <p:cNvCxnSpPr>
            <a:cxnSpLocks/>
          </p:cNvCxnSpPr>
          <p:nvPr/>
        </p:nvCxnSpPr>
        <p:spPr>
          <a:xfrm flipV="1">
            <a:off x="3970697" y="4919833"/>
            <a:ext cx="4506012" cy="933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4A67E96-2BBF-4141-832D-56428CC0A8AC}"/>
                  </a:ext>
                </a:extLst>
              </p:cNvPr>
              <p:cNvSpPr txBox="1"/>
              <p:nvPr/>
            </p:nvSpPr>
            <p:spPr>
              <a:xfrm rot="20900136">
                <a:off x="5268680" y="4898124"/>
                <a:ext cx="1541639" cy="471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s-E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5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sz="2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2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5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4A67E96-2BBF-4141-832D-56428CC0A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00136">
                <a:off x="5268680" y="4898124"/>
                <a:ext cx="1541639" cy="4712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7EE50E2-457E-4893-B6A8-55584773EA4D}"/>
                  </a:ext>
                </a:extLst>
              </p:cNvPr>
              <p:cNvSpPr txBox="1"/>
              <p:nvPr/>
            </p:nvSpPr>
            <p:spPr>
              <a:xfrm>
                <a:off x="8011260" y="4903385"/>
                <a:ext cx="930897" cy="508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5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ES" sz="25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7EE50E2-457E-4893-B6A8-55584773E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260" y="4903385"/>
                <a:ext cx="930897" cy="50802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3226DB10-D42B-4CD9-86CC-0EDFF4C8D2C5}"/>
                  </a:ext>
                </a:extLst>
              </p:cNvPr>
              <p:cNvSpPr txBox="1"/>
              <p:nvPr/>
            </p:nvSpPr>
            <p:spPr>
              <a:xfrm>
                <a:off x="3537140" y="5773525"/>
                <a:ext cx="930897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5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3226DB10-D42B-4CD9-86CC-0EDFF4C8D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140" y="5773525"/>
                <a:ext cx="930897" cy="477054"/>
              </a:xfrm>
              <a:prstGeom prst="rect">
                <a:avLst/>
              </a:prstGeom>
              <a:blipFill>
                <a:blip r:embed="rId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E0D8C13-847D-4743-B6C8-2F38E5FA122B}"/>
                  </a:ext>
                </a:extLst>
              </p:cNvPr>
              <p:cNvSpPr txBox="1"/>
              <p:nvPr/>
            </p:nvSpPr>
            <p:spPr>
              <a:xfrm>
                <a:off x="6195515" y="3099246"/>
                <a:ext cx="3622530" cy="471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sz="2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ES" sz="2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5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</m:d>
                      <m:r>
                        <a:rPr lang="es-ES" sz="25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s-E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5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sz="2500" i="1">
                              <a:latin typeface="Cambria Math" panose="02040503050406030204" pitchFamily="18" charset="0"/>
                            </a:rPr>
                            <m:t>𝑠𝑝h𝑒𝑟𝑒</m:t>
                          </m:r>
                        </m:sub>
                      </m:sSub>
                      <m:r>
                        <a:rPr lang="es-ES" sz="25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 </m:t>
                      </m:r>
                      <m:sSub>
                        <m:sSubPr>
                          <m:ctrlPr>
                            <a:rPr lang="es-E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2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s-ES" sz="25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E0D8C13-847D-4743-B6C8-2F38E5FA1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515" y="3099246"/>
                <a:ext cx="3622530" cy="4712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648C125E-3203-4D07-8F2C-F45675B812D6}"/>
              </a:ext>
            </a:extLst>
          </p:cNvPr>
          <p:cNvSpPr txBox="1"/>
          <p:nvPr/>
        </p:nvSpPr>
        <p:spPr>
          <a:xfrm>
            <a:off x="936688" y="1188172"/>
            <a:ext cx="822149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>
                    <a:lumMod val="85000"/>
                  </a:schemeClr>
                </a:solidFill>
              </a:rPr>
              <a:t>Integrador ODEINT</a:t>
            </a:r>
            <a:endParaRPr lang="es-E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Implementación de esferas de influencia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>
                    <a:lumMod val="85000"/>
                  </a:schemeClr>
                </a:solidFill>
              </a:rPr>
              <a:t>Reducción de operaciones y bucles anidados</a:t>
            </a:r>
          </a:p>
          <a:p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2750420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361E7B9-95DD-4717-8FBA-4E4BDC73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78"/>
            <a:ext cx="10515600" cy="1325563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PROBLEMA DE LOS N-CUERPOS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F41D75-40F3-48A8-B55E-E8B04705F3F0}"/>
              </a:ext>
            </a:extLst>
          </p:cNvPr>
          <p:cNvSpPr txBox="1"/>
          <p:nvPr/>
        </p:nvSpPr>
        <p:spPr>
          <a:xfrm>
            <a:off x="1211405" y="2694795"/>
            <a:ext cx="574516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dirty="0"/>
              <a:t>for i in range(Nb):</a:t>
            </a:r>
          </a:p>
          <a:p>
            <a:r>
              <a:rPr lang="es-ES" dirty="0"/>
              <a:t>	 for j in range(Nb):</a:t>
            </a:r>
          </a:p>
          <a:p>
            <a:r>
              <a:rPr lang="es-ES" dirty="0"/>
              <a:t>		 d = rj – ri</a:t>
            </a:r>
          </a:p>
          <a:p>
            <a:r>
              <a:rPr lang="es-ES" dirty="0"/>
              <a:t>		aij = aij + G·mj·rji/(norm(rij +soft))^3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36F6879D-7FDC-4F60-B156-CA6EF4BCB95C}"/>
              </a:ext>
            </a:extLst>
          </p:cNvPr>
          <p:cNvSpPr/>
          <p:nvPr/>
        </p:nvSpPr>
        <p:spPr>
          <a:xfrm>
            <a:off x="3647106" y="3888041"/>
            <a:ext cx="436880" cy="606864"/>
          </a:xfrm>
          <a:prstGeom prst="downArrow">
            <a:avLst>
              <a:gd name="adj1" fmla="val 50000"/>
              <a:gd name="adj2" fmla="val 45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BB2C3DE-81B0-4803-B0FC-E9B5D983BB63}"/>
              </a:ext>
            </a:extLst>
          </p:cNvPr>
          <p:cNvSpPr txBox="1"/>
          <p:nvPr/>
        </p:nvSpPr>
        <p:spPr>
          <a:xfrm>
            <a:off x="1035986" y="458015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M = mass_n*ones(Nb)</a:t>
            </a:r>
          </a:p>
          <a:p>
            <a:endParaRPr lang="es-ES" dirty="0"/>
          </a:p>
          <a:p>
            <a:r>
              <a:rPr lang="es-ES" dirty="0"/>
              <a:t>for i in range(Nb):</a:t>
            </a:r>
          </a:p>
          <a:p>
            <a:r>
              <a:rPr lang="es-ES" dirty="0"/>
              <a:t>	d = r – ri</a:t>
            </a:r>
          </a:p>
          <a:p>
            <a:r>
              <a:rPr lang="es-ES" dirty="0"/>
              <a:t>	norma_d = norm(</a:t>
            </a:r>
            <a:r>
              <a:rPr lang="es-ES" dirty="0" err="1"/>
              <a:t>d,axis</a:t>
            </a:r>
            <a:r>
              <a:rPr lang="es-ES" dirty="0"/>
              <a:t>=1)</a:t>
            </a:r>
          </a:p>
          <a:p>
            <a:endParaRPr lang="es-ES" dirty="0"/>
          </a:p>
          <a:p>
            <a:r>
              <a:rPr lang="es-ES" dirty="0"/>
              <a:t>	aij = sum((</a:t>
            </a:r>
            <a:r>
              <a:rPr lang="es-ES" dirty="0" err="1"/>
              <a:t>G·d</a:t>
            </a:r>
            <a:r>
              <a:rPr lang="es-ES" dirty="0"/>
              <a:t>)·(M[:,i]/(norm(d)+soft)^3))</a:t>
            </a:r>
          </a:p>
          <a:p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DEF9E1E-23DD-451D-A6DF-444D6C06D99C}"/>
              </a:ext>
            </a:extLst>
          </p:cNvPr>
          <p:cNvGrpSpPr/>
          <p:nvPr/>
        </p:nvGrpSpPr>
        <p:grpSpPr>
          <a:xfrm>
            <a:off x="7319172" y="2742131"/>
            <a:ext cx="871393" cy="720300"/>
            <a:chOff x="5938389" y="5350290"/>
            <a:chExt cx="1279825" cy="1106380"/>
          </a:xfrm>
        </p:grpSpPr>
        <p:sp>
          <p:nvSpPr>
            <p:cNvPr id="10" name="Triángulo isósceles 9">
              <a:extLst>
                <a:ext uri="{FF2B5EF4-FFF2-40B4-BE49-F238E27FC236}">
                  <a16:creationId xmlns:a16="http://schemas.microsoft.com/office/drawing/2014/main" id="{29446E7A-BE58-4C64-94A7-0339D16A7FBA}"/>
                </a:ext>
              </a:extLst>
            </p:cNvPr>
            <p:cNvSpPr/>
            <p:nvPr/>
          </p:nvSpPr>
          <p:spPr>
            <a:xfrm>
              <a:off x="5938389" y="5350290"/>
              <a:ext cx="1279825" cy="1106380"/>
            </a:xfrm>
            <a:prstGeom prst="triangle">
              <a:avLst/>
            </a:prstGeom>
            <a:solidFill>
              <a:srgbClr val="FF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" name="Gráfico 10" descr="Cronómetro con relleno sólido">
              <a:extLst>
                <a:ext uri="{FF2B5EF4-FFF2-40B4-BE49-F238E27FC236}">
                  <a16:creationId xmlns:a16="http://schemas.microsoft.com/office/drawing/2014/main" id="{F007396E-28C2-454D-9B17-FA43B9EF7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2220" y="5803034"/>
              <a:ext cx="592162" cy="592162"/>
            </a:xfrm>
            <a:prstGeom prst="rect">
              <a:avLst/>
            </a:prstGeom>
          </p:spPr>
        </p:pic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75E6316-0AF3-453D-BC83-0CA8D66B1E77}"/>
              </a:ext>
            </a:extLst>
          </p:cNvPr>
          <p:cNvGrpSpPr/>
          <p:nvPr/>
        </p:nvGrpSpPr>
        <p:grpSpPr>
          <a:xfrm>
            <a:off x="7310193" y="5242088"/>
            <a:ext cx="871393" cy="720300"/>
            <a:chOff x="5938389" y="5350290"/>
            <a:chExt cx="1279825" cy="1106380"/>
          </a:xfrm>
        </p:grpSpPr>
        <p:sp>
          <p:nvSpPr>
            <p:cNvPr id="14" name="Triángulo isósceles 13">
              <a:extLst>
                <a:ext uri="{FF2B5EF4-FFF2-40B4-BE49-F238E27FC236}">
                  <a16:creationId xmlns:a16="http://schemas.microsoft.com/office/drawing/2014/main" id="{A8A5C21B-963A-4E45-A6BC-2D286EFBFA5F}"/>
                </a:ext>
              </a:extLst>
            </p:cNvPr>
            <p:cNvSpPr/>
            <p:nvPr/>
          </p:nvSpPr>
          <p:spPr>
            <a:xfrm>
              <a:off x="5938389" y="5350290"/>
              <a:ext cx="1279825" cy="1106380"/>
            </a:xfrm>
            <a:prstGeom prst="triangle">
              <a:avLst/>
            </a:prstGeom>
            <a:solidFill>
              <a:schemeClr val="accent2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" name="Gráfico 14" descr="Cronómetro con relleno sólido">
              <a:extLst>
                <a:ext uri="{FF2B5EF4-FFF2-40B4-BE49-F238E27FC236}">
                  <a16:creationId xmlns:a16="http://schemas.microsoft.com/office/drawing/2014/main" id="{3224FB38-B2E2-46D3-AE42-38FEA65A9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2220" y="5803034"/>
              <a:ext cx="592162" cy="592162"/>
            </a:xfrm>
            <a:prstGeom prst="rect">
              <a:avLst/>
            </a:prstGeom>
          </p:spPr>
        </p:pic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B5739F6-35DD-43C9-9FC0-F9D9C29974FD}"/>
              </a:ext>
            </a:extLst>
          </p:cNvPr>
          <p:cNvSpPr txBox="1"/>
          <p:nvPr/>
        </p:nvSpPr>
        <p:spPr>
          <a:xfrm>
            <a:off x="936688" y="1154291"/>
            <a:ext cx="822149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>
                    <a:lumMod val="85000"/>
                  </a:schemeClr>
                </a:solidFill>
              </a:rPr>
              <a:t>Integrador ODEINT</a:t>
            </a:r>
            <a:endParaRPr lang="es-E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>
                    <a:lumMod val="85000"/>
                  </a:schemeClr>
                </a:solidFill>
              </a:rPr>
              <a:t>Implementación de esferas de influencia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Reducción de operaciones y bucles anidados</a:t>
            </a:r>
          </a:p>
          <a:p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3171968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D48D68E-24F4-4DE8-B96B-7B0901BB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78"/>
            <a:ext cx="10515600" cy="1325563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PROBLEMA DE LOS N-CUERPOS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17F6E46-361F-4DAB-8F81-C1CCDDED9DC5}"/>
              </a:ext>
            </a:extLst>
          </p:cNvPr>
          <p:cNvSpPr txBox="1"/>
          <p:nvPr/>
        </p:nvSpPr>
        <p:spPr>
          <a:xfrm>
            <a:off x="936688" y="1188172"/>
            <a:ext cx="822149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>
                    <a:lumMod val="85000"/>
                  </a:schemeClr>
                </a:solidFill>
              </a:rPr>
              <a:t>Integrador ODEINT</a:t>
            </a:r>
            <a:endParaRPr lang="es-E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>
                    <a:lumMod val="85000"/>
                  </a:schemeClr>
                </a:solidFill>
              </a:rPr>
              <a:t>Implementación de esferas de influencia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Reducción de operaciones y bucles anidados</a:t>
            </a:r>
          </a:p>
          <a:p>
            <a:endParaRPr lang="es-E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123A1FF-262A-4AAD-995D-2D0161BF9DAC}"/>
                  </a:ext>
                </a:extLst>
              </p:cNvPr>
              <p:cNvSpPr txBox="1"/>
              <p:nvPr/>
            </p:nvSpPr>
            <p:spPr>
              <a:xfrm>
                <a:off x="936688" y="4629769"/>
                <a:ext cx="1485278" cy="1448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123A1FF-262A-4AAD-995D-2D0161BF9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88" y="4629769"/>
                <a:ext cx="1485278" cy="14485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2CE3A15-4D96-4E5D-8E2C-16DB4DB74E6F}"/>
                  </a:ext>
                </a:extLst>
              </p:cNvPr>
              <p:cNvSpPr txBox="1"/>
              <p:nvPr/>
            </p:nvSpPr>
            <p:spPr>
              <a:xfrm>
                <a:off x="1500601" y="2736091"/>
                <a:ext cx="3403047" cy="13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eqArr>
                                            <m:eqArr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eqAr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ES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s-E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ES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s-ES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ES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2CE3A15-4D96-4E5D-8E2C-16DB4DB74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601" y="2736091"/>
                <a:ext cx="3403047" cy="13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3B268CF-7262-4323-A7B1-8B77F48D206D}"/>
                  </a:ext>
                </a:extLst>
              </p:cNvPr>
              <p:cNvSpPr txBox="1"/>
              <p:nvPr/>
            </p:nvSpPr>
            <p:spPr>
              <a:xfrm>
                <a:off x="3043800" y="4531382"/>
                <a:ext cx="2724016" cy="1547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𝑛𝑜𝑟𝑚𝑎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s-E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3B268CF-7262-4323-A7B1-8B77F48D2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800" y="4531382"/>
                <a:ext cx="2724016" cy="1547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52B313C-9C42-4800-AA8D-9FA567165BAA}"/>
                  </a:ext>
                </a:extLst>
              </p:cNvPr>
              <p:cNvSpPr txBox="1"/>
              <p:nvPr/>
            </p:nvSpPr>
            <p:spPr>
              <a:xfrm>
                <a:off x="6096000" y="2337664"/>
                <a:ext cx="4636598" cy="40840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d>
                                    <m:d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⃗"/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⃗"/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𝑠𝑜𝑓𝑡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eqArr>
                                    <m:eqArr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⃗"/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𝑟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s-E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⃗"/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𝑟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s-E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𝑠𝑜𝑓𝑡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den>
                              </m:f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eqArr>
                                    <m:eqArr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⃗"/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𝑟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s-E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⃗"/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𝑟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s-E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𝑠𝑜𝑓𝑡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den>
                              </m:f>
                            </m:e>
                            <m:e>
                              <m:r>
                                <a:rPr lang="es-E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E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⃗"/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⃗"/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𝑠𝑜𝑓𝑡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52B313C-9C42-4800-AA8D-9FA567165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37664"/>
                <a:ext cx="4636598" cy="40840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372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CEC7047-5878-4B2A-B021-1DBDCE11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PROBLEMA DE LOS N-CUERPOS SIN PUNTEROS</a:t>
            </a:r>
          </a:p>
        </p:txBody>
      </p:sp>
      <p:pic>
        <p:nvPicPr>
          <p:cNvPr id="5" name="Imagen 15">
            <a:extLst>
              <a:ext uri="{FF2B5EF4-FFF2-40B4-BE49-F238E27FC236}">
                <a16:creationId xmlns:a16="http://schemas.microsoft.com/office/drawing/2014/main" id="{88A5D3BB-75F8-44A3-BF9F-E69CC0CC1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59" y="2162120"/>
            <a:ext cx="1210448" cy="23209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813DEA0-AF5C-49E7-8072-8588C06BA348}"/>
                  </a:ext>
                </a:extLst>
              </p:cNvPr>
              <p:cNvSpPr txBox="1"/>
              <p:nvPr/>
            </p:nvSpPr>
            <p:spPr>
              <a:xfrm>
                <a:off x="4304829" y="2845515"/>
                <a:ext cx="416011" cy="954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813DEA0-AF5C-49E7-8072-8588C06BA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829" y="2845515"/>
                <a:ext cx="416011" cy="954172"/>
              </a:xfrm>
              <a:prstGeom prst="rect">
                <a:avLst/>
              </a:prstGeom>
              <a:blipFill>
                <a:blip r:embed="rId3"/>
                <a:stretch>
                  <a:fillRect b="-6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528CB30D-D5E8-4C7D-B896-3D9684A4CB5B}"/>
              </a:ext>
            </a:extLst>
          </p:cNvPr>
          <p:cNvSpPr/>
          <p:nvPr/>
        </p:nvSpPr>
        <p:spPr>
          <a:xfrm>
            <a:off x="4815776" y="3164840"/>
            <a:ext cx="291785" cy="203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B3C9A8CE-B8A7-46D9-A176-16C455093D43}"/>
              </a:ext>
            </a:extLst>
          </p:cNvPr>
          <p:cNvSpPr/>
          <p:nvPr/>
        </p:nvSpPr>
        <p:spPr>
          <a:xfrm>
            <a:off x="3772215" y="3164840"/>
            <a:ext cx="291785" cy="203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DA48143-D5A2-40AE-9787-D4D8A86978D5}"/>
                  </a:ext>
                </a:extLst>
              </p:cNvPr>
              <p:cNvSpPr txBox="1"/>
              <p:nvPr/>
            </p:nvSpPr>
            <p:spPr>
              <a:xfrm>
                <a:off x="5287586" y="2845515"/>
                <a:ext cx="869597" cy="954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DA48143-D5A2-40AE-9787-D4D8A8697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586" y="2845515"/>
                <a:ext cx="869597" cy="954172"/>
              </a:xfrm>
              <a:prstGeom prst="rect">
                <a:avLst/>
              </a:prstGeom>
              <a:blipFill>
                <a:blip r:embed="rId4"/>
                <a:stretch>
                  <a:fillRect b="-6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3A1920D9-E684-4901-BDE4-B79A8259DE34}"/>
              </a:ext>
            </a:extLst>
          </p:cNvPr>
          <p:cNvSpPr/>
          <p:nvPr/>
        </p:nvSpPr>
        <p:spPr>
          <a:xfrm>
            <a:off x="6380416" y="3180080"/>
            <a:ext cx="291785" cy="203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FFE1B4-7328-416E-84A6-333CB77708FD}"/>
              </a:ext>
            </a:extLst>
          </p:cNvPr>
          <p:cNvSpPr/>
          <p:nvPr/>
        </p:nvSpPr>
        <p:spPr>
          <a:xfrm>
            <a:off x="6761501" y="2936240"/>
            <a:ext cx="1351259" cy="60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Integrator</a:t>
            </a: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6A9BF852-8386-496E-B6ED-AB20061A5099}"/>
              </a:ext>
            </a:extLst>
          </p:cNvPr>
          <p:cNvSpPr/>
          <p:nvPr/>
        </p:nvSpPr>
        <p:spPr>
          <a:xfrm>
            <a:off x="8239696" y="3136519"/>
            <a:ext cx="291785" cy="203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5C14ECA-79EB-4DC5-96F9-DF0A014B585D}"/>
                  </a:ext>
                </a:extLst>
              </p:cNvPr>
              <p:cNvSpPr txBox="1"/>
              <p:nvPr/>
            </p:nvSpPr>
            <p:spPr>
              <a:xfrm>
                <a:off x="8509072" y="3053834"/>
                <a:ext cx="4160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5C14ECA-79EB-4DC5-96F9-DF0A014B5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72" y="3053834"/>
                <a:ext cx="4160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o 27">
            <a:extLst>
              <a:ext uri="{FF2B5EF4-FFF2-40B4-BE49-F238E27FC236}">
                <a16:creationId xmlns:a16="http://schemas.microsoft.com/office/drawing/2014/main" id="{E74E2723-8A2E-4123-87B3-29E4AD481B7C}"/>
              </a:ext>
            </a:extLst>
          </p:cNvPr>
          <p:cNvGrpSpPr/>
          <p:nvPr/>
        </p:nvGrpSpPr>
        <p:grpSpPr>
          <a:xfrm>
            <a:off x="9102642" y="2878350"/>
            <a:ext cx="1491923" cy="720300"/>
            <a:chOff x="9077242" y="2878350"/>
            <a:chExt cx="1491923" cy="72030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2D3D9A87-FB51-4FBE-BF6D-AF5D5B66C744}"/>
                </a:ext>
              </a:extLst>
            </p:cNvPr>
            <p:cNvGrpSpPr/>
            <p:nvPr/>
          </p:nvGrpSpPr>
          <p:grpSpPr>
            <a:xfrm>
              <a:off x="9387507" y="2878350"/>
              <a:ext cx="871393" cy="720300"/>
              <a:chOff x="5938389" y="5350290"/>
              <a:chExt cx="1279825" cy="1106380"/>
            </a:xfrm>
          </p:grpSpPr>
          <p:sp>
            <p:nvSpPr>
              <p:cNvPr id="23" name="Triángulo isósceles 22">
                <a:extLst>
                  <a:ext uri="{FF2B5EF4-FFF2-40B4-BE49-F238E27FC236}">
                    <a16:creationId xmlns:a16="http://schemas.microsoft.com/office/drawing/2014/main" id="{A2DB91E2-F9C7-4DDE-94F6-91BDA4913AE3}"/>
                  </a:ext>
                </a:extLst>
              </p:cNvPr>
              <p:cNvSpPr/>
              <p:nvPr/>
            </p:nvSpPr>
            <p:spPr>
              <a:xfrm>
                <a:off x="5938389" y="5350290"/>
                <a:ext cx="1279825" cy="1106380"/>
              </a:xfrm>
              <a:prstGeom prst="triangle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4" name="Gráfico 23" descr="Cronómetro con relleno sólido">
                <a:extLst>
                  <a:ext uri="{FF2B5EF4-FFF2-40B4-BE49-F238E27FC236}">
                    <a16:creationId xmlns:a16="http://schemas.microsoft.com/office/drawing/2014/main" id="{7D28D839-6975-44C5-B4C1-69FE19A431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82220" y="5803034"/>
                <a:ext cx="592162" cy="592162"/>
              </a:xfrm>
              <a:prstGeom prst="rect">
                <a:avLst/>
              </a:prstGeom>
            </p:spPr>
          </p:pic>
        </p:grpSp>
        <p:pic>
          <p:nvPicPr>
            <p:cNvPr id="26" name="Gráfico 25" descr="Signo de interrogación con relleno sólido">
              <a:extLst>
                <a:ext uri="{FF2B5EF4-FFF2-40B4-BE49-F238E27FC236}">
                  <a16:creationId xmlns:a16="http://schemas.microsoft.com/office/drawing/2014/main" id="{EB460268-C9E2-43C5-AF29-EC333CAED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72163" y="3039999"/>
              <a:ext cx="397002" cy="397002"/>
            </a:xfrm>
            <a:prstGeom prst="rect">
              <a:avLst/>
            </a:prstGeom>
          </p:spPr>
        </p:pic>
        <p:pic>
          <p:nvPicPr>
            <p:cNvPr id="27" name="Gráfico 26" descr="Signo de interrogación con relleno sólido">
              <a:extLst>
                <a:ext uri="{FF2B5EF4-FFF2-40B4-BE49-F238E27FC236}">
                  <a16:creationId xmlns:a16="http://schemas.microsoft.com/office/drawing/2014/main" id="{98AC580D-8DF3-4C36-9BB9-28EDF6F6E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9077242" y="3033254"/>
              <a:ext cx="397002" cy="397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3656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8C390-3D6C-4CF3-9EAD-844D37B3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796"/>
            <a:ext cx="10515600" cy="1325563"/>
          </a:xfrm>
        </p:spPr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7065610-7151-4DE5-99A8-97EE0E274DEF}"/>
              </a:ext>
            </a:extLst>
          </p:cNvPr>
          <p:cNvSpPr txBox="1"/>
          <p:nvPr/>
        </p:nvSpPr>
        <p:spPr>
          <a:xfrm>
            <a:off x="956188" y="1597416"/>
            <a:ext cx="928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Comparativa de tiempo de simulación.</a:t>
            </a:r>
          </a:p>
        </p:txBody>
      </p:sp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91B231A-C2B9-492A-9090-AF3427931C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95" y="2172682"/>
            <a:ext cx="9046109" cy="4526532"/>
          </a:xfrm>
          <a:prstGeom prst="rect">
            <a:avLst/>
          </a:prstGeom>
        </p:spPr>
      </p:pic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82228209-2FC9-4675-89BD-7A5CEF5AB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96156"/>
              </p:ext>
            </p:extLst>
          </p:nvPr>
        </p:nvGraphicFramePr>
        <p:xfrm>
          <a:off x="5597014" y="526568"/>
          <a:ext cx="5468589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9331">
                  <a:extLst>
                    <a:ext uri="{9D8B030D-6E8A-4147-A177-3AD203B41FA5}">
                      <a16:colId xmlns:a16="http://schemas.microsoft.com/office/drawing/2014/main" val="345410031"/>
                    </a:ext>
                  </a:extLst>
                </a:gridCol>
                <a:gridCol w="2057672">
                  <a:extLst>
                    <a:ext uri="{9D8B030D-6E8A-4147-A177-3AD203B41FA5}">
                      <a16:colId xmlns:a16="http://schemas.microsoft.com/office/drawing/2014/main" val="4201475756"/>
                    </a:ext>
                  </a:extLst>
                </a:gridCol>
                <a:gridCol w="2261586">
                  <a:extLst>
                    <a:ext uri="{9D8B030D-6E8A-4147-A177-3AD203B41FA5}">
                      <a16:colId xmlns:a16="http://schemas.microsoft.com/office/drawing/2014/main" val="10223521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Nb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sin optimizar con RK4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sin optimizar con </a:t>
                      </a:r>
                      <a:r>
                        <a:rPr lang="es-ES" sz="1100" u="none" strike="noStrike" dirty="0" err="1">
                          <a:effectLst/>
                        </a:rPr>
                        <a:t>Odeint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4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0,734375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0,001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36644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5,09375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0,296875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21910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20,03125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1,8125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49535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45,578125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9,625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8016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40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82,40625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27,4375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485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134,453125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97,421875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65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2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9EE6B6-A4E2-4D29-9CCC-118C5BCC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885"/>
            <a:ext cx="11099800" cy="1325563"/>
          </a:xfrm>
        </p:spPr>
        <p:txBody>
          <a:bodyPr/>
          <a:lstStyle/>
          <a:p>
            <a:r>
              <a:rPr lang="es-ES" dirty="0"/>
              <a:t>INTEGRACIÓN NUMÉRICA DE ÓRBITAS 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2E9380D1-7BC1-4FEA-A919-BEFD0CB66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90" y="1548448"/>
            <a:ext cx="2880000" cy="2160000"/>
          </a:xfrm>
          <a:prstGeom prst="rect">
            <a:avLst/>
          </a:prstGeom>
        </p:spPr>
      </p:pic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A84DDD1B-8BDB-4D17-BBE2-2C2EDF6BC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588" y="1548448"/>
            <a:ext cx="2880000" cy="2160000"/>
          </a:xfrm>
          <a:prstGeom prst="rect">
            <a:avLst/>
          </a:prstGeom>
        </p:spPr>
      </p:pic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E358236-55A4-4350-84BC-D29FC2117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000" y="1548448"/>
            <a:ext cx="2880000" cy="2160000"/>
          </a:xfrm>
          <a:prstGeom prst="rect">
            <a:avLst/>
          </a:prstGeom>
        </p:spPr>
      </p:pic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66D3166-84E9-4A5E-A442-1216FDA78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48" y="1548448"/>
            <a:ext cx="2880001" cy="2160000"/>
          </a:xfrm>
          <a:prstGeom prst="rect">
            <a:avLst/>
          </a:prstGeom>
        </p:spPr>
      </p:pic>
      <p:pic>
        <p:nvPicPr>
          <p:cNvPr id="16" name="Imagen 15" descr="Diagrama&#10;&#10;Descripción generada automáticamente">
            <a:extLst>
              <a:ext uri="{FF2B5EF4-FFF2-40B4-BE49-F238E27FC236}">
                <a16:creationId xmlns:a16="http://schemas.microsoft.com/office/drawing/2014/main" id="{E708D744-E7FC-4996-98D2-DAFB3943DE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90" y="4098213"/>
            <a:ext cx="2880000" cy="2160000"/>
          </a:xfrm>
          <a:prstGeom prst="rect">
            <a:avLst/>
          </a:prstGeom>
        </p:spPr>
      </p:pic>
      <p:pic>
        <p:nvPicPr>
          <p:cNvPr id="14" name="Imagen 1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5F8F5DB-64EB-454E-8CBA-3E1F7E787A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49" y="4098213"/>
            <a:ext cx="2880000" cy="2160000"/>
          </a:xfrm>
          <a:prstGeom prst="rect">
            <a:avLst/>
          </a:prstGeom>
        </p:spPr>
      </p:pic>
      <p:pic>
        <p:nvPicPr>
          <p:cNvPr id="18" name="Imagen 17" descr="Diagrama&#10;&#10;Descripción generada automáticamente">
            <a:extLst>
              <a:ext uri="{FF2B5EF4-FFF2-40B4-BE49-F238E27FC236}">
                <a16:creationId xmlns:a16="http://schemas.microsoft.com/office/drawing/2014/main" id="{2E19ACE8-8515-4310-8269-E74FE0C543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588" y="4098213"/>
            <a:ext cx="2880000" cy="2160000"/>
          </a:xfrm>
          <a:prstGeom prst="rect">
            <a:avLst/>
          </a:prstGeom>
        </p:spPr>
      </p:pic>
      <p:pic>
        <p:nvPicPr>
          <p:cNvPr id="20" name="Imagen 1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132E178-E61F-4942-9C73-EFCDC10A94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000" y="4098213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47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842D6E-B584-4A8B-9E03-A083F200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796"/>
            <a:ext cx="10515600" cy="1325563"/>
          </a:xfrm>
        </p:spPr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401CBA-EE07-416C-91AF-FD05023BCC85}"/>
              </a:ext>
            </a:extLst>
          </p:cNvPr>
          <p:cNvSpPr txBox="1"/>
          <p:nvPr/>
        </p:nvSpPr>
        <p:spPr>
          <a:xfrm>
            <a:off x="956188" y="1597416"/>
            <a:ext cx="928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Comparativa de tiempo de simulación.</a:t>
            </a: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348CF01-E6B6-4472-83ED-B0B8107C90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26" y="2172929"/>
            <a:ext cx="9037458" cy="4522203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F7DB8F0-EA28-4FB8-A70F-5DA378156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55905"/>
              </p:ext>
            </p:extLst>
          </p:nvPr>
        </p:nvGraphicFramePr>
        <p:xfrm>
          <a:off x="5422286" y="100535"/>
          <a:ext cx="5587534" cy="201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329">
                  <a:extLst>
                    <a:ext uri="{9D8B030D-6E8A-4147-A177-3AD203B41FA5}">
                      <a16:colId xmlns:a16="http://schemas.microsoft.com/office/drawing/2014/main" val="1567233417"/>
                    </a:ext>
                  </a:extLst>
                </a:gridCol>
                <a:gridCol w="2102428">
                  <a:extLst>
                    <a:ext uri="{9D8B030D-6E8A-4147-A177-3AD203B41FA5}">
                      <a16:colId xmlns:a16="http://schemas.microsoft.com/office/drawing/2014/main" val="3596052717"/>
                    </a:ext>
                  </a:extLst>
                </a:gridCol>
                <a:gridCol w="2310777">
                  <a:extLst>
                    <a:ext uri="{9D8B030D-6E8A-4147-A177-3AD203B41FA5}">
                      <a16:colId xmlns:a16="http://schemas.microsoft.com/office/drawing/2014/main" val="153381927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Nb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sin </a:t>
                      </a:r>
                      <a:r>
                        <a:rPr lang="es-ES" sz="1100" u="none" strike="noStrike" dirty="0" err="1">
                          <a:effectLst/>
                        </a:rPr>
                        <a:t>optim</a:t>
                      </a:r>
                      <a:r>
                        <a:rPr lang="es-ES" sz="1100" u="none" strike="noStrike" dirty="0">
                          <a:effectLst/>
                        </a:rPr>
                        <a:t> con </a:t>
                      </a:r>
                      <a:r>
                        <a:rPr lang="es-ES" sz="1100" u="none" strike="noStrike" dirty="0" err="1">
                          <a:effectLst/>
                        </a:rPr>
                        <a:t>odeint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optimizado con </a:t>
                      </a:r>
                      <a:r>
                        <a:rPr lang="es-ES" sz="1100" u="none" strike="noStrike" dirty="0" err="1">
                          <a:effectLst/>
                        </a:rPr>
                        <a:t>odeint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6725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0,001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0,001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53840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0,296875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0,046875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79123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1,8125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0,171875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1652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9,625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0,34375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9550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40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27,4375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0,796875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8250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97,421875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1,8125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94995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635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8,140625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63679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-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26,468750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32542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-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52,96875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387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-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3384,86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3153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5275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12057A9-5F27-4B9F-B9A8-8D9CF8CC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796"/>
            <a:ext cx="10515600" cy="1325563"/>
          </a:xfrm>
        </p:spPr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B9697C-7073-47CB-96EC-85A7F64F4175}"/>
              </a:ext>
            </a:extLst>
          </p:cNvPr>
          <p:cNvSpPr txBox="1"/>
          <p:nvPr/>
        </p:nvSpPr>
        <p:spPr>
          <a:xfrm>
            <a:off x="956188" y="1597416"/>
            <a:ext cx="928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Comparativa de tiempo de simulación.</a:t>
            </a: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1D839B3-3D10-4F4E-A05D-9E4512F00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10" y="2263735"/>
            <a:ext cx="9013471" cy="4529366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1A67EDA-6671-4D2E-9B90-8A15EA6A0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14870"/>
              </p:ext>
            </p:extLst>
          </p:nvPr>
        </p:nvGraphicFramePr>
        <p:xfrm>
          <a:off x="5304298" y="164253"/>
          <a:ext cx="5540683" cy="201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4483">
                  <a:extLst>
                    <a:ext uri="{9D8B030D-6E8A-4147-A177-3AD203B41FA5}">
                      <a16:colId xmlns:a16="http://schemas.microsoft.com/office/drawing/2014/main" val="2765664685"/>
                    </a:ext>
                  </a:extLst>
                </a:gridCol>
                <a:gridCol w="2084799">
                  <a:extLst>
                    <a:ext uri="{9D8B030D-6E8A-4147-A177-3AD203B41FA5}">
                      <a16:colId xmlns:a16="http://schemas.microsoft.com/office/drawing/2014/main" val="3590153093"/>
                    </a:ext>
                  </a:extLst>
                </a:gridCol>
                <a:gridCol w="2291401">
                  <a:extLst>
                    <a:ext uri="{9D8B030D-6E8A-4147-A177-3AD203B41FA5}">
                      <a16:colId xmlns:a16="http://schemas.microsoft.com/office/drawing/2014/main" val="374809446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Nb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err="1">
                          <a:effectLst/>
                        </a:rPr>
                        <a:t>optim_punteros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err="1">
                          <a:effectLst/>
                        </a:rPr>
                        <a:t>optim_sinpunteros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8107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0,001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0,001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90553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0,046875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0,046875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17100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0,171875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0,1875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77667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0,34375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0,359375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4557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40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0,796875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0,8125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51701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1,8125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1,859375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55889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8,140625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9,03125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133023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26,468750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27,671875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71175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52,96875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54,65625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291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3384,86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-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483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015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Diagrama&#10;&#10;Descripción generada automáticamente">
            <a:extLst>
              <a:ext uri="{FF2B5EF4-FFF2-40B4-BE49-F238E27FC236}">
                <a16:creationId xmlns:a16="http://schemas.microsoft.com/office/drawing/2014/main" id="{59C3994A-0D90-46C7-8DC9-8045831D1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50"/>
            <a:ext cx="12192000" cy="669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7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184D0-3D32-45A6-90F1-04936EE8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ERROR EN LA ESTIMACIÓN NUMÉRICA DE SOLUCIONES 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B81A084-8571-41FA-98A3-2FBDC243B449}"/>
              </a:ext>
            </a:extLst>
          </p:cNvPr>
          <p:cNvSpPr/>
          <p:nvPr/>
        </p:nvSpPr>
        <p:spPr>
          <a:xfrm>
            <a:off x="1349406" y="3231852"/>
            <a:ext cx="1597980" cy="1292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8B09A5E-8BFC-46BA-BC80-F3B170191182}"/>
                  </a:ext>
                </a:extLst>
              </p:cNvPr>
              <p:cNvSpPr txBox="1"/>
              <p:nvPr/>
            </p:nvSpPr>
            <p:spPr>
              <a:xfrm>
                <a:off x="1508255" y="3231852"/>
                <a:ext cx="1106008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s-ES" sz="2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ES" sz="2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5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2500" b="0" dirty="0"/>
                  <a:t>=0</a:t>
                </a:r>
                <a:br>
                  <a:rPr lang="es-ES" sz="2500" b="0" dirty="0"/>
                </a:br>
                <a:endParaRPr lang="es-ES" sz="25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8B09A5E-8BFC-46BA-BC80-F3B170191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255" y="3231852"/>
                <a:ext cx="1106008" cy="769441"/>
              </a:xfrm>
              <a:prstGeom prst="rect">
                <a:avLst/>
              </a:prstGeom>
              <a:blipFill>
                <a:blip r:embed="rId2"/>
                <a:stretch>
                  <a:fillRect l="-7143" t="-11905" r="-1593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DBB2A3C-015A-46A7-AFE6-94D385665F27}"/>
                  </a:ext>
                </a:extLst>
              </p:cNvPr>
              <p:cNvSpPr txBox="1"/>
              <p:nvPr/>
            </p:nvSpPr>
            <p:spPr>
              <a:xfrm>
                <a:off x="1413015" y="3616573"/>
                <a:ext cx="1308307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sz="2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s-E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sz="25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DBB2A3C-015A-46A7-AFE6-94D385665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015" y="3616573"/>
                <a:ext cx="1308307" cy="384721"/>
              </a:xfrm>
              <a:prstGeom prst="rect">
                <a:avLst/>
              </a:prstGeom>
              <a:blipFill>
                <a:blip r:embed="rId3"/>
                <a:stretch>
                  <a:fillRect l="-2336" r="-4673" b="-79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C46A431-E466-494E-A0FA-196C4CF8206B}"/>
                  </a:ext>
                </a:extLst>
              </p:cNvPr>
              <p:cNvSpPr txBox="1"/>
              <p:nvPr/>
            </p:nvSpPr>
            <p:spPr>
              <a:xfrm>
                <a:off x="1413015" y="4001293"/>
                <a:ext cx="1308307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5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E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sz="25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C46A431-E466-494E-A0FA-196C4CF82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015" y="4001293"/>
                <a:ext cx="1308307" cy="384721"/>
              </a:xfrm>
              <a:prstGeom prst="rect">
                <a:avLst/>
              </a:prstGeom>
              <a:blipFill>
                <a:blip r:embed="rId4"/>
                <a:stretch>
                  <a:fillRect l="-2336" r="-4673" b="-79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731A91A-17F6-42A7-84D6-03284C3540EA}"/>
              </a:ext>
            </a:extLst>
          </p:cNvPr>
          <p:cNvSpPr/>
          <p:nvPr/>
        </p:nvSpPr>
        <p:spPr>
          <a:xfrm>
            <a:off x="3399248" y="3616572"/>
            <a:ext cx="593911" cy="45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723D3F9A-C1D9-4DFA-9400-762B1B885660}"/>
                  </a:ext>
                </a:extLst>
              </p:cNvPr>
              <p:cNvSpPr/>
              <p:nvPr/>
            </p:nvSpPr>
            <p:spPr>
              <a:xfrm>
                <a:off x="4445021" y="3111045"/>
                <a:ext cx="1755764" cy="15340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sz="2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s-E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500" b="0" i="1" smtClean="0">
                          <a:latin typeface="Cambria Math" panose="02040503050406030204" pitchFamily="18" charset="0"/>
                        </a:rPr>
                        <m:t>𝐴𝑈</m:t>
                      </m:r>
                    </m:oMath>
                  </m:oMathPara>
                </a14:m>
                <a:endParaRPr lang="es-ES" sz="25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2500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723D3F9A-C1D9-4DFA-9400-762B1B885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21" y="3111045"/>
                <a:ext cx="1755764" cy="1534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CB6A41E-C8C6-4939-BB5B-F5EB735685ED}"/>
              </a:ext>
            </a:extLst>
          </p:cNvPr>
          <p:cNvSpPr/>
          <p:nvPr/>
        </p:nvSpPr>
        <p:spPr>
          <a:xfrm>
            <a:off x="6652647" y="3579211"/>
            <a:ext cx="593911" cy="45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DE3B79C-C623-468F-942D-C006247D4699}"/>
              </a:ext>
            </a:extLst>
          </p:cNvPr>
          <p:cNvSpPr/>
          <p:nvPr/>
        </p:nvSpPr>
        <p:spPr>
          <a:xfrm>
            <a:off x="7493453" y="3340244"/>
            <a:ext cx="1521905" cy="1012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2500" dirty="0"/>
          </a:p>
          <a:p>
            <a:pPr algn="ctr"/>
            <a:r>
              <a:rPr lang="es-ES" sz="2500" dirty="0"/>
              <a:t>Cauchy problem </a:t>
            </a:r>
          </a:p>
          <a:p>
            <a:pPr algn="ctr"/>
            <a:endParaRPr lang="es-ES" sz="2500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F3A0FFD0-A5C2-4293-B3B8-67B5D9581DC1}"/>
              </a:ext>
            </a:extLst>
          </p:cNvPr>
          <p:cNvSpPr/>
          <p:nvPr/>
        </p:nvSpPr>
        <p:spPr>
          <a:xfrm rot="16200000">
            <a:off x="7957449" y="4554512"/>
            <a:ext cx="593911" cy="45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8525F6D-55D4-4077-AA8A-BEE2F857358E}"/>
              </a:ext>
            </a:extLst>
          </p:cNvPr>
          <p:cNvSpPr/>
          <p:nvPr/>
        </p:nvSpPr>
        <p:spPr>
          <a:xfrm>
            <a:off x="7393619" y="5316969"/>
            <a:ext cx="1721570" cy="85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2500" dirty="0"/>
          </a:p>
          <a:p>
            <a:pPr algn="ctr"/>
            <a:r>
              <a:rPr lang="es-ES" sz="2500" dirty="0"/>
              <a:t>Temporal Schemes </a:t>
            </a:r>
          </a:p>
          <a:p>
            <a:pPr algn="ctr"/>
            <a:endParaRPr lang="es-ES" sz="2500"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1A91944-9EEF-4635-9719-25817AACD517}"/>
              </a:ext>
            </a:extLst>
          </p:cNvPr>
          <p:cNvSpPr/>
          <p:nvPr/>
        </p:nvSpPr>
        <p:spPr>
          <a:xfrm>
            <a:off x="9293712" y="3648371"/>
            <a:ext cx="593911" cy="45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40DC391-D9E1-44C5-BEAD-EDD4DE4F9984}"/>
              </a:ext>
            </a:extLst>
          </p:cNvPr>
          <p:cNvSpPr/>
          <p:nvPr/>
        </p:nvSpPr>
        <p:spPr>
          <a:xfrm>
            <a:off x="10122634" y="3516433"/>
            <a:ext cx="412332" cy="659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2500" dirty="0"/>
          </a:p>
          <a:p>
            <a:pPr algn="ctr"/>
            <a:r>
              <a:rPr lang="es-ES" sz="2500" dirty="0"/>
              <a:t>U </a:t>
            </a:r>
          </a:p>
          <a:p>
            <a:pPr algn="ctr"/>
            <a:endParaRPr lang="es-ES" sz="25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37333F9-3354-44A2-A0BF-2B1F6C24AA19}"/>
              </a:ext>
            </a:extLst>
          </p:cNvPr>
          <p:cNvSpPr txBox="1"/>
          <p:nvPr/>
        </p:nvSpPr>
        <p:spPr>
          <a:xfrm>
            <a:off x="1349406" y="218716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Oscillator problem</a:t>
            </a:r>
          </a:p>
        </p:txBody>
      </p:sp>
    </p:spTree>
    <p:extLst>
      <p:ext uri="{BB962C8B-B14F-4D97-AF65-F5344CB8AC3E}">
        <p14:creationId xmlns:p14="http://schemas.microsoft.com/office/powerpoint/2010/main" val="118588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9E95E300-24FB-4FF4-AFB0-3CACEDED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ERROR EN LA ESTIMACIÓN NUMÉRICA DE SOLUCIONES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A2EE2957-C611-4DAB-93B9-6F24E8C7612E}"/>
                  </a:ext>
                </a:extLst>
              </p:cNvPr>
              <p:cNvSpPr/>
              <p:nvPr/>
            </p:nvSpPr>
            <p:spPr>
              <a:xfrm>
                <a:off x="6207581" y="3052974"/>
                <a:ext cx="1853344" cy="96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s-ES" sz="2500" dirty="0"/>
              </a:p>
              <a:p>
                <a:pPr algn="ctr"/>
                <a14:m>
                  <m:oMath xmlns:m="http://schemas.openxmlformats.org/officeDocument/2006/math">
                    <m:r>
                      <a:rPr lang="es-ES" sz="25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sz="2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5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s-ES" sz="2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s-ES" sz="2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ES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5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s-ES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sz="2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s-ES" sz="25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s-ES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5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s-ES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2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ES" sz="2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s-ES" sz="25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5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den>
                    </m:f>
                  </m:oMath>
                </a14:m>
                <a:r>
                  <a:rPr lang="es-ES" sz="2500" dirty="0"/>
                  <a:t> </a:t>
                </a:r>
              </a:p>
              <a:p>
                <a:pPr algn="ctr"/>
                <a:endParaRPr lang="es-ES" sz="2500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A2EE2957-C611-4DAB-93B9-6F24E8C761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581" y="3052974"/>
                <a:ext cx="1853344" cy="960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 12">
            <a:extLst>
              <a:ext uri="{FF2B5EF4-FFF2-40B4-BE49-F238E27FC236}">
                <a16:creationId xmlns:a16="http://schemas.microsoft.com/office/drawing/2014/main" id="{EDE0F5FC-AEE9-4DFA-86DA-939F8DD98662}"/>
              </a:ext>
            </a:extLst>
          </p:cNvPr>
          <p:cNvSpPr/>
          <p:nvPr/>
        </p:nvSpPr>
        <p:spPr>
          <a:xfrm>
            <a:off x="3053918" y="3128078"/>
            <a:ext cx="1535837" cy="80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2500" dirty="0"/>
          </a:p>
          <a:p>
            <a:pPr algn="ctr"/>
            <a:r>
              <a:rPr lang="es-ES" sz="2500" dirty="0"/>
              <a:t>meshing </a:t>
            </a:r>
          </a:p>
          <a:p>
            <a:pPr algn="ctr"/>
            <a:endParaRPr lang="es-ES" sz="2500"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6169C51F-0505-4013-BF1E-7465F60075FC}"/>
              </a:ext>
            </a:extLst>
          </p:cNvPr>
          <p:cNvSpPr/>
          <p:nvPr/>
        </p:nvSpPr>
        <p:spPr>
          <a:xfrm>
            <a:off x="5101712" y="3303319"/>
            <a:ext cx="593911" cy="45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78F0C26D-F8CB-48AC-979A-2FCE923E851C}"/>
              </a:ext>
            </a:extLst>
          </p:cNvPr>
          <p:cNvSpPr/>
          <p:nvPr/>
        </p:nvSpPr>
        <p:spPr>
          <a:xfrm rot="16200000">
            <a:off x="5034477" y="4080341"/>
            <a:ext cx="593911" cy="45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125A18F-7107-46EA-A921-D1AC61AFAC31}"/>
              </a:ext>
            </a:extLst>
          </p:cNvPr>
          <p:cNvSpPr/>
          <p:nvPr/>
        </p:nvSpPr>
        <p:spPr>
          <a:xfrm>
            <a:off x="4474737" y="4907446"/>
            <a:ext cx="1713390" cy="87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2500" dirty="0"/>
          </a:p>
          <a:p>
            <a:pPr algn="ctr"/>
            <a:r>
              <a:rPr lang="es-ES" sz="2500" dirty="0"/>
              <a:t>Temporal schemes </a:t>
            </a:r>
          </a:p>
          <a:p>
            <a:pPr algn="ctr"/>
            <a:endParaRPr lang="es-ES" sz="25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6139DA1-BC4D-47BD-B1FE-F01BCDDBF6C5}"/>
              </a:ext>
            </a:extLst>
          </p:cNvPr>
          <p:cNvSpPr txBox="1"/>
          <p:nvPr/>
        </p:nvSpPr>
        <p:spPr>
          <a:xfrm>
            <a:off x="1349406" y="2187165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Extrapolación de Richardson</a:t>
            </a:r>
          </a:p>
        </p:txBody>
      </p:sp>
    </p:spTree>
    <p:extLst>
      <p:ext uri="{BB962C8B-B14F-4D97-AF65-F5344CB8AC3E}">
        <p14:creationId xmlns:p14="http://schemas.microsoft.com/office/powerpoint/2010/main" val="376147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1922939-9E3F-4C5B-A3C4-170AE39A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ERROR EN LA ESTIMACIÓN NUMÉRICA DE SOLUCIONES 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7DC9DC-A0E3-45A4-AE5D-3715583FC841}"/>
              </a:ext>
            </a:extLst>
          </p:cNvPr>
          <p:cNvSpPr txBox="1"/>
          <p:nvPr/>
        </p:nvSpPr>
        <p:spPr>
          <a:xfrm>
            <a:off x="1349406" y="2187165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Ratio de convergencia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A43E85-D7F5-49FF-9F18-FDF084259525}"/>
              </a:ext>
            </a:extLst>
          </p:cNvPr>
          <p:cNvSpPr/>
          <p:nvPr/>
        </p:nvSpPr>
        <p:spPr>
          <a:xfrm>
            <a:off x="1811044" y="3590109"/>
            <a:ext cx="1518082" cy="617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2500" dirty="0"/>
          </a:p>
          <a:p>
            <a:pPr algn="ctr"/>
            <a:r>
              <a:rPr lang="es-ES" sz="2500" dirty="0"/>
              <a:t>7 points </a:t>
            </a:r>
          </a:p>
          <a:p>
            <a:pPr algn="ctr"/>
            <a:endParaRPr lang="es-ES" sz="2500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77AAE639-6A6C-4081-B7EC-971AEB43590C}"/>
              </a:ext>
            </a:extLst>
          </p:cNvPr>
          <p:cNvSpPr/>
          <p:nvPr/>
        </p:nvSpPr>
        <p:spPr>
          <a:xfrm>
            <a:off x="3645774" y="3669341"/>
            <a:ext cx="593911" cy="45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480686E-BB03-4E2E-891E-1AEF41D22A86}"/>
                  </a:ext>
                </a:extLst>
              </p:cNvPr>
              <p:cNvSpPr/>
              <p:nvPr/>
            </p:nvSpPr>
            <p:spPr>
              <a:xfrm>
                <a:off x="4715522" y="3590107"/>
                <a:ext cx="1518082" cy="6179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s-ES" sz="2500" dirty="0"/>
              </a:p>
              <a:p>
                <a:pPr algn="ctr"/>
                <a:r>
                  <a:rPr lang="es-ES" sz="2500" dirty="0"/>
                  <a:t>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5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5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s-ES" sz="2500" dirty="0"/>
                  <a:t> </a:t>
                </a:r>
              </a:p>
              <a:p>
                <a:pPr algn="ctr"/>
                <a:endParaRPr lang="es-ES" sz="2500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480686E-BB03-4E2E-891E-1AEF41D22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522" y="3590107"/>
                <a:ext cx="1518082" cy="617907"/>
              </a:xfrm>
              <a:prstGeom prst="rect">
                <a:avLst/>
              </a:prstGeom>
              <a:blipFill>
                <a:blip r:embed="rId2"/>
                <a:stretch>
                  <a:fillRect l="-5578" b="-126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errar llave 8">
            <a:extLst>
              <a:ext uri="{FF2B5EF4-FFF2-40B4-BE49-F238E27FC236}">
                <a16:creationId xmlns:a16="http://schemas.microsoft.com/office/drawing/2014/main" id="{48073BE3-7733-4618-81E3-EAEF6F17CCA3}"/>
              </a:ext>
            </a:extLst>
          </p:cNvPr>
          <p:cNvSpPr/>
          <p:nvPr/>
        </p:nvSpPr>
        <p:spPr>
          <a:xfrm rot="10800000">
            <a:off x="9144379" y="3384533"/>
            <a:ext cx="263874" cy="1029054"/>
          </a:xfrm>
          <a:prstGeom prst="rightBrace">
            <a:avLst>
              <a:gd name="adj1" fmla="val 40552"/>
              <a:gd name="adj2" fmla="val 5094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1961127F-5270-4560-8634-88C9C24A893A}"/>
              </a:ext>
            </a:extLst>
          </p:cNvPr>
          <p:cNvSpPr/>
          <p:nvPr/>
        </p:nvSpPr>
        <p:spPr>
          <a:xfrm>
            <a:off x="6550251" y="3669341"/>
            <a:ext cx="593911" cy="45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6B6DE8AA-E413-4EF2-B0C4-885AB6E12021}"/>
                  </a:ext>
                </a:extLst>
              </p:cNvPr>
              <p:cNvSpPr/>
              <p:nvPr/>
            </p:nvSpPr>
            <p:spPr>
              <a:xfrm>
                <a:off x="7344794" y="3590107"/>
                <a:ext cx="1518082" cy="6179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s-ES" sz="25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500" b="0" i="1" smtClean="0">
                              <a:latin typeface="Cambria Math" panose="02040503050406030204" pitchFamily="18" charset="0"/>
                            </a:rPr>
                            <m:t>𝑅𝑖𝑐h𝑎𝑟𝑑𝑠𝑜𝑛</m:t>
                          </m:r>
                        </m:sub>
                      </m:sSub>
                    </m:oMath>
                  </m:oMathPara>
                </a14:m>
                <a:endParaRPr lang="es-ES" sz="2500" dirty="0"/>
              </a:p>
              <a:p>
                <a:pPr algn="ctr"/>
                <a:endParaRPr lang="es-ES" sz="2500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6B6DE8AA-E413-4EF2-B0C4-885AB6E12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794" y="3590107"/>
                <a:ext cx="1518082" cy="617907"/>
              </a:xfrm>
              <a:prstGeom prst="rect">
                <a:avLst/>
              </a:prstGeom>
              <a:blipFill>
                <a:blip r:embed="rId3"/>
                <a:stretch>
                  <a:fillRect l="-797" r="-87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0CFC2576-8BBB-4E64-A3A9-0FC2118EAF67}"/>
              </a:ext>
            </a:extLst>
          </p:cNvPr>
          <p:cNvSpPr txBox="1"/>
          <p:nvPr/>
        </p:nvSpPr>
        <p:spPr>
          <a:xfrm>
            <a:off x="9347151" y="3468173"/>
            <a:ext cx="125383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500" dirty="0"/>
              <a:t>Log(E)</a:t>
            </a:r>
          </a:p>
          <a:p>
            <a:r>
              <a:rPr lang="es-ES" sz="2500" dirty="0"/>
              <a:t>Log(N)</a:t>
            </a:r>
          </a:p>
        </p:txBody>
      </p:sp>
    </p:spTree>
    <p:extLst>
      <p:ext uri="{BB962C8B-B14F-4D97-AF65-F5344CB8AC3E}">
        <p14:creationId xmlns:p14="http://schemas.microsoft.com/office/powerpoint/2010/main" val="328075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grupo de personas con un papalote&#10;&#10;Descripción generada automáticamente con confianza baja">
            <a:extLst>
              <a:ext uri="{FF2B5EF4-FFF2-40B4-BE49-F238E27FC236}">
                <a16:creationId xmlns:a16="http://schemas.microsoft.com/office/drawing/2014/main" id="{C5626BEC-5F11-4C7F-8674-C0DB6123BB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" t="8229" r="8553" b="5098"/>
          <a:stretch/>
        </p:blipFill>
        <p:spPr>
          <a:xfrm>
            <a:off x="1256796" y="643467"/>
            <a:ext cx="4469207" cy="2543217"/>
          </a:xfrm>
          <a:prstGeom prst="rect">
            <a:avLst/>
          </a:prstGeom>
        </p:spPr>
      </p:pic>
      <p:cxnSp>
        <p:nvCxnSpPr>
          <p:cNvPr id="5" name="Straight Connector 21">
            <a:extLst>
              <a:ext uri="{FF2B5EF4-FFF2-40B4-BE49-F238E27FC236}">
                <a16:creationId xmlns:a16="http://schemas.microsoft.com/office/drawing/2014/main" id="{19B3D82A-2BF0-43A1-9AC9-D454012B7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papalote, agua, barco, diferente&#10;&#10;Descripción generada automáticamente">
            <a:extLst>
              <a:ext uri="{FF2B5EF4-FFF2-40B4-BE49-F238E27FC236}">
                <a16:creationId xmlns:a16="http://schemas.microsoft.com/office/drawing/2014/main" id="{F606D2F1-0639-4C96-AA42-DA9FC745A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2" t="7268" r="8102" b="4086"/>
          <a:stretch/>
        </p:blipFill>
        <p:spPr>
          <a:xfrm>
            <a:off x="6455626" y="643467"/>
            <a:ext cx="4498319" cy="2543217"/>
          </a:xfrm>
          <a:prstGeom prst="rect">
            <a:avLst/>
          </a:prstGeom>
        </p:spPr>
      </p:pic>
      <p:cxnSp>
        <p:nvCxnSpPr>
          <p:cNvPr id="7" name="Straight Connector 23">
            <a:extLst>
              <a:ext uri="{FF2B5EF4-FFF2-40B4-BE49-F238E27FC236}">
                <a16:creationId xmlns:a16="http://schemas.microsoft.com/office/drawing/2014/main" id="{9D75FB83-F91B-4C27-B5C2-1103C83C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9FEE2F0-0120-41E8-94F7-9FC0A39C3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7567D4C-3F9D-4419-AE27-FEA57DDDD51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" t="7136" r="8333" b="4802"/>
          <a:stretch/>
        </p:blipFill>
        <p:spPr>
          <a:xfrm>
            <a:off x="1261817" y="3671316"/>
            <a:ext cx="4459164" cy="2545862"/>
          </a:xfrm>
          <a:prstGeom prst="rect">
            <a:avLst/>
          </a:prstGeom>
        </p:spPr>
      </p:pic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1A87559-4124-4DE7-B0C7-3AECA95A506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3" t="7691" r="9107" b="7951"/>
          <a:stretch/>
        </p:blipFill>
        <p:spPr>
          <a:xfrm>
            <a:off x="6408162" y="3671316"/>
            <a:ext cx="4593247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7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A406DE-92F5-4496-A4B0-6FD8E7B65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21" y="1815465"/>
            <a:ext cx="10515600" cy="4351338"/>
          </a:xfrm>
        </p:spPr>
        <p:txBody>
          <a:bodyPr/>
          <a:lstStyle/>
          <a:p>
            <a:endParaRPr lang="es-ES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 descr="Gráfico, Diagrama, Gráfico de líneas&#10;&#10;Descripción generada automáticamente">
            <a:extLst>
              <a:ext uri="{FF2B5EF4-FFF2-40B4-BE49-F238E27FC236}">
                <a16:creationId xmlns:a16="http://schemas.microsoft.com/office/drawing/2014/main" id="{AE536925-A585-4568-B3EB-7C16EA128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0" t="9219" r="9026" b="5179"/>
          <a:stretch/>
        </p:blipFill>
        <p:spPr>
          <a:xfrm>
            <a:off x="929641" y="286899"/>
            <a:ext cx="5166359" cy="2917692"/>
          </a:xfrm>
          <a:prstGeom prst="rect">
            <a:avLst/>
          </a:prstGeom>
        </p:spPr>
      </p:pic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38C2F72-046E-4A26-BAB9-FD55482D23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9" t="9238" r="9187" b="5710"/>
          <a:stretch/>
        </p:blipFill>
        <p:spPr>
          <a:xfrm>
            <a:off x="828039" y="3653411"/>
            <a:ext cx="5359400" cy="3066942"/>
          </a:xfrm>
          <a:prstGeom prst="rect">
            <a:avLst/>
          </a:prstGeom>
        </p:spPr>
      </p:pic>
      <p:pic>
        <p:nvPicPr>
          <p:cNvPr id="7" name="Imagen 6" descr="Imagen que contiene agua, barco, diferente, papalote&#10;&#10;Descripción generada automáticamente">
            <a:extLst>
              <a:ext uri="{FF2B5EF4-FFF2-40B4-BE49-F238E27FC236}">
                <a16:creationId xmlns:a16="http://schemas.microsoft.com/office/drawing/2014/main" id="{5D7DD13A-7DB8-4297-B68E-F754E94FC30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5" t="7976" r="9010" b="6340"/>
          <a:stretch/>
        </p:blipFill>
        <p:spPr>
          <a:xfrm>
            <a:off x="6416040" y="297924"/>
            <a:ext cx="5359400" cy="3035081"/>
          </a:xfrm>
          <a:prstGeom prst="rect">
            <a:avLst/>
          </a:prstGeom>
        </p:spPr>
      </p:pic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DEA1943-3D12-443E-9ACC-A59A92A7DA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 t="9527" r="9200" b="6889"/>
          <a:stretch/>
        </p:blipFill>
        <p:spPr>
          <a:xfrm>
            <a:off x="6416040" y="3667399"/>
            <a:ext cx="5433267" cy="303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0594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62D20F74FF6C4FB5C55772FB39888E" ma:contentTypeVersion="2" ma:contentTypeDescription="Crear nuevo documento." ma:contentTypeScope="" ma:versionID="695c9c51f87bd49a81dc99a54eb2ca84">
  <xsd:schema xmlns:xsd="http://www.w3.org/2001/XMLSchema" xmlns:xs="http://www.w3.org/2001/XMLSchema" xmlns:p="http://schemas.microsoft.com/office/2006/metadata/properties" xmlns:ns2="32bf8453-3231-42b2-b774-04f271dadc4a" targetNamespace="http://schemas.microsoft.com/office/2006/metadata/properties" ma:root="true" ma:fieldsID="bf2258ee2e9e312962c72cd158ce1039" ns2:_="">
    <xsd:import namespace="32bf8453-3231-42b2-b774-04f271dadc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bf8453-3231-42b2-b774-04f271dadc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B48976-A2EF-4256-A08E-6686866634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EEC588-60AA-4CA8-B796-A994AB91234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55B2B-F3D6-4FCA-B48D-F8456134DB6B}">
  <ds:schemaRefs>
    <ds:schemaRef ds:uri="32bf8453-3231-42b2-b774-04f271dadc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1017</Words>
  <Application>Microsoft Office PowerPoint</Application>
  <PresentationFormat>Panorámica</PresentationFormat>
  <Paragraphs>329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Univers</vt:lpstr>
      <vt:lpstr>Wingdings</vt:lpstr>
      <vt:lpstr>GradientVTI</vt:lpstr>
      <vt:lpstr>MILESTONES</vt:lpstr>
      <vt:lpstr>INTEGRACIÓN NUMÉRICA DE ÓRBITAS </vt:lpstr>
      <vt:lpstr>INTEGRACIÓN NUMÉRICA DE ÓRBITAS </vt:lpstr>
      <vt:lpstr>INTEGRACIÓN NUMÉRICA DE ÓRBITAS </vt:lpstr>
      <vt:lpstr>ERROR EN LA ESTIMACIÓN NUMÉRICA DE SOLUCIONES </vt:lpstr>
      <vt:lpstr>ERROR EN LA ESTIMACIÓN NUMÉRICA DE SOLUCIONES </vt:lpstr>
      <vt:lpstr>ERROR EN LA ESTIMACIÓN NUMÉRICA DE SOLUCIONES </vt:lpstr>
      <vt:lpstr>Presentación de PowerPoint</vt:lpstr>
      <vt:lpstr>Presentación de PowerPoint</vt:lpstr>
      <vt:lpstr>Presentación de PowerPoint</vt:lpstr>
      <vt:lpstr>Presentación de PowerPoint</vt:lpstr>
      <vt:lpstr>PROBLEMAS LINEALES. REGIONES DE ESTABILIDAD ABSOLUTA </vt:lpstr>
      <vt:lpstr>Presentación de PowerPoint</vt:lpstr>
      <vt:lpstr>Presentación de PowerPoint</vt:lpstr>
      <vt:lpstr>Presentación de PowerPoint</vt:lpstr>
      <vt:lpstr>PUNTOS DE LAGRANGE Y SU ESTABILIDAD 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PROBLEMA DE LOS N-CUERPOS </vt:lpstr>
      <vt:lpstr>PROBLEMA DE LOS N-CUERPOS </vt:lpstr>
      <vt:lpstr>PROBLEMA DE LOS N-CUERPOS</vt:lpstr>
      <vt:lpstr>Presentación de PowerPoint</vt:lpstr>
      <vt:lpstr>PROBLEMA DE LOS N-CUERPOS</vt:lpstr>
      <vt:lpstr>PROBLEMA DE LOS N-CUERPOS</vt:lpstr>
      <vt:lpstr>PROBLEMA DE LOS N-CUERPOS</vt:lpstr>
      <vt:lpstr>PROBLEMA DE LOS N-CUERPOS</vt:lpstr>
      <vt:lpstr>PROBLEMA DE LOS N-CUERPOS SIN PUNTEROS</vt:lpstr>
      <vt:lpstr>RESULTADOS</vt:lpstr>
      <vt:lpstr>RESULTADOS</vt:lpstr>
      <vt:lpstr>RESULTADOS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Domínguez Rodríguez</dc:creator>
  <cp:lastModifiedBy>Dan Ilie Halip</cp:lastModifiedBy>
  <cp:revision>34</cp:revision>
  <dcterms:created xsi:type="dcterms:W3CDTF">2021-12-21T21:41:39Z</dcterms:created>
  <dcterms:modified xsi:type="dcterms:W3CDTF">2021-12-22T14:40:32Z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0x0101009E62D20F74FF6C4FB5C55772FB39888E</vt:lpwstr>
  </property>
</Properties>
</file>