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71" r:id="rId6"/>
    <p:sldId id="259" r:id="rId7"/>
    <p:sldId id="272" r:id="rId8"/>
    <p:sldId id="260" r:id="rId9"/>
    <p:sldId id="268" r:id="rId10"/>
    <p:sldId id="273" r:id="rId11"/>
    <p:sldId id="262" r:id="rId12"/>
    <p:sldId id="261" r:id="rId13"/>
    <p:sldId id="263" r:id="rId14"/>
    <p:sldId id="264" r:id="rId15"/>
    <p:sldId id="266" r:id="rId16"/>
    <p:sldId id="265" r:id="rId17"/>
    <p:sldId id="267" r:id="rId18"/>
    <p:sldId id="274" r:id="rId19"/>
    <p:sldId id="275" r:id="rId20"/>
    <p:sldId id="269" r:id="rId21"/>
    <p:sldId id="276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26429C2-EBDA-4965-8F7E-00C15B4D25B2}">
          <p14:sldIdLst>
            <p14:sldId id="256"/>
            <p14:sldId id="257"/>
            <p14:sldId id="270"/>
            <p14:sldId id="258"/>
            <p14:sldId id="271"/>
            <p14:sldId id="259"/>
            <p14:sldId id="272"/>
            <p14:sldId id="260"/>
            <p14:sldId id="268"/>
            <p14:sldId id="273"/>
            <p14:sldId id="262"/>
            <p14:sldId id="261"/>
            <p14:sldId id="263"/>
            <p14:sldId id="264"/>
            <p14:sldId id="266"/>
            <p14:sldId id="265"/>
            <p14:sldId id="267"/>
            <p14:sldId id="274"/>
            <p14:sldId id="275"/>
            <p14:sldId id="269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 snapToGrid="0" snapToObjects="1">
      <p:cViewPr>
        <p:scale>
          <a:sx n="60" d="100"/>
          <a:sy n="60" d="100"/>
        </p:scale>
        <p:origin x="-1578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25000"/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24.05.2017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2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vk.com/id19015905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360000"/>
                </a:solidFill>
                <a:latin typeface="Arial" pitchFamily="34" charset="0"/>
                <a:cs typeface="Arial" pitchFamily="34" charset="0"/>
              </a:rPr>
              <a:t>&lt;EPAM&gt; Training</a:t>
            </a:r>
            <a:br>
              <a:rPr lang="en-US" sz="4800" dirty="0" smtClean="0">
                <a:solidFill>
                  <a:srgbClr val="36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4800" dirty="0" smtClean="0">
                <a:solidFill>
                  <a:srgbClr val="360000"/>
                </a:solidFill>
                <a:latin typeface="Arial" pitchFamily="34" charset="0"/>
                <a:cs typeface="Arial" pitchFamily="34" charset="0"/>
              </a:rPr>
              <a:t>final project</a:t>
            </a:r>
            <a:r>
              <a:rPr lang="en-US" sz="6200" dirty="0" smtClean="0">
                <a:solidFill>
                  <a:srgbClr val="36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6200" dirty="0" smtClean="0">
                <a:solidFill>
                  <a:srgbClr val="36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6200" dirty="0" smtClean="0">
                <a:solidFill>
                  <a:srgbClr val="36000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6200" b="1" dirty="0" smtClean="0">
                <a:solidFill>
                  <a:srgbClr val="360000"/>
                </a:solidFill>
                <a:latin typeface="Arial" pitchFamily="34" charset="0"/>
                <a:cs typeface="Arial" pitchFamily="34" charset="0"/>
              </a:rPr>
              <a:t>JCasino Slots</a:t>
            </a:r>
            <a:r>
              <a:rPr lang="en-US" sz="6200" dirty="0" smtClean="0">
                <a:solidFill>
                  <a:srgbClr val="360000"/>
                </a:solidFill>
                <a:latin typeface="Arial" pitchFamily="34" charset="0"/>
                <a:cs typeface="Arial" pitchFamily="34" charset="0"/>
              </a:rPr>
              <a:t>”</a:t>
            </a:r>
            <a:endParaRPr lang="ru-RU" sz="6200" dirty="0">
              <a:solidFill>
                <a:srgbClr val="36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User\Desktop\Преза проекта\img\casino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29952"/>
            <a:ext cx="123825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10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11788" y="1196752"/>
            <a:ext cx="4575758" cy="566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96752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Arial" pitchFamily="34" charset="0"/>
                <a:cs typeface="Arial" pitchFamily="34" charset="0"/>
              </a:rPr>
              <a:t>Mobile interface</a:t>
            </a:r>
            <a:endParaRPr lang="ru-RU" sz="6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User\Desktop\Преза проекта\img\casino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29952"/>
            <a:ext cx="123825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3418" y="1196750"/>
            <a:ext cx="4024077" cy="5661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048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96752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Arial" pitchFamily="34" charset="0"/>
                <a:cs typeface="Arial" pitchFamily="34" charset="0"/>
              </a:rPr>
              <a:t>Used technologies</a:t>
            </a:r>
            <a:endParaRPr lang="ru-RU" sz="6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User\Desktop\Преза проекта\img\casino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29952"/>
            <a:ext cx="123825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0" y="1211778"/>
            <a:ext cx="9144000" cy="8868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363" algn="l"/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Application architecture: Client – Server – DB.</a:t>
            </a:r>
          </a:p>
        </p:txBody>
      </p:sp>
      <p:pic>
        <p:nvPicPr>
          <p:cNvPr id="2050" name="Picture 2" descr="C:\Users\User\Desktop\Преза проекта\комп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41" y="209862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0" y="3177988"/>
            <a:ext cx="1528997" cy="12048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Client (Web Browser)</a:t>
            </a:r>
          </a:p>
        </p:txBody>
      </p:sp>
      <p:cxnSp>
        <p:nvCxnSpPr>
          <p:cNvPr id="5" name="Прямая со стрелкой 4"/>
          <p:cNvCxnSpPr/>
          <p:nvPr/>
        </p:nvCxnSpPr>
        <p:spPr>
          <a:xfrm flipV="1">
            <a:off x="1528997" y="2542045"/>
            <a:ext cx="2293495" cy="1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1"/>
          <p:cNvSpPr txBox="1">
            <a:spLocks/>
          </p:cNvSpPr>
          <p:nvPr/>
        </p:nvSpPr>
        <p:spPr>
          <a:xfrm>
            <a:off x="1757623" y="2098623"/>
            <a:ext cx="1836242" cy="4434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Request</a:t>
            </a:r>
          </a:p>
        </p:txBody>
      </p:sp>
      <p:pic>
        <p:nvPicPr>
          <p:cNvPr id="2051" name="Picture 3" descr="C:\Users\User\Desktop\Преза проекта\сервер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369" y="1816816"/>
            <a:ext cx="3047545" cy="178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Заголовок 1"/>
          <p:cNvSpPr txBox="1">
            <a:spLocks/>
          </p:cNvSpPr>
          <p:nvPr/>
        </p:nvSpPr>
        <p:spPr>
          <a:xfrm>
            <a:off x="3438369" y="3621411"/>
            <a:ext cx="3047545" cy="4434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Tomcat App Server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1757623" y="2964344"/>
            <a:ext cx="1836242" cy="4434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Response</a:t>
            </a:r>
          </a:p>
        </p:txBody>
      </p:sp>
      <p:cxnSp>
        <p:nvCxnSpPr>
          <p:cNvPr id="15" name="Прямая со стрелкой 14"/>
          <p:cNvCxnSpPr/>
          <p:nvPr/>
        </p:nvCxnSpPr>
        <p:spPr>
          <a:xfrm flipH="1">
            <a:off x="1528997" y="2964270"/>
            <a:ext cx="2188565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6137990" y="2778666"/>
            <a:ext cx="1402062" cy="1197221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C:\Users\User\Desktop\Преза проекта\бд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618" y="4064833"/>
            <a:ext cx="1455867" cy="145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Заголовок 1"/>
          <p:cNvSpPr txBox="1">
            <a:spLocks/>
          </p:cNvSpPr>
          <p:nvPr/>
        </p:nvSpPr>
        <p:spPr>
          <a:xfrm>
            <a:off x="6556803" y="5520700"/>
            <a:ext cx="2293495" cy="4434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MySQL RDMS</a:t>
            </a:r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 rot="2445182">
            <a:off x="6169006" y="2887914"/>
            <a:ext cx="1836242" cy="4434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SQL query</a:t>
            </a:r>
          </a:p>
        </p:txBody>
      </p:sp>
    </p:spTree>
    <p:extLst>
      <p:ext uri="{BB962C8B-B14F-4D97-AF65-F5344CB8AC3E}">
        <p14:creationId xmlns:p14="http://schemas.microsoft.com/office/powerpoint/2010/main" val="252964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96752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Arial" pitchFamily="34" charset="0"/>
                <a:cs typeface="Arial" pitchFamily="34" charset="0"/>
              </a:rPr>
              <a:t>Used technologies</a:t>
            </a:r>
            <a:endParaRPr lang="ru-RU" sz="6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User\Desktop\Преза проекта\img\casino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29952"/>
            <a:ext cx="123825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0" y="1211778"/>
            <a:ext cx="9144000" cy="56462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363" algn="l"/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Front-end:</a:t>
            </a: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Pure HTML5, CSSS3, JavaScript,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Flexbox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responsive design;</a:t>
            </a: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jQuery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plugins;</a:t>
            </a: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jPages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pagination and some other small JS libraries;</a:t>
            </a: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Game engine using AJAX, Canvas animation, JS;</a:t>
            </a: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F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orm validation.</a:t>
            </a:r>
          </a:p>
        </p:txBody>
      </p:sp>
      <p:pic>
        <p:nvPicPr>
          <p:cNvPr id="7170" name="Picture 2" descr="Картинки по запросу frontend разработчик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245" y="3859965"/>
            <a:ext cx="6387115" cy="2998034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49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96752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Arial" pitchFamily="34" charset="0"/>
                <a:cs typeface="Arial" pitchFamily="34" charset="0"/>
              </a:rPr>
              <a:t>Used technologies</a:t>
            </a:r>
            <a:endParaRPr lang="ru-RU" sz="6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User\Desktop\Преза проекта\img\casino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29952"/>
            <a:ext cx="123825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0" y="1211778"/>
            <a:ext cx="9144000" cy="56462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363" algn="l"/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Database:</a:t>
            </a: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MySQL RDMS;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JDBC database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access;</a:t>
            </a: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Self-written singleton connection pool;</a:t>
            </a: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Stored SQL procedures.</a:t>
            </a:r>
          </a:p>
        </p:txBody>
      </p:sp>
      <p:pic>
        <p:nvPicPr>
          <p:cNvPr id="6148" name="Picture 4" descr="Похожее изображение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168" y="3980422"/>
            <a:ext cx="2569779" cy="183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Похожее изображение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31" y="4279458"/>
            <a:ext cx="34480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64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Desktop\Преза проекта\databas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9142" y="898635"/>
            <a:ext cx="7988467" cy="595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96752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Arial" pitchFamily="34" charset="0"/>
                <a:cs typeface="Arial" pitchFamily="34" charset="0"/>
              </a:rPr>
              <a:t>Database structure</a:t>
            </a:r>
            <a:endParaRPr lang="ru-RU" sz="6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User\Desktop\Преза проекта\img\casino-logo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29952"/>
            <a:ext cx="123825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87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96752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Arial" pitchFamily="34" charset="0"/>
                <a:cs typeface="Arial" pitchFamily="34" charset="0"/>
              </a:rPr>
              <a:t>Server-side model</a:t>
            </a:r>
            <a:endParaRPr lang="ru-RU" sz="6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User\Desktop\Преза проекта\img\casino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29952"/>
            <a:ext cx="123825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 стрелкой 4"/>
          <p:cNvCxnSpPr/>
          <p:nvPr/>
        </p:nvCxnSpPr>
        <p:spPr>
          <a:xfrm>
            <a:off x="1197911" y="5139559"/>
            <a:ext cx="0" cy="137216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1"/>
          <p:cNvSpPr txBox="1">
            <a:spLocks/>
          </p:cNvSpPr>
          <p:nvPr/>
        </p:nvSpPr>
        <p:spPr>
          <a:xfrm rot="16200000">
            <a:off x="-412631" y="5718168"/>
            <a:ext cx="1836242" cy="4434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Request</a:t>
            </a: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1245232" y="2627750"/>
            <a:ext cx="4432416" cy="4428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Servlet Container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 rot="16200000">
            <a:off x="576833" y="5718168"/>
            <a:ext cx="1836242" cy="4434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Response</a:t>
            </a:r>
          </a:p>
        </p:txBody>
      </p:sp>
      <p:cxnSp>
        <p:nvCxnSpPr>
          <p:cNvPr id="15" name="Прямая со стрелкой 14"/>
          <p:cNvCxnSpPr/>
          <p:nvPr/>
        </p:nvCxnSpPr>
        <p:spPr>
          <a:xfrm flipV="1">
            <a:off x="835314" y="5139559"/>
            <a:ext cx="0" cy="137216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727201" y="2627750"/>
            <a:ext cx="1" cy="1285280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C:\Users\User\Desktop\Преза проекта\бд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219" y="5243775"/>
            <a:ext cx="1191624" cy="119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Заголовок 1"/>
          <p:cNvSpPr txBox="1">
            <a:spLocks/>
          </p:cNvSpPr>
          <p:nvPr/>
        </p:nvSpPr>
        <p:spPr>
          <a:xfrm>
            <a:off x="5875570" y="6403569"/>
            <a:ext cx="2293495" cy="4434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MySQL RDMS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83780" y="3083059"/>
            <a:ext cx="5777926" cy="20565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098" name="Picture 2" descr="Картинки по запросу controller hardwar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40" y="3773213"/>
            <a:ext cx="799871" cy="583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Прямая со стрелкой 25"/>
          <p:cNvCxnSpPr/>
          <p:nvPr/>
        </p:nvCxnSpPr>
        <p:spPr>
          <a:xfrm flipV="1">
            <a:off x="835315" y="4225159"/>
            <a:ext cx="0" cy="914401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>
            <a:off x="1097927" y="4225159"/>
            <a:ext cx="99984" cy="914401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Заголовок 1"/>
          <p:cNvSpPr txBox="1">
            <a:spLocks/>
          </p:cNvSpPr>
          <p:nvPr/>
        </p:nvSpPr>
        <p:spPr>
          <a:xfrm>
            <a:off x="1099817" y="3913030"/>
            <a:ext cx="1611847" cy="4434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Controller</a:t>
            </a:r>
          </a:p>
        </p:txBody>
      </p:sp>
      <p:pic>
        <p:nvPicPr>
          <p:cNvPr id="4100" name="Picture 4" descr="Картинки по запросу command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69" y="1846578"/>
            <a:ext cx="856984" cy="856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Заголовок 1"/>
          <p:cNvSpPr txBox="1">
            <a:spLocks/>
          </p:cNvSpPr>
          <p:nvPr/>
        </p:nvSpPr>
        <p:spPr>
          <a:xfrm>
            <a:off x="713096" y="3083059"/>
            <a:ext cx="2007137" cy="10212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i="1" dirty="0" smtClean="0">
                <a:latin typeface="Arial" pitchFamily="34" charset="0"/>
                <a:cs typeface="Arial" pitchFamily="34" charset="0"/>
              </a:rPr>
              <a:t>Execute command to  take navigation data</a:t>
            </a:r>
          </a:p>
        </p:txBody>
      </p:sp>
      <p:sp>
        <p:nvSpPr>
          <p:cNvPr id="46" name="Заголовок 1"/>
          <p:cNvSpPr txBox="1">
            <a:spLocks/>
          </p:cNvSpPr>
          <p:nvPr/>
        </p:nvSpPr>
        <p:spPr>
          <a:xfrm>
            <a:off x="439309" y="1418171"/>
            <a:ext cx="1611847" cy="4434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Command</a:t>
            </a:r>
          </a:p>
        </p:txBody>
      </p:sp>
      <p:cxnSp>
        <p:nvCxnSpPr>
          <p:cNvPr id="47" name="Прямая со стрелкой 46"/>
          <p:cNvCxnSpPr/>
          <p:nvPr/>
        </p:nvCxnSpPr>
        <p:spPr>
          <a:xfrm>
            <a:off x="1245233" y="2307348"/>
            <a:ext cx="4816473" cy="0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Заголовок 1"/>
          <p:cNvSpPr txBox="1">
            <a:spLocks/>
          </p:cNvSpPr>
          <p:nvPr/>
        </p:nvSpPr>
        <p:spPr>
          <a:xfrm>
            <a:off x="1984570" y="1630405"/>
            <a:ext cx="3693078" cy="6408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i="1" dirty="0" smtClean="0">
                <a:latin typeface="Arial" pitchFamily="34" charset="0"/>
                <a:cs typeface="Arial" pitchFamily="34" charset="0"/>
              </a:rPr>
              <a:t>Retrieve and validate request </a:t>
            </a:r>
            <a:r>
              <a:rPr lang="en-US" sz="1800" i="1" dirty="0" err="1" smtClean="0">
                <a:latin typeface="Arial" pitchFamily="34" charset="0"/>
                <a:cs typeface="Arial" pitchFamily="34" charset="0"/>
              </a:rPr>
              <a:t>params</a:t>
            </a:r>
            <a:r>
              <a:rPr lang="en-US" sz="1800" i="1" dirty="0" smtClean="0">
                <a:latin typeface="Arial" pitchFamily="34" charset="0"/>
                <a:cs typeface="Arial" pitchFamily="34" charset="0"/>
              </a:rPr>
              <a:t>, process request data</a:t>
            </a:r>
          </a:p>
        </p:txBody>
      </p:sp>
      <p:pic>
        <p:nvPicPr>
          <p:cNvPr id="4108" name="Picture 12" descr="Похожее изображение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005" y="1969591"/>
            <a:ext cx="675514" cy="67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Заголовок 1"/>
          <p:cNvSpPr txBox="1">
            <a:spLocks/>
          </p:cNvSpPr>
          <p:nvPr/>
        </p:nvSpPr>
        <p:spPr>
          <a:xfrm>
            <a:off x="5396054" y="1490030"/>
            <a:ext cx="1611847" cy="4434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Service</a:t>
            </a:r>
          </a:p>
        </p:txBody>
      </p:sp>
      <p:pic>
        <p:nvPicPr>
          <p:cNvPr id="4112" name="Picture 16" descr="Картинки по запросу data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218" y="3998443"/>
            <a:ext cx="912200" cy="91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Заголовок 1"/>
          <p:cNvSpPr txBox="1">
            <a:spLocks/>
          </p:cNvSpPr>
          <p:nvPr/>
        </p:nvSpPr>
        <p:spPr>
          <a:xfrm>
            <a:off x="2886594" y="975333"/>
            <a:ext cx="3237995" cy="4428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Application Server</a:t>
            </a:r>
          </a:p>
        </p:txBody>
      </p:sp>
      <p:sp>
        <p:nvSpPr>
          <p:cNvPr id="59" name="Прямоугольник 58"/>
          <p:cNvSpPr/>
          <p:nvPr/>
        </p:nvSpPr>
        <p:spPr>
          <a:xfrm>
            <a:off x="283779" y="1418171"/>
            <a:ext cx="8766831" cy="3721388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Заголовок 1"/>
          <p:cNvSpPr txBox="1">
            <a:spLocks/>
          </p:cNvSpPr>
          <p:nvPr/>
        </p:nvSpPr>
        <p:spPr>
          <a:xfrm>
            <a:off x="7481063" y="4227432"/>
            <a:ext cx="912200" cy="4434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DAO</a:t>
            </a:r>
          </a:p>
        </p:txBody>
      </p:sp>
      <p:cxnSp>
        <p:nvCxnSpPr>
          <p:cNvPr id="63" name="Прямая со стрелкой 62"/>
          <p:cNvCxnSpPr>
            <a:endCxn id="4112" idx="0"/>
          </p:cNvCxnSpPr>
          <p:nvPr/>
        </p:nvCxnSpPr>
        <p:spPr>
          <a:xfrm>
            <a:off x="6448097" y="2443655"/>
            <a:ext cx="574221" cy="1554788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Заголовок 1"/>
          <p:cNvSpPr txBox="1">
            <a:spLocks/>
          </p:cNvSpPr>
          <p:nvPr/>
        </p:nvSpPr>
        <p:spPr>
          <a:xfrm>
            <a:off x="6873765" y="2948950"/>
            <a:ext cx="2182851" cy="9819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i="1" dirty="0" smtClean="0">
                <a:latin typeface="Arial" pitchFamily="34" charset="0"/>
                <a:cs typeface="Arial" pitchFamily="34" charset="0"/>
              </a:rPr>
              <a:t>Process business logic, modify data for database call</a:t>
            </a:r>
          </a:p>
        </p:txBody>
      </p:sp>
      <p:cxnSp>
        <p:nvCxnSpPr>
          <p:cNvPr id="69" name="Прямая со стрелкой 68"/>
          <p:cNvCxnSpPr>
            <a:stCxn id="4112" idx="2"/>
          </p:cNvCxnSpPr>
          <p:nvPr/>
        </p:nvCxnSpPr>
        <p:spPr>
          <a:xfrm>
            <a:off x="7022318" y="4910643"/>
            <a:ext cx="38997" cy="1601076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Заголовок 1"/>
          <p:cNvSpPr txBox="1">
            <a:spLocks/>
          </p:cNvSpPr>
          <p:nvPr/>
        </p:nvSpPr>
        <p:spPr>
          <a:xfrm>
            <a:off x="5508830" y="5243775"/>
            <a:ext cx="1513488" cy="9972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i="1" dirty="0" smtClean="0">
                <a:latin typeface="Arial" pitchFamily="34" charset="0"/>
                <a:cs typeface="Arial" pitchFamily="34" charset="0"/>
              </a:rPr>
              <a:t>Database call, process queries</a:t>
            </a:r>
          </a:p>
        </p:txBody>
      </p:sp>
      <p:pic>
        <p:nvPicPr>
          <p:cNvPr id="4116" name="Picture 20" descr="Похожее изображение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199" y="3264392"/>
            <a:ext cx="703864" cy="70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 descr="Картинки по запросу listener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745" y="4205127"/>
            <a:ext cx="892318" cy="89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4" name="Прямая со стрелкой 83"/>
          <p:cNvCxnSpPr>
            <a:endCxn id="37" idx="3"/>
          </p:cNvCxnSpPr>
          <p:nvPr/>
        </p:nvCxnSpPr>
        <p:spPr>
          <a:xfrm flipH="1">
            <a:off x="2711664" y="3468414"/>
            <a:ext cx="2330706" cy="666327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37" idx="3"/>
            <a:endCxn id="4118" idx="1"/>
          </p:cNvCxnSpPr>
          <p:nvPr/>
        </p:nvCxnSpPr>
        <p:spPr>
          <a:xfrm>
            <a:off x="2711664" y="4134741"/>
            <a:ext cx="2221081" cy="516545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Заголовок 1"/>
          <p:cNvSpPr txBox="1">
            <a:spLocks/>
          </p:cNvSpPr>
          <p:nvPr/>
        </p:nvSpPr>
        <p:spPr>
          <a:xfrm rot="20676039">
            <a:off x="2805033" y="3357922"/>
            <a:ext cx="2007137" cy="3808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i="1" dirty="0" smtClean="0">
                <a:latin typeface="Arial" pitchFamily="34" charset="0"/>
                <a:cs typeface="Arial" pitchFamily="34" charset="0"/>
              </a:rPr>
              <a:t>Filters</a:t>
            </a:r>
          </a:p>
        </p:txBody>
      </p:sp>
      <p:sp>
        <p:nvSpPr>
          <p:cNvPr id="92" name="Заголовок 1"/>
          <p:cNvSpPr txBox="1">
            <a:spLocks/>
          </p:cNvSpPr>
          <p:nvPr/>
        </p:nvSpPr>
        <p:spPr>
          <a:xfrm rot="814671">
            <a:off x="2805034" y="4429446"/>
            <a:ext cx="2007137" cy="3808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i="1" dirty="0" smtClean="0">
                <a:latin typeface="Arial" pitchFamily="34" charset="0"/>
                <a:cs typeface="Arial" pitchFamily="34" charset="0"/>
              </a:rPr>
              <a:t>Listeners</a:t>
            </a:r>
          </a:p>
        </p:txBody>
      </p:sp>
      <p:pic>
        <p:nvPicPr>
          <p:cNvPr id="4123" name="Picture 24" descr="Картинки по запросу pool ic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254" y="2053261"/>
            <a:ext cx="985994" cy="98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Заголовок 1"/>
          <p:cNvSpPr txBox="1">
            <a:spLocks/>
          </p:cNvSpPr>
          <p:nvPr/>
        </p:nvSpPr>
        <p:spPr>
          <a:xfrm>
            <a:off x="7283668" y="1457198"/>
            <a:ext cx="1772949" cy="4434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Connection Pool</a:t>
            </a:r>
          </a:p>
        </p:txBody>
      </p:sp>
      <p:cxnSp>
        <p:nvCxnSpPr>
          <p:cNvPr id="105" name="Прямая со стрелкой 104"/>
          <p:cNvCxnSpPr/>
          <p:nvPr/>
        </p:nvCxnSpPr>
        <p:spPr>
          <a:xfrm>
            <a:off x="6566218" y="2307348"/>
            <a:ext cx="1827045" cy="396214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Заголовок 1"/>
          <p:cNvSpPr txBox="1">
            <a:spLocks/>
          </p:cNvSpPr>
          <p:nvPr/>
        </p:nvSpPr>
        <p:spPr>
          <a:xfrm rot="765051">
            <a:off x="6610117" y="1881550"/>
            <a:ext cx="1711385" cy="5718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i="1" dirty="0" smtClean="0">
                <a:latin typeface="Arial" pitchFamily="34" charset="0"/>
                <a:cs typeface="Arial" pitchFamily="34" charset="0"/>
              </a:rPr>
              <a:t>Take connection</a:t>
            </a:r>
          </a:p>
        </p:txBody>
      </p:sp>
    </p:spTree>
    <p:extLst>
      <p:ext uri="{BB962C8B-B14F-4D97-AF65-F5344CB8AC3E}">
        <p14:creationId xmlns:p14="http://schemas.microsoft.com/office/powerpoint/2010/main" val="113458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96752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Arial" pitchFamily="34" charset="0"/>
                <a:cs typeface="Arial" pitchFamily="34" charset="0"/>
              </a:rPr>
              <a:t>Used technologies</a:t>
            </a:r>
            <a:endParaRPr lang="ru-RU" sz="6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User\Desktop\Преза проекта\img\casino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29952"/>
            <a:ext cx="123825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0" y="1211778"/>
            <a:ext cx="9144000" cy="56462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363" algn="l"/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Server-side: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Tomcat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Application Server;</a:t>
            </a: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Servlet&amp;JSP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(JSTL, EL,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WebFilter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WebListener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);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Java 8 features;</a:t>
            </a: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Java Mail;</a:t>
            </a: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Third-party Java libraries;</a:t>
            </a: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Request parameters validation.</a:t>
            </a:r>
          </a:p>
          <a:p>
            <a:pPr marL="900113" indent="-360363" algn="l">
              <a:buFont typeface="+mj-lt"/>
              <a:buAutoNum type="arabicPeriod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 descr="Картинки по запросу servlet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526" y="3867762"/>
            <a:ext cx="3067050" cy="258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Картинки по запросу jsp icon"/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75" y="3700637"/>
            <a:ext cx="2915526" cy="2915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59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96752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Arial" pitchFamily="34" charset="0"/>
                <a:cs typeface="Arial" pitchFamily="34" charset="0"/>
              </a:rPr>
              <a:t>Used technologies</a:t>
            </a:r>
            <a:endParaRPr lang="ru-RU" sz="6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User\Desktop\Преза проекта\img\casino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29952"/>
            <a:ext cx="123825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0" y="1211778"/>
            <a:ext cx="9144000" cy="56462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363" algn="l"/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Other: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Intellij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IDEA;</a:t>
            </a: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Log4j2;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Maven;</a:t>
            </a: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Local and remote deployment setup 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Jelastic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platform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JavaDoc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;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Fail-safe and scalability features.</a:t>
            </a:r>
          </a:p>
          <a:p>
            <a:pPr marL="900113" indent="-360363" algn="l">
              <a:buFont typeface="+mj-lt"/>
              <a:buAutoNum type="arabicPeriod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8434" name="Picture 2" descr="Картинки по запросу intellij idea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33" y="4413270"/>
            <a:ext cx="3825602" cy="197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Похожее изображение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308" y="4258980"/>
            <a:ext cx="2286000" cy="2286001"/>
          </a:xfrm>
          <a:prstGeom prst="rect">
            <a:avLst/>
          </a:prstGeom>
          <a:noFill/>
          <a:effectLst>
            <a:softEdge rad="228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38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96752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Arial" pitchFamily="34" charset="0"/>
                <a:cs typeface="Arial" pitchFamily="34" charset="0"/>
              </a:rPr>
              <a:t>Used technologies</a:t>
            </a:r>
            <a:endParaRPr lang="ru-RU" sz="6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User\Desktop\Преза проекта\img\casino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29952"/>
            <a:ext cx="123825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0" y="1211778"/>
            <a:ext cx="9144000" cy="56462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363" algn="l"/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Test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: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Junit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4;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Mockito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PowerMockito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;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DBUnit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;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Code coverage tools.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900113" indent="-360363" algn="l">
              <a:buFont typeface="+mj-lt"/>
              <a:buAutoNum type="arabicPeriod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 descr="Картинки по запросу junit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89" y="3047999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Картинки по запросу Mockito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072" y="3560379"/>
            <a:ext cx="5570482" cy="278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49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96752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Arial" pitchFamily="34" charset="0"/>
                <a:cs typeface="Arial" pitchFamily="34" charset="0"/>
              </a:rPr>
              <a:t>Test code coverage</a:t>
            </a:r>
            <a:endParaRPr lang="ru-RU" sz="6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User\Desktop\Преза проекта\img\casino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29952"/>
            <a:ext cx="123825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User\Desktop\Преза проекта\coco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2254490"/>
            <a:ext cx="9144000" cy="304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er\Desktop\Преза проекта\coco2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196752"/>
            <a:ext cx="9144000" cy="88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User\Desktop\Преза проекта\coco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09884"/>
            <a:ext cx="9144000" cy="45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15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0" name="Picture 6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4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513" y="3623901"/>
            <a:ext cx="3234097" cy="323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96752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Arial" pitchFamily="34" charset="0"/>
                <a:cs typeface="Arial" pitchFamily="34" charset="0"/>
              </a:rPr>
              <a:t>Application features</a:t>
            </a:r>
            <a:endParaRPr lang="ru-RU" sz="6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User\Desktop\Преза проекта\img\casino-logo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29952"/>
            <a:ext cx="123825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0" y="1211778"/>
            <a:ext cx="9144000" cy="56462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363" algn="l"/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Player:</a:t>
            </a: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Registration, login/logout;</a:t>
            </a: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3-step identity verification;</a:t>
            </a: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Technical support questions;</a:t>
            </a: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Edit profile;</a:t>
            </a: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View stats;</a:t>
            </a: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View account data;</a:t>
            </a: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Replenish/withdraw money, take loan;</a:t>
            </a: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View operation history;</a:t>
            </a: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Play slots…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67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96752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Arial" pitchFamily="34" charset="0"/>
                <a:cs typeface="Arial" pitchFamily="34" charset="0"/>
              </a:rPr>
              <a:t>Used design patterns</a:t>
            </a:r>
            <a:endParaRPr lang="ru-RU" sz="6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User\Desktop\Преза проекта\img\casino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29952"/>
            <a:ext cx="123825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0" y="1211778"/>
            <a:ext cx="9144000" cy="56462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71563" indent="-53181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Singleton (Connection pool);</a:t>
            </a:r>
          </a:p>
          <a:p>
            <a:pPr marL="1071563" indent="-53181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Builder and Factory (Command factory);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1071563" indent="-53181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Wrapper (Wrapped connection);</a:t>
            </a:r>
          </a:p>
          <a:p>
            <a:pPr marL="1071563" indent="-53181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Chain of responsibility 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WebFilters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marL="1071563" indent="-53181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Observer 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WebListeners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marL="1071563" indent="-53181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DAO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marL="1071563" indent="-53181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Command;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1071563" indent="-53181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MVC Layered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architecture;</a:t>
            </a:r>
          </a:p>
          <a:p>
            <a:pPr marL="1071563" indent="-53181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Lazy initialization 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DAOHelper#getDAOinstance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marL="1071563" indent="-53181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PRG (Navigation/F5-protection);</a:t>
            </a:r>
          </a:p>
          <a:p>
            <a:pPr marL="1071563" indent="-53181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ACID transaction system (database transactions);</a:t>
            </a:r>
          </a:p>
          <a:p>
            <a:pPr marL="1071563" indent="-53181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Common GRASP patterns;</a:t>
            </a:r>
          </a:p>
          <a:p>
            <a:pPr marL="1071563" indent="-53181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Other.</a:t>
            </a:r>
          </a:p>
          <a:p>
            <a:pPr marL="900113" indent="-360363" algn="l">
              <a:buFont typeface="+mj-lt"/>
              <a:buAutoNum type="arabicPeriod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900113" indent="-360363" algn="l">
              <a:buFont typeface="+mj-lt"/>
              <a:buAutoNum type="arabicPeriod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6386" name="Picture 2" descr="Картинки по запросу design patter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379" y="2362141"/>
            <a:ext cx="2823231" cy="1672747"/>
          </a:xfrm>
          <a:prstGeom prst="rect">
            <a:avLst/>
          </a:prstGeom>
          <a:noFill/>
          <a:effectLst>
            <a:softEdge rad="152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99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96752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Arial" pitchFamily="34" charset="0"/>
                <a:cs typeface="Arial" pitchFamily="34" charset="0"/>
              </a:rPr>
              <a:t>Hire me NOW!</a:t>
            </a:r>
            <a:endParaRPr lang="ru-RU" sz="6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User\Desktop\Преза проекта\img\casino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29952"/>
            <a:ext cx="123825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hape 207"/>
          <p:cNvSpPr/>
          <p:nvPr/>
        </p:nvSpPr>
        <p:spPr>
          <a:xfrm>
            <a:off x="725214" y="1196752"/>
            <a:ext cx="7722037" cy="3722089"/>
          </a:xfrm>
          <a:prstGeom prst="roundRect">
            <a:avLst>
              <a:gd name="adj" fmla="val 16667"/>
            </a:avLst>
          </a:prstGeom>
          <a:solidFill>
            <a:srgbClr val="D8D8D8">
              <a:alpha val="69803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209"/>
          <p:cNvSpPr txBox="1"/>
          <p:nvPr/>
        </p:nvSpPr>
        <p:spPr>
          <a:xfrm>
            <a:off x="1131382" y="1326844"/>
            <a:ext cx="7056783" cy="28007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 dirty="0" smtClean="0">
                <a:solidFill>
                  <a:schemeClr val="dk1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Phone</a:t>
            </a:r>
            <a:r>
              <a:rPr lang="ru-RU" sz="2200" b="0" i="0" u="none" strike="noStrike" cap="none" dirty="0" smtClean="0">
                <a:solidFill>
                  <a:schemeClr val="dk1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:</a:t>
            </a:r>
            <a:r>
              <a:rPr lang="en-US" sz="2200" b="0" i="0" u="none" strike="noStrike" cap="none" dirty="0" smtClean="0">
                <a:solidFill>
                  <a:schemeClr val="dk1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		</a:t>
            </a:r>
            <a:r>
              <a:rPr lang="ru-RU" sz="2200" b="1" i="0" u="sng" strike="noStrike" cap="none" dirty="0" smtClean="0">
                <a:solidFill>
                  <a:schemeClr val="dk1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+</a:t>
            </a:r>
            <a:r>
              <a:rPr lang="ru-RU" sz="2200" b="1" i="0" u="sng" strike="noStrike" cap="none" dirty="0">
                <a:solidFill>
                  <a:schemeClr val="dk1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375 (33) 653-21-15</a:t>
            </a:r>
            <a:r>
              <a:rPr lang="ru-RU" sz="2200" b="0" i="0" u="sng" strike="noStrike" cap="none" dirty="0">
                <a:solidFill>
                  <a:schemeClr val="dk1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 </a:t>
            </a:r>
            <a:r>
              <a:rPr lang="ru-RU" sz="2200" b="0" i="0" u="none" strike="noStrike" cap="none" dirty="0" smtClean="0">
                <a:solidFill>
                  <a:schemeClr val="dk1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(</a:t>
            </a:r>
            <a:r>
              <a:rPr lang="en-US" sz="2200" b="0" i="0" u="none" strike="noStrike" cap="none" dirty="0" err="1" smtClean="0">
                <a:solidFill>
                  <a:schemeClr val="dk1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Aliaksandr</a:t>
            </a:r>
            <a:r>
              <a:rPr lang="ru-RU" sz="2200" b="0" i="0" u="none" strike="noStrike" cap="none" dirty="0" smtClean="0">
                <a:solidFill>
                  <a:schemeClr val="dk1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)</a:t>
            </a:r>
            <a:endParaRPr lang="ru-RU" sz="2200" b="0" i="0" u="none" strike="noStrike" cap="none" dirty="0">
              <a:solidFill>
                <a:schemeClr val="dk1"/>
              </a:solidFill>
              <a:latin typeface="Arial" pitchFamily="34" charset="0"/>
              <a:ea typeface="Times New Roman"/>
              <a:cs typeface="Arial" pitchFamily="34" charset="0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ru-RU" sz="2200" b="0" i="0" u="none" strike="noStrike" cap="none" dirty="0">
                <a:solidFill>
                  <a:schemeClr val="dk1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E-</a:t>
            </a:r>
            <a:r>
              <a:rPr lang="ru-RU" sz="2200" b="0" i="0" u="none" strike="noStrike" cap="none" dirty="0" err="1">
                <a:solidFill>
                  <a:schemeClr val="dk1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mail</a:t>
            </a:r>
            <a:r>
              <a:rPr lang="ru-RU" sz="2200" b="0" i="0" u="none" strike="noStrike" cap="none" dirty="0">
                <a:solidFill>
                  <a:schemeClr val="dk1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:		jahstreetlove@gmail.com</a:t>
            </a:r>
          </a:p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ru-RU" sz="2200" b="0" i="0" u="none" strike="noStrike" cap="none" dirty="0" err="1">
                <a:solidFill>
                  <a:schemeClr val="dk1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Skype</a:t>
            </a:r>
            <a:r>
              <a:rPr lang="ru-RU" sz="2200" b="0" i="0" u="none" strike="noStrike" cap="none" dirty="0">
                <a:solidFill>
                  <a:schemeClr val="dk1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:		</a:t>
            </a:r>
            <a:r>
              <a:rPr lang="ru-RU" sz="2200" b="0" i="0" u="none" strike="noStrike" cap="none" dirty="0" err="1">
                <a:solidFill>
                  <a:schemeClr val="dk1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cocha_tz</a:t>
            </a:r>
            <a:endParaRPr lang="ru-RU" sz="2200" b="0" i="0" u="none" strike="noStrike" cap="none" dirty="0">
              <a:solidFill>
                <a:schemeClr val="dk1"/>
              </a:solidFill>
              <a:latin typeface="Arial" pitchFamily="34" charset="0"/>
              <a:ea typeface="Times New Roman"/>
              <a:cs typeface="Arial" pitchFamily="34" charset="0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 dirty="0" smtClean="0">
                <a:solidFill>
                  <a:schemeClr val="dk1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VK</a:t>
            </a:r>
            <a:r>
              <a:rPr lang="ru-RU" sz="2200" b="0" i="0" u="none" strike="noStrike" cap="none" dirty="0" smtClean="0">
                <a:solidFill>
                  <a:schemeClr val="dk1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:</a:t>
            </a:r>
            <a:r>
              <a:rPr lang="en-US" sz="2200" b="0" i="0" u="none" strike="noStrike" cap="none" dirty="0" smtClean="0">
                <a:solidFill>
                  <a:schemeClr val="dk1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		</a:t>
            </a:r>
            <a:r>
              <a:rPr lang="ru-RU" sz="2200" b="0" i="0" u="none" strike="noStrike" cap="none" dirty="0" smtClean="0">
                <a:solidFill>
                  <a:schemeClr val="dk1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  <a:hlinkClick r:id="rId3"/>
              </a:rPr>
              <a:t>http</a:t>
            </a:r>
            <a:r>
              <a:rPr lang="ru-RU" sz="2200" b="0" i="0" u="none" strike="noStrike" cap="none" dirty="0">
                <a:solidFill>
                  <a:schemeClr val="dk1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  <a:hlinkClick r:id="rId3"/>
              </a:rPr>
              <a:t>://</a:t>
            </a:r>
            <a:r>
              <a:rPr lang="ru-RU" sz="2200" b="0" i="0" u="none" strike="noStrike" cap="none" dirty="0" smtClean="0">
                <a:solidFill>
                  <a:schemeClr val="dk1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  <a:hlinkClick r:id="rId3"/>
              </a:rPr>
              <a:t>vk.com/</a:t>
            </a:r>
            <a:r>
              <a:rPr lang="en-US" sz="2200" b="0" i="0" u="none" strike="noStrike" cap="none" dirty="0" smtClean="0">
                <a:solidFill>
                  <a:schemeClr val="dk1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  <a:hlinkClick r:id="rId3"/>
              </a:rPr>
              <a:t>id19015905</a:t>
            </a:r>
            <a:endParaRPr lang="en-US" sz="2200" b="0" i="0" u="none" strike="noStrike" cap="none" dirty="0" smtClean="0">
              <a:solidFill>
                <a:schemeClr val="dk1"/>
              </a:solidFill>
              <a:latin typeface="Arial" pitchFamily="34" charset="0"/>
              <a:ea typeface="Times New Roman"/>
              <a:cs typeface="Arial" pitchFamily="34" charset="0"/>
              <a:sym typeface="Times New Roman"/>
            </a:endParaRPr>
          </a:p>
          <a:p>
            <a:pPr lvl="0">
              <a:buSzPct val="25000"/>
            </a:pPr>
            <a:r>
              <a:rPr lang="en-US" sz="2200" dirty="0" err="1" smtClean="0">
                <a:solidFill>
                  <a:schemeClr val="dk1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GitHub</a:t>
            </a:r>
            <a:r>
              <a:rPr lang="en-US" sz="2200" dirty="0" smtClean="0">
                <a:solidFill>
                  <a:schemeClr val="dk1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:</a:t>
            </a:r>
            <a:r>
              <a:rPr lang="en-US" sz="2200" dirty="0">
                <a:solidFill>
                  <a:schemeClr val="dk1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	https://github.com/jahstreet/JCasino</a:t>
            </a:r>
            <a:endParaRPr lang="en-US" sz="2200" dirty="0" smtClean="0">
              <a:solidFill>
                <a:schemeClr val="dk1"/>
              </a:solidFill>
              <a:latin typeface="Arial" pitchFamily="34" charset="0"/>
              <a:ea typeface="Times New Roman"/>
              <a:cs typeface="Arial" pitchFamily="34" charset="0"/>
              <a:sym typeface="Times New Roman"/>
            </a:endParaRPr>
          </a:p>
          <a:p>
            <a:pPr lvl="0">
              <a:buSzPct val="25000"/>
            </a:pPr>
            <a:r>
              <a:rPr lang="en-US" sz="2200" b="0" i="0" u="none" strike="noStrike" cap="none" dirty="0" err="1" smtClean="0">
                <a:solidFill>
                  <a:schemeClr val="dk1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BitBucket</a:t>
            </a:r>
            <a:r>
              <a:rPr lang="en-US" sz="2200" b="0" i="0" u="none" strike="noStrike" cap="none" dirty="0" smtClean="0">
                <a:solidFill>
                  <a:schemeClr val="dk1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:</a:t>
            </a:r>
            <a:r>
              <a:rPr lang="en-US" sz="2200" dirty="0">
                <a:solidFill>
                  <a:schemeClr val="dk1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	https://bitbucket.org/jahstreet/jcasino/src</a:t>
            </a:r>
            <a:endParaRPr lang="en-US" sz="2200" b="0" i="0" u="none" strike="noStrike" cap="none" dirty="0" smtClean="0">
              <a:solidFill>
                <a:schemeClr val="dk1"/>
              </a:solidFill>
              <a:latin typeface="Arial" pitchFamily="34" charset="0"/>
              <a:ea typeface="Times New Roman"/>
              <a:cs typeface="Arial" pitchFamily="34" charset="0"/>
              <a:sym typeface="Times New Roman"/>
            </a:endParaRPr>
          </a:p>
          <a:p>
            <a:pPr lvl="0">
              <a:buSzPct val="25000"/>
            </a:pPr>
            <a:r>
              <a:rPr lang="en-US" sz="2200" dirty="0">
                <a:solidFill>
                  <a:schemeClr val="dk1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Deployed project</a:t>
            </a:r>
            <a:r>
              <a:rPr lang="en-US" sz="2200" dirty="0" smtClean="0">
                <a:solidFill>
                  <a:schemeClr val="dk1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: http</a:t>
            </a:r>
            <a:r>
              <a:rPr lang="en-US" sz="2200" dirty="0">
                <a:solidFill>
                  <a:schemeClr val="dk1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://jcasino.mycloud.by/</a:t>
            </a:r>
            <a:endParaRPr lang="ru-RU" sz="2200" b="0" i="0" u="none" strike="noStrike" cap="none" dirty="0">
              <a:solidFill>
                <a:schemeClr val="dk1"/>
              </a:solidFill>
              <a:latin typeface="Arial" pitchFamily="34" charset="0"/>
              <a:ea typeface="Times New Roman"/>
              <a:cs typeface="Arial" pitchFamily="34" charset="0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2200" b="1" dirty="0">
              <a:solidFill>
                <a:schemeClr val="dk1"/>
              </a:solidFill>
              <a:latin typeface="Arial" pitchFamily="34" charset="0"/>
              <a:ea typeface="Times New Roman"/>
              <a:cs typeface="Arial" pitchFamily="34" charset="0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200" b="1" dirty="0" smtClean="0">
                <a:solidFill>
                  <a:schemeClr val="dk1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Want to make your team even stronger – just call me;)</a:t>
            </a:r>
            <a:endParaRPr lang="ru-RU" sz="2200" b="1" dirty="0">
              <a:solidFill>
                <a:schemeClr val="dk1"/>
              </a:solidFill>
              <a:latin typeface="Arial" pitchFamily="34" charset="0"/>
              <a:ea typeface="Times New Roman"/>
              <a:cs typeface="Arial" pitchFamily="34" charset="0"/>
              <a:sym typeface="Times New Roman"/>
            </a:endParaRPr>
          </a:p>
        </p:txBody>
      </p:sp>
      <p:pic>
        <p:nvPicPr>
          <p:cNvPr id="8" name="Shape 211" descr="https://pp.vk.me/c624531/v624531905/15822/BFaTcIGfEtc.jpg"/>
          <p:cNvPicPr preferRelativeResize="0"/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41298" y="4414346"/>
            <a:ext cx="2408716" cy="2317531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680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196752"/>
            <a:ext cx="9144000" cy="5661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96752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Arial" pitchFamily="34" charset="0"/>
                <a:cs typeface="Arial" pitchFamily="34" charset="0"/>
              </a:rPr>
              <a:t>Player interface</a:t>
            </a:r>
            <a:endParaRPr lang="ru-RU" sz="6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User\Desktop\Преза проекта\img\casino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29952"/>
            <a:ext cx="123825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47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96752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Arial" pitchFamily="34" charset="0"/>
                <a:cs typeface="Arial" pitchFamily="34" charset="0"/>
              </a:rPr>
              <a:t>Application features</a:t>
            </a:r>
            <a:endParaRPr lang="ru-RU" sz="6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User\Desktop\Преза проекта\img\casino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29952"/>
            <a:ext cx="123825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0" y="1211778"/>
            <a:ext cx="9144000" cy="56462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363" algn="l"/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Admin:</a:t>
            </a: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Login/logout;</a:t>
            </a: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Add/edit/delete news;</a:t>
            </a: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Verify player (with comments);</a:t>
            </a: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View technical support questions and answer them;</a:t>
            </a: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View player operation history;</a:t>
            </a: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View player data;</a:t>
            </a: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Change player status (with comments).</a:t>
            </a:r>
          </a:p>
        </p:txBody>
      </p:sp>
      <p:pic>
        <p:nvPicPr>
          <p:cNvPr id="10242" name="Picture 2" descr="Картинки по запросу admin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782" y="403488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83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1196752"/>
            <a:ext cx="9144000" cy="5661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96752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Arial" pitchFamily="34" charset="0"/>
                <a:cs typeface="Arial" pitchFamily="34" charset="0"/>
              </a:rPr>
              <a:t>Admin interface</a:t>
            </a:r>
            <a:endParaRPr lang="ru-RU" sz="6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User\Desktop\Преза проекта\img\casino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29952"/>
            <a:ext cx="123825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44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96752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Arial" pitchFamily="34" charset="0"/>
                <a:cs typeface="Arial" pitchFamily="34" charset="0"/>
              </a:rPr>
              <a:t>Application features</a:t>
            </a:r>
            <a:endParaRPr lang="ru-RU" sz="6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User\Desktop\Преза проекта\img\casino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29952"/>
            <a:ext cx="123825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0" y="1211778"/>
            <a:ext cx="9144000" cy="56462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363" algn="l"/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Game:</a:t>
            </a: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View/choose playing lines;</a:t>
            </a: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Choose bet amount;</a:t>
            </a: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Choose each reel offset;</a:t>
            </a: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Finish streak;</a:t>
            </a: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View player operation history;</a:t>
            </a: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Turn on/off music;</a:t>
            </a: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“Demo” and “For real money” play modes.</a:t>
            </a:r>
          </a:p>
        </p:txBody>
      </p:sp>
      <p:pic>
        <p:nvPicPr>
          <p:cNvPr id="9218" name="Picture 2" descr="Картинки по запросу slot machin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251" y="422658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34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196752"/>
            <a:ext cx="9144000" cy="564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96752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Arial" pitchFamily="34" charset="0"/>
                <a:cs typeface="Arial" pitchFamily="34" charset="0"/>
              </a:rPr>
              <a:t>Game interface</a:t>
            </a:r>
            <a:endParaRPr lang="ru-RU" sz="6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User\Desktop\Преза проекта\img\casino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29952"/>
            <a:ext cx="123825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09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96752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Arial" pitchFamily="34" charset="0"/>
                <a:cs typeface="Arial" pitchFamily="34" charset="0"/>
              </a:rPr>
              <a:t>Application features</a:t>
            </a:r>
            <a:endParaRPr lang="ru-RU" sz="6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User\Desktop\Преза проекта\img\casino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29952"/>
            <a:ext cx="123825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0" y="1211778"/>
            <a:ext cx="9144000" cy="56462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363" algn="l"/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Security:</a:t>
            </a: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User role control;</a:t>
            </a: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Page update scenario control;</a:t>
            </a: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Custom user navigation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prevention;</a:t>
            </a: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SQL injection protection;</a:t>
            </a: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JavaScript injection protection;</a:t>
            </a: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Other security features.</a:t>
            </a:r>
          </a:p>
        </p:txBody>
      </p:sp>
      <p:pic>
        <p:nvPicPr>
          <p:cNvPr id="8194" name="Picture 2" descr="Похожее изображени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610" y="2793584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83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96752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Arial" pitchFamily="34" charset="0"/>
                <a:cs typeface="Arial" pitchFamily="34" charset="0"/>
              </a:rPr>
              <a:t>Application features</a:t>
            </a:r>
            <a:endParaRPr lang="ru-RU" sz="6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User\Desktop\Преза проекта\img\casino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29952"/>
            <a:ext cx="123825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0" y="1211778"/>
            <a:ext cx="9144000" cy="56462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363" algn="l"/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Common:</a:t>
            </a: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Multi-language content and message support 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/En);</a:t>
            </a: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News feed;</a:t>
            </a: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Pagination support;</a:t>
            </a: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Support for mobile devices with small screens.</a:t>
            </a:r>
          </a:p>
        </p:txBody>
      </p:sp>
      <p:pic>
        <p:nvPicPr>
          <p:cNvPr id="17410" name="Picture 2" descr="Похожее изображени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952" y="3735385"/>
            <a:ext cx="2618117" cy="261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79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471</Words>
  <Application>Microsoft Office PowerPoint</Application>
  <PresentationFormat>Экран (4:3)</PresentationFormat>
  <Paragraphs>136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 Office</vt:lpstr>
      <vt:lpstr>&lt;EPAM&gt; Training final project “JCasino Slots”</vt:lpstr>
      <vt:lpstr>Application features</vt:lpstr>
      <vt:lpstr>Player interface</vt:lpstr>
      <vt:lpstr>Application features</vt:lpstr>
      <vt:lpstr>Admin interface</vt:lpstr>
      <vt:lpstr>Application features</vt:lpstr>
      <vt:lpstr>Game interface</vt:lpstr>
      <vt:lpstr>Application features</vt:lpstr>
      <vt:lpstr>Application features</vt:lpstr>
      <vt:lpstr>Mobile interface</vt:lpstr>
      <vt:lpstr>Used technologies</vt:lpstr>
      <vt:lpstr>Used technologies</vt:lpstr>
      <vt:lpstr>Used technologies</vt:lpstr>
      <vt:lpstr>Database structure</vt:lpstr>
      <vt:lpstr>Server-side model</vt:lpstr>
      <vt:lpstr>Used technologies</vt:lpstr>
      <vt:lpstr>Used technologies</vt:lpstr>
      <vt:lpstr>Used technologies</vt:lpstr>
      <vt:lpstr>Test code coverage</vt:lpstr>
      <vt:lpstr>Used design patterns</vt:lpstr>
      <vt:lpstr>Hire me NOW!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&lt;EPAM&gt; Training final project “JCasino Slots”</dc:title>
  <dc:creator>User</dc:creator>
  <cp:lastModifiedBy>User</cp:lastModifiedBy>
  <cp:revision>26</cp:revision>
  <dcterms:created xsi:type="dcterms:W3CDTF">2017-05-23T16:16:10Z</dcterms:created>
  <dcterms:modified xsi:type="dcterms:W3CDTF">2017-05-24T09:00:14Z</dcterms:modified>
</cp:coreProperties>
</file>