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9144000" cy="5143500" type="screen16x9"/>
  <p:notesSz cx="6858000" cy="9144000"/>
  <p:embeddedFontLst>
    <p:embeddedFont>
      <p:font typeface="Roboto Slab" charset="0"/>
      <p:regular r:id="rId20"/>
      <p:bold r:id="rId21"/>
    </p:embeddedFont>
    <p:embeddedFont>
      <p:font typeface="Source Sans Pro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93" d="100"/>
          <a:sy n="93" d="100"/>
        </p:scale>
        <p:origin x="-690" y="-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93821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Jenis</a:t>
            </a: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area </a:t>
            </a:r>
            <a:r>
              <a:rPr lang="en-US" sz="4800" dirty="0" err="1" smtClean="0"/>
              <a:t>jangkauan</a:t>
            </a:r>
            <a:r>
              <a:rPr lang="en-US" sz="4800" dirty="0" smtClean="0"/>
              <a:t> wireless &amp; </a:t>
            </a:r>
            <a:r>
              <a:rPr lang="en-US" sz="4800" dirty="0" err="1" smtClean="0"/>
              <a:t>standar</a:t>
            </a:r>
            <a:r>
              <a:rPr lang="en-US" sz="4800" dirty="0" smtClean="0"/>
              <a:t> wireless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802.11A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57814" y="14059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err="1" smtClean="0">
                <a:solidFill>
                  <a:schemeClr val="tx1"/>
                </a:solidFill>
              </a:rPr>
              <a:t>Generasi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</a:t>
            </a:r>
            <a:r>
              <a:rPr lang="en-US" sz="1800" dirty="0" smtClean="0">
                <a:solidFill>
                  <a:schemeClr val="tx1"/>
                </a:solidFill>
              </a:rPr>
              <a:t> -2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populer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Saat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802.11B </a:t>
            </a:r>
            <a:r>
              <a:rPr lang="en-US" sz="1800" dirty="0" err="1" smtClean="0">
                <a:solidFill>
                  <a:schemeClr val="tx1"/>
                </a:solidFill>
              </a:rPr>
              <a:t>Sedang</a:t>
            </a:r>
            <a:r>
              <a:rPr lang="en-US" sz="1800" dirty="0" smtClean="0">
                <a:solidFill>
                  <a:schemeClr val="tx1"/>
                </a:solidFill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</a:rPr>
              <a:t>kembangkan</a:t>
            </a:r>
            <a:r>
              <a:rPr lang="en-US" sz="1800" dirty="0" smtClean="0">
                <a:solidFill>
                  <a:schemeClr val="tx1"/>
                </a:solidFill>
              </a:rPr>
              <a:t>, IEEE </a:t>
            </a:r>
            <a:r>
              <a:rPr lang="en-US" sz="1800" dirty="0" err="1" smtClean="0">
                <a:solidFill>
                  <a:schemeClr val="tx1"/>
                </a:solidFill>
              </a:rPr>
              <a:t>Membuat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ekstensi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 Yang di </a:t>
            </a:r>
            <a:r>
              <a:rPr lang="en-US" sz="1800" dirty="0" err="1" smtClean="0">
                <a:solidFill>
                  <a:schemeClr val="tx1"/>
                </a:solidFill>
              </a:rPr>
              <a:t>namakan</a:t>
            </a:r>
            <a:r>
              <a:rPr lang="en-US" sz="1800" dirty="0" smtClean="0">
                <a:solidFill>
                  <a:schemeClr val="tx1"/>
                </a:solidFill>
              </a:rPr>
              <a:t> 802.11A.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</a:rPr>
              <a:t>ciptakan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saat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bersamaan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802.11B.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sudah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mendukung</a:t>
            </a:r>
            <a:r>
              <a:rPr lang="en-US" sz="1800" dirty="0" smtClean="0">
                <a:solidFill>
                  <a:schemeClr val="tx1"/>
                </a:solidFill>
              </a:rPr>
              <a:t> bandwidth data </a:t>
            </a:r>
            <a:r>
              <a:rPr lang="en-US" sz="1800" dirty="0" err="1" smtClean="0">
                <a:solidFill>
                  <a:schemeClr val="tx1"/>
                </a:solidFill>
              </a:rPr>
              <a:t>mencapai</a:t>
            </a:r>
            <a:r>
              <a:rPr lang="en-US" sz="1800" dirty="0" smtClean="0">
                <a:solidFill>
                  <a:schemeClr val="tx1"/>
                </a:solidFill>
              </a:rPr>
              <a:t> 54 Mbps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menggunakan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 5 GHz (</a:t>
            </a:r>
            <a:r>
              <a:rPr lang="en-US" sz="1800" dirty="0" err="1" smtClean="0">
                <a:solidFill>
                  <a:schemeClr val="tx1"/>
                </a:solidFill>
              </a:rPr>
              <a:t>semakin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tinggi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maka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semakin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pendek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jangkauan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sinyal</a:t>
            </a:r>
            <a:r>
              <a:rPr lang="en-US" sz="1800" dirty="0" smtClean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802.11a - Tech-F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33750"/>
            <a:ext cx="1896990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9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802.11g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57814" y="14059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err="1" smtClean="0">
                <a:solidFill>
                  <a:schemeClr val="tx1"/>
                </a:solidFill>
              </a:rPr>
              <a:t>Generasi</a:t>
            </a:r>
            <a:r>
              <a:rPr lang="en-US" sz="1800" dirty="0" smtClean="0">
                <a:solidFill>
                  <a:schemeClr val="tx1"/>
                </a:solidFill>
              </a:rPr>
              <a:t> ke-3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populer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digunakan.Standar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diciptakan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tahun</a:t>
            </a:r>
            <a:r>
              <a:rPr lang="en-US" sz="1800" dirty="0" smtClean="0">
                <a:solidFill>
                  <a:schemeClr val="tx1"/>
                </a:solidFill>
              </a:rPr>
              <a:t> 2002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menggambungkan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kelebihan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masing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masing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802.11a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802.11b.Standar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mendukung</a:t>
            </a:r>
            <a:r>
              <a:rPr lang="en-US" sz="1800" dirty="0" smtClean="0">
                <a:solidFill>
                  <a:schemeClr val="tx1"/>
                </a:solidFill>
              </a:rPr>
              <a:t> bandwidth 54 mbps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menggunakan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2.4 GHz yang </a:t>
            </a:r>
            <a:r>
              <a:rPr lang="en-US" sz="1800" dirty="0" err="1" smtClean="0">
                <a:solidFill>
                  <a:schemeClr val="tx1"/>
                </a:solidFill>
              </a:rPr>
              <a:t>berarti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jangkauan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sinyal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luas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Perangkat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network adapter yang </a:t>
            </a:r>
            <a:r>
              <a:rPr lang="en-US" sz="1800" dirty="0" err="1" smtClean="0">
                <a:solidFill>
                  <a:schemeClr val="tx1"/>
                </a:solidFill>
              </a:rPr>
              <a:t>mengadopsi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juga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kompatibel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802.11b </a:t>
            </a:r>
            <a:r>
              <a:rPr lang="en-US" sz="1800" dirty="0" err="1" smtClean="0">
                <a:solidFill>
                  <a:schemeClr val="tx1"/>
                </a:solidFill>
              </a:rPr>
              <a:t>begitu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juga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sebaliknya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Belkin 802.11g Wireless G Range Extender/Access Point : Amazon.co.uk:  Computers &amp; Accesso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00350"/>
            <a:ext cx="194081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802.11n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57814" y="14059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err="1" smtClean="0">
                <a:solidFill>
                  <a:schemeClr val="tx1"/>
                </a:solidFill>
              </a:rPr>
              <a:t>Generasi</a:t>
            </a:r>
            <a:r>
              <a:rPr lang="en-US" sz="1800" dirty="0" smtClean="0">
                <a:solidFill>
                  <a:schemeClr val="tx1"/>
                </a:solidFill>
              </a:rPr>
              <a:t> ke-4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populer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802.11g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hal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jumlah</a:t>
            </a:r>
            <a:r>
              <a:rPr lang="en-US" sz="1800" dirty="0" smtClean="0">
                <a:solidFill>
                  <a:schemeClr val="tx1"/>
                </a:solidFill>
              </a:rPr>
              <a:t> bandwidth yang di </a:t>
            </a:r>
            <a:r>
              <a:rPr lang="en-US" sz="1800" dirty="0" err="1" smtClean="0">
                <a:solidFill>
                  <a:schemeClr val="tx1"/>
                </a:solidFill>
              </a:rPr>
              <a:t>dukung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memanfaatkan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beberapa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sinyal</a:t>
            </a:r>
            <a:r>
              <a:rPr lang="en-US" sz="1800" dirty="0" smtClean="0">
                <a:solidFill>
                  <a:schemeClr val="tx1"/>
                </a:solidFill>
              </a:rPr>
              <a:t> wireless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antena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disebut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teknologi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MIMO.Multiple</a:t>
            </a:r>
            <a:r>
              <a:rPr lang="en-US" sz="1800" dirty="0" smtClean="0">
                <a:solidFill>
                  <a:schemeClr val="tx1"/>
                </a:solidFill>
              </a:rPr>
              <a:t> in multiple out).IEEE </a:t>
            </a:r>
            <a:r>
              <a:rPr lang="en-US" sz="1800" dirty="0" err="1" smtClean="0">
                <a:solidFill>
                  <a:schemeClr val="tx1"/>
                </a:solidFill>
              </a:rPr>
              <a:t>meresmikan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tahun</a:t>
            </a:r>
            <a:r>
              <a:rPr lang="en-US" sz="1800" dirty="0" smtClean="0">
                <a:solidFill>
                  <a:schemeClr val="tx1"/>
                </a:solidFill>
              </a:rPr>
              <a:t> 2009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spesifikasi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menyediakan</a:t>
            </a:r>
            <a:r>
              <a:rPr lang="en-US" sz="1800" dirty="0" smtClean="0">
                <a:solidFill>
                  <a:schemeClr val="tx1"/>
                </a:solidFill>
              </a:rPr>
              <a:t>  bandwidth </a:t>
            </a:r>
            <a:r>
              <a:rPr lang="en-US" sz="1800" dirty="0" err="1" smtClean="0">
                <a:solidFill>
                  <a:schemeClr val="tx1"/>
                </a:solidFill>
              </a:rPr>
              <a:t>sampai</a:t>
            </a:r>
            <a:r>
              <a:rPr lang="en-US" sz="1800" dirty="0" smtClean="0">
                <a:solidFill>
                  <a:schemeClr val="tx1"/>
                </a:solidFill>
              </a:rPr>
              <a:t> 300 Mbps.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juga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menawarkan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jangkauan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sinyal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lebih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baik</a:t>
            </a:r>
            <a:r>
              <a:rPr lang="en-US" sz="1800" dirty="0" smtClean="0">
                <a:solidFill>
                  <a:schemeClr val="tx1"/>
                </a:solidFill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</a:rPr>
              <a:t>bandingkan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wireless </a:t>
            </a:r>
            <a:r>
              <a:rPr lang="en-US" sz="1800" dirty="0" err="1" smtClean="0">
                <a:solidFill>
                  <a:schemeClr val="tx1"/>
                </a:solidFill>
              </a:rPr>
              <a:t>sebelumnya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serta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kompabilitas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perangkat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802.11b/g.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wireless </a:t>
            </a:r>
            <a:r>
              <a:rPr lang="en-US" sz="1800" dirty="0" err="1" smtClean="0">
                <a:solidFill>
                  <a:schemeClr val="tx1"/>
                </a:solidFill>
              </a:rPr>
              <a:t>beroprasi</a:t>
            </a:r>
            <a:r>
              <a:rPr lang="en-US" sz="1800" dirty="0" smtClean="0">
                <a:solidFill>
                  <a:schemeClr val="tx1"/>
                </a:solidFill>
              </a:rPr>
              <a:t> 2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yaitu</a:t>
            </a:r>
            <a:r>
              <a:rPr lang="en-US" sz="1800" dirty="0" smtClean="0">
                <a:solidFill>
                  <a:schemeClr val="tx1"/>
                </a:solidFill>
              </a:rPr>
              <a:t> 2.4 GHz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5GHz</a:t>
            </a: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EW-7416APn V2 Wireless 802.11n Range Extender / Access Point – PT Kundalini  Sakti Seja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4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7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802.11ac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57814" y="14059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err="1" smtClean="0">
                <a:solidFill>
                  <a:schemeClr val="tx1"/>
                </a:solidFill>
              </a:rPr>
              <a:t>Generasi</a:t>
            </a:r>
            <a:r>
              <a:rPr lang="en-US" sz="1800" dirty="0" smtClean="0">
                <a:solidFill>
                  <a:schemeClr val="tx1"/>
                </a:solidFill>
              </a:rPr>
              <a:t> ke-5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populer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Memanfaatkan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teknologi</a:t>
            </a:r>
            <a:r>
              <a:rPr lang="en-US" sz="1800" dirty="0" smtClean="0">
                <a:solidFill>
                  <a:schemeClr val="tx1"/>
                </a:solidFill>
              </a:rPr>
              <a:t> wireless dual band </a:t>
            </a:r>
            <a:r>
              <a:rPr lang="en-US" sz="1800" dirty="0" err="1" smtClean="0">
                <a:solidFill>
                  <a:schemeClr val="tx1"/>
                </a:solidFill>
              </a:rPr>
              <a:t>mendukung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koneksi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secara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bersamaan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2.4 GHz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5GHz. </a:t>
            </a: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DIS-2650AP AC1200 802.11ac Wave 2 Industrial Indoor Access Point | D-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7950"/>
            <a:ext cx="220980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7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802.11ax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57814" y="14059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Generasi</a:t>
            </a:r>
            <a:r>
              <a:rPr lang="en-US" sz="1800" dirty="0" smtClean="0">
                <a:solidFill>
                  <a:schemeClr val="tx1"/>
                </a:solidFill>
              </a:rPr>
              <a:t> ke-6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populer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802.11ax,atau yang </a:t>
            </a:r>
            <a:r>
              <a:rPr lang="en-US" sz="1800" dirty="0" err="1" smtClean="0">
                <a:solidFill>
                  <a:schemeClr val="tx1"/>
                </a:solidFill>
              </a:rPr>
              <a:t>dikenal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6 </a:t>
            </a:r>
            <a:r>
              <a:rPr lang="en-US" sz="1800" dirty="0" err="1" smtClean="0">
                <a:solidFill>
                  <a:schemeClr val="tx1"/>
                </a:solidFill>
              </a:rPr>
              <a:t>merupakan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kemampuan</a:t>
            </a:r>
            <a:r>
              <a:rPr lang="en-US" sz="1800" dirty="0" smtClean="0">
                <a:solidFill>
                  <a:schemeClr val="tx1"/>
                </a:solidFill>
              </a:rPr>
              <a:t> 4kali </a:t>
            </a:r>
            <a:r>
              <a:rPr lang="en-US" sz="1800" dirty="0" err="1" smtClean="0">
                <a:solidFill>
                  <a:schemeClr val="tx1"/>
                </a:solidFill>
              </a:rPr>
              <a:t>lebih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cepat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dibandingkan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802.11ac.Kecepatan yang </a:t>
            </a:r>
            <a:r>
              <a:rPr lang="en-US" sz="1800" dirty="0" err="1" smtClean="0">
                <a:solidFill>
                  <a:schemeClr val="tx1"/>
                </a:solidFill>
              </a:rPr>
              <a:t>dimiliki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oleh</a:t>
            </a:r>
            <a:r>
              <a:rPr lang="en-US" sz="1800" dirty="0" smtClean="0">
                <a:solidFill>
                  <a:schemeClr val="tx1"/>
                </a:solidFill>
              </a:rPr>
              <a:t> 802.11ax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mampu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mencapai</a:t>
            </a:r>
            <a:r>
              <a:rPr lang="en-US" sz="1800" dirty="0" smtClean="0">
                <a:solidFill>
                  <a:schemeClr val="tx1"/>
                </a:solidFill>
              </a:rPr>
              <a:t> 10,83 </a:t>
            </a:r>
            <a:r>
              <a:rPr lang="en-US" sz="1800" dirty="0" err="1" smtClean="0">
                <a:solidFill>
                  <a:schemeClr val="tx1"/>
                </a:solidFill>
              </a:rPr>
              <a:t>Gbps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atau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sekitar</a:t>
            </a:r>
            <a:r>
              <a:rPr lang="en-US" sz="1800" dirty="0" smtClean="0">
                <a:solidFill>
                  <a:schemeClr val="tx1"/>
                </a:solidFill>
              </a:rPr>
              <a:t> 1,4GB/s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mengirimkan</a:t>
            </a:r>
            <a:r>
              <a:rPr lang="en-US" sz="1800" dirty="0" smtClean="0">
                <a:solidFill>
                  <a:schemeClr val="tx1"/>
                </a:solidFill>
              </a:rPr>
              <a:t> data. </a:t>
            </a: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Qualcomm 11ax: Networking Pro Series - Qualcomm -Macnica,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57550"/>
            <a:ext cx="22098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93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802.11axGHz (wifi6E)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57814" y="14059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err="1" smtClean="0">
                <a:solidFill>
                  <a:schemeClr val="tx1"/>
                </a:solidFill>
              </a:rPr>
              <a:t>Generasi</a:t>
            </a:r>
            <a:r>
              <a:rPr lang="en-US" sz="1800" dirty="0" smtClean="0">
                <a:solidFill>
                  <a:schemeClr val="tx1"/>
                </a:solidFill>
              </a:rPr>
              <a:t> ke-6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yang support pita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6GHz 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peningkatan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6 yang di </a:t>
            </a:r>
            <a:r>
              <a:rPr lang="en-US" sz="1800" dirty="0" err="1" smtClean="0">
                <a:solidFill>
                  <a:schemeClr val="tx1"/>
                </a:solidFill>
              </a:rPr>
              <a:t>sebut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6E yang </a:t>
            </a:r>
            <a:r>
              <a:rPr lang="en-US" sz="1800" dirty="0" err="1" smtClean="0">
                <a:solidFill>
                  <a:schemeClr val="tx1"/>
                </a:solidFill>
              </a:rPr>
              <a:t>mempunyai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kemampuan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seperti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6 </a:t>
            </a:r>
            <a:r>
              <a:rPr lang="en-US" sz="1800" dirty="0" err="1" smtClean="0">
                <a:solidFill>
                  <a:schemeClr val="tx1"/>
                </a:solidFill>
              </a:rPr>
              <a:t>tetapi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jangkauan</a:t>
            </a:r>
            <a:r>
              <a:rPr lang="en-US" sz="1800" dirty="0" smtClean="0">
                <a:solidFill>
                  <a:schemeClr val="tx1"/>
                </a:solidFill>
              </a:rPr>
              <a:t> pita 6GHz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jauh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lebih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luas</a:t>
            </a:r>
            <a:r>
              <a:rPr lang="en-US" sz="1800" dirty="0" smtClean="0">
                <a:solidFill>
                  <a:schemeClr val="tx1"/>
                </a:solidFill>
              </a:rPr>
              <a:t>.(5,925-7,125 GHz di AS)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generasi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sebelumya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6.</a:t>
            </a:r>
          </a:p>
          <a:p>
            <a:pPr marL="0" lvl="0" indent="0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47950"/>
            <a:ext cx="1981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95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802.11BE (</a:t>
            </a:r>
            <a:r>
              <a:rPr lang="en-US" sz="3600" dirty="0" err="1" smtClean="0">
                <a:latin typeface="Source Sans Pro" charset="0"/>
              </a:rPr>
              <a:t>Wifi</a:t>
            </a:r>
            <a:r>
              <a:rPr lang="en-US" sz="3600" dirty="0" smtClean="0">
                <a:latin typeface="Source Sans Pro" charset="0"/>
              </a:rPr>
              <a:t> 7)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57814" y="14059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err="1" smtClean="0">
                <a:solidFill>
                  <a:schemeClr val="tx1"/>
                </a:solidFill>
              </a:rPr>
              <a:t>Generasi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ke-7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populer</a:t>
            </a:r>
            <a:r>
              <a:rPr lang="en-US" sz="1800" dirty="0" smtClean="0">
                <a:solidFill>
                  <a:schemeClr val="tx1"/>
                </a:solidFill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</a:rPr>
              <a:t>gunakan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802.11be, </a:t>
            </a:r>
            <a:r>
              <a:rPr lang="en-US" sz="1800" dirty="0" err="1" smtClean="0">
                <a:solidFill>
                  <a:schemeClr val="tx1"/>
                </a:solidFill>
              </a:rPr>
              <a:t>atau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wifi</a:t>
            </a:r>
            <a:r>
              <a:rPr lang="en-US" sz="1800" dirty="0" smtClean="0">
                <a:solidFill>
                  <a:schemeClr val="tx1"/>
                </a:solidFill>
              </a:rPr>
              <a:t> 7 </a:t>
            </a:r>
            <a:r>
              <a:rPr lang="en-US" sz="1800" dirty="0" err="1" smtClean="0">
                <a:solidFill>
                  <a:schemeClr val="tx1"/>
                </a:solidFill>
              </a:rPr>
              <a:t>merupakan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kemampuan</a:t>
            </a:r>
            <a:r>
              <a:rPr lang="en-US" sz="1800" dirty="0" smtClean="0">
                <a:solidFill>
                  <a:schemeClr val="tx1"/>
                </a:solidFill>
              </a:rPr>
              <a:t>  4kali </a:t>
            </a:r>
            <a:r>
              <a:rPr lang="en-US" sz="1800" dirty="0" err="1" smtClean="0">
                <a:solidFill>
                  <a:schemeClr val="tx1"/>
                </a:solidFill>
              </a:rPr>
              <a:t>lebih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cepat</a:t>
            </a:r>
            <a:r>
              <a:rPr lang="en-US" sz="1800" dirty="0" smtClean="0">
                <a:solidFill>
                  <a:schemeClr val="tx1"/>
                </a:solidFill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</a:rPr>
              <a:t>bandingkan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802.11ax </a:t>
            </a:r>
            <a:r>
              <a:rPr lang="en-US" sz="1800" dirty="0" err="1" smtClean="0">
                <a:solidFill>
                  <a:schemeClr val="tx1"/>
                </a:solidFill>
              </a:rPr>
              <a:t>kecepatan</a:t>
            </a:r>
            <a:r>
              <a:rPr lang="en-US" sz="1800" dirty="0" smtClean="0">
                <a:solidFill>
                  <a:schemeClr val="tx1"/>
                </a:solidFill>
              </a:rPr>
              <a:t> yang di </a:t>
            </a:r>
            <a:r>
              <a:rPr lang="en-US" sz="1800" dirty="0" err="1" smtClean="0">
                <a:solidFill>
                  <a:schemeClr val="tx1"/>
                </a:solidFill>
              </a:rPr>
              <a:t>miliki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oleh</a:t>
            </a:r>
            <a:r>
              <a:rPr lang="en-US" sz="1800" dirty="0" smtClean="0">
                <a:solidFill>
                  <a:schemeClr val="tx1"/>
                </a:solidFill>
              </a:rPr>
              <a:t> 802.11be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mampu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mencapai</a:t>
            </a:r>
            <a:r>
              <a:rPr lang="en-US" sz="1800" dirty="0" smtClean="0">
                <a:solidFill>
                  <a:schemeClr val="tx1"/>
                </a:solidFill>
              </a:rPr>
              <a:t> 40Gbps  </a:t>
            </a:r>
            <a:r>
              <a:rPr lang="en-US" sz="1800" dirty="0" err="1" smtClean="0">
                <a:solidFill>
                  <a:schemeClr val="tx1"/>
                </a:solidFill>
              </a:rPr>
              <a:t>atau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sekitar</a:t>
            </a:r>
            <a:r>
              <a:rPr lang="en-US" sz="1800" dirty="0" smtClean="0">
                <a:solidFill>
                  <a:schemeClr val="tx1"/>
                </a:solidFill>
              </a:rPr>
              <a:t> 4GB/s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mengirim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kan</a:t>
            </a:r>
            <a:r>
              <a:rPr lang="en-US" sz="1800" dirty="0" smtClean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61555"/>
            <a:ext cx="1561214" cy="212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5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600" dirty="0" err="1" smtClean="0">
                <a:latin typeface="Source Sans Pro" charset="0"/>
              </a:rPr>
              <a:t>Kesimpulan</a:t>
            </a:r>
            <a:r>
              <a:rPr lang="en-US" sz="3600" dirty="0">
                <a:latin typeface="Source Sans Pro" charset="0"/>
              </a:rPr>
              <a:t> </a:t>
            </a:r>
            <a:r>
              <a:rPr lang="en-US" sz="3600" dirty="0" err="1" smtClean="0">
                <a:latin typeface="Source Sans Pro" charset="0"/>
              </a:rPr>
              <a:t>dan</a:t>
            </a:r>
            <a:r>
              <a:rPr lang="en-US" sz="3600" dirty="0" smtClean="0">
                <a:latin typeface="Source Sans Pro" charset="0"/>
              </a:rPr>
              <a:t> </a:t>
            </a:r>
            <a:r>
              <a:rPr lang="en-US" sz="3600" dirty="0" err="1" smtClean="0">
                <a:latin typeface="Source Sans Pro" charset="0"/>
              </a:rPr>
              <a:t>Penutup</a:t>
            </a:r>
            <a:endParaRPr sz="3600" dirty="0"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57814" y="14059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 err="1">
                <a:solidFill>
                  <a:schemeClr val="tx1"/>
                </a:solidFill>
              </a:rPr>
              <a:t>Penggunaan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teknologi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jaringan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berbasis</a:t>
            </a:r>
            <a:r>
              <a:rPr lang="en-US" sz="1200" dirty="0">
                <a:solidFill>
                  <a:schemeClr val="tx1"/>
                </a:solidFill>
              </a:rPr>
              <a:t> wireless </a:t>
            </a:r>
            <a:r>
              <a:rPr lang="en-US" sz="1200" dirty="0" err="1">
                <a:solidFill>
                  <a:schemeClr val="tx1"/>
                </a:solidFill>
              </a:rPr>
              <a:t>merupakan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pilihan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tepat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ini.Hal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disebabkan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mulai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bergesernya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perilaku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perusahaan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dalam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menjalankan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bisnis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mereka.Dengan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portabilitas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kompatibiltas</a:t>
            </a:r>
            <a:r>
              <a:rPr lang="en-US" sz="1200" dirty="0">
                <a:solidFill>
                  <a:schemeClr val="tx1"/>
                </a:solidFill>
              </a:rPr>
              <a:t> yang di </a:t>
            </a:r>
            <a:r>
              <a:rPr lang="en-US" sz="1200" dirty="0" err="1">
                <a:solidFill>
                  <a:schemeClr val="tx1"/>
                </a:solidFill>
              </a:rPr>
              <a:t>tawarkan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oleh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teknologi</a:t>
            </a:r>
            <a:r>
              <a:rPr lang="en-US" sz="1200" dirty="0">
                <a:solidFill>
                  <a:schemeClr val="tx1"/>
                </a:solidFill>
              </a:rPr>
              <a:t> wireless </a:t>
            </a:r>
            <a:r>
              <a:rPr lang="en-US" sz="1200" dirty="0" err="1">
                <a:solidFill>
                  <a:schemeClr val="tx1"/>
                </a:solidFill>
              </a:rPr>
              <a:t>tentunyamerupakan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pilihan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sangat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menarik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Namun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balik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harus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pertimbangkan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jugateknologi</a:t>
            </a:r>
            <a:r>
              <a:rPr lang="en-US" sz="1200" dirty="0">
                <a:solidFill>
                  <a:schemeClr val="tx1"/>
                </a:solidFill>
              </a:rPr>
              <a:t> wireless </a:t>
            </a:r>
            <a:r>
              <a:rPr lang="en-US" sz="1200" dirty="0" err="1">
                <a:solidFill>
                  <a:schemeClr val="tx1"/>
                </a:solidFill>
              </a:rPr>
              <a:t>apa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tepat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terapkan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perusahaan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sehingga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benar-benarmembantu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bisnis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perusahaan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tersebut</a:t>
            </a:r>
            <a:r>
              <a:rPr lang="en-US" sz="1200" dirty="0">
                <a:solidFill>
                  <a:schemeClr val="tx1"/>
                </a:solidFill>
              </a:rPr>
              <a:t>. Hal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di </a:t>
            </a:r>
            <a:r>
              <a:rPr lang="en-US" sz="1200" dirty="0" err="1">
                <a:solidFill>
                  <a:schemeClr val="tx1"/>
                </a:solidFill>
              </a:rPr>
              <a:t>lihat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perbedaan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masing-masingstandar</a:t>
            </a:r>
            <a:r>
              <a:rPr lang="en-US" sz="1200" dirty="0">
                <a:solidFill>
                  <a:schemeClr val="tx1"/>
                </a:solidFill>
              </a:rPr>
              <a:t> wireless yang </a:t>
            </a:r>
            <a:r>
              <a:rPr lang="en-US" sz="1200" dirty="0" err="1">
                <a:solidFill>
                  <a:schemeClr val="tx1"/>
                </a:solidFill>
              </a:rPr>
              <a:t>tersedia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(802.11, 802.11a, 802.11b, 802.11g). </a:t>
            </a:r>
            <a:r>
              <a:rPr lang="en-US" sz="1200" dirty="0" err="1">
                <a:solidFill>
                  <a:schemeClr val="tx1"/>
                </a:solidFill>
              </a:rPr>
              <a:t>Dilihat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sisikeamanan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tentunya</a:t>
            </a:r>
            <a:r>
              <a:rPr lang="en-US" sz="1200" dirty="0">
                <a:solidFill>
                  <a:schemeClr val="tx1"/>
                </a:solidFill>
              </a:rPr>
              <a:t> 802.11b </a:t>
            </a:r>
            <a:r>
              <a:rPr lang="en-US" sz="1200" dirty="0" err="1">
                <a:solidFill>
                  <a:schemeClr val="tx1"/>
                </a:solidFill>
              </a:rPr>
              <a:t>sedikit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lebih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menerapkan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metode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enkripsi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denganmenggunakan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protokol</a:t>
            </a:r>
            <a:r>
              <a:rPr lang="en-US" sz="1200" dirty="0">
                <a:solidFill>
                  <a:schemeClr val="tx1"/>
                </a:solidFill>
              </a:rPr>
              <a:t> WEP di </a:t>
            </a:r>
            <a:r>
              <a:rPr lang="en-US" sz="1200" dirty="0" err="1">
                <a:solidFill>
                  <a:schemeClr val="tx1"/>
                </a:solidFill>
              </a:rPr>
              <a:t>dalam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jaringan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tersebut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Kalau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dilihat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tidak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adanyagangguan</a:t>
            </a:r>
            <a:r>
              <a:rPr lang="en-US" sz="1200" dirty="0">
                <a:solidFill>
                  <a:schemeClr val="tx1"/>
                </a:solidFill>
              </a:rPr>
              <a:t>/ noise </a:t>
            </a:r>
            <a:r>
              <a:rPr lang="en-US" sz="1200" dirty="0" err="1">
                <a:solidFill>
                  <a:schemeClr val="tx1"/>
                </a:solidFill>
              </a:rPr>
              <a:t>tentunya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teknologi</a:t>
            </a:r>
            <a:r>
              <a:rPr lang="en-US" sz="1200" dirty="0">
                <a:solidFill>
                  <a:schemeClr val="tx1"/>
                </a:solidFill>
              </a:rPr>
              <a:t> 802.11a </a:t>
            </a:r>
            <a:r>
              <a:rPr lang="en-US" sz="1200" dirty="0" err="1">
                <a:solidFill>
                  <a:schemeClr val="tx1"/>
                </a:solidFill>
              </a:rPr>
              <a:t>lebih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unggul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karena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standar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hanya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menggunakanfrekuensi</a:t>
            </a:r>
            <a:r>
              <a:rPr lang="en-US" sz="1200" dirty="0">
                <a:solidFill>
                  <a:schemeClr val="tx1"/>
                </a:solidFill>
              </a:rPr>
              <a:t> 5 GHz </a:t>
            </a:r>
            <a:r>
              <a:rPr lang="en-US" sz="1200" dirty="0" err="1">
                <a:solidFill>
                  <a:schemeClr val="tx1"/>
                </a:solidFill>
              </a:rPr>
              <a:t>dimana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frekuensi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tidak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banyak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digunakan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oleh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perangkat-perangkat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berbasiswirelees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lainnya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Sehingga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mengatasi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masalah-masalah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tersebut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diatas</a:t>
            </a:r>
            <a:r>
              <a:rPr lang="en-US" sz="1200" dirty="0">
                <a:solidFill>
                  <a:schemeClr val="tx1"/>
                </a:solidFill>
              </a:rPr>
              <a:t> , </a:t>
            </a:r>
            <a:r>
              <a:rPr lang="en-US" sz="1200" dirty="0" err="1">
                <a:solidFill>
                  <a:schemeClr val="tx1"/>
                </a:solidFill>
              </a:rPr>
              <a:t>maka</a:t>
            </a:r>
            <a:r>
              <a:rPr lang="en-US" sz="1200" dirty="0">
                <a:solidFill>
                  <a:schemeClr val="tx1"/>
                </a:solidFill>
              </a:rPr>
              <a:t> standar802.11g </a:t>
            </a:r>
            <a:r>
              <a:rPr lang="en-US" sz="1200" dirty="0" err="1">
                <a:solidFill>
                  <a:schemeClr val="tx1"/>
                </a:solidFill>
              </a:rPr>
              <a:t>muncul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menjembatani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kelemahan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pada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standar</a:t>
            </a:r>
            <a:r>
              <a:rPr lang="en-US" sz="1200" dirty="0">
                <a:solidFill>
                  <a:schemeClr val="tx1"/>
                </a:solidFill>
              </a:rPr>
              <a:t> 802.11a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802.11b.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Jual USB Wifi Wireless Adapter [802.11n] - Kota Bandung - Sp Shop |  Tokopedi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J</a:t>
            </a:r>
            <a:r>
              <a:rPr lang="en" b="1" dirty="0" smtClean="0"/>
              <a:t>enis dan area jangkauan wireless</a:t>
            </a:r>
            <a:endParaRPr b="1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Source Sans Pro" charset="0"/>
              </a:rPr>
              <a:t>Pada</a:t>
            </a:r>
            <a:r>
              <a:rPr lang="en-US" dirty="0" smtClean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sistem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komunikasi</a:t>
            </a:r>
            <a:r>
              <a:rPr lang="en-US" dirty="0">
                <a:latin typeface="Source Sans Pro" charset="0"/>
              </a:rPr>
              <a:t> minimal </a:t>
            </a:r>
            <a:r>
              <a:rPr lang="en-US" dirty="0" err="1">
                <a:latin typeface="Source Sans Pro" charset="0"/>
              </a:rPr>
              <a:t>ada</a:t>
            </a:r>
            <a:r>
              <a:rPr lang="en-US" dirty="0">
                <a:latin typeface="Source Sans Pro" charset="0"/>
              </a:rPr>
              <a:t> 3 </a:t>
            </a:r>
            <a:r>
              <a:rPr lang="en-US" dirty="0" err="1">
                <a:latin typeface="Source Sans Pro" charset="0"/>
              </a:rPr>
              <a:t>elemen</a:t>
            </a:r>
            <a:r>
              <a:rPr lang="en-US" dirty="0">
                <a:latin typeface="Source Sans Pro" charset="0"/>
              </a:rPr>
              <a:t> yang </a:t>
            </a:r>
            <a:r>
              <a:rPr lang="en-US" dirty="0" err="1">
                <a:latin typeface="Source Sans Pro" charset="0"/>
              </a:rPr>
              <a:t>dibutuhkan</a:t>
            </a:r>
            <a:r>
              <a:rPr lang="en-US" dirty="0">
                <a:latin typeface="Source Sans Pro" charset="0"/>
              </a:rPr>
              <a:t>, </a:t>
            </a:r>
            <a:r>
              <a:rPr lang="en-US" dirty="0" err="1">
                <a:latin typeface="Source Sans Pro" charset="0"/>
              </a:rPr>
              <a:t>yaitu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Pengirim</a:t>
            </a:r>
            <a:r>
              <a:rPr lang="en-US" dirty="0">
                <a:latin typeface="Source Sans Pro" charset="0"/>
              </a:rPr>
              <a:t>, </a:t>
            </a:r>
            <a:r>
              <a:rPr lang="en-US" dirty="0" err="1">
                <a:latin typeface="Source Sans Pro" charset="0"/>
              </a:rPr>
              <a:t>Penerima</a:t>
            </a:r>
            <a:r>
              <a:rPr lang="en-US" dirty="0">
                <a:latin typeface="Source Sans Pro" charset="0"/>
              </a:rPr>
              <a:t>, </a:t>
            </a:r>
            <a:r>
              <a:rPr lang="en-US" dirty="0" err="1">
                <a:latin typeface="Source Sans Pro" charset="0"/>
              </a:rPr>
              <a:t>dan</a:t>
            </a:r>
            <a:r>
              <a:rPr lang="en-US" dirty="0">
                <a:latin typeface="Source Sans Pro" charset="0"/>
              </a:rPr>
              <a:t> Media </a:t>
            </a:r>
            <a:r>
              <a:rPr lang="en-US" dirty="0" err="1" smtClean="0">
                <a:latin typeface="Source Sans Pro" charset="0"/>
              </a:rPr>
              <a:t>Transmisi</a:t>
            </a:r>
            <a:r>
              <a:rPr lang="en-US" dirty="0" smtClean="0">
                <a:latin typeface="Source Sans Pro" charset="0"/>
              </a:rPr>
              <a:t>. </a:t>
            </a:r>
            <a:r>
              <a:rPr lang="en-US" dirty="0" err="1" smtClean="0">
                <a:latin typeface="Source Sans Pro" charset="0"/>
              </a:rPr>
              <a:t>Pada</a:t>
            </a:r>
            <a:r>
              <a:rPr lang="en-US" dirty="0" smtClean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komunikasi</a:t>
            </a:r>
            <a:r>
              <a:rPr lang="en-US" dirty="0">
                <a:latin typeface="Source Sans Pro" charset="0"/>
              </a:rPr>
              <a:t> wireless </a:t>
            </a:r>
            <a:r>
              <a:rPr lang="en-US" dirty="0" err="1">
                <a:latin typeface="Source Sans Pro" charset="0"/>
              </a:rPr>
              <a:t>dapat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diterapkan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diberbagai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bidang</a:t>
            </a:r>
            <a:r>
              <a:rPr lang="en-US" dirty="0">
                <a:latin typeface="Source Sans Pro" charset="0"/>
              </a:rPr>
              <a:t>, </a:t>
            </a:r>
            <a:r>
              <a:rPr lang="en-US" dirty="0" err="1">
                <a:latin typeface="Source Sans Pro" charset="0"/>
              </a:rPr>
              <a:t>baik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bidang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komunikasi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suara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sampai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dengan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jaringan</a:t>
            </a:r>
            <a:r>
              <a:rPr lang="en-US" dirty="0">
                <a:latin typeface="Source Sans Pro" charset="0"/>
              </a:rPr>
              <a:t> data. </a:t>
            </a:r>
            <a:r>
              <a:rPr lang="en-US" dirty="0" err="1">
                <a:latin typeface="Source Sans Pro" charset="0"/>
              </a:rPr>
              <a:t>Sehingga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pada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komunikasi</a:t>
            </a:r>
            <a:r>
              <a:rPr lang="en-US" dirty="0">
                <a:latin typeface="Source Sans Pro" charset="0"/>
              </a:rPr>
              <a:t> wireless, </a:t>
            </a:r>
            <a:r>
              <a:rPr lang="en-US" dirty="0" err="1">
                <a:latin typeface="Source Sans Pro" charset="0"/>
              </a:rPr>
              <a:t>memudahkan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mobilitas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perangkat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tanpa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terpengaruh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dari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keterbatasan</a:t>
            </a:r>
            <a:r>
              <a:rPr lang="en-US" dirty="0">
                <a:latin typeface="Source Sans Pro" charset="0"/>
              </a:rPr>
              <a:t> media </a:t>
            </a:r>
            <a:r>
              <a:rPr lang="en-US" dirty="0" err="1" smtClean="0">
                <a:latin typeface="Source Sans Pro" charset="0"/>
              </a:rPr>
              <a:t>transmisi</a:t>
            </a:r>
            <a:r>
              <a:rPr lang="en-US" dirty="0" smtClean="0">
                <a:latin typeface="Source Sans Pro" charset="0"/>
              </a:rPr>
              <a:t>.</a:t>
            </a:r>
            <a:endParaRPr dirty="0" smtClean="0">
              <a:solidFill>
                <a:srgbClr val="263238"/>
              </a:solidFill>
              <a:latin typeface="Source Sans Pro" charset="0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Source Sans Pro" charset="0"/>
              </a:rPr>
              <a:t>Teknologi</a:t>
            </a:r>
            <a:r>
              <a:rPr lang="en-US" dirty="0">
                <a:latin typeface="Source Sans Pro" charset="0"/>
              </a:rPr>
              <a:t> Wireless </a:t>
            </a:r>
            <a:r>
              <a:rPr lang="en-US" dirty="0" err="1">
                <a:latin typeface="Source Sans Pro" charset="0"/>
              </a:rPr>
              <a:t>dapat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dikategorikan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berdasarkan</a:t>
            </a:r>
            <a:r>
              <a:rPr lang="en-US" dirty="0">
                <a:latin typeface="Source Sans Pro" charset="0"/>
              </a:rPr>
              <a:t> area </a:t>
            </a:r>
            <a:r>
              <a:rPr lang="en-US" dirty="0" err="1">
                <a:latin typeface="Source Sans Pro" charset="0"/>
              </a:rPr>
              <a:t>cakupannya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meliputi</a:t>
            </a:r>
            <a:r>
              <a:rPr lang="en-US" dirty="0">
                <a:latin typeface="Source Sans Pro" charset="0"/>
              </a:rPr>
              <a:t> WPAN </a:t>
            </a:r>
            <a:r>
              <a:rPr lang="en-US" i="1" dirty="0">
                <a:latin typeface="Source Sans Pro" charset="0"/>
              </a:rPr>
              <a:t>(Wireless Personal Area Network)</a:t>
            </a:r>
            <a:r>
              <a:rPr lang="en-US" dirty="0">
                <a:latin typeface="Source Sans Pro" charset="0"/>
              </a:rPr>
              <a:t>, WLAN </a:t>
            </a:r>
            <a:r>
              <a:rPr lang="en-US" i="1" dirty="0">
                <a:latin typeface="Source Sans Pro" charset="0"/>
              </a:rPr>
              <a:t>(Wireless Local Area Network)</a:t>
            </a:r>
            <a:r>
              <a:rPr lang="en-US" dirty="0">
                <a:latin typeface="Source Sans Pro" charset="0"/>
              </a:rPr>
              <a:t>, WMAN </a:t>
            </a:r>
            <a:r>
              <a:rPr lang="en-US" i="1" dirty="0">
                <a:latin typeface="Source Sans Pro" charset="0"/>
              </a:rPr>
              <a:t>(Wireless Metropolitan Area Network)</a:t>
            </a:r>
            <a:r>
              <a:rPr lang="en-US" dirty="0">
                <a:latin typeface="Source Sans Pro" charset="0"/>
              </a:rPr>
              <a:t>, </a:t>
            </a:r>
            <a:r>
              <a:rPr lang="en-US" dirty="0" err="1">
                <a:latin typeface="Source Sans Pro" charset="0"/>
              </a:rPr>
              <a:t>dan</a:t>
            </a:r>
            <a:r>
              <a:rPr lang="en-US" dirty="0">
                <a:latin typeface="Source Sans Pro" charset="0"/>
              </a:rPr>
              <a:t> WWAN </a:t>
            </a:r>
            <a:r>
              <a:rPr lang="en-US" i="1" dirty="0">
                <a:latin typeface="Source Sans Pro" charset="0"/>
              </a:rPr>
              <a:t>(Wireless Wide Area Network).</a:t>
            </a:r>
            <a:endParaRPr lang="en-US" dirty="0">
              <a:latin typeface="Source Sans Pro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AutoShape 2" descr="Wireless Device Untuk Mendukung Teknologi Nirka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Device Untuk Mendukung Teknologi Nirka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Pengertian Wireless dan Penjelasan Cara Kerjan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9273"/>
            <a:ext cx="3124200" cy="19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Puji Rahayu: Jaringan Wireless Personal Area Network (WPAN) dan Wireless  Local Area Network (WLAN)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762000" y="590550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i="1" dirty="0">
                <a:latin typeface="Source Sans Pro" charset="0"/>
              </a:rPr>
              <a:t>1. Wireless Personal Area Network</a:t>
            </a:r>
            <a:r>
              <a:rPr lang="en-US" sz="3600" b="1" dirty="0">
                <a:latin typeface="Source Sans Pro" charset="0"/>
              </a:rPr>
              <a:t> (WPAN</a:t>
            </a:r>
            <a:r>
              <a:rPr lang="en-US" sz="3600" b="1" dirty="0" smtClean="0">
                <a:latin typeface="Source Sans Pro" charset="0"/>
              </a:rPr>
              <a:t>)</a:t>
            </a:r>
            <a:endParaRPr sz="3600" b="1" dirty="0">
              <a:latin typeface="Source Sans Pro" charset="0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838200" y="1657350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WPAN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nirkabel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cakupan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meter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bersifat</a:t>
            </a:r>
            <a:r>
              <a:rPr lang="en-US" sz="1800" dirty="0"/>
              <a:t> personal/</a:t>
            </a:r>
            <a:r>
              <a:rPr lang="en-US" sz="1800" dirty="0" err="1"/>
              <a:t>pribadi</a:t>
            </a:r>
            <a:r>
              <a:rPr lang="en-US" sz="1800" dirty="0"/>
              <a:t>.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IEEE 802.15 </a:t>
            </a:r>
            <a:r>
              <a:rPr lang="en-US" sz="1800" dirty="0" err="1"/>
              <a:t>luas</a:t>
            </a:r>
            <a:r>
              <a:rPr lang="en-US" sz="1800" dirty="0"/>
              <a:t> </a:t>
            </a:r>
            <a:r>
              <a:rPr lang="en-US" sz="1800" dirty="0" err="1"/>
              <a:t>cakupan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15meter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alokasi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r>
              <a:rPr lang="en-US" sz="1800" dirty="0"/>
              <a:t> yang </a:t>
            </a:r>
            <a:r>
              <a:rPr lang="en-US" sz="1800" dirty="0" err="1"/>
              <a:t>dibutuhkan</a:t>
            </a:r>
            <a:r>
              <a:rPr lang="en-US" sz="1800" dirty="0"/>
              <a:t> 20mW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menghubungkan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peripheral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endParaRPr sz="18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 smtClean="0"/>
              <a:t>.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AutoShape 2" descr="Puji Rahayu: Jaringan Wireless Personal Area Network (WPAN) dan Wireless  Local Area Network (WLAN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Puji Rahayu: Jaringan Wireless Personal Area Network (WPAN) dan Wireless  Local Area Network (WLAN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81" y="3147736"/>
            <a:ext cx="2743200" cy="16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1104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i="1" dirty="0">
                <a:latin typeface="Source Sans Pro" charset="0"/>
              </a:rPr>
              <a:t>2. Wireless Local Area Network </a:t>
            </a:r>
            <a:r>
              <a:rPr lang="en-US" sz="3600" dirty="0">
                <a:latin typeface="Source Sans Pro" charset="0"/>
              </a:rPr>
              <a:t>(WLAN)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62000" y="15811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chemeClr val="tx1"/>
                </a:solidFill>
              </a:rPr>
              <a:t>WLAN </a:t>
            </a:r>
            <a:r>
              <a:rPr lang="en-US" sz="1800" dirty="0" err="1">
                <a:solidFill>
                  <a:schemeClr val="tx1"/>
                </a:solidFill>
              </a:rPr>
              <a:t>merupakan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Sebuah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jaringan</a:t>
            </a:r>
            <a:r>
              <a:rPr lang="en-US" sz="1800" dirty="0">
                <a:solidFill>
                  <a:schemeClr val="tx1"/>
                </a:solidFill>
              </a:rPr>
              <a:t> yang </a:t>
            </a:r>
            <a:r>
              <a:rPr lang="en-US" sz="1800" dirty="0" err="1">
                <a:solidFill>
                  <a:schemeClr val="tx1"/>
                </a:solidFill>
              </a:rPr>
              <a:t>mempunyai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standar</a:t>
            </a:r>
            <a:r>
              <a:rPr lang="en-US" sz="1800" dirty="0">
                <a:solidFill>
                  <a:schemeClr val="tx1"/>
                </a:solidFill>
              </a:rPr>
              <a:t> IEEE 802.11 </a:t>
            </a:r>
            <a:r>
              <a:rPr lang="en-US" sz="1800" dirty="0" err="1">
                <a:solidFill>
                  <a:schemeClr val="tx1"/>
                </a:solidFill>
              </a:rPr>
              <a:t>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cakupan</a:t>
            </a:r>
            <a:r>
              <a:rPr lang="en-US" sz="1800" dirty="0">
                <a:solidFill>
                  <a:schemeClr val="tx1"/>
                </a:solidFill>
              </a:rPr>
              <a:t> area </a:t>
            </a:r>
            <a:r>
              <a:rPr lang="en-US" sz="1800" dirty="0" err="1">
                <a:solidFill>
                  <a:schemeClr val="tx1"/>
                </a:solidFill>
              </a:rPr>
              <a:t>lokal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kecil</a:t>
            </a:r>
            <a:r>
              <a:rPr lang="en-US" sz="1800" dirty="0">
                <a:solidFill>
                  <a:schemeClr val="tx1"/>
                </a:solidFill>
              </a:rPr>
              <a:t>  </a:t>
            </a:r>
            <a:r>
              <a:rPr lang="en-US" sz="1800" dirty="0" err="1">
                <a:solidFill>
                  <a:schemeClr val="tx1"/>
                </a:solidFill>
              </a:rPr>
              <a:t>serta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jaringan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sering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disebut</a:t>
            </a:r>
            <a:r>
              <a:rPr lang="en-US" sz="1800" dirty="0">
                <a:solidFill>
                  <a:schemeClr val="tx1"/>
                </a:solidFill>
              </a:rPr>
              <a:t> WIFI (Wireless Fidelity). </a:t>
            </a:r>
            <a:r>
              <a:rPr lang="en-US" sz="1800" dirty="0" err="1">
                <a:solidFill>
                  <a:schemeClr val="tx1"/>
                </a:solidFill>
              </a:rPr>
              <a:t>Standar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pada</a:t>
            </a:r>
            <a:r>
              <a:rPr lang="en-US" sz="1800" dirty="0">
                <a:solidFill>
                  <a:schemeClr val="tx1"/>
                </a:solidFill>
              </a:rPr>
              <a:t> WLAN </a:t>
            </a:r>
            <a:r>
              <a:rPr lang="en-US" sz="1800" dirty="0" err="1">
                <a:solidFill>
                  <a:schemeClr val="tx1"/>
                </a:solidFill>
              </a:rPr>
              <a:t>yaitu</a:t>
            </a:r>
            <a:r>
              <a:rPr lang="en-US" sz="1800" dirty="0">
                <a:solidFill>
                  <a:schemeClr val="tx1"/>
                </a:solidFill>
              </a:rPr>
              <a:t> 802.11 a/b/g/n/ac/ad/</a:t>
            </a:r>
            <a:r>
              <a:rPr lang="en-US" sz="1800" dirty="0" err="1">
                <a:solidFill>
                  <a:schemeClr val="tx1"/>
                </a:solidFill>
              </a:rPr>
              <a:t>af</a:t>
            </a:r>
            <a:r>
              <a:rPr lang="en-US" sz="1800" dirty="0">
                <a:solidFill>
                  <a:schemeClr val="tx1"/>
                </a:solidFill>
              </a:rPr>
              <a:t>/ah </a:t>
            </a:r>
            <a:r>
              <a:rPr lang="en-US" sz="1800" dirty="0" err="1">
                <a:solidFill>
                  <a:schemeClr val="tx1"/>
                </a:solidFill>
              </a:rPr>
              <a:t>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802.11 ax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The Super Most Wanted: WL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28950"/>
            <a:ext cx="27133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1104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i="1" dirty="0">
                <a:latin typeface="Source Sans Pro" charset="0"/>
              </a:rPr>
              <a:t>3</a:t>
            </a:r>
            <a:r>
              <a:rPr lang="en-US" sz="3600" i="1" dirty="0" smtClean="0">
                <a:latin typeface="Source Sans Pro" charset="0"/>
              </a:rPr>
              <a:t>. Wireless Metropolitan </a:t>
            </a:r>
            <a:r>
              <a:rPr lang="en-US" sz="3600" i="1" dirty="0">
                <a:latin typeface="Source Sans Pro" charset="0"/>
              </a:rPr>
              <a:t>A</a:t>
            </a:r>
            <a:r>
              <a:rPr lang="en-US" sz="3600" i="1" dirty="0" smtClean="0">
                <a:latin typeface="Source Sans Pro" charset="0"/>
              </a:rPr>
              <a:t>rea </a:t>
            </a:r>
            <a:r>
              <a:rPr lang="en-US" sz="3600" i="1" dirty="0">
                <a:latin typeface="Source Sans Pro" charset="0"/>
              </a:rPr>
              <a:t>N</a:t>
            </a:r>
            <a:r>
              <a:rPr lang="en-US" sz="3600" i="1" dirty="0" smtClean="0">
                <a:latin typeface="Source Sans Pro" charset="0"/>
              </a:rPr>
              <a:t>etwork</a:t>
            </a:r>
            <a:r>
              <a:rPr lang="en-US" sz="3600" i="1" dirty="0">
                <a:latin typeface="Source Sans Pro" charset="0"/>
              </a:rPr>
              <a:t> </a:t>
            </a:r>
            <a:r>
              <a:rPr lang="en-US" sz="3600" dirty="0">
                <a:latin typeface="Source Sans Pro" charset="0"/>
              </a:rPr>
              <a:t>(</a:t>
            </a:r>
            <a:r>
              <a:rPr lang="en-US" sz="3600" dirty="0" smtClean="0">
                <a:latin typeface="Source Sans Pro" charset="0"/>
              </a:rPr>
              <a:t>WMAN</a:t>
            </a:r>
            <a:r>
              <a:rPr lang="en-US" sz="3600" dirty="0">
                <a:latin typeface="Source Sans Pro" charset="0"/>
              </a:rPr>
              <a:t>)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62000" y="15811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chemeClr val="tx1"/>
                </a:solidFill>
              </a:rPr>
              <a:t>WMAN </a:t>
            </a:r>
            <a:r>
              <a:rPr lang="en-US" sz="1800" dirty="0" err="1">
                <a:solidFill>
                  <a:schemeClr val="tx1"/>
                </a:solidFill>
              </a:rPr>
              <a:t>merupakan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sebuah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jaringan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dapat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menghubungkan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berbagai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jaringan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suatu</a:t>
            </a:r>
            <a:r>
              <a:rPr lang="en-US" sz="1800" dirty="0" smtClean="0">
                <a:solidFill>
                  <a:schemeClr val="tx1"/>
                </a:solidFill>
              </a:rPr>
              <a:t> area metropolitan </a:t>
            </a:r>
            <a:r>
              <a:rPr lang="en-US" sz="1800" dirty="0" err="1" smtClean="0">
                <a:solidFill>
                  <a:schemeClr val="tx1"/>
                </a:solidFill>
              </a:rPr>
              <a:t>sesuai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IEEE 802.16 </a:t>
            </a:r>
            <a:r>
              <a:rPr lang="en-US" sz="1800" dirty="0" err="1" smtClean="0">
                <a:solidFill>
                  <a:schemeClr val="tx1"/>
                </a:solidFill>
              </a:rPr>
              <a:t>atau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sering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dikenal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sebutan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WiMAX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i="1" dirty="0">
                <a:solidFill>
                  <a:schemeClr val="tx1"/>
                </a:solidFill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</a:rPr>
              <a:t>Worldwide Interoperability for Microwave Access</a:t>
            </a:r>
            <a:r>
              <a:rPr lang="en-US" sz="1800" dirty="0" smtClean="0">
                <a:solidFill>
                  <a:schemeClr val="tx1"/>
                </a:solidFill>
              </a:rPr>
              <a:t>). </a:t>
            </a:r>
            <a:r>
              <a:rPr lang="en-US" sz="1800" dirty="0" err="1" smtClean="0">
                <a:solidFill>
                  <a:schemeClr val="tx1"/>
                </a:solidFill>
              </a:rPr>
              <a:t>WiMAX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memiliki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kecepetan</a:t>
            </a:r>
            <a:r>
              <a:rPr lang="en-US" sz="1800" dirty="0" smtClean="0">
                <a:solidFill>
                  <a:schemeClr val="tx1"/>
                </a:solidFill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</a:rPr>
              <a:t>hingga</a:t>
            </a:r>
            <a:r>
              <a:rPr lang="en-US" sz="1800" dirty="0" smtClean="0">
                <a:solidFill>
                  <a:schemeClr val="tx1"/>
                </a:solidFill>
              </a:rPr>
              <a:t> 40  Mbps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alokasi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range 2,3-2,5 GHz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3,4-3,5 GHz.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contoh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arsitektur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jaringan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komunikasi</a:t>
            </a:r>
            <a:r>
              <a:rPr lang="en-US" sz="1800" dirty="0" smtClean="0">
                <a:solidFill>
                  <a:schemeClr val="tx1"/>
                </a:solidFill>
              </a:rPr>
              <a:t> WMAN 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Overview of Wireless Metropolitan Area Network (WMAN)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50573"/>
            <a:ext cx="2362200" cy="20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0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1104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i="1" dirty="0">
                <a:latin typeface="Source Sans Pro" charset="0"/>
              </a:rPr>
              <a:t>4. Wireless Wide Area Network   </a:t>
            </a:r>
            <a:r>
              <a:rPr lang="en-US" sz="3600" dirty="0">
                <a:latin typeface="Source Sans Pro" charset="0"/>
              </a:rPr>
              <a:t>(WWAN</a:t>
            </a:r>
            <a:r>
              <a:rPr lang="en-US" sz="3600" dirty="0" smtClean="0">
                <a:latin typeface="Source Sans Pro" charset="0"/>
              </a:rPr>
              <a:t>)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62000" y="15811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>
                <a:solidFill>
                  <a:schemeClr val="tx1"/>
                </a:solidFill>
              </a:rPr>
              <a:t>WWAN </a:t>
            </a:r>
            <a:r>
              <a:rPr lang="en-US" sz="1800" dirty="0" err="1">
                <a:solidFill>
                  <a:schemeClr val="tx1"/>
                </a:solidFill>
              </a:rPr>
              <a:t>merupakan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sebuah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jaringan</a:t>
            </a:r>
            <a:r>
              <a:rPr lang="en-US" sz="1800" dirty="0">
                <a:solidFill>
                  <a:schemeClr val="tx1"/>
                </a:solidFill>
              </a:rPr>
              <a:t> yang  </a:t>
            </a:r>
            <a:r>
              <a:rPr lang="en-US" sz="1800" dirty="0" err="1">
                <a:solidFill>
                  <a:schemeClr val="tx1"/>
                </a:solidFill>
              </a:rPr>
              <a:t>mempunyai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jangkauan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luas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karena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radiusnya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mencakup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sebuah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negara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maupun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benua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Konektivitas</a:t>
            </a:r>
            <a:r>
              <a:rPr lang="en-US" sz="1800" dirty="0">
                <a:solidFill>
                  <a:schemeClr val="tx1"/>
                </a:solidFill>
              </a:rPr>
              <a:t> WWAN </a:t>
            </a:r>
            <a:r>
              <a:rPr lang="en-US" sz="1800" dirty="0" err="1">
                <a:solidFill>
                  <a:schemeClr val="tx1"/>
                </a:solidFill>
              </a:rPr>
              <a:t>memungkinkan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pengguna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dengan</a:t>
            </a:r>
            <a:r>
              <a:rPr lang="en-US" sz="1800" dirty="0">
                <a:solidFill>
                  <a:schemeClr val="tx1"/>
                </a:solidFill>
              </a:rPr>
              <a:t> laptop </a:t>
            </a:r>
            <a:r>
              <a:rPr lang="en-US" sz="1800" dirty="0" err="1">
                <a:solidFill>
                  <a:schemeClr val="tx1"/>
                </a:solidFill>
              </a:rPr>
              <a:t>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kartu</a:t>
            </a:r>
            <a:r>
              <a:rPr lang="en-US" sz="1800" dirty="0">
                <a:solidFill>
                  <a:schemeClr val="tx1"/>
                </a:solidFill>
              </a:rPr>
              <a:t> WWAN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menjelajahi</a:t>
            </a:r>
            <a:r>
              <a:rPr lang="en-US" sz="1800" dirty="0">
                <a:solidFill>
                  <a:schemeClr val="tx1"/>
                </a:solidFill>
              </a:rPr>
              <a:t> web, </a:t>
            </a:r>
            <a:r>
              <a:rPr lang="en-US" sz="1800" dirty="0" err="1">
                <a:solidFill>
                  <a:schemeClr val="tx1"/>
                </a:solidFill>
              </a:rPr>
              <a:t>cek</a:t>
            </a:r>
            <a:r>
              <a:rPr lang="en-US" sz="1800" dirty="0">
                <a:solidFill>
                  <a:schemeClr val="tx1"/>
                </a:solidFill>
              </a:rPr>
              <a:t> email, </a:t>
            </a:r>
            <a:r>
              <a:rPr lang="en-US" sz="1800" dirty="0" err="1">
                <a:solidFill>
                  <a:schemeClr val="tx1"/>
                </a:solidFill>
              </a:rPr>
              <a:t>atau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menyambung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jaringan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privat</a:t>
            </a:r>
            <a:r>
              <a:rPr lang="en-US" sz="1800" dirty="0">
                <a:solidFill>
                  <a:schemeClr val="tx1"/>
                </a:solidFill>
              </a:rPr>
              <a:t> virtual (VPN)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saja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dalam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batas-batas</a:t>
            </a:r>
            <a:r>
              <a:rPr lang="en-US" sz="1800" dirty="0">
                <a:solidFill>
                  <a:schemeClr val="tx1"/>
                </a:solidFill>
              </a:rPr>
              <a:t> regional </a:t>
            </a:r>
            <a:r>
              <a:rPr lang="en-US" sz="1800" dirty="0" err="1">
                <a:solidFill>
                  <a:schemeClr val="tx1"/>
                </a:solidFill>
              </a:rPr>
              <a:t>layanan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seluler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Two-hop-relay architecture for next-generation WWAN/WLAN integration |  Semantic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55" y="3333750"/>
            <a:ext cx="2895600" cy="16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6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Standar</a:t>
            </a:r>
            <a:r>
              <a:rPr lang="en-US" dirty="0" smtClean="0"/>
              <a:t> wireless </a:t>
            </a:r>
            <a:r>
              <a:rPr lang="en-US" dirty="0" err="1" smtClean="0"/>
              <a:t>beserta</a:t>
            </a:r>
            <a:r>
              <a:rPr lang="en-US" dirty="0" smtClean="0"/>
              <a:t> device-</a:t>
            </a:r>
            <a:r>
              <a:rPr lang="en-US" dirty="0" err="1" smtClean="0"/>
              <a:t>nya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Source Sans Pro" charset="0"/>
              </a:rPr>
              <a:t>(IEEE) Institute of Electrical and Electronics Engineers </a:t>
            </a:r>
            <a:r>
              <a:rPr lang="en-US" dirty="0" err="1">
                <a:latin typeface="Source Sans Pro" charset="0"/>
              </a:rPr>
              <a:t>adalah</a:t>
            </a:r>
            <a:r>
              <a:rPr lang="en-US" dirty="0">
                <a:latin typeface="Source Sans Pro" charset="0"/>
              </a:rPr>
              <a:t> Group </a:t>
            </a:r>
            <a:r>
              <a:rPr lang="en-US" dirty="0" err="1">
                <a:latin typeface="Source Sans Pro" charset="0"/>
              </a:rPr>
              <a:t>dari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Organisasi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Insinyur</a:t>
            </a:r>
            <a:r>
              <a:rPr lang="en-US" dirty="0">
                <a:latin typeface="Source Sans Pro" charset="0"/>
              </a:rPr>
              <a:t> yang </a:t>
            </a:r>
            <a:r>
              <a:rPr lang="en-US" dirty="0" err="1">
                <a:latin typeface="Source Sans Pro" charset="0"/>
              </a:rPr>
              <a:t>mengatur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standarisasi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dalam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bidang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teknologi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informasi</a:t>
            </a:r>
            <a:r>
              <a:rPr lang="en-US" dirty="0">
                <a:latin typeface="Source Sans Pro" charset="0"/>
              </a:rPr>
              <a:t>. </a:t>
            </a:r>
            <a:r>
              <a:rPr lang="en-US" dirty="0" err="1">
                <a:latin typeface="Source Sans Pro" charset="0"/>
              </a:rPr>
              <a:t>Setiap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standarisasi</a:t>
            </a:r>
            <a:r>
              <a:rPr lang="en-US" dirty="0">
                <a:latin typeface="Source Sans Pro" charset="0"/>
              </a:rPr>
              <a:t> yang </a:t>
            </a:r>
            <a:r>
              <a:rPr lang="en-US" dirty="0" err="1">
                <a:latin typeface="Source Sans Pro" charset="0"/>
              </a:rPr>
              <a:t>diciptakan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memiliki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kode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tersendiri</a:t>
            </a:r>
            <a:r>
              <a:rPr lang="en-US" dirty="0">
                <a:latin typeface="Source Sans Pro" charset="0"/>
              </a:rPr>
              <a:t>. Salah </a:t>
            </a:r>
            <a:r>
              <a:rPr lang="en-US" dirty="0" err="1">
                <a:latin typeface="Source Sans Pro" charset="0"/>
              </a:rPr>
              <a:t>satunya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standarisasi</a:t>
            </a:r>
            <a:r>
              <a:rPr lang="en-US" dirty="0">
                <a:latin typeface="Source Sans Pro" charset="0"/>
              </a:rPr>
              <a:t> di </a:t>
            </a:r>
            <a:r>
              <a:rPr lang="en-US" dirty="0" err="1">
                <a:latin typeface="Source Sans Pro" charset="0"/>
              </a:rPr>
              <a:t>jaringan</a:t>
            </a:r>
            <a:r>
              <a:rPr lang="en-US" dirty="0">
                <a:latin typeface="Source Sans Pro" charset="0"/>
              </a:rPr>
              <a:t> wireless yang </a:t>
            </a:r>
            <a:r>
              <a:rPr lang="en-US" dirty="0" err="1">
                <a:latin typeface="Source Sans Pro" charset="0"/>
              </a:rPr>
              <a:t>memiliki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kode</a:t>
            </a:r>
            <a:r>
              <a:rPr lang="en-US" dirty="0">
                <a:latin typeface="Source Sans Pro" charset="0"/>
              </a:rPr>
              <a:t> 802.11. </a:t>
            </a:r>
            <a:r>
              <a:rPr lang="en-US" dirty="0" err="1">
                <a:latin typeface="Source Sans Pro" charset="0"/>
              </a:rPr>
              <a:t>Dengan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adanya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standar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ini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dimaksudkan</a:t>
            </a:r>
            <a:r>
              <a:rPr lang="en-US" dirty="0">
                <a:latin typeface="Source Sans Pro" charset="0"/>
              </a:rPr>
              <a:t> agar </a:t>
            </a:r>
            <a:r>
              <a:rPr lang="en-US" dirty="0" err="1">
                <a:latin typeface="Source Sans Pro" charset="0"/>
              </a:rPr>
              <a:t>setiap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perangkat</a:t>
            </a:r>
            <a:r>
              <a:rPr lang="en-US" dirty="0">
                <a:latin typeface="Source Sans Pro" charset="0"/>
              </a:rPr>
              <a:t> wireless yang </a:t>
            </a:r>
            <a:r>
              <a:rPr lang="en-US" dirty="0" err="1">
                <a:latin typeface="Source Sans Pro" charset="0"/>
              </a:rPr>
              <a:t>berbeda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tetap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dapat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berkomunikasi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meski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berbeda</a:t>
            </a:r>
            <a:r>
              <a:rPr lang="en-US" dirty="0">
                <a:latin typeface="Source Sans Pro" charset="0"/>
              </a:rPr>
              <a:t> vendor.</a:t>
            </a:r>
          </a:p>
          <a:p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Source Sans Pro" charset="0"/>
              </a:rPr>
              <a:t>Sampai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saat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ini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sudah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terdapat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enam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standar</a:t>
            </a:r>
            <a:r>
              <a:rPr lang="en-US" dirty="0">
                <a:latin typeface="Source Sans Pro" charset="0"/>
              </a:rPr>
              <a:t> yang </a:t>
            </a:r>
            <a:r>
              <a:rPr lang="en-US" dirty="0" err="1">
                <a:latin typeface="Source Sans Pro" charset="0"/>
              </a:rPr>
              <a:t>sudah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digunakan</a:t>
            </a:r>
            <a:r>
              <a:rPr lang="en-US" dirty="0">
                <a:latin typeface="Source Sans Pro" charset="0"/>
              </a:rPr>
              <a:t> </a:t>
            </a:r>
            <a:r>
              <a:rPr lang="en-US" dirty="0" err="1">
                <a:latin typeface="Source Sans Pro" charset="0"/>
              </a:rPr>
              <a:t>yaitu</a:t>
            </a:r>
            <a:r>
              <a:rPr lang="en-US" dirty="0">
                <a:latin typeface="Source Sans Pro" charset="0"/>
              </a:rPr>
              <a:t> 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AutoShape 2" descr="Wireless Device Untuk Mendukung Teknologi Nirka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Device Untuk Mendukung Teknologi Nirka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Puji Rahayu: Jaringan Wireless Personal Area Network (WPAN) dan Wireless  Local Area Network (WLAN)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Macam-macam Standard wireless 802.11 - Tutorial K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09" y="2724150"/>
            <a:ext cx="4509973" cy="18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0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62000" y="14287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Tahun</a:t>
            </a:r>
            <a:r>
              <a:rPr lang="en-US" sz="1800" dirty="0" smtClean="0">
                <a:solidFill>
                  <a:schemeClr val="tx1"/>
                </a:solidFill>
              </a:rPr>
              <a:t> 1997, IEEE </a:t>
            </a:r>
            <a:r>
              <a:rPr lang="en-US" sz="1800" dirty="0" err="1" smtClean="0">
                <a:solidFill>
                  <a:schemeClr val="tx1"/>
                </a:solidFill>
              </a:rPr>
              <a:t>menciptakan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wireless yang </a:t>
            </a:r>
            <a:r>
              <a:rPr lang="en-US" sz="1800" dirty="0" err="1" smtClean="0">
                <a:solidFill>
                  <a:schemeClr val="tx1"/>
                </a:solidFill>
              </a:rPr>
              <a:t>pertama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bekerja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2.4 GHz yang </a:t>
            </a:r>
            <a:r>
              <a:rPr lang="en-US" sz="1800" dirty="0" err="1" smtClean="0">
                <a:solidFill>
                  <a:schemeClr val="tx1"/>
                </a:solidFill>
              </a:rPr>
              <a:t>dinamakan</a:t>
            </a:r>
            <a:r>
              <a:rPr lang="en-US" sz="1800" dirty="0" smtClean="0">
                <a:solidFill>
                  <a:schemeClr val="tx1"/>
                </a:solidFill>
              </a:rPr>
              <a:t> 802.11. </a:t>
            </a:r>
            <a:r>
              <a:rPr lang="en-US" sz="1800" dirty="0" err="1" smtClean="0">
                <a:solidFill>
                  <a:schemeClr val="tx1"/>
                </a:solidFill>
              </a:rPr>
              <a:t>Namun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hanya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mendukung</a:t>
            </a:r>
            <a:r>
              <a:rPr lang="en-US" sz="1800" dirty="0" smtClean="0">
                <a:solidFill>
                  <a:schemeClr val="tx1"/>
                </a:solidFill>
              </a:rPr>
              <a:t> bandwidth </a:t>
            </a:r>
            <a:r>
              <a:rPr lang="en-US" sz="1800" dirty="0" err="1" smtClean="0">
                <a:solidFill>
                  <a:schemeClr val="tx1"/>
                </a:solidFill>
              </a:rPr>
              <a:t>jaringan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maksimal</a:t>
            </a:r>
            <a:r>
              <a:rPr lang="en-US" sz="1800" dirty="0" smtClean="0">
                <a:solidFill>
                  <a:schemeClr val="tx1"/>
                </a:solidFill>
              </a:rPr>
              <a:t> 2 mbps. </a:t>
            </a:r>
            <a:r>
              <a:rPr lang="en-US" sz="1800" dirty="0" err="1" smtClean="0">
                <a:solidFill>
                  <a:schemeClr val="tx1"/>
                </a:solidFill>
              </a:rPr>
              <a:t>Terlalu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kecil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komunikasi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jaringan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saat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Oleh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karena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itu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perangkat</a:t>
            </a:r>
            <a:r>
              <a:rPr lang="en-US" sz="1800" dirty="0" smtClean="0">
                <a:solidFill>
                  <a:schemeClr val="tx1"/>
                </a:solidFill>
              </a:rPr>
              <a:t> wireless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tidak</a:t>
            </a:r>
            <a:r>
              <a:rPr lang="en-US" sz="1800" dirty="0" smtClean="0">
                <a:solidFill>
                  <a:schemeClr val="tx1"/>
                </a:solidFill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</a:rPr>
              <a:t>produksi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lagi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EEE 802.11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230" y="2952750"/>
            <a:ext cx="2383856" cy="20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2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62000" y="590550"/>
            <a:ext cx="58326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smtClean="0">
                <a:latin typeface="Source Sans Pro" charset="0"/>
              </a:rPr>
              <a:t>802.11b</a:t>
            </a:r>
            <a:endParaRPr sz="3600" dirty="0">
              <a:solidFill>
                <a:schemeClr val="accent4"/>
              </a:solidFill>
              <a:latin typeface="Source Sans Pro" charset="0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62000" y="1428750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chemeClr val="tx1"/>
                </a:solidFill>
              </a:rPr>
              <a:t>IEEE </a:t>
            </a:r>
            <a:r>
              <a:rPr lang="en-US" sz="1800" dirty="0" err="1" smtClean="0">
                <a:solidFill>
                  <a:schemeClr val="tx1"/>
                </a:solidFill>
              </a:rPr>
              <a:t>menciptakan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standar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lanjutan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dinamakan</a:t>
            </a:r>
            <a:r>
              <a:rPr lang="en-US" sz="1800" dirty="0" smtClean="0">
                <a:solidFill>
                  <a:schemeClr val="tx1"/>
                </a:solidFill>
              </a:rPr>
              <a:t> 802.11b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tahun</a:t>
            </a:r>
            <a:r>
              <a:rPr lang="en-US" sz="1800" dirty="0" smtClean="0">
                <a:solidFill>
                  <a:schemeClr val="tx1"/>
                </a:solidFill>
              </a:rPr>
              <a:t> 1999 </a:t>
            </a:r>
            <a:r>
              <a:rPr lang="en-US" sz="1800" dirty="0" err="1" smtClean="0">
                <a:solidFill>
                  <a:schemeClr val="tx1"/>
                </a:solidFill>
              </a:rPr>
              <a:t>mendukung</a:t>
            </a:r>
            <a:r>
              <a:rPr lang="en-US" sz="1800" dirty="0" smtClean="0">
                <a:solidFill>
                  <a:schemeClr val="tx1"/>
                </a:solidFill>
              </a:rPr>
              <a:t> bandwidth </a:t>
            </a:r>
            <a:r>
              <a:rPr lang="en-US" sz="1800" dirty="0" err="1" smtClean="0">
                <a:solidFill>
                  <a:schemeClr val="tx1"/>
                </a:solidFill>
              </a:rPr>
              <a:t>mencapai</a:t>
            </a:r>
            <a:r>
              <a:rPr lang="en-US" sz="1800" dirty="0" smtClean="0">
                <a:solidFill>
                  <a:schemeClr val="tx1"/>
                </a:solidFill>
              </a:rPr>
              <a:t> 11 Mbps. </a:t>
            </a:r>
            <a:r>
              <a:rPr lang="en-US" sz="1800" dirty="0" err="1" smtClean="0">
                <a:solidFill>
                  <a:schemeClr val="tx1"/>
                </a:solidFill>
              </a:rPr>
              <a:t>Masi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bekerja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2.4 GHz. Vendor </a:t>
            </a:r>
            <a:r>
              <a:rPr lang="en-US" sz="1800" dirty="0" err="1" smtClean="0">
                <a:solidFill>
                  <a:schemeClr val="tx1"/>
                </a:solidFill>
              </a:rPr>
              <a:t>perangkat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elektronik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umumnya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lebih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memilih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menggunakan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frekuensi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dikarenakan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dapat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menekan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biaya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produksi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AutoShape 2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Wireless USB 2.0 Wireless 802.11N 300mbps Wireless Adaptor for  PC,Laptop,Desktop,USB WiFi Adapter300 MBPS Speed, Wireless Network Dongle  for Desktop PC, Laptop, Support Windows XP/Vista/7/8/10. : Amazon.in:  Computers &amp; Accesso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802.11b Wireless Device Point | Axis Commun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14" y="219075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3972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913</Words>
  <Application>Microsoft Office PowerPoint</Application>
  <PresentationFormat>On-screen Show (16:9)</PresentationFormat>
  <Paragraphs>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Roboto Slab</vt:lpstr>
      <vt:lpstr>Source Sans Pro</vt:lpstr>
      <vt:lpstr>Cordelia template</vt:lpstr>
      <vt:lpstr>Jenis dan area jangkauan wireless &amp; standar wireless</vt:lpstr>
      <vt:lpstr>Jenis dan area jangkauan wireless</vt:lpstr>
      <vt:lpstr>1. Wireless Personal Area Network (WPAN)</vt:lpstr>
      <vt:lpstr>2. Wireless Local Area Network (WLAN)</vt:lpstr>
      <vt:lpstr>3. Wireless Metropolitan Area Network (WMAN)</vt:lpstr>
      <vt:lpstr>4. Wireless Wide Area Network   (WWAN)</vt:lpstr>
      <vt:lpstr>Standar wireless beserta device-nya</vt:lpstr>
      <vt:lpstr>802.11</vt:lpstr>
      <vt:lpstr>802.11b</vt:lpstr>
      <vt:lpstr>802.11A</vt:lpstr>
      <vt:lpstr>802.11g</vt:lpstr>
      <vt:lpstr>802.11n</vt:lpstr>
      <vt:lpstr>802.11ac</vt:lpstr>
      <vt:lpstr>802.11ax</vt:lpstr>
      <vt:lpstr>802.11axGHz (wifi6E)</vt:lpstr>
      <vt:lpstr>802.11BE (Wifi 7)</vt:lpstr>
      <vt:lpstr>Kesimpulan dan Penutup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Jenis dan area jangkauan wireless &amp; standar wireless</dc:title>
  <dc:creator>Windows 8.1</dc:creator>
  <cp:lastModifiedBy>Windows 8.1</cp:lastModifiedBy>
  <cp:revision>31</cp:revision>
  <dcterms:modified xsi:type="dcterms:W3CDTF">2023-08-15T07:52:27Z</dcterms:modified>
</cp:coreProperties>
</file>