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89465-CD87-4C84-90FE-D8C7C11ABC52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7A84-7F4D-48A6-A159-E4AAA0817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89465-CD87-4C84-90FE-D8C7C11ABC52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7A84-7F4D-48A6-A159-E4AAA0817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89465-CD87-4C84-90FE-D8C7C11ABC52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7A84-7F4D-48A6-A159-E4AAA0817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89465-CD87-4C84-90FE-D8C7C11ABC52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7A84-7F4D-48A6-A159-E4AAA0817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89465-CD87-4C84-90FE-D8C7C11ABC52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7A84-7F4D-48A6-A159-E4AAA0817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89465-CD87-4C84-90FE-D8C7C11ABC52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7A84-7F4D-48A6-A159-E4AAA0817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89465-CD87-4C84-90FE-D8C7C11ABC52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7A84-7F4D-48A6-A159-E4AAA0817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89465-CD87-4C84-90FE-D8C7C11ABC52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7A84-7F4D-48A6-A159-E4AAA0817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89465-CD87-4C84-90FE-D8C7C11ABC52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7A84-7F4D-48A6-A159-E4AAA0817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89465-CD87-4C84-90FE-D8C7C11ABC52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7A84-7F4D-48A6-A159-E4AAA0817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89465-CD87-4C84-90FE-D8C7C11ABC52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7A84-7F4D-48A6-A159-E4AAA0817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89465-CD87-4C84-90FE-D8C7C11ABC52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C7A84-7F4D-48A6-A159-E4AAA0817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Training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Application Components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(Simple) Examples of Intents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solidFill>
                  <a:schemeClr val="tx2"/>
                </a:solidFill>
              </a:rPr>
              <a:t>startActivity</a:t>
            </a:r>
            <a:r>
              <a:rPr lang="en-US" sz="2000" dirty="0" smtClean="0">
                <a:solidFill>
                  <a:schemeClr val="tx2"/>
                </a:solidFill>
              </a:rPr>
              <a:t>(Intent</a:t>
            </a:r>
            <a:r>
              <a:rPr lang="en-US" sz="2000" dirty="0">
                <a:solidFill>
                  <a:schemeClr val="tx2"/>
                </a:solidFill>
              </a:rPr>
              <a:t>)</a:t>
            </a:r>
            <a:r>
              <a:rPr lang="en-US" sz="2000" dirty="0"/>
              <a:t> starts an activity and passes the Intent to the activity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/>
          </a:p>
          <a:p>
            <a:r>
              <a:rPr lang="en-US" sz="2000" dirty="0" err="1" smtClean="0">
                <a:solidFill>
                  <a:schemeClr val="tx2"/>
                </a:solidFill>
              </a:rPr>
              <a:t>startService</a:t>
            </a:r>
            <a:r>
              <a:rPr lang="en-US" sz="2000" dirty="0" smtClean="0">
                <a:solidFill>
                  <a:schemeClr val="tx2"/>
                </a:solidFill>
              </a:rPr>
              <a:t>(Intent</a:t>
            </a:r>
            <a:r>
              <a:rPr lang="en-US" sz="2000" dirty="0">
                <a:solidFill>
                  <a:schemeClr val="tx2"/>
                </a:solidFill>
              </a:rPr>
              <a:t>)</a:t>
            </a:r>
            <a:r>
              <a:rPr lang="en-US" sz="2000" dirty="0"/>
              <a:t> starts a service and passes the Intent to the activity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/>
          </a:p>
          <a:p>
            <a:r>
              <a:rPr lang="en-US" sz="2000" dirty="0" err="1" smtClean="0">
                <a:solidFill>
                  <a:schemeClr val="tx2"/>
                </a:solidFill>
              </a:rPr>
              <a:t>stopService</a:t>
            </a:r>
            <a:r>
              <a:rPr lang="en-US" sz="2000" dirty="0" smtClean="0">
                <a:solidFill>
                  <a:schemeClr val="tx2"/>
                </a:solidFill>
              </a:rPr>
              <a:t>(Intent</a:t>
            </a:r>
            <a:r>
              <a:rPr lang="en-US" sz="2000" dirty="0">
                <a:solidFill>
                  <a:schemeClr val="tx2"/>
                </a:solidFill>
              </a:rPr>
              <a:t>)</a:t>
            </a:r>
            <a:r>
              <a:rPr lang="en-US" sz="2000" dirty="0"/>
              <a:t> stops a service identified by the Intent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/>
          </a:p>
          <a:p>
            <a:r>
              <a:rPr lang="en-US" sz="2000" dirty="0" err="1" smtClean="0">
                <a:solidFill>
                  <a:schemeClr val="tx2"/>
                </a:solidFill>
              </a:rPr>
              <a:t>sendBroadcast</a:t>
            </a:r>
            <a:r>
              <a:rPr lang="en-US" sz="2000" dirty="0" smtClean="0">
                <a:solidFill>
                  <a:schemeClr val="tx2"/>
                </a:solidFill>
              </a:rPr>
              <a:t>(Intent</a:t>
            </a:r>
            <a:r>
              <a:rPr lang="en-US" sz="2000" dirty="0">
                <a:solidFill>
                  <a:schemeClr val="tx2"/>
                </a:solidFill>
              </a:rPr>
              <a:t>)</a:t>
            </a:r>
            <a:r>
              <a:rPr lang="en-US" sz="2000" dirty="0"/>
              <a:t> delivers an Intent as a broadcast message to any broadcast </a:t>
            </a:r>
            <a:r>
              <a:rPr lang="en-US" sz="2000" dirty="0" smtClean="0"/>
              <a:t>receivers registered </a:t>
            </a:r>
            <a:r>
              <a:rPr lang="en-US" sz="2000" dirty="0"/>
              <a:t>to receive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Intents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Are designed to send broadcasts to processes that registered to ‘listen’ to that broadcast</a:t>
            </a:r>
          </a:p>
          <a:p>
            <a:endParaRPr lang="en-US" sz="2400" dirty="0"/>
          </a:p>
          <a:p>
            <a:r>
              <a:rPr lang="en-US" sz="2400" dirty="0" smtClean="0"/>
              <a:t>The OS is able to send system-wide broadcasts to processes if something interesting happens, e.g.</a:t>
            </a:r>
          </a:p>
          <a:p>
            <a:pPr lvl="1"/>
            <a:r>
              <a:rPr lang="en-US" sz="2000" dirty="0" smtClean="0"/>
              <a:t>“Hey, the user just connected to a </a:t>
            </a:r>
            <a:r>
              <a:rPr lang="en-US" sz="2000" dirty="0" err="1" smtClean="0"/>
              <a:t>WiFi</a:t>
            </a:r>
            <a:r>
              <a:rPr lang="en-US" sz="2000" dirty="0" smtClean="0"/>
              <a:t> network” (</a:t>
            </a:r>
            <a:r>
              <a:rPr lang="en-US" sz="2000" dirty="0" smtClean="0">
                <a:solidFill>
                  <a:schemeClr val="tx2"/>
                </a:solidFill>
              </a:rPr>
              <a:t>NETWORK_STATE_CHANGED_ACTION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“Whoa, the user just put me into a dock” (</a:t>
            </a:r>
            <a:r>
              <a:rPr lang="en-US" sz="2000" dirty="0" smtClean="0">
                <a:solidFill>
                  <a:schemeClr val="tx2"/>
                </a:solidFill>
              </a:rPr>
              <a:t>ACTION_DOCK_EVENT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“</a:t>
            </a:r>
            <a:r>
              <a:rPr lang="en-US" sz="2000" dirty="0" err="1" smtClean="0"/>
              <a:t>Oi</a:t>
            </a:r>
            <a:r>
              <a:rPr lang="en-US" sz="2000" dirty="0" smtClean="0"/>
              <a:t>, I’m running low on battery!” (</a:t>
            </a:r>
            <a:r>
              <a:rPr lang="en-US" sz="2000" dirty="0" smtClean="0">
                <a:solidFill>
                  <a:schemeClr val="tx2"/>
                </a:solidFill>
              </a:rPr>
              <a:t>ACTION_BATTERY_LOW</a:t>
            </a:r>
            <a:r>
              <a:rPr lang="en-US" sz="2000" smtClean="0"/>
              <a:t>) (</a:t>
            </a:r>
            <a:r>
              <a:rPr lang="en-US" sz="2000" i="1" smtClean="0"/>
              <a:t>sticky intent</a:t>
            </a:r>
            <a:r>
              <a:rPr lang="en-US" sz="2000" smtClean="0"/>
              <a:t>)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A single broadcast can activate multiple broadcast receivers on the phone</a:t>
            </a:r>
          </a:p>
          <a:p>
            <a:endParaRPr lang="en-US" sz="2400" dirty="0" smtClean="0"/>
          </a:p>
          <a:p>
            <a:r>
              <a:rPr lang="en-US" sz="2400" dirty="0" smtClean="0"/>
              <a:t>By default, if there are multiple receivers registered for an event,  there is no order to which the system will activate each receiver (it often does it concurrently)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Components: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/>
              <a:t>The Android framework defines four types of application components that serve as the building blocks 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of </a:t>
            </a:r>
            <a:r>
              <a:rPr lang="en-US" dirty="0"/>
              <a:t>an Android application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/>
          </a:p>
          <a:p>
            <a:r>
              <a:rPr lang="en-US" b="1" dirty="0"/>
              <a:t>Activities</a:t>
            </a:r>
          </a:p>
          <a:p>
            <a:pPr>
              <a:buNone/>
            </a:pPr>
            <a:r>
              <a:rPr lang="en-US" dirty="0" smtClean="0"/>
              <a:t>        An activity represents a single screen with a user interface. Implemented as a subclass of </a:t>
            </a:r>
            <a:r>
              <a:rPr lang="en-US" b="1" dirty="0" smtClean="0"/>
              <a:t>Activity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Services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    </a:t>
            </a:r>
            <a:r>
              <a:rPr lang="en-US" dirty="0" smtClean="0"/>
              <a:t>A </a:t>
            </a:r>
            <a:r>
              <a:rPr lang="en-US" dirty="0"/>
              <a:t>service performs some long-running operation in the background without a user interface. </a:t>
            </a:r>
            <a:r>
              <a:rPr lang="en-US" dirty="0" smtClean="0"/>
              <a:t>Implemented as a </a:t>
            </a:r>
            <a:r>
              <a:rPr lang="en-US" dirty="0"/>
              <a:t>subclass of </a:t>
            </a:r>
            <a:r>
              <a:rPr lang="en-US" b="1" dirty="0"/>
              <a:t>Service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r>
              <a:rPr lang="en-US" b="1" dirty="0"/>
              <a:t>Broadcast Receivers</a:t>
            </a:r>
          </a:p>
          <a:p>
            <a:pPr>
              <a:buNone/>
            </a:pPr>
            <a:r>
              <a:rPr lang="en-US" dirty="0" smtClean="0"/>
              <a:t>        A </a:t>
            </a:r>
            <a:r>
              <a:rPr lang="en-US" dirty="0"/>
              <a:t>broadcast receiver responds to system-wide broadcast announcements; they are the subscribers in Android’s </a:t>
            </a:r>
            <a:r>
              <a:rPr lang="en-US" dirty="0" smtClean="0"/>
              <a:t>publish/subscribe messaging </a:t>
            </a:r>
            <a:r>
              <a:rPr lang="en-US" dirty="0"/>
              <a:t>pattern. </a:t>
            </a:r>
            <a:r>
              <a:rPr lang="en-US" dirty="0" smtClean="0"/>
              <a:t> Implemented </a:t>
            </a:r>
            <a:r>
              <a:rPr lang="en-US" dirty="0"/>
              <a:t>as a subclass of </a:t>
            </a:r>
            <a:r>
              <a:rPr lang="en-US" b="1" dirty="0" err="1"/>
              <a:t>BroadcastReceiver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r>
              <a:rPr lang="en-US" b="1" dirty="0"/>
              <a:t>Content Providers</a:t>
            </a:r>
          </a:p>
          <a:p>
            <a:pPr>
              <a:buNone/>
            </a:pPr>
            <a:r>
              <a:rPr lang="en-US" dirty="0" smtClean="0"/>
              <a:t>        A </a:t>
            </a:r>
            <a:r>
              <a:rPr lang="en-US" dirty="0"/>
              <a:t>content provider exposes a structured set of data to other applications through a database-like interface. </a:t>
            </a:r>
            <a:r>
              <a:rPr lang="en-US" dirty="0" smtClean="0"/>
              <a:t>Implemented </a:t>
            </a:r>
            <a:r>
              <a:rPr lang="en-US" dirty="0"/>
              <a:t>as a subclass of </a:t>
            </a:r>
            <a:r>
              <a:rPr lang="en-US" b="1" dirty="0" err="1"/>
              <a:t>ContentProvider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Template Based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b="1" dirty="0"/>
          </a:p>
          <a:p>
            <a:r>
              <a:rPr lang="en-US" dirty="0"/>
              <a:t>The component base classes follow the </a:t>
            </a:r>
            <a:r>
              <a:rPr lang="en-US" b="1" dirty="0"/>
              <a:t>template </a:t>
            </a:r>
            <a:r>
              <a:rPr lang="en-US" b="1" dirty="0" smtClean="0"/>
              <a:t>method</a:t>
            </a:r>
            <a:r>
              <a:rPr lang="en-US" dirty="0" smtClean="0"/>
              <a:t>* </a:t>
            </a:r>
            <a:r>
              <a:rPr lang="en-US" dirty="0"/>
              <a:t>design pattern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base classes define methods invoked by the system to interact with the component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Most </a:t>
            </a:r>
            <a:r>
              <a:rPr lang="en-US" dirty="0"/>
              <a:t>base class methods implement some default functionality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Typically you would create </a:t>
            </a:r>
            <a:r>
              <a:rPr lang="en-US" dirty="0"/>
              <a:t>subclasses of these base classes to define your application’s components, overriding the base class methods </a:t>
            </a:r>
            <a:r>
              <a:rPr lang="en-US" dirty="0" smtClean="0"/>
              <a:t>to implement </a:t>
            </a:r>
            <a:r>
              <a:rPr lang="en-US" dirty="0"/>
              <a:t>custom </a:t>
            </a:r>
            <a:r>
              <a:rPr lang="en-US" dirty="0" smtClean="0"/>
              <a:t>functionality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* </a:t>
            </a:r>
            <a:r>
              <a:rPr lang="en-US" sz="2600" dirty="0" smtClean="0"/>
              <a:t>http://en.wikipedia.org/wiki/Template_method_pattern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Application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Applications have no main entry point (!)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When a new application is launched, Android will:</a:t>
            </a:r>
          </a:p>
          <a:p>
            <a:pPr lvl="1"/>
            <a:r>
              <a:rPr lang="en-US" dirty="0" smtClean="0"/>
              <a:t> Create a new Linux process with the UID and GID of the app.</a:t>
            </a:r>
          </a:p>
          <a:p>
            <a:pPr lvl="1"/>
            <a:r>
              <a:rPr lang="en-US" dirty="0" smtClean="0"/>
              <a:t>Initialize a new Dalvik VM instance.</a:t>
            </a:r>
          </a:p>
          <a:p>
            <a:pPr lvl="1"/>
            <a:r>
              <a:rPr lang="en-US" dirty="0" smtClean="0"/>
              <a:t>Launches your application within the VM.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Android aggressively caches everything it can. So even destroying the Activity does not cause it to be completely destroyed immediately.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Activity Lifecycle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657044" y="1600200"/>
            <a:ext cx="582991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Lifecycle</a:t>
            </a:r>
            <a:endParaRPr 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486025" y="2067719"/>
            <a:ext cx="417195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Receiver Lifecycle 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52687" y="2377281"/>
            <a:ext cx="42386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Application Process Prioritization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Prioritization of apps (in descending order):</a:t>
            </a:r>
          </a:p>
          <a:p>
            <a:pPr lvl="1"/>
            <a:r>
              <a:rPr lang="en-US" dirty="0" smtClean="0"/>
              <a:t>Foreground processes</a:t>
            </a:r>
          </a:p>
          <a:p>
            <a:pPr lvl="2"/>
            <a:r>
              <a:rPr lang="en-US" dirty="0" smtClean="0"/>
              <a:t>The foreground activity (there can only be one)</a:t>
            </a:r>
          </a:p>
          <a:p>
            <a:pPr lvl="2"/>
            <a:r>
              <a:rPr lang="en-US" dirty="0" smtClean="0"/>
              <a:t>Service/s marked as </a:t>
            </a:r>
            <a:r>
              <a:rPr lang="en-US" i="1" dirty="0" smtClean="0"/>
              <a:t>running in the foreground</a:t>
            </a:r>
          </a:p>
          <a:p>
            <a:pPr lvl="2"/>
            <a:r>
              <a:rPr lang="en-US" dirty="0" smtClean="0"/>
              <a:t>A broadcast receiver executing </a:t>
            </a:r>
            <a:r>
              <a:rPr lang="en-US" dirty="0" err="1" smtClean="0"/>
              <a:t>onRecieve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Visible activities</a:t>
            </a:r>
          </a:p>
          <a:p>
            <a:pPr lvl="2"/>
            <a:r>
              <a:rPr lang="en-US" dirty="0" smtClean="0"/>
              <a:t>Any process that is not on the foreground BUT has one of more visible activities in </a:t>
            </a:r>
            <a:r>
              <a:rPr lang="en-US" i="1" dirty="0" smtClean="0"/>
              <a:t>pause </a:t>
            </a:r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Service Process</a:t>
            </a:r>
          </a:p>
          <a:p>
            <a:pPr lvl="2"/>
            <a:r>
              <a:rPr lang="en-US" dirty="0" smtClean="0"/>
              <a:t>Any background service  that is not marked as running in the foreground</a:t>
            </a:r>
          </a:p>
          <a:p>
            <a:pPr lvl="1"/>
            <a:r>
              <a:rPr lang="en-US" dirty="0" smtClean="0"/>
              <a:t>Empty Processes</a:t>
            </a:r>
          </a:p>
          <a:p>
            <a:pPr lvl="2"/>
            <a:r>
              <a:rPr lang="en-US" dirty="0" smtClean="0"/>
              <a:t>Any process with no active components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Think of them like HTTP requests in a web application (</a:t>
            </a:r>
            <a:r>
              <a:rPr lang="en-US" sz="2000" dirty="0" err="1" smtClean="0"/>
              <a:t>kinda</a:t>
            </a:r>
            <a:r>
              <a:rPr lang="en-US" sz="2000" dirty="0" smtClean="0"/>
              <a:t>). </a:t>
            </a:r>
          </a:p>
          <a:p>
            <a:endParaRPr lang="en-US" sz="2000" dirty="0" smtClean="0"/>
          </a:p>
          <a:p>
            <a:r>
              <a:rPr lang="en-US" sz="2000" dirty="0" smtClean="0"/>
              <a:t>All 4 component types are started via Intents</a:t>
            </a:r>
          </a:p>
          <a:p>
            <a:endParaRPr lang="en-US" sz="2000" dirty="0" smtClean="0"/>
          </a:p>
          <a:p>
            <a:r>
              <a:rPr lang="en-US" sz="2000" dirty="0" smtClean="0"/>
              <a:t>Intents are able to pass data between the 4 component types both ways.</a:t>
            </a:r>
          </a:p>
          <a:p>
            <a:endParaRPr lang="en-US" sz="2000" dirty="0" smtClean="0"/>
          </a:p>
          <a:p>
            <a:r>
              <a:rPr lang="en-US" sz="2000" dirty="0" smtClean="0"/>
              <a:t>All intents are subclasses of the Intent base class</a:t>
            </a:r>
          </a:p>
          <a:p>
            <a:endParaRPr lang="en-US" sz="2000" dirty="0" smtClean="0"/>
          </a:p>
          <a:p>
            <a:r>
              <a:rPr lang="en-US" sz="2000" dirty="0" smtClean="0"/>
              <a:t>Intents operate </a:t>
            </a:r>
            <a:r>
              <a:rPr lang="en-US" sz="2000" i="1" dirty="0" smtClean="0"/>
              <a:t>asynchronously</a:t>
            </a:r>
            <a:r>
              <a:rPr lang="en-US" sz="2000" dirty="0" smtClean="0"/>
              <a:t> (they do not block)</a:t>
            </a:r>
          </a:p>
          <a:p>
            <a:endParaRPr lang="en-US" sz="2000" dirty="0"/>
          </a:p>
          <a:p>
            <a:r>
              <a:rPr lang="en-US" sz="2000" dirty="0" smtClean="0"/>
              <a:t>2 types of intents:</a:t>
            </a:r>
          </a:p>
          <a:p>
            <a:pPr lvl="1"/>
            <a:r>
              <a:rPr lang="en-US" sz="1600" dirty="0" smtClean="0"/>
              <a:t>Implicit Intents</a:t>
            </a:r>
          </a:p>
          <a:p>
            <a:pPr lvl="1"/>
            <a:r>
              <a:rPr lang="en-US" sz="1600" dirty="0" smtClean="0"/>
              <a:t>Explicit Intents</a:t>
            </a:r>
          </a:p>
          <a:p>
            <a:pPr lvl="1"/>
            <a:endParaRPr lang="en-US" sz="16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439</Words>
  <Application>Microsoft Office PowerPoint</Application>
  <PresentationFormat>On-screen Show (4:3)</PresentationFormat>
  <Paragraphs>79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Android Training Program</vt:lpstr>
      <vt:lpstr>Application Components: Overview</vt:lpstr>
      <vt:lpstr>Template Based Pattern</vt:lpstr>
      <vt:lpstr>The Application Process</vt:lpstr>
      <vt:lpstr>Activity Lifecycle</vt:lpstr>
      <vt:lpstr>Service Lifecycle</vt:lpstr>
      <vt:lpstr>Broadcast Receiver Lifecycle </vt:lpstr>
      <vt:lpstr>The Application Process Prioritization</vt:lpstr>
      <vt:lpstr>Intents</vt:lpstr>
      <vt:lpstr>(Simple) Examples of Intents</vt:lpstr>
      <vt:lpstr>Broadcast Intents</vt:lpstr>
    </vt:vector>
  </TitlesOfParts>
  <Company>JKCS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Training Program</dc:title>
  <dc:creator>jahufar</dc:creator>
  <cp:lastModifiedBy>jahufar</cp:lastModifiedBy>
  <cp:revision>33</cp:revision>
  <dcterms:created xsi:type="dcterms:W3CDTF">2012-04-04T07:34:03Z</dcterms:created>
  <dcterms:modified xsi:type="dcterms:W3CDTF">2012-04-05T11:09:14Z</dcterms:modified>
</cp:coreProperties>
</file>