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448" r:id="rId5"/>
    <p:sldId id="2462" r:id="rId6"/>
    <p:sldId id="259" r:id="rId7"/>
    <p:sldId id="2451" r:id="rId8"/>
    <p:sldId id="2433" r:id="rId9"/>
    <p:sldId id="262" r:id="rId10"/>
    <p:sldId id="243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6996D1-386F-43BF-841A-DA18AD038584}" v="5" dt="2023-11-27T18:13:35.9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ek Vacula" userId="49d2b7009f2e6653" providerId="LiveId" clId="{436996D1-386F-43BF-841A-DA18AD038584}"/>
    <pc:docChg chg="undo custSel delSld modSld">
      <pc:chgData name="Marek Vacula" userId="49d2b7009f2e6653" providerId="LiveId" clId="{436996D1-386F-43BF-841A-DA18AD038584}" dt="2023-11-27T18:15:57.849" v="1257" actId="478"/>
      <pc:docMkLst>
        <pc:docMk/>
      </pc:docMkLst>
      <pc:sldChg chg="addSp modSp mod">
        <pc:chgData name="Marek Vacula" userId="49d2b7009f2e6653" providerId="LiveId" clId="{436996D1-386F-43BF-841A-DA18AD038584}" dt="2023-11-27T18:12:29.389" v="1212" actId="1076"/>
        <pc:sldMkLst>
          <pc:docMk/>
          <pc:sldMk cId="1619265676" sldId="262"/>
        </pc:sldMkLst>
        <pc:spChg chg="mod">
          <ac:chgData name="Marek Vacula" userId="49d2b7009f2e6653" providerId="LiveId" clId="{436996D1-386F-43BF-841A-DA18AD038584}" dt="2023-11-27T18:08:42.032" v="1142" actId="20577"/>
          <ac:spMkLst>
            <pc:docMk/>
            <pc:sldMk cId="1619265676" sldId="262"/>
            <ac:spMk id="5" creationId="{56D0F54D-A602-4D35-8BE1-6B9BE8078989}"/>
          </ac:spMkLst>
        </pc:spChg>
        <pc:spChg chg="mod">
          <ac:chgData name="Marek Vacula" userId="49d2b7009f2e6653" providerId="LiveId" clId="{436996D1-386F-43BF-841A-DA18AD038584}" dt="2023-11-27T18:01:16.699" v="654" actId="1076"/>
          <ac:spMkLst>
            <pc:docMk/>
            <pc:sldMk cId="1619265676" sldId="262"/>
            <ac:spMk id="6" creationId="{5FBB0776-0624-4A97-8BD3-03CF602288BA}"/>
          </ac:spMkLst>
        </pc:spChg>
        <pc:spChg chg="mod">
          <ac:chgData name="Marek Vacula" userId="49d2b7009f2e6653" providerId="LiveId" clId="{436996D1-386F-43BF-841A-DA18AD038584}" dt="2023-11-27T18:10:54.983" v="1168" actId="20577"/>
          <ac:spMkLst>
            <pc:docMk/>
            <pc:sldMk cId="1619265676" sldId="262"/>
            <ac:spMk id="7" creationId="{EFFBC808-1837-4C36-BFF0-135B8C1042A2}"/>
          </ac:spMkLst>
        </pc:spChg>
        <pc:picChg chg="mod">
          <ac:chgData name="Marek Vacula" userId="49d2b7009f2e6653" providerId="LiveId" clId="{436996D1-386F-43BF-841A-DA18AD038584}" dt="2023-11-27T18:02:53.009" v="737" actId="1076"/>
          <ac:picMkLst>
            <pc:docMk/>
            <pc:sldMk cId="1619265676" sldId="262"/>
            <ac:picMk id="17" creationId="{6D9C36BB-0793-C7EF-D10F-385156FA3DC7}"/>
          </ac:picMkLst>
        </pc:picChg>
        <pc:picChg chg="add mod">
          <ac:chgData name="Marek Vacula" userId="49d2b7009f2e6653" providerId="LiveId" clId="{436996D1-386F-43BF-841A-DA18AD038584}" dt="2023-11-27T18:12:29.389" v="1212" actId="1076"/>
          <ac:picMkLst>
            <pc:docMk/>
            <pc:sldMk cId="1619265676" sldId="262"/>
            <ac:picMk id="1026" creationId="{DA849F78-B5F2-E0D2-6990-3E7D01FD9C9D}"/>
          </ac:picMkLst>
        </pc:picChg>
      </pc:sldChg>
      <pc:sldChg chg="addSp delSp modSp mod">
        <pc:chgData name="Marek Vacula" userId="49d2b7009f2e6653" providerId="LiveId" clId="{436996D1-386F-43BF-841A-DA18AD038584}" dt="2023-11-27T18:15:57.849" v="1257" actId="478"/>
        <pc:sldMkLst>
          <pc:docMk/>
          <pc:sldMk cId="927727573" sldId="2436"/>
        </pc:sldMkLst>
        <pc:spChg chg="del mod">
          <ac:chgData name="Marek Vacula" userId="49d2b7009f2e6653" providerId="LiveId" clId="{436996D1-386F-43BF-841A-DA18AD038584}" dt="2023-11-27T18:15:53.083" v="1254" actId="478"/>
          <ac:spMkLst>
            <pc:docMk/>
            <pc:sldMk cId="927727573" sldId="2436"/>
            <ac:spMk id="3" creationId="{C747C414-85D9-40D6-9BB3-5AF68A84F413}"/>
          </ac:spMkLst>
        </pc:spChg>
        <pc:spChg chg="add del mod">
          <ac:chgData name="Marek Vacula" userId="49d2b7009f2e6653" providerId="LiveId" clId="{436996D1-386F-43BF-841A-DA18AD038584}" dt="2023-11-27T18:15:57.849" v="1257" actId="478"/>
          <ac:spMkLst>
            <pc:docMk/>
            <pc:sldMk cId="927727573" sldId="2436"/>
            <ac:spMk id="4" creationId="{78D60BA1-D274-E786-7812-6770F537167A}"/>
          </ac:spMkLst>
        </pc:spChg>
        <pc:spChg chg="mod">
          <ac:chgData name="Marek Vacula" userId="49d2b7009f2e6653" providerId="LiveId" clId="{436996D1-386F-43BF-841A-DA18AD038584}" dt="2023-11-27T18:12:53.179" v="1215" actId="20577"/>
          <ac:spMkLst>
            <pc:docMk/>
            <pc:sldMk cId="927727573" sldId="2436"/>
            <ac:spMk id="6" creationId="{4F7706BE-EF2E-459C-8778-01DDD354C634}"/>
          </ac:spMkLst>
        </pc:spChg>
        <pc:spChg chg="mod">
          <ac:chgData name="Marek Vacula" userId="49d2b7009f2e6653" providerId="LiveId" clId="{436996D1-386F-43BF-841A-DA18AD038584}" dt="2023-11-27T18:12:57.379" v="1227" actId="20577"/>
          <ac:spMkLst>
            <pc:docMk/>
            <pc:sldMk cId="927727573" sldId="2436"/>
            <ac:spMk id="8" creationId="{0B070B25-2BBC-49AC-9CFA-1CD7195DF2D6}"/>
          </ac:spMkLst>
        </pc:spChg>
        <pc:spChg chg="mod">
          <ac:chgData name="Marek Vacula" userId="49d2b7009f2e6653" providerId="LiveId" clId="{436996D1-386F-43BF-841A-DA18AD038584}" dt="2023-11-27T18:13:41.295" v="1250" actId="20577"/>
          <ac:spMkLst>
            <pc:docMk/>
            <pc:sldMk cId="927727573" sldId="2436"/>
            <ac:spMk id="9" creationId="{9E2524A0-105C-4170-BB48-CD0756FB3DFE}"/>
          </ac:spMkLst>
        </pc:spChg>
        <pc:spChg chg="mod">
          <ac:chgData name="Marek Vacula" userId="49d2b7009f2e6653" providerId="LiveId" clId="{436996D1-386F-43BF-841A-DA18AD038584}" dt="2023-11-27T18:13:09.979" v="1243" actId="20577"/>
          <ac:spMkLst>
            <pc:docMk/>
            <pc:sldMk cId="927727573" sldId="2436"/>
            <ac:spMk id="10" creationId="{6E57A531-5B0F-485D-A015-BC78AD089BA6}"/>
          </ac:spMkLst>
        </pc:spChg>
        <pc:picChg chg="mod">
          <ac:chgData name="Marek Vacula" userId="49d2b7009f2e6653" providerId="LiveId" clId="{436996D1-386F-43BF-841A-DA18AD038584}" dt="2023-11-27T18:13:35.929" v="1244" actId="14826"/>
          <ac:picMkLst>
            <pc:docMk/>
            <pc:sldMk cId="927727573" sldId="2436"/>
            <ac:picMk id="12" creationId="{4E709B75-16EA-4581-AED9-567DEF45A6B2}"/>
          </ac:picMkLst>
        </pc:picChg>
        <pc:picChg chg="add del">
          <ac:chgData name="Marek Vacula" userId="49d2b7009f2e6653" providerId="LiveId" clId="{436996D1-386F-43BF-841A-DA18AD038584}" dt="2023-11-27T18:15:55.660" v="1256" actId="478"/>
          <ac:picMkLst>
            <pc:docMk/>
            <pc:sldMk cId="927727573" sldId="2436"/>
            <ac:picMk id="40" creationId="{D5C5EA1B-F06D-4AD1-B526-89C2DF772232}"/>
          </ac:picMkLst>
        </pc:picChg>
      </pc:sldChg>
      <pc:sldChg chg="addSp delSp modSp mod">
        <pc:chgData name="Marek Vacula" userId="49d2b7009f2e6653" providerId="LiveId" clId="{436996D1-386F-43BF-841A-DA18AD038584}" dt="2023-11-27T17:58:32.820" v="335" actId="20577"/>
        <pc:sldMkLst>
          <pc:docMk/>
          <pc:sldMk cId="2944765398" sldId="2451"/>
        </pc:sldMkLst>
        <pc:spChg chg="mod">
          <ac:chgData name="Marek Vacula" userId="49d2b7009f2e6653" providerId="LiveId" clId="{436996D1-386F-43BF-841A-DA18AD038584}" dt="2023-11-27T17:58:32.820" v="335" actId="20577"/>
          <ac:spMkLst>
            <pc:docMk/>
            <pc:sldMk cId="2944765398" sldId="2451"/>
            <ac:spMk id="7" creationId="{BCC9E763-2DAF-E4B0-124A-D8861664F05A}"/>
          </ac:spMkLst>
        </pc:spChg>
        <pc:picChg chg="add mod ord modCrop">
          <ac:chgData name="Marek Vacula" userId="49d2b7009f2e6653" providerId="LiveId" clId="{436996D1-386F-43BF-841A-DA18AD038584}" dt="2023-11-27T17:56:29.709" v="71" actId="1076"/>
          <ac:picMkLst>
            <pc:docMk/>
            <pc:sldMk cId="2944765398" sldId="2451"/>
            <ac:picMk id="5" creationId="{A8E8853C-E7C7-4149-7A4A-D41E2DDF6150}"/>
          </ac:picMkLst>
        </pc:picChg>
        <pc:picChg chg="del">
          <ac:chgData name="Marek Vacula" userId="49d2b7009f2e6653" providerId="LiveId" clId="{436996D1-386F-43BF-841A-DA18AD038584}" dt="2023-11-27T17:55:51.134" v="62" actId="478"/>
          <ac:picMkLst>
            <pc:docMk/>
            <pc:sldMk cId="2944765398" sldId="2451"/>
            <ac:picMk id="29" creationId="{388E586C-439D-675A-5F2A-977CA39B2682}"/>
          </ac:picMkLst>
        </pc:picChg>
        <pc:cxnChg chg="mod">
          <ac:chgData name="Marek Vacula" userId="49d2b7009f2e6653" providerId="LiveId" clId="{436996D1-386F-43BF-841A-DA18AD038584}" dt="2023-11-27T17:57:25.030" v="197" actId="14100"/>
          <ac:cxnSpMkLst>
            <pc:docMk/>
            <pc:sldMk cId="2944765398" sldId="2451"/>
            <ac:cxnSpMk id="19" creationId="{112CDB30-8A3C-9ACA-DDC0-F8975C485CF8}"/>
          </ac:cxnSpMkLst>
        </pc:cxnChg>
        <pc:cxnChg chg="mod">
          <ac:chgData name="Marek Vacula" userId="49d2b7009f2e6653" providerId="LiveId" clId="{436996D1-386F-43BF-841A-DA18AD038584}" dt="2023-11-27T17:56:33.021" v="72" actId="14100"/>
          <ac:cxnSpMkLst>
            <pc:docMk/>
            <pc:sldMk cId="2944765398" sldId="2451"/>
            <ac:cxnSpMk id="34" creationId="{D2E90EA3-B61A-30FD-35A1-73AAFEC28A28}"/>
          </ac:cxnSpMkLst>
        </pc:cxnChg>
        <pc:cxnChg chg="mod">
          <ac:chgData name="Marek Vacula" userId="49d2b7009f2e6653" providerId="LiveId" clId="{436996D1-386F-43BF-841A-DA18AD038584}" dt="2023-11-27T17:57:17.371" v="195" actId="1076"/>
          <ac:cxnSpMkLst>
            <pc:docMk/>
            <pc:sldMk cId="2944765398" sldId="2451"/>
            <ac:cxnSpMk id="36" creationId="{3A986115-279C-370C-1250-349E8D8011FC}"/>
          </ac:cxnSpMkLst>
        </pc:cxnChg>
        <pc:cxnChg chg="mod">
          <ac:chgData name="Marek Vacula" userId="49d2b7009f2e6653" providerId="LiveId" clId="{436996D1-386F-43BF-841A-DA18AD038584}" dt="2023-11-27T17:57:22.171" v="196" actId="1076"/>
          <ac:cxnSpMkLst>
            <pc:docMk/>
            <pc:sldMk cId="2944765398" sldId="2451"/>
            <ac:cxnSpMk id="38" creationId="{B0941D9A-A0B5-5392-94BA-3F893A771690}"/>
          </ac:cxnSpMkLst>
        </pc:cxnChg>
      </pc:sldChg>
      <pc:sldChg chg="del">
        <pc:chgData name="Marek Vacula" userId="49d2b7009f2e6653" providerId="LiveId" clId="{436996D1-386F-43BF-841A-DA18AD038584}" dt="2023-11-27T18:12:45.659" v="1213" actId="47"/>
        <pc:sldMkLst>
          <pc:docMk/>
          <pc:sldMk cId="714960598" sldId="2454"/>
        </pc:sldMkLst>
      </pc:sldChg>
      <pc:sldChg chg="del">
        <pc:chgData name="Marek Vacula" userId="49d2b7009f2e6653" providerId="LiveId" clId="{436996D1-386F-43BF-841A-DA18AD038584}" dt="2023-11-27T18:12:47.070" v="1214" actId="47"/>
        <pc:sldMkLst>
          <pc:docMk/>
          <pc:sldMk cId="3516891798" sldId="2456"/>
        </pc:sldMkLst>
      </pc:sldChg>
      <pc:sldChg chg="addSp delSp modSp mod">
        <pc:chgData name="Marek Vacula" userId="49d2b7009f2e6653" providerId="LiveId" clId="{436996D1-386F-43BF-841A-DA18AD038584}" dt="2023-11-27T18:11:22.784" v="1208" actId="20577"/>
        <pc:sldMkLst>
          <pc:docMk/>
          <pc:sldMk cId="1649098948" sldId="2462"/>
        </pc:sldMkLst>
        <pc:spChg chg="mod">
          <ac:chgData name="Marek Vacula" userId="49d2b7009f2e6653" providerId="LiveId" clId="{436996D1-386F-43BF-841A-DA18AD038584}" dt="2023-11-27T18:11:22.784" v="1208" actId="20577"/>
          <ac:spMkLst>
            <pc:docMk/>
            <pc:sldMk cId="1649098948" sldId="2462"/>
            <ac:spMk id="6" creationId="{F3C89A40-EEAA-43AB-9A3A-B2CFDE450F1B}"/>
          </ac:spMkLst>
        </pc:spChg>
        <pc:picChg chg="add mod">
          <ac:chgData name="Marek Vacula" userId="49d2b7009f2e6653" providerId="LiveId" clId="{436996D1-386F-43BF-841A-DA18AD038584}" dt="2023-11-27T17:54:04.068" v="5" actId="1076"/>
          <ac:picMkLst>
            <pc:docMk/>
            <pc:sldMk cId="1649098948" sldId="2462"/>
            <ac:picMk id="4" creationId="{12FF8922-EA24-EE9C-87BD-A1AAF1608018}"/>
          </ac:picMkLst>
        </pc:picChg>
        <pc:picChg chg="del">
          <ac:chgData name="Marek Vacula" userId="49d2b7009f2e6653" providerId="LiveId" clId="{436996D1-386F-43BF-841A-DA18AD038584}" dt="2023-11-27T17:53:37.529" v="0" actId="478"/>
          <ac:picMkLst>
            <pc:docMk/>
            <pc:sldMk cId="1649098948" sldId="2462"/>
            <ac:picMk id="13" creationId="{22518D4D-DCA1-E9FE-1D03-9DC1962042C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11/27/2023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11/27/2023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microsoft.com/office/2007/relationships/hdphoto" Target="../media/hdphoto1.wdp"/><Relationship Id="rId7" Type="http://schemas.openxmlformats.org/officeDocument/2006/relationships/image" Target="../media/image1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Integral/derivative calculator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Marek Vacula, 2023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GOal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Symbolic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Symbolic general and numeric exact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Derivative in point </a:t>
            </a:r>
            <a:r>
              <a:rPr lang="en-US" i="1" dirty="0"/>
              <a:t>x</a:t>
            </a:r>
            <a:r>
              <a:rPr lang="en-US" sz="1050" i="1" dirty="0"/>
              <a:t>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Definite integral </a:t>
            </a:r>
            <a:r>
              <a:rPr lang="en-US" i="1" dirty="0"/>
              <a:t>a</a:t>
            </a:r>
            <a:r>
              <a:rPr lang="en-US" dirty="0"/>
              <a:t>=&gt;</a:t>
            </a:r>
            <a:r>
              <a:rPr lang="en-US" i="1" dirty="0"/>
              <a:t>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Compact GUI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FF8922-EA24-EE9C-87BD-A1AAF1608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52" y="909421"/>
            <a:ext cx="6660567" cy="461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principles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39" y="1546138"/>
            <a:ext cx="3017520" cy="464871"/>
          </a:xfrm>
        </p:spPr>
        <p:txBody>
          <a:bodyPr/>
          <a:lstStyle/>
          <a:p>
            <a:r>
              <a:rPr lang="en-US" dirty="0"/>
              <a:t>Code implementation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286" y="2133045"/>
            <a:ext cx="5370902" cy="441303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cs typeface="Biome Light" panose="020B0303030204020804" pitchFamily="34" charset="0"/>
              </a:rPr>
              <a:t>Derivative: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cs typeface="Biome Light" panose="020B0303030204020804" pitchFamily="34" charset="0"/>
              </a:rPr>
              <a:t>Set h </a:t>
            </a:r>
            <a:r>
              <a:rPr lang="en-US" dirty="0">
                <a:cs typeface="Biome Light" panose="020B0303030204020804" pitchFamily="34" charset="0"/>
              </a:rPr>
              <a:t>to a very small number, since it can’t be 0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cs typeface="Biome Light" panose="020B0303030204020804" pitchFamily="34" charset="0"/>
              </a:rPr>
              <a:t>Substitute symbolic function into the modified limit formula</a:t>
            </a:r>
          </a:p>
          <a:p>
            <a:pPr marL="0" indent="0">
              <a:buNone/>
            </a:pPr>
            <a:r>
              <a:rPr lang="en-US" b="1" dirty="0"/>
              <a:t>Integral:</a:t>
            </a:r>
          </a:p>
          <a:p>
            <a:r>
              <a:rPr lang="en-US" dirty="0"/>
              <a:t>Not one universal method</a:t>
            </a:r>
          </a:p>
          <a:p>
            <a:r>
              <a:rPr lang="en-US" dirty="0"/>
              <a:t>Independent calculation for indefinite and definite integral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/>
              <a:t>SymPy</a:t>
            </a:r>
            <a:r>
              <a:rPr lang="en-US" dirty="0"/>
              <a:t> integrate() uses various methods:</a:t>
            </a:r>
          </a:p>
          <a:p>
            <a:pPr lvl="1"/>
            <a:r>
              <a:rPr lang="en-US" dirty="0"/>
              <a:t>Antiderivative for integrand - table lookup</a:t>
            </a:r>
          </a:p>
          <a:p>
            <a:pPr lvl="1"/>
            <a:r>
              <a:rPr lang="en-US" dirty="0" err="1"/>
              <a:t>Risch</a:t>
            </a:r>
            <a:r>
              <a:rPr lang="en-US" dirty="0"/>
              <a:t>-Norman algorithm</a:t>
            </a:r>
          </a:p>
          <a:p>
            <a:pPr lvl="1"/>
            <a:r>
              <a:rPr lang="en-US" dirty="0"/>
              <a:t>Meijer G-functions – general functions as particular cases</a:t>
            </a:r>
          </a:p>
          <a:p>
            <a:pPr lvl="1"/>
            <a:r>
              <a:rPr lang="en-US" dirty="0"/>
              <a:t>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pic>
        <p:nvPicPr>
          <p:cNvPr id="1028" name="Picture 4" descr="Limit Definition Of Derivative (Defined w/ Examples!)">
            <a:extLst>
              <a:ext uri="{FF2B5EF4-FFF2-40B4-BE49-F238E27FC236}">
                <a16:creationId xmlns:a16="http://schemas.microsoft.com/office/drawing/2014/main" id="{FDA141D7-15C2-B303-E97D-CA899ECE8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27" y="395424"/>
            <a:ext cx="2780146" cy="156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6FD6E1-210E-EC89-64C7-29161B910A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812" y="1842221"/>
            <a:ext cx="4296375" cy="191479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597B567-7754-EDD9-679C-8735E0CF078C}"/>
              </a:ext>
            </a:extLst>
          </p:cNvPr>
          <p:cNvCxnSpPr>
            <a:cxnSpLocks/>
          </p:cNvCxnSpPr>
          <p:nvPr/>
        </p:nvCxnSpPr>
        <p:spPr>
          <a:xfrm flipH="1">
            <a:off x="4790060" y="2799617"/>
            <a:ext cx="1639226" cy="5417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F6EDA717-82D7-1590-BCBE-E960BD8695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4608" y="5434831"/>
            <a:ext cx="1613415" cy="29939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60C27FC-7B95-1E56-8B2F-C59A16E8DD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7939" y="5917341"/>
            <a:ext cx="5496692" cy="628738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937005F-192D-A664-10B7-76F7EFA8ADCB}"/>
              </a:ext>
            </a:extLst>
          </p:cNvPr>
          <p:cNvCxnSpPr>
            <a:cxnSpLocks/>
          </p:cNvCxnSpPr>
          <p:nvPr/>
        </p:nvCxnSpPr>
        <p:spPr>
          <a:xfrm flipH="1">
            <a:off x="6429286" y="5917341"/>
            <a:ext cx="415345" cy="1501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FF7444A4-4944-E4CE-D902-3F81B2CFCC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3231" y="3914978"/>
            <a:ext cx="3077004" cy="1733792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00ABB44-E44C-4BA5-A66E-CB799AFBEE09}"/>
              </a:ext>
            </a:extLst>
          </p:cNvPr>
          <p:cNvCxnSpPr/>
          <p:nvPr/>
        </p:nvCxnSpPr>
        <p:spPr>
          <a:xfrm flipH="1">
            <a:off x="4096285" y="3649054"/>
            <a:ext cx="2333001" cy="11328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90A3D3-ADDC-FD66-F1FD-B01197EE517B}"/>
              </a:ext>
            </a:extLst>
          </p:cNvPr>
          <p:cNvCxnSpPr>
            <a:cxnSpLocks/>
          </p:cNvCxnSpPr>
          <p:nvPr/>
        </p:nvCxnSpPr>
        <p:spPr>
          <a:xfrm>
            <a:off x="3700329" y="1204957"/>
            <a:ext cx="2728957" cy="13260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E8853C-E7C7-4149-7A4A-D41E2DDF61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904"/>
          <a:stretch/>
        </p:blipFill>
        <p:spPr>
          <a:xfrm>
            <a:off x="1139473" y="3189840"/>
            <a:ext cx="4077689" cy="346507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56373"/>
            <a:ext cx="5251450" cy="933140"/>
          </a:xfrm>
        </p:spPr>
        <p:txBody>
          <a:bodyPr>
            <a:normAutofit fontScale="90000"/>
          </a:bodyPr>
          <a:lstStyle/>
          <a:p>
            <a:r>
              <a:rPr lang="en-US" dirty="0"/>
              <a:t>Algorithm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24871" y="1189513"/>
            <a:ext cx="2834640" cy="365125"/>
          </a:xfrm>
        </p:spPr>
        <p:txBody>
          <a:bodyPr/>
          <a:lstStyle/>
          <a:p>
            <a:r>
              <a:rPr lang="en-US" dirty="0"/>
              <a:t>In a nutshell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C9E763-2DAF-E4B0-124A-D8861664F05A}"/>
              </a:ext>
            </a:extLst>
          </p:cNvPr>
          <p:cNvSpPr txBox="1"/>
          <p:nvPr/>
        </p:nvSpPr>
        <p:spPr>
          <a:xfrm>
            <a:off x="5811141" y="1985462"/>
            <a:ext cx="626406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GUI initialization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 selection (2 cases)                                          radio buttons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Function input                                                                  entry 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Bounds – specific to mode selected                              entry box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Derivative: 1 integer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Integral: 2 integer values	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separated by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Calculate                                                                       push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 if function valid inside d/</a:t>
            </a:r>
            <a:r>
              <a:rPr lang="en-US" dirty="0" err="1"/>
              <a:t>i</a:t>
            </a:r>
            <a:r>
              <a:rPr lang="en-US" dirty="0"/>
              <a:t>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Symbolic notation conversion check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Non-constant function check (“x” in string)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 if bounds valid for selected modes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d/</a:t>
            </a:r>
            <a:r>
              <a:rPr lang="en-US" dirty="0" err="1"/>
              <a:t>i</a:t>
            </a:r>
            <a:r>
              <a:rPr lang="en-US" dirty="0"/>
              <a:t> function fully executed - success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Calculate general formula and exact value in d/I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Print formatted output                                                   text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09E4C35-8234-059D-6B96-E5194E3AE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81" y="1771818"/>
            <a:ext cx="4820323" cy="5906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455BC4E-C53E-B85A-05D0-B4EEC6600A58}"/>
              </a:ext>
            </a:extLst>
          </p:cNvPr>
          <p:cNvSpPr txBox="1"/>
          <p:nvPr/>
        </p:nvSpPr>
        <p:spPr>
          <a:xfrm>
            <a:off x="1076271" y="1290347"/>
            <a:ext cx="379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Inside derivative and integral function: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427606-7776-7FA7-4B44-ADB82EE91D0B}"/>
              </a:ext>
            </a:extLst>
          </p:cNvPr>
          <p:cNvSpPr txBox="1"/>
          <p:nvPr/>
        </p:nvSpPr>
        <p:spPr>
          <a:xfrm>
            <a:off x="1187865" y="2734677"/>
            <a:ext cx="3963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calculate button’s command function: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A55F9F-9C92-CDF4-894D-FA377041D2DA}"/>
              </a:ext>
            </a:extLst>
          </p:cNvPr>
          <p:cNvSpPr txBox="1"/>
          <p:nvPr/>
        </p:nvSpPr>
        <p:spPr>
          <a:xfrm>
            <a:off x="10621385" y="1995956"/>
            <a:ext cx="14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GUI element: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12CDB30-8A3C-9ACA-DDC0-F8975C485CF8}"/>
              </a:ext>
            </a:extLst>
          </p:cNvPr>
          <p:cNvCxnSpPr>
            <a:cxnSpLocks/>
          </p:cNvCxnSpPr>
          <p:nvPr/>
        </p:nvCxnSpPr>
        <p:spPr>
          <a:xfrm rot="10800000" flipV="1">
            <a:off x="4406587" y="3807361"/>
            <a:ext cx="2323764" cy="73900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FBB5974-C1E1-588F-FE45-1C7F9C8AECA5}"/>
              </a:ext>
            </a:extLst>
          </p:cNvPr>
          <p:cNvCxnSpPr>
            <a:cxnSpLocks/>
          </p:cNvCxnSpPr>
          <p:nvPr/>
        </p:nvCxnSpPr>
        <p:spPr>
          <a:xfrm flipH="1" flipV="1">
            <a:off x="10622422" y="2067134"/>
            <a:ext cx="76913" cy="41712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2E90EA3-B61A-30FD-35A1-73AAFEC28A28}"/>
              </a:ext>
            </a:extLst>
          </p:cNvPr>
          <p:cNvCxnSpPr>
            <a:cxnSpLocks/>
          </p:cNvCxnSpPr>
          <p:nvPr/>
        </p:nvCxnSpPr>
        <p:spPr>
          <a:xfrm flipH="1" flipV="1">
            <a:off x="3725966" y="3736872"/>
            <a:ext cx="2529555" cy="944425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3A986115-279C-370C-1250-349E8D8011FC}"/>
              </a:ext>
            </a:extLst>
          </p:cNvPr>
          <p:cNvCxnSpPr/>
          <p:nvPr/>
        </p:nvCxnSpPr>
        <p:spPr>
          <a:xfrm rot="10800000">
            <a:off x="4032722" y="4085823"/>
            <a:ext cx="1871530" cy="769596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0941D9A-A0B5-5392-94BA-3F893A771690}"/>
              </a:ext>
            </a:extLst>
          </p:cNvPr>
          <p:cNvCxnSpPr/>
          <p:nvPr/>
        </p:nvCxnSpPr>
        <p:spPr>
          <a:xfrm flipH="1">
            <a:off x="3643579" y="4681297"/>
            <a:ext cx="132490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>
            <a:extLst>
              <a:ext uri="{FF2B5EF4-FFF2-40B4-BE49-F238E27FC236}">
                <a16:creationId xmlns:a16="http://schemas.microsoft.com/office/drawing/2014/main" id="{FAAB2787-6A77-4A87-993D-DDAF92418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46288" y="207135"/>
            <a:ext cx="11002962" cy="823913"/>
          </a:xfrm>
        </p:spPr>
        <p:txBody>
          <a:bodyPr>
            <a:normAutofit/>
          </a:bodyPr>
          <a:lstStyle/>
          <a:p>
            <a:r>
              <a:rPr lang="en-US" sz="4800" dirty="0"/>
              <a:t>Gui features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B73D79-AF3F-41DF-6052-9080746FF243}"/>
              </a:ext>
            </a:extLst>
          </p:cNvPr>
          <p:cNvSpPr txBox="1"/>
          <p:nvPr/>
        </p:nvSpPr>
        <p:spPr>
          <a:xfrm>
            <a:off x="307068" y="1018554"/>
            <a:ext cx="706088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Entire GUI is a custom class (OOP)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Scalable window – sticky = N+S+E+W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Creates grid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Creates widgets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Entry boxes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Disabled until mode is selected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Clear on click – bind function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Clear and insert text based on mode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Text fields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Clear and insert text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Radio buttons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Hold value to determine mode and update text fields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Push button – disabled at first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LAMBDA 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Anonymous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Short-term and simple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Single expression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EEFF7E-664A-5373-6D64-4DF4AC3BC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779" y="243924"/>
            <a:ext cx="4080188" cy="21104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F0EF34-05FE-55DF-64E0-79B04D8AC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960" y="2579285"/>
            <a:ext cx="2629267" cy="4572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F0DC39A-07E3-E5B1-20DB-C9783CE1A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3015" y="2682156"/>
            <a:ext cx="3888985" cy="27871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FF4D026-9873-D107-5A69-6E85C98FB7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6882" y="4741144"/>
            <a:ext cx="4885235" cy="1727159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4D8FE0-A8DE-9B5F-3FB3-73904153FC8C}"/>
              </a:ext>
            </a:extLst>
          </p:cNvPr>
          <p:cNvCxnSpPr>
            <a:cxnSpLocks/>
          </p:cNvCxnSpPr>
          <p:nvPr/>
        </p:nvCxnSpPr>
        <p:spPr>
          <a:xfrm>
            <a:off x="7139354" y="2761286"/>
            <a:ext cx="1643897" cy="6078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095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2">
            <a:extLst>
              <a:ext uri="{FF2B5EF4-FFF2-40B4-BE49-F238E27FC236}">
                <a16:creationId xmlns:a16="http://schemas.microsoft.com/office/drawing/2014/main" id="{93863800-85E5-44A7-96E9-521CE8826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spc="300" dirty="0"/>
              <a:t>assessment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09A73-2FDB-4725-9558-77B4ACF92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539898"/>
            <a:ext cx="5157787" cy="494506"/>
          </a:xfrm>
        </p:spPr>
        <p:txBody>
          <a:bodyPr>
            <a:normAutofit fontScale="92500" lnSpcReduction="20000"/>
          </a:bodyPr>
          <a:lstStyle/>
          <a:p>
            <a:r>
              <a:rPr lang="en-US" spc="300" dirty="0"/>
              <a:t>Most difficult</a:t>
            </a:r>
            <a:endParaRPr lang="en-US" spc="300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BB0776-0624-4A97-8BD3-03CF60228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72004" y="1539898"/>
            <a:ext cx="5183188" cy="494506"/>
          </a:xfrm>
        </p:spPr>
        <p:txBody>
          <a:bodyPr>
            <a:normAutofit fontScale="92500" lnSpcReduction="20000"/>
          </a:bodyPr>
          <a:lstStyle/>
          <a:p>
            <a:r>
              <a:rPr lang="en-US" spc="300" dirty="0">
                <a:solidFill>
                  <a:schemeClr val="tx1"/>
                </a:solidFill>
              </a:rPr>
              <a:t>Most interesting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D0F54D-A602-4D35-8BE1-6B9BE8078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07" y="1967652"/>
            <a:ext cx="6212717" cy="215656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Exceptions - hardest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Weren’t universal for d/</a:t>
            </a:r>
            <a:r>
              <a:rPr lang="en-US" sz="1200" dirty="0" err="1">
                <a:solidFill>
                  <a:schemeClr val="tx1"/>
                </a:solidFill>
              </a:rPr>
              <a:t>i</a:t>
            </a:r>
            <a:r>
              <a:rPr lang="en-US" sz="1200" dirty="0">
                <a:solidFill>
                  <a:schemeClr val="tx1"/>
                </a:solidFill>
              </a:rPr>
              <a:t> functions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200" dirty="0"/>
              <a:t>Posed errors that I didn’t manage to trace in code and had to create a different exception for the same thing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I did not manage to make such an exception that would allow input of constant (number-only) functions or multivariable functions without compromising the functionality of code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200" dirty="0"/>
              <a:t>The code still accepts invalid functions or syntax if it contains “x” as well – did not find a workaround</a:t>
            </a:r>
            <a:endParaRPr lang="en-US" sz="12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GUI – moderately difficult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200" dirty="0"/>
              <a:t>Button callbacks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200" dirty="0"/>
              <a:t>OOP – make it all a class, keep track of the layout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200" dirty="0"/>
              <a:t>Figure out the specifics – I spent a lot of time researching individual details (i.e.  </a:t>
            </a:r>
            <a:r>
              <a:rPr lang="en-US" sz="1200" dirty="0" err="1"/>
              <a:t>resizability</a:t>
            </a:r>
            <a:r>
              <a:rPr lang="en-US" sz="1200" dirty="0"/>
              <a:t> via sticky, Lambda functions, bind, …)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12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FBC808-1837-4C36-BFF0-135B8C1042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09430" y="2085074"/>
            <a:ext cx="5682570" cy="20391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The math behind it all – I have learnt a lot of new things about methods of integration applicable to both elementary and special functions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 err="1"/>
              <a:t>SymPy</a:t>
            </a:r>
            <a:r>
              <a:rPr lang="en-US" sz="1400" dirty="0"/>
              <a:t> implementation – ability to type in any function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/>
              <a:t>GUI class – all in one place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E69FE38-B9E0-4441-8A00-92DDB88DF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D9C36BB-0793-C7EF-D10F-385156FA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83" y="4432980"/>
            <a:ext cx="5756868" cy="2035323"/>
          </a:xfrm>
          <a:prstGeom prst="rect">
            <a:avLst/>
          </a:prstGeom>
        </p:spPr>
      </p:pic>
      <p:pic>
        <p:nvPicPr>
          <p:cNvPr id="1026" name="Picture 2" descr="SymPy - Wikipedia">
            <a:extLst>
              <a:ext uri="{FF2B5EF4-FFF2-40B4-BE49-F238E27FC236}">
                <a16:creationId xmlns:a16="http://schemas.microsoft.com/office/drawing/2014/main" id="{DA849F78-B5F2-E0D2-6990-3E7D01FD9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833" y="3202826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265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THANK YOU!</a:t>
            </a:r>
          </a:p>
        </p:txBody>
      </p:sp>
      <p:pic>
        <p:nvPicPr>
          <p:cNvPr id="24" name="Online Image Placeholder 23" descr="User">
            <a:extLst>
              <a:ext uri="{FF2B5EF4-FFF2-40B4-BE49-F238E27FC236}">
                <a16:creationId xmlns:a16="http://schemas.microsoft.com/office/drawing/2014/main" id="{E896B487-8C07-495F-95BF-B8F4960E1E8D}"/>
              </a:ext>
            </a:extLst>
          </p:cNvPr>
          <p:cNvPicPr>
            <a:picLocks noGrp="1" noChangeAspect="1"/>
          </p:cNvPicPr>
          <p:nvPr>
            <p:ph type="clipArt" sz="quarter" idx="19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/>
      </p:pic>
      <p:pic>
        <p:nvPicPr>
          <p:cNvPr id="12" name="Online Image Placeholder 11" descr="Employee badge outline">
            <a:extLst>
              <a:ext uri="{FF2B5EF4-FFF2-40B4-BE49-F238E27FC236}">
                <a16:creationId xmlns:a16="http://schemas.microsoft.com/office/drawing/2014/main" id="{4E709B75-16EA-4581-AED9-567DEF45A6B2}"/>
              </a:ext>
            </a:extLst>
          </p:cNvPr>
          <p:cNvPicPr>
            <a:picLocks noGrp="1" noChangeAspect="1"/>
          </p:cNvPicPr>
          <p:nvPr>
            <p:ph type="clipArt" sz="quarter" idx="20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730873" y="3118670"/>
            <a:ext cx="730250" cy="730250"/>
          </a:xfrm>
        </p:spPr>
      </p:pic>
      <p:pic>
        <p:nvPicPr>
          <p:cNvPr id="28" name="Online Image Placeholder 27" descr="Envelope">
            <a:extLst>
              <a:ext uri="{FF2B5EF4-FFF2-40B4-BE49-F238E27FC236}">
                <a16:creationId xmlns:a16="http://schemas.microsoft.com/office/drawing/2014/main" id="{D4D09222-33EB-4F99-9A89-51E2E1E97584}"/>
              </a:ext>
            </a:extLst>
          </p:cNvPr>
          <p:cNvPicPr>
            <a:picLocks noGrp="1" noChangeAspect="1"/>
          </p:cNvPicPr>
          <p:nvPr>
            <p:ph type="clipArt" sz="quarter" idx="21"/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070B25-2BBC-49AC-9CFA-1CD7195DF2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Marek Vacula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E2524A0-105C-4170-BB48-CD0756FB3D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246960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E57A531-5B0F-485D-A015-BC78AD089BA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dirty="0"/>
              <a:t>246960@vutbr.cz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" id="{969BE826-8665-45F1-A77E-2C1BF61E0D92}" vid="{76896FC0-3EF9-4C10-B34C-BB4B0D9C6D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E4EAC9-33DC-4CF0-BA31-C98F61CE478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02A8ED-1331-4C1D-8649-743D7BE164D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3D5DB56-3A71-4638-9571-EE877FD66E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{B1105B80-88A5-4375-9EFA-13247B8A9054}tf55661986_win32</Template>
  <TotalTime>198</TotalTime>
  <Words>477</Words>
  <Application>Microsoft Office PowerPoint</Application>
  <PresentationFormat>Widescreen</PresentationFormat>
  <Paragraphs>87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Integral/derivative calculator</vt:lpstr>
      <vt:lpstr>GOal</vt:lpstr>
      <vt:lpstr>Mathematical principles</vt:lpstr>
      <vt:lpstr>Algorithm </vt:lpstr>
      <vt:lpstr>Gui features</vt:lpstr>
      <vt:lpstr>assessment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Integral/derivative calculator</dc:title>
  <dc:creator>Marek Vacula</dc:creator>
  <cp:lastModifiedBy>Marek Vacula</cp:lastModifiedBy>
  <cp:revision>1</cp:revision>
  <dcterms:created xsi:type="dcterms:W3CDTF">2023-11-26T16:07:07Z</dcterms:created>
  <dcterms:modified xsi:type="dcterms:W3CDTF">2023-11-27T18:16:02Z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