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3" r:id="rId4"/>
  </p:sldMasterIdLst>
  <p:sldIdLst>
    <p:sldId id="256" r:id="rId5"/>
    <p:sldId id="257" r:id="rId6"/>
    <p:sldId id="258" r:id="rId7"/>
    <p:sldId id="259"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2EA00E-E21D-4F85-AB2D-66FD30F28A12}" v="1" dt="2022-05-15T01:07:38.7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snapToObjects="1">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CO GUADALUPE LOPEZ PINEDA" userId="S::francisco.lopezp@uanl.edu.mx::5edcd0f8-4889-4294-8b8b-8069170bccac" providerId="AD" clId="Web-{472EA00E-E21D-4F85-AB2D-66FD30F28A12}"/>
    <pc:docChg chg="delSld">
      <pc:chgData name="FRANCISCO GUADALUPE LOPEZ PINEDA" userId="S::francisco.lopezp@uanl.edu.mx::5edcd0f8-4889-4294-8b8b-8069170bccac" providerId="AD" clId="Web-{472EA00E-E21D-4F85-AB2D-66FD30F28A12}" dt="2022-05-15T01:07:38.781" v="0"/>
      <pc:docMkLst>
        <pc:docMk/>
      </pc:docMkLst>
      <pc:sldChg chg="del">
        <pc:chgData name="FRANCISCO GUADALUPE LOPEZ PINEDA" userId="S::francisco.lopezp@uanl.edu.mx::5edcd0f8-4889-4294-8b8b-8069170bccac" providerId="AD" clId="Web-{472EA00E-E21D-4F85-AB2D-66FD30F28A12}" dt="2022-05-15T01:07:38.781" v="0"/>
        <pc:sldMkLst>
          <pc:docMk/>
          <pc:sldMk cId="119898093" sldId="26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45230B-C1EF-473B-BC91-6EC53EBCBEB6}"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CBCFE755-A1C6-4B2E-94A5-FF1BD1DA00FB}">
      <dgm:prSet/>
      <dgm:spPr/>
      <dgm:t>
        <a:bodyPr/>
        <a:lstStyle/>
        <a:p>
          <a:r>
            <a:rPr lang="es-MX"/>
            <a:t>Hector Ivan Ochoa Martinez:</a:t>
          </a:r>
          <a:endParaRPr lang="en-US"/>
        </a:p>
      </dgm:t>
    </dgm:pt>
    <dgm:pt modelId="{5EEE3DE5-E4C0-4402-9BEB-128E693A7D9E}" type="parTrans" cxnId="{91F396BD-E4F1-4A5E-A904-9B7A301399D1}">
      <dgm:prSet/>
      <dgm:spPr/>
      <dgm:t>
        <a:bodyPr/>
        <a:lstStyle/>
        <a:p>
          <a:endParaRPr lang="en-US"/>
        </a:p>
      </dgm:t>
    </dgm:pt>
    <dgm:pt modelId="{2F297102-6799-4906-BB69-80AEA710D1F6}" type="sibTrans" cxnId="{91F396BD-E4F1-4A5E-A904-9B7A301399D1}">
      <dgm:prSet/>
      <dgm:spPr/>
      <dgm:t>
        <a:bodyPr/>
        <a:lstStyle/>
        <a:p>
          <a:endParaRPr lang="en-US"/>
        </a:p>
      </dgm:t>
    </dgm:pt>
    <dgm:pt modelId="{0694A372-8F90-4973-AF0B-8D369881EA16}">
      <dgm:prSet/>
      <dgm:spPr/>
      <dgm:t>
        <a:bodyPr/>
        <a:lstStyle/>
        <a:p>
          <a:r>
            <a:rPr lang="es-MX"/>
            <a:t>Francisco Guadalupe Lopez Pineda: 2127949</a:t>
          </a:r>
          <a:endParaRPr lang="en-US"/>
        </a:p>
      </dgm:t>
    </dgm:pt>
    <dgm:pt modelId="{F6F65997-42E3-454D-8C50-9F8A522E7345}" type="parTrans" cxnId="{33E82E21-8365-45FA-90F7-7D32C4BD6728}">
      <dgm:prSet/>
      <dgm:spPr/>
      <dgm:t>
        <a:bodyPr/>
        <a:lstStyle/>
        <a:p>
          <a:endParaRPr lang="en-US"/>
        </a:p>
      </dgm:t>
    </dgm:pt>
    <dgm:pt modelId="{F50D7F33-AE31-4231-AD53-2B7DEC8DA79D}" type="sibTrans" cxnId="{33E82E21-8365-45FA-90F7-7D32C4BD6728}">
      <dgm:prSet/>
      <dgm:spPr/>
      <dgm:t>
        <a:bodyPr/>
        <a:lstStyle/>
        <a:p>
          <a:endParaRPr lang="en-US"/>
        </a:p>
      </dgm:t>
    </dgm:pt>
    <dgm:pt modelId="{8F3A1EA9-3DA5-450E-95D4-26014CB36BE2}">
      <dgm:prSet/>
      <dgm:spPr/>
      <dgm:t>
        <a:bodyPr/>
        <a:lstStyle/>
        <a:p>
          <a:r>
            <a:rPr lang="es-MX"/>
            <a:t>Jose Miguel Ortiz Rendon : 2010061</a:t>
          </a:r>
          <a:endParaRPr lang="en-US"/>
        </a:p>
      </dgm:t>
    </dgm:pt>
    <dgm:pt modelId="{84AD5084-EE92-4A83-960B-7CE78D4497B1}" type="parTrans" cxnId="{57AA1EA6-4727-463A-954B-DAFC79AC90C1}">
      <dgm:prSet/>
      <dgm:spPr/>
      <dgm:t>
        <a:bodyPr/>
        <a:lstStyle/>
        <a:p>
          <a:endParaRPr lang="en-US"/>
        </a:p>
      </dgm:t>
    </dgm:pt>
    <dgm:pt modelId="{5FFBEF10-60E4-4D57-8C4E-610B2727B4D6}" type="sibTrans" cxnId="{57AA1EA6-4727-463A-954B-DAFC79AC90C1}">
      <dgm:prSet/>
      <dgm:spPr/>
      <dgm:t>
        <a:bodyPr/>
        <a:lstStyle/>
        <a:p>
          <a:endParaRPr lang="en-US"/>
        </a:p>
      </dgm:t>
    </dgm:pt>
    <dgm:pt modelId="{7AFEAEFA-C43B-1A4C-B7F3-D390E5CE7771}" type="pres">
      <dgm:prSet presAssocID="{A445230B-C1EF-473B-BC91-6EC53EBCBEB6}" presName="outerComposite" presStyleCnt="0">
        <dgm:presLayoutVars>
          <dgm:chMax val="5"/>
          <dgm:dir/>
          <dgm:resizeHandles val="exact"/>
        </dgm:presLayoutVars>
      </dgm:prSet>
      <dgm:spPr/>
    </dgm:pt>
    <dgm:pt modelId="{FD9A2C87-E160-F44D-8DC4-409EB6CE8F9C}" type="pres">
      <dgm:prSet presAssocID="{A445230B-C1EF-473B-BC91-6EC53EBCBEB6}" presName="dummyMaxCanvas" presStyleCnt="0">
        <dgm:presLayoutVars/>
      </dgm:prSet>
      <dgm:spPr/>
    </dgm:pt>
    <dgm:pt modelId="{0E575D8D-D98E-DB4E-8D38-B1D85CDD3695}" type="pres">
      <dgm:prSet presAssocID="{A445230B-C1EF-473B-BC91-6EC53EBCBEB6}" presName="ThreeNodes_1" presStyleLbl="node1" presStyleIdx="0" presStyleCnt="3">
        <dgm:presLayoutVars>
          <dgm:bulletEnabled val="1"/>
        </dgm:presLayoutVars>
      </dgm:prSet>
      <dgm:spPr/>
    </dgm:pt>
    <dgm:pt modelId="{000D0706-2AAB-F94A-B3D9-4A359686314D}" type="pres">
      <dgm:prSet presAssocID="{A445230B-C1EF-473B-BC91-6EC53EBCBEB6}" presName="ThreeNodes_2" presStyleLbl="node1" presStyleIdx="1" presStyleCnt="3">
        <dgm:presLayoutVars>
          <dgm:bulletEnabled val="1"/>
        </dgm:presLayoutVars>
      </dgm:prSet>
      <dgm:spPr/>
    </dgm:pt>
    <dgm:pt modelId="{D2EE742F-EE01-1E40-B485-F8D30D93873D}" type="pres">
      <dgm:prSet presAssocID="{A445230B-C1EF-473B-BC91-6EC53EBCBEB6}" presName="ThreeNodes_3" presStyleLbl="node1" presStyleIdx="2" presStyleCnt="3">
        <dgm:presLayoutVars>
          <dgm:bulletEnabled val="1"/>
        </dgm:presLayoutVars>
      </dgm:prSet>
      <dgm:spPr/>
    </dgm:pt>
    <dgm:pt modelId="{9187F746-3809-0442-A996-E263719D5358}" type="pres">
      <dgm:prSet presAssocID="{A445230B-C1EF-473B-BC91-6EC53EBCBEB6}" presName="ThreeConn_1-2" presStyleLbl="fgAccFollowNode1" presStyleIdx="0" presStyleCnt="2">
        <dgm:presLayoutVars>
          <dgm:bulletEnabled val="1"/>
        </dgm:presLayoutVars>
      </dgm:prSet>
      <dgm:spPr/>
    </dgm:pt>
    <dgm:pt modelId="{F35EB13F-3F63-C140-BC90-07521647CAE9}" type="pres">
      <dgm:prSet presAssocID="{A445230B-C1EF-473B-BC91-6EC53EBCBEB6}" presName="ThreeConn_2-3" presStyleLbl="fgAccFollowNode1" presStyleIdx="1" presStyleCnt="2">
        <dgm:presLayoutVars>
          <dgm:bulletEnabled val="1"/>
        </dgm:presLayoutVars>
      </dgm:prSet>
      <dgm:spPr/>
    </dgm:pt>
    <dgm:pt modelId="{DDF7CDDC-A620-B74F-9EFB-58FE8CD0B29C}" type="pres">
      <dgm:prSet presAssocID="{A445230B-C1EF-473B-BC91-6EC53EBCBEB6}" presName="ThreeNodes_1_text" presStyleLbl="node1" presStyleIdx="2" presStyleCnt="3">
        <dgm:presLayoutVars>
          <dgm:bulletEnabled val="1"/>
        </dgm:presLayoutVars>
      </dgm:prSet>
      <dgm:spPr/>
    </dgm:pt>
    <dgm:pt modelId="{331D57DD-9636-7249-932F-F5289E39F469}" type="pres">
      <dgm:prSet presAssocID="{A445230B-C1EF-473B-BC91-6EC53EBCBEB6}" presName="ThreeNodes_2_text" presStyleLbl="node1" presStyleIdx="2" presStyleCnt="3">
        <dgm:presLayoutVars>
          <dgm:bulletEnabled val="1"/>
        </dgm:presLayoutVars>
      </dgm:prSet>
      <dgm:spPr/>
    </dgm:pt>
    <dgm:pt modelId="{356945F0-16A0-E74E-9C24-0A807D3836E3}" type="pres">
      <dgm:prSet presAssocID="{A445230B-C1EF-473B-BC91-6EC53EBCBEB6}" presName="ThreeNodes_3_text" presStyleLbl="node1" presStyleIdx="2" presStyleCnt="3">
        <dgm:presLayoutVars>
          <dgm:bulletEnabled val="1"/>
        </dgm:presLayoutVars>
      </dgm:prSet>
      <dgm:spPr/>
    </dgm:pt>
  </dgm:ptLst>
  <dgm:cxnLst>
    <dgm:cxn modelId="{42DD360E-C518-E14C-8186-3E54346AA4A0}" type="presOf" srcId="{CBCFE755-A1C6-4B2E-94A5-FF1BD1DA00FB}" destId="{0E575D8D-D98E-DB4E-8D38-B1D85CDD3695}" srcOrd="0" destOrd="0" presId="urn:microsoft.com/office/officeart/2005/8/layout/vProcess5"/>
    <dgm:cxn modelId="{33E82E21-8365-45FA-90F7-7D32C4BD6728}" srcId="{A445230B-C1EF-473B-BC91-6EC53EBCBEB6}" destId="{0694A372-8F90-4973-AF0B-8D369881EA16}" srcOrd="1" destOrd="0" parTransId="{F6F65997-42E3-454D-8C50-9F8A522E7345}" sibTransId="{F50D7F33-AE31-4231-AD53-2B7DEC8DA79D}"/>
    <dgm:cxn modelId="{008A7F25-342C-5F45-B2D5-798FC21C5940}" type="presOf" srcId="{2F297102-6799-4906-BB69-80AEA710D1F6}" destId="{9187F746-3809-0442-A996-E263719D5358}" srcOrd="0" destOrd="0" presId="urn:microsoft.com/office/officeart/2005/8/layout/vProcess5"/>
    <dgm:cxn modelId="{AC850028-BEF3-B74F-BE4E-CFE1756C1DD5}" type="presOf" srcId="{A445230B-C1EF-473B-BC91-6EC53EBCBEB6}" destId="{7AFEAEFA-C43B-1A4C-B7F3-D390E5CE7771}" srcOrd="0" destOrd="0" presId="urn:microsoft.com/office/officeart/2005/8/layout/vProcess5"/>
    <dgm:cxn modelId="{6C690439-402C-CC4C-8BE3-3C72FDEE33E3}" type="presOf" srcId="{8F3A1EA9-3DA5-450E-95D4-26014CB36BE2}" destId="{356945F0-16A0-E74E-9C24-0A807D3836E3}" srcOrd="1" destOrd="0" presId="urn:microsoft.com/office/officeart/2005/8/layout/vProcess5"/>
    <dgm:cxn modelId="{84D29064-77A3-FB40-A36E-357B0D9FE814}" type="presOf" srcId="{CBCFE755-A1C6-4B2E-94A5-FF1BD1DA00FB}" destId="{DDF7CDDC-A620-B74F-9EFB-58FE8CD0B29C}" srcOrd="1" destOrd="0" presId="urn:microsoft.com/office/officeart/2005/8/layout/vProcess5"/>
    <dgm:cxn modelId="{7E1CCD90-1AFB-A249-9EC7-1080F15699E9}" type="presOf" srcId="{F50D7F33-AE31-4231-AD53-2B7DEC8DA79D}" destId="{F35EB13F-3F63-C140-BC90-07521647CAE9}" srcOrd="0" destOrd="0" presId="urn:microsoft.com/office/officeart/2005/8/layout/vProcess5"/>
    <dgm:cxn modelId="{7FCA049C-3E72-BA44-8C14-124BFD17D5B6}" type="presOf" srcId="{0694A372-8F90-4973-AF0B-8D369881EA16}" destId="{000D0706-2AAB-F94A-B3D9-4A359686314D}" srcOrd="0" destOrd="0" presId="urn:microsoft.com/office/officeart/2005/8/layout/vProcess5"/>
    <dgm:cxn modelId="{57AA1EA6-4727-463A-954B-DAFC79AC90C1}" srcId="{A445230B-C1EF-473B-BC91-6EC53EBCBEB6}" destId="{8F3A1EA9-3DA5-450E-95D4-26014CB36BE2}" srcOrd="2" destOrd="0" parTransId="{84AD5084-EE92-4A83-960B-7CE78D4497B1}" sibTransId="{5FFBEF10-60E4-4D57-8C4E-610B2727B4D6}"/>
    <dgm:cxn modelId="{5F9720AD-73E1-4C46-806B-C59014DCE068}" type="presOf" srcId="{0694A372-8F90-4973-AF0B-8D369881EA16}" destId="{331D57DD-9636-7249-932F-F5289E39F469}" srcOrd="1" destOrd="0" presId="urn:microsoft.com/office/officeart/2005/8/layout/vProcess5"/>
    <dgm:cxn modelId="{983099B4-83C9-C04E-947A-30358D5DBFF0}" type="presOf" srcId="{8F3A1EA9-3DA5-450E-95D4-26014CB36BE2}" destId="{D2EE742F-EE01-1E40-B485-F8D30D93873D}" srcOrd="0" destOrd="0" presId="urn:microsoft.com/office/officeart/2005/8/layout/vProcess5"/>
    <dgm:cxn modelId="{91F396BD-E4F1-4A5E-A904-9B7A301399D1}" srcId="{A445230B-C1EF-473B-BC91-6EC53EBCBEB6}" destId="{CBCFE755-A1C6-4B2E-94A5-FF1BD1DA00FB}" srcOrd="0" destOrd="0" parTransId="{5EEE3DE5-E4C0-4402-9BEB-128E693A7D9E}" sibTransId="{2F297102-6799-4906-BB69-80AEA710D1F6}"/>
    <dgm:cxn modelId="{B2D112CA-31BC-6041-A402-2C9CB9F94109}" type="presParOf" srcId="{7AFEAEFA-C43B-1A4C-B7F3-D390E5CE7771}" destId="{FD9A2C87-E160-F44D-8DC4-409EB6CE8F9C}" srcOrd="0" destOrd="0" presId="urn:microsoft.com/office/officeart/2005/8/layout/vProcess5"/>
    <dgm:cxn modelId="{1136921A-41A2-A54C-86A7-54EC0DFDF0E7}" type="presParOf" srcId="{7AFEAEFA-C43B-1A4C-B7F3-D390E5CE7771}" destId="{0E575D8D-D98E-DB4E-8D38-B1D85CDD3695}" srcOrd="1" destOrd="0" presId="urn:microsoft.com/office/officeart/2005/8/layout/vProcess5"/>
    <dgm:cxn modelId="{84F0C4EF-BA7F-2847-A1FF-93FDF7A2A5F4}" type="presParOf" srcId="{7AFEAEFA-C43B-1A4C-B7F3-D390E5CE7771}" destId="{000D0706-2AAB-F94A-B3D9-4A359686314D}" srcOrd="2" destOrd="0" presId="urn:microsoft.com/office/officeart/2005/8/layout/vProcess5"/>
    <dgm:cxn modelId="{47D275C0-C11A-4D4B-8AF4-660F4E569AA1}" type="presParOf" srcId="{7AFEAEFA-C43B-1A4C-B7F3-D390E5CE7771}" destId="{D2EE742F-EE01-1E40-B485-F8D30D93873D}" srcOrd="3" destOrd="0" presId="urn:microsoft.com/office/officeart/2005/8/layout/vProcess5"/>
    <dgm:cxn modelId="{6151AC57-5061-D34F-AEBB-F28096C9A3EF}" type="presParOf" srcId="{7AFEAEFA-C43B-1A4C-B7F3-D390E5CE7771}" destId="{9187F746-3809-0442-A996-E263719D5358}" srcOrd="4" destOrd="0" presId="urn:microsoft.com/office/officeart/2005/8/layout/vProcess5"/>
    <dgm:cxn modelId="{71B0DE29-0AD2-0E44-BF48-8E2DA84A44B9}" type="presParOf" srcId="{7AFEAEFA-C43B-1A4C-B7F3-D390E5CE7771}" destId="{F35EB13F-3F63-C140-BC90-07521647CAE9}" srcOrd="5" destOrd="0" presId="urn:microsoft.com/office/officeart/2005/8/layout/vProcess5"/>
    <dgm:cxn modelId="{E91934BC-5831-8D42-BD9D-21E702E4B48A}" type="presParOf" srcId="{7AFEAEFA-C43B-1A4C-B7F3-D390E5CE7771}" destId="{DDF7CDDC-A620-B74F-9EFB-58FE8CD0B29C}" srcOrd="6" destOrd="0" presId="urn:microsoft.com/office/officeart/2005/8/layout/vProcess5"/>
    <dgm:cxn modelId="{87A90D79-D76F-D84A-96B2-87D16E9012A9}" type="presParOf" srcId="{7AFEAEFA-C43B-1A4C-B7F3-D390E5CE7771}" destId="{331D57DD-9636-7249-932F-F5289E39F469}" srcOrd="7" destOrd="0" presId="urn:microsoft.com/office/officeart/2005/8/layout/vProcess5"/>
    <dgm:cxn modelId="{0CF9D486-BE5D-5E48-BE19-2F8E82F73CAE}" type="presParOf" srcId="{7AFEAEFA-C43B-1A4C-B7F3-D390E5CE7771}" destId="{356945F0-16A0-E74E-9C24-0A807D3836E3}"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575D8D-D98E-DB4E-8D38-B1D85CDD3695}">
      <dsp:nvSpPr>
        <dsp:cNvPr id="0" name=""/>
        <dsp:cNvSpPr/>
      </dsp:nvSpPr>
      <dsp:spPr>
        <a:xfrm>
          <a:off x="0" y="0"/>
          <a:ext cx="8065214" cy="100488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MX" sz="2800" kern="1200"/>
            <a:t>Hector Ivan Ochoa Martinez:</a:t>
          </a:r>
          <a:endParaRPr lang="en-US" sz="2800" kern="1200"/>
        </a:p>
      </dsp:txBody>
      <dsp:txXfrm>
        <a:off x="29432" y="29432"/>
        <a:ext cx="6980863" cy="946023"/>
      </dsp:txXfrm>
    </dsp:sp>
    <dsp:sp modelId="{000D0706-2AAB-F94A-B3D9-4A359686314D}">
      <dsp:nvSpPr>
        <dsp:cNvPr id="0" name=""/>
        <dsp:cNvSpPr/>
      </dsp:nvSpPr>
      <dsp:spPr>
        <a:xfrm>
          <a:off x="711636" y="1172368"/>
          <a:ext cx="8065214" cy="1004887"/>
        </a:xfrm>
        <a:prstGeom prst="roundRect">
          <a:avLst>
            <a:gd name="adj" fmla="val 10000"/>
          </a:avLst>
        </a:prstGeom>
        <a:solidFill>
          <a:schemeClr val="accent2">
            <a:hueOff val="-5127329"/>
            <a:satOff val="15367"/>
            <a:lumOff val="15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MX" sz="2800" kern="1200"/>
            <a:t>Francisco Guadalupe Lopez Pineda: 2127949</a:t>
          </a:r>
          <a:endParaRPr lang="en-US" sz="2800" kern="1200"/>
        </a:p>
      </dsp:txBody>
      <dsp:txXfrm>
        <a:off x="741068" y="1201800"/>
        <a:ext cx="6641537" cy="946023"/>
      </dsp:txXfrm>
    </dsp:sp>
    <dsp:sp modelId="{D2EE742F-EE01-1E40-B485-F8D30D93873D}">
      <dsp:nvSpPr>
        <dsp:cNvPr id="0" name=""/>
        <dsp:cNvSpPr/>
      </dsp:nvSpPr>
      <dsp:spPr>
        <a:xfrm>
          <a:off x="1423273" y="2344737"/>
          <a:ext cx="8065214" cy="1004887"/>
        </a:xfrm>
        <a:prstGeom prst="roundRect">
          <a:avLst>
            <a:gd name="adj" fmla="val 10000"/>
          </a:avLst>
        </a:prstGeom>
        <a:solidFill>
          <a:schemeClr val="accent2">
            <a:hueOff val="-10254659"/>
            <a:satOff val="30733"/>
            <a:lumOff val="3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MX" sz="2800" kern="1200"/>
            <a:t>Jose Miguel Ortiz Rendon : 2010061</a:t>
          </a:r>
          <a:endParaRPr lang="en-US" sz="2800" kern="1200"/>
        </a:p>
      </dsp:txBody>
      <dsp:txXfrm>
        <a:off x="1452705" y="2374169"/>
        <a:ext cx="6641537" cy="946023"/>
      </dsp:txXfrm>
    </dsp:sp>
    <dsp:sp modelId="{9187F746-3809-0442-A996-E263719D5358}">
      <dsp:nvSpPr>
        <dsp:cNvPr id="0" name=""/>
        <dsp:cNvSpPr/>
      </dsp:nvSpPr>
      <dsp:spPr>
        <a:xfrm>
          <a:off x="7412037" y="762039"/>
          <a:ext cx="653176" cy="65317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7559002" y="762039"/>
        <a:ext cx="359246" cy="491515"/>
      </dsp:txXfrm>
    </dsp:sp>
    <dsp:sp modelId="{F35EB13F-3F63-C140-BC90-07521647CAE9}">
      <dsp:nvSpPr>
        <dsp:cNvPr id="0" name=""/>
        <dsp:cNvSpPr/>
      </dsp:nvSpPr>
      <dsp:spPr>
        <a:xfrm>
          <a:off x="8123674" y="1927709"/>
          <a:ext cx="653176" cy="653176"/>
        </a:xfrm>
        <a:prstGeom prst="downArrow">
          <a:avLst>
            <a:gd name="adj1" fmla="val 55000"/>
            <a:gd name="adj2" fmla="val 45000"/>
          </a:avLst>
        </a:prstGeom>
        <a:solidFill>
          <a:schemeClr val="accent2">
            <a:tint val="40000"/>
            <a:alpha val="90000"/>
            <a:hueOff val="-10081371"/>
            <a:satOff val="52952"/>
            <a:lumOff val="7441"/>
            <a:alphaOff val="0"/>
          </a:schemeClr>
        </a:solidFill>
        <a:ln w="12700" cap="flat" cmpd="sng" algn="ctr">
          <a:solidFill>
            <a:schemeClr val="accent2">
              <a:tint val="40000"/>
              <a:alpha val="90000"/>
              <a:hueOff val="-10081371"/>
              <a:satOff val="52952"/>
              <a:lumOff val="74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8270639" y="1927709"/>
        <a:ext cx="359246" cy="49151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8E770-44AE-47D5-B4B1-71BEC9A9D725}"/>
              </a:ext>
            </a:extLst>
          </p:cNvPr>
          <p:cNvSpPr>
            <a:spLocks noGrp="1"/>
          </p:cNvSpPr>
          <p:nvPr>
            <p:ph type="ctrTitle"/>
          </p:nvPr>
        </p:nvSpPr>
        <p:spPr>
          <a:xfrm>
            <a:off x="841248" y="663960"/>
            <a:ext cx="9456049" cy="3594112"/>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4CA91C7-81A9-46F3-B0F4-D9AB8808514E}"/>
              </a:ext>
            </a:extLst>
          </p:cNvPr>
          <p:cNvSpPr>
            <a:spLocks noGrp="1"/>
          </p:cNvSpPr>
          <p:nvPr>
            <p:ph type="subTitle" idx="1"/>
          </p:nvPr>
        </p:nvSpPr>
        <p:spPr>
          <a:xfrm>
            <a:off x="841248" y="4667581"/>
            <a:ext cx="9456049" cy="1197387"/>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1AA648C8-9681-4994-B52A-1A8BC79127E1}"/>
              </a:ext>
            </a:extLst>
          </p:cNvPr>
          <p:cNvSpPr>
            <a:spLocks noGrp="1"/>
          </p:cNvSpPr>
          <p:nvPr>
            <p:ph type="dt" sz="half" idx="10"/>
          </p:nvPr>
        </p:nvSpPr>
        <p:spPr>
          <a:xfrm>
            <a:off x="841248" y="6102693"/>
            <a:ext cx="2743200" cy="365125"/>
          </a:xfrm>
        </p:spPr>
        <p:txBody>
          <a:bodyPr/>
          <a:lstStyle/>
          <a:p>
            <a:fld id="{AE3425CA-4B9D-4420-BB9E-C250DB30E421}" type="datetime1">
              <a:rPr lang="en-US" smtClean="0"/>
              <a:t>5/14/2022</a:t>
            </a:fld>
            <a:endParaRPr lang="en-US"/>
          </a:p>
        </p:txBody>
      </p:sp>
      <p:sp>
        <p:nvSpPr>
          <p:cNvPr id="5" name="Footer Placeholder 4">
            <a:extLst>
              <a:ext uri="{FF2B5EF4-FFF2-40B4-BE49-F238E27FC236}">
                <a16:creationId xmlns:a16="http://schemas.microsoft.com/office/drawing/2014/main" id="{6677F203-CB10-488B-82DC-9D0571A5EE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B2E9B-C8B7-4716-9D05-265A04246E05}"/>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7" name="Straight Connector 6">
            <a:extLst>
              <a:ext uri="{FF2B5EF4-FFF2-40B4-BE49-F238E27FC236}">
                <a16:creationId xmlns:a16="http://schemas.microsoft.com/office/drawing/2014/main" id="{9EED8031-DD67-43C6-94A0-646636C95560}"/>
              </a:ext>
            </a:extLst>
          </p:cNvPr>
          <p:cNvCxnSpPr>
            <a:cxnSpLocks/>
          </p:cNvCxnSpPr>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756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3C3B3-C67F-4C48-A663-EF010429E7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4C4B3F-B3CB-4CF0-AEC8-1893A6A27E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6D005-2B71-4325-A646-A2278C3A2EAA}"/>
              </a:ext>
            </a:extLst>
          </p:cNvPr>
          <p:cNvSpPr>
            <a:spLocks noGrp="1"/>
          </p:cNvSpPr>
          <p:nvPr>
            <p:ph type="dt" sz="half" idx="10"/>
          </p:nvPr>
        </p:nvSpPr>
        <p:spPr/>
        <p:txBody>
          <a:bodyPr/>
          <a:lstStyle/>
          <a:p>
            <a:fld id="{6A14B861-3779-4E37-8DF0-E9EB3EA96210}" type="datetime1">
              <a:rPr lang="en-US" smtClean="0"/>
              <a:t>5/14/2022</a:t>
            </a:fld>
            <a:endParaRPr lang="en-US"/>
          </a:p>
        </p:txBody>
      </p:sp>
      <p:sp>
        <p:nvSpPr>
          <p:cNvPr id="5" name="Footer Placeholder 4">
            <a:extLst>
              <a:ext uri="{FF2B5EF4-FFF2-40B4-BE49-F238E27FC236}">
                <a16:creationId xmlns:a16="http://schemas.microsoft.com/office/drawing/2014/main" id="{DB356B01-AE16-42EF-B970-5CAF0C891C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BF9BE2-24F4-4F83-8E64-4307C9794E17}"/>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048409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601120-856A-4F01-B7C1-D87A1E5F8150}"/>
              </a:ext>
            </a:extLst>
          </p:cNvPr>
          <p:cNvSpPr>
            <a:spLocks noGrp="1"/>
          </p:cNvSpPr>
          <p:nvPr>
            <p:ph type="title" orient="vert"/>
          </p:nvPr>
        </p:nvSpPr>
        <p:spPr>
          <a:xfrm>
            <a:off x="7874324" y="552782"/>
            <a:ext cx="2620891" cy="52947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9D62358-C84C-4947-B826-FF738422EA5B}"/>
              </a:ext>
            </a:extLst>
          </p:cNvPr>
          <p:cNvSpPr>
            <a:spLocks noGrp="1"/>
          </p:cNvSpPr>
          <p:nvPr>
            <p:ph type="body" orient="vert" idx="1"/>
          </p:nvPr>
        </p:nvSpPr>
        <p:spPr>
          <a:xfrm>
            <a:off x="838200" y="552782"/>
            <a:ext cx="6803155" cy="529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7971139-AA1A-46DB-B793-17FB8E6E8A77}"/>
              </a:ext>
            </a:extLst>
          </p:cNvPr>
          <p:cNvSpPr>
            <a:spLocks noGrp="1"/>
          </p:cNvSpPr>
          <p:nvPr>
            <p:ph type="dt" sz="half" idx="10"/>
          </p:nvPr>
        </p:nvSpPr>
        <p:spPr/>
        <p:txBody>
          <a:bodyPr/>
          <a:lstStyle/>
          <a:p>
            <a:fld id="{53E38388-E864-4553-9937-AE9FC5E50CFC}" type="datetime1">
              <a:rPr lang="en-US" smtClean="0"/>
              <a:t>5/14/2022</a:t>
            </a:fld>
            <a:endParaRPr lang="en-US"/>
          </a:p>
        </p:txBody>
      </p:sp>
      <p:sp>
        <p:nvSpPr>
          <p:cNvPr id="5" name="Footer Placeholder 4">
            <a:extLst>
              <a:ext uri="{FF2B5EF4-FFF2-40B4-BE49-F238E27FC236}">
                <a16:creationId xmlns:a16="http://schemas.microsoft.com/office/drawing/2014/main" id="{1B2E06F6-0FE2-40FB-BFEE-010C22293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BA7B1B-13A1-41BA-B924-FD11450C14E7}"/>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4259424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42B9A-9384-46B2-8B4F-B9C2035CAB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B413CF4-CD0B-4F3C-A1CE-1BA3EFDEEB5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C1DE659-17B0-4F70-8F1C-93BF4DB64390}"/>
              </a:ext>
            </a:extLst>
          </p:cNvPr>
          <p:cNvSpPr>
            <a:spLocks noGrp="1"/>
          </p:cNvSpPr>
          <p:nvPr>
            <p:ph type="dt" sz="half" idx="10"/>
          </p:nvPr>
        </p:nvSpPr>
        <p:spPr/>
        <p:txBody>
          <a:bodyPr/>
          <a:lstStyle/>
          <a:p>
            <a:fld id="{62751E1E-C50D-4FD4-8B1E-ECD78340D9AB}" type="datetime1">
              <a:rPr lang="en-US" smtClean="0"/>
              <a:t>5/14/2022</a:t>
            </a:fld>
            <a:endParaRPr lang="en-US"/>
          </a:p>
        </p:txBody>
      </p:sp>
      <p:sp>
        <p:nvSpPr>
          <p:cNvPr id="5" name="Footer Placeholder 4">
            <a:extLst>
              <a:ext uri="{FF2B5EF4-FFF2-40B4-BE49-F238E27FC236}">
                <a16:creationId xmlns:a16="http://schemas.microsoft.com/office/drawing/2014/main" id="{37AB0750-AB4E-4FCF-9B52-BC954760B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466B99-C716-4464-B695-623F4C5A9D9B}"/>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51193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233A-AD59-4FB1-A1CA-AABFAE040805}"/>
              </a:ext>
            </a:extLst>
          </p:cNvPr>
          <p:cNvSpPr>
            <a:spLocks noGrp="1"/>
          </p:cNvSpPr>
          <p:nvPr>
            <p:ph type="title"/>
          </p:nvPr>
        </p:nvSpPr>
        <p:spPr>
          <a:xfrm>
            <a:off x="841249" y="552782"/>
            <a:ext cx="9538428" cy="3714417"/>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A656964-650B-4E87-9541-0E659DEC0365}"/>
              </a:ext>
            </a:extLst>
          </p:cNvPr>
          <p:cNvSpPr>
            <a:spLocks noGrp="1"/>
          </p:cNvSpPr>
          <p:nvPr>
            <p:ph type="body" idx="1"/>
          </p:nvPr>
        </p:nvSpPr>
        <p:spPr>
          <a:xfrm>
            <a:off x="841249" y="4672584"/>
            <a:ext cx="9538428" cy="1143802"/>
          </a:xfrm>
        </p:spPr>
        <p:txBody>
          <a:bodyPr>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000"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21BB50-DF4A-47B5-A3AD-18712A3AD40E}"/>
              </a:ext>
            </a:extLst>
          </p:cNvPr>
          <p:cNvSpPr>
            <a:spLocks noGrp="1"/>
          </p:cNvSpPr>
          <p:nvPr>
            <p:ph type="dt" sz="half" idx="10"/>
          </p:nvPr>
        </p:nvSpPr>
        <p:spPr/>
        <p:txBody>
          <a:bodyPr/>
          <a:lstStyle/>
          <a:p>
            <a:fld id="{43C83AFB-9E54-459E-8C6D-0913AC3BA5D7}" type="datetime1">
              <a:rPr lang="en-US" smtClean="0"/>
              <a:t>5/14/2022</a:t>
            </a:fld>
            <a:endParaRPr lang="en-US"/>
          </a:p>
        </p:txBody>
      </p:sp>
      <p:sp>
        <p:nvSpPr>
          <p:cNvPr id="5" name="Footer Placeholder 4">
            <a:extLst>
              <a:ext uri="{FF2B5EF4-FFF2-40B4-BE49-F238E27FC236}">
                <a16:creationId xmlns:a16="http://schemas.microsoft.com/office/drawing/2014/main" id="{3CDF59B3-D1B8-4A51-AD6E-868C5BF6F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CA779-6272-4A15-A566-20C4E9A60D47}"/>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7" name="Straight Connector 6">
            <a:extLst>
              <a:ext uri="{FF2B5EF4-FFF2-40B4-BE49-F238E27FC236}">
                <a16:creationId xmlns:a16="http://schemas.microsoft.com/office/drawing/2014/main" id="{F0B86E8F-91EA-4626-BCA8-3B4973C7C9D6}"/>
              </a:ext>
            </a:extLst>
          </p:cNvPr>
          <p:cNvCxnSpPr>
            <a:cxnSpLocks/>
          </p:cNvCxnSpPr>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4128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2A00-5BBD-436C-BB6D-CE650FC46202}"/>
              </a:ext>
            </a:extLst>
          </p:cNvPr>
          <p:cNvSpPr>
            <a:spLocks noGrp="1"/>
          </p:cNvSpPr>
          <p:nvPr>
            <p:ph type="title"/>
          </p:nvPr>
        </p:nvSpPr>
        <p:spPr>
          <a:xfrm>
            <a:off x="841248" y="552783"/>
            <a:ext cx="9683871" cy="132588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DFB3E2E-F3C4-4CDD-9138-86AE7A1B566D}"/>
              </a:ext>
            </a:extLst>
          </p:cNvPr>
          <p:cNvSpPr>
            <a:spLocks noGrp="1"/>
          </p:cNvSpPr>
          <p:nvPr>
            <p:ph sz="half" idx="1"/>
          </p:nvPr>
        </p:nvSpPr>
        <p:spPr>
          <a:xfrm>
            <a:off x="841248" y="2108362"/>
            <a:ext cx="4507926" cy="37216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795CD01-B639-46B6-B53D-18FE1E39AF50}"/>
              </a:ext>
            </a:extLst>
          </p:cNvPr>
          <p:cNvSpPr>
            <a:spLocks noGrp="1"/>
          </p:cNvSpPr>
          <p:nvPr>
            <p:ph sz="half" idx="2"/>
          </p:nvPr>
        </p:nvSpPr>
        <p:spPr>
          <a:xfrm>
            <a:off x="5699171" y="2108362"/>
            <a:ext cx="4825948" cy="37216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396E34C3-86AC-48F9-92A4-F17BFAF9EF06}"/>
              </a:ext>
            </a:extLst>
          </p:cNvPr>
          <p:cNvSpPr>
            <a:spLocks noGrp="1"/>
          </p:cNvSpPr>
          <p:nvPr>
            <p:ph type="dt" sz="half" idx="10"/>
          </p:nvPr>
        </p:nvSpPr>
        <p:spPr/>
        <p:txBody>
          <a:bodyPr/>
          <a:lstStyle/>
          <a:p>
            <a:fld id="{F10144B6-0CA7-46BA-A00B-1E68E5C3ED0C}" type="datetime1">
              <a:rPr lang="en-US" smtClean="0"/>
              <a:t>5/14/2022</a:t>
            </a:fld>
            <a:endParaRPr lang="en-US"/>
          </a:p>
        </p:txBody>
      </p:sp>
      <p:sp>
        <p:nvSpPr>
          <p:cNvPr id="6" name="Footer Placeholder 5">
            <a:extLst>
              <a:ext uri="{FF2B5EF4-FFF2-40B4-BE49-F238E27FC236}">
                <a16:creationId xmlns:a16="http://schemas.microsoft.com/office/drawing/2014/main" id="{275D6A29-C51F-4654-82AD-04056FA6C7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21EEB6-57E6-40E7-9702-1D5999B505DC}"/>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8" name="Straight Connector 7">
            <a:extLst>
              <a:ext uri="{FF2B5EF4-FFF2-40B4-BE49-F238E27FC236}">
                <a16:creationId xmlns:a16="http://schemas.microsoft.com/office/drawing/2014/main" id="{F929C81A-4806-44FF-99D8-13A65B2D066F}"/>
              </a:ext>
            </a:extLst>
          </p:cNvPr>
          <p:cNvCxnSpPr>
            <a:cxnSpLocks/>
          </p:cNvCxnSpPr>
          <p:nvPr/>
        </p:nvCxnSpPr>
        <p:spPr>
          <a:xfrm>
            <a:off x="375523" y="2004012"/>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8DDCF9-5353-4B5F-8565-8C27F795A4BF}"/>
              </a:ext>
            </a:extLst>
          </p:cNvPr>
          <p:cNvCxnSpPr>
            <a:cxnSpLocks/>
          </p:cNvCxnSpPr>
          <p:nvPr/>
        </p:nvCxnSpPr>
        <p:spPr>
          <a:xfrm>
            <a:off x="5563342" y="2004012"/>
            <a:ext cx="0" cy="40486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302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D1A9-BF08-4C6D-805E-244B234EE852}"/>
              </a:ext>
            </a:extLst>
          </p:cNvPr>
          <p:cNvSpPr>
            <a:spLocks noGrp="1"/>
          </p:cNvSpPr>
          <p:nvPr>
            <p:ph type="title"/>
          </p:nvPr>
        </p:nvSpPr>
        <p:spPr>
          <a:xfrm>
            <a:off x="841248" y="557784"/>
            <a:ext cx="943957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920C1D8-0907-4FDB-BFAD-36E14AF98D81}"/>
              </a:ext>
            </a:extLst>
          </p:cNvPr>
          <p:cNvSpPr>
            <a:spLocks noGrp="1"/>
          </p:cNvSpPr>
          <p:nvPr>
            <p:ph type="body" idx="1"/>
          </p:nvPr>
        </p:nvSpPr>
        <p:spPr>
          <a:xfrm>
            <a:off x="841248" y="2114185"/>
            <a:ext cx="4438887" cy="693761"/>
          </a:xfrm>
        </p:spPr>
        <p:txBody>
          <a:bodyPr anchor="b">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40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6A4441-5FC3-4F86-8ADE-ED90424DB9B8}"/>
              </a:ext>
            </a:extLst>
          </p:cNvPr>
          <p:cNvSpPr>
            <a:spLocks noGrp="1"/>
          </p:cNvSpPr>
          <p:nvPr>
            <p:ph sz="half" idx="2"/>
          </p:nvPr>
        </p:nvSpPr>
        <p:spPr>
          <a:xfrm>
            <a:off x="841248" y="2900451"/>
            <a:ext cx="4438887" cy="3028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3CEB34D-DB36-47E0-AE2C-FBEBA272076E}"/>
              </a:ext>
            </a:extLst>
          </p:cNvPr>
          <p:cNvSpPr>
            <a:spLocks noGrp="1"/>
          </p:cNvSpPr>
          <p:nvPr>
            <p:ph type="body" sz="quarter" idx="3"/>
          </p:nvPr>
        </p:nvSpPr>
        <p:spPr>
          <a:xfrm>
            <a:off x="5795090" y="2114185"/>
            <a:ext cx="4485728" cy="693761"/>
          </a:xfrm>
        </p:spPr>
        <p:txBody>
          <a:bodyPr anchor="b">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40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056219-D498-410D-8F2C-03045AE48016}"/>
              </a:ext>
            </a:extLst>
          </p:cNvPr>
          <p:cNvSpPr>
            <a:spLocks noGrp="1"/>
          </p:cNvSpPr>
          <p:nvPr>
            <p:ph sz="quarter" idx="4"/>
          </p:nvPr>
        </p:nvSpPr>
        <p:spPr>
          <a:xfrm>
            <a:off x="5795090" y="2900451"/>
            <a:ext cx="4485730" cy="3028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8DC9AD-F6B8-44D0-8169-84553C1F92C9}"/>
              </a:ext>
            </a:extLst>
          </p:cNvPr>
          <p:cNvSpPr>
            <a:spLocks noGrp="1"/>
          </p:cNvSpPr>
          <p:nvPr>
            <p:ph type="dt" sz="half" idx="10"/>
          </p:nvPr>
        </p:nvSpPr>
        <p:spPr/>
        <p:txBody>
          <a:bodyPr/>
          <a:lstStyle/>
          <a:p>
            <a:fld id="{0051F549-537C-41EC-B9CC-5B6A9AC2A6A7}" type="datetime1">
              <a:rPr lang="en-US" smtClean="0"/>
              <a:t>5/14/2022</a:t>
            </a:fld>
            <a:endParaRPr lang="en-US"/>
          </a:p>
        </p:txBody>
      </p:sp>
      <p:sp>
        <p:nvSpPr>
          <p:cNvPr id="8" name="Footer Placeholder 7">
            <a:extLst>
              <a:ext uri="{FF2B5EF4-FFF2-40B4-BE49-F238E27FC236}">
                <a16:creationId xmlns:a16="http://schemas.microsoft.com/office/drawing/2014/main" id="{FF9985ED-7382-4F00-845D-4F27841B5D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A2CC25-9EC7-4706-9BD4-5E20C4B33200}"/>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12" name="Straight Connector 11">
            <a:extLst>
              <a:ext uri="{FF2B5EF4-FFF2-40B4-BE49-F238E27FC236}">
                <a16:creationId xmlns:a16="http://schemas.microsoft.com/office/drawing/2014/main" id="{4DBC7D26-1B30-46B8-8221-09886FA3D030}"/>
              </a:ext>
            </a:extLst>
          </p:cNvPr>
          <p:cNvCxnSpPr>
            <a:cxnSpLocks/>
          </p:cNvCxnSpPr>
          <p:nvPr/>
        </p:nvCxnSpPr>
        <p:spPr>
          <a:xfrm>
            <a:off x="375523" y="2004012"/>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4186A75-E140-4995-A8BB-89B5ACE678D2}"/>
              </a:ext>
            </a:extLst>
          </p:cNvPr>
          <p:cNvCxnSpPr>
            <a:cxnSpLocks/>
          </p:cNvCxnSpPr>
          <p:nvPr/>
        </p:nvCxnSpPr>
        <p:spPr>
          <a:xfrm>
            <a:off x="5563342" y="2004012"/>
            <a:ext cx="0" cy="40486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1622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221C2-B85F-435F-8DF3-C714A5472B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99FE38-24D5-4D5F-A92E-E4F8B23FB7FC}"/>
              </a:ext>
            </a:extLst>
          </p:cNvPr>
          <p:cNvSpPr>
            <a:spLocks noGrp="1"/>
          </p:cNvSpPr>
          <p:nvPr>
            <p:ph type="dt" sz="half" idx="10"/>
          </p:nvPr>
        </p:nvSpPr>
        <p:spPr/>
        <p:txBody>
          <a:bodyPr/>
          <a:lstStyle/>
          <a:p>
            <a:fld id="{952F8D56-3D0E-48B8-8218-1F3A06A96C62}" type="datetime1">
              <a:rPr lang="en-US" smtClean="0"/>
              <a:t>5/14/2022</a:t>
            </a:fld>
            <a:endParaRPr lang="en-US"/>
          </a:p>
        </p:txBody>
      </p:sp>
      <p:sp>
        <p:nvSpPr>
          <p:cNvPr id="4" name="Footer Placeholder 3">
            <a:extLst>
              <a:ext uri="{FF2B5EF4-FFF2-40B4-BE49-F238E27FC236}">
                <a16:creationId xmlns:a16="http://schemas.microsoft.com/office/drawing/2014/main" id="{E629DF69-BE29-4038-9744-17BFC57B88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B9496F-64EC-46E7-97F0-BCB7E79F820A}"/>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185864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9F19E0-8FE3-45E8-A227-D74EEF1A6322}"/>
              </a:ext>
            </a:extLst>
          </p:cNvPr>
          <p:cNvSpPr>
            <a:spLocks noGrp="1"/>
          </p:cNvSpPr>
          <p:nvPr>
            <p:ph type="dt" sz="half" idx="10"/>
          </p:nvPr>
        </p:nvSpPr>
        <p:spPr/>
        <p:txBody>
          <a:bodyPr/>
          <a:lstStyle/>
          <a:p>
            <a:fld id="{E8EC309E-27D4-401F-A74A-DEA16C7B51DC}" type="datetime1">
              <a:rPr lang="en-US" smtClean="0"/>
              <a:t>5/14/2022</a:t>
            </a:fld>
            <a:endParaRPr lang="en-US"/>
          </a:p>
        </p:txBody>
      </p:sp>
      <p:sp>
        <p:nvSpPr>
          <p:cNvPr id="3" name="Footer Placeholder 2">
            <a:extLst>
              <a:ext uri="{FF2B5EF4-FFF2-40B4-BE49-F238E27FC236}">
                <a16:creationId xmlns:a16="http://schemas.microsoft.com/office/drawing/2014/main" id="{ABFB1926-56F3-40BC-A03F-62B969419E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FFE2B6-07A4-4AA0-9BCE-204E13DA447E}"/>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235847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6266A-CB24-44C5-B2E8-011420844A17}"/>
              </a:ext>
            </a:extLst>
          </p:cNvPr>
          <p:cNvSpPr>
            <a:spLocks noGrp="1"/>
          </p:cNvSpPr>
          <p:nvPr>
            <p:ph type="title"/>
          </p:nvPr>
        </p:nvSpPr>
        <p:spPr>
          <a:xfrm>
            <a:off x="841248" y="549283"/>
            <a:ext cx="4603963" cy="2572489"/>
          </a:xfrm>
        </p:spPr>
        <p:txBody>
          <a:bodyPr anchor="ctr">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39DBD1-7133-47A5-A771-2CEA18533491}"/>
              </a:ext>
            </a:extLst>
          </p:cNvPr>
          <p:cNvSpPr>
            <a:spLocks noGrp="1"/>
          </p:cNvSpPr>
          <p:nvPr>
            <p:ph idx="1"/>
          </p:nvPr>
        </p:nvSpPr>
        <p:spPr>
          <a:xfrm>
            <a:off x="5870796" y="549283"/>
            <a:ext cx="4455517" cy="5319704"/>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76A729F-B24D-424E-B067-003B0601F259}"/>
              </a:ext>
            </a:extLst>
          </p:cNvPr>
          <p:cNvSpPr>
            <a:spLocks noGrp="1"/>
          </p:cNvSpPr>
          <p:nvPr>
            <p:ph type="body" sz="half" idx="2"/>
          </p:nvPr>
        </p:nvSpPr>
        <p:spPr>
          <a:xfrm>
            <a:off x="841248" y="3296498"/>
            <a:ext cx="4603963" cy="2572489"/>
          </a:xfrm>
        </p:spPr>
        <p:txBody>
          <a:bodyPr>
            <a:normAutofit/>
          </a:bodyPr>
          <a:lstStyle>
            <a:lvl1pPr marL="0" indent="0">
              <a:buNone/>
              <a:defRPr lang="en-US" sz="2000"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FA7323-5497-426C-9DD9-3CF69E88EC38}"/>
              </a:ext>
            </a:extLst>
          </p:cNvPr>
          <p:cNvSpPr>
            <a:spLocks noGrp="1"/>
          </p:cNvSpPr>
          <p:nvPr>
            <p:ph type="dt" sz="half" idx="10"/>
          </p:nvPr>
        </p:nvSpPr>
        <p:spPr/>
        <p:txBody>
          <a:bodyPr/>
          <a:lstStyle/>
          <a:p>
            <a:fld id="{6DEA2B81-2BC3-42D7-B67D-05C685AA80AD}" type="datetime1">
              <a:rPr lang="en-US" smtClean="0"/>
              <a:t>5/14/2022</a:t>
            </a:fld>
            <a:endParaRPr lang="en-US"/>
          </a:p>
        </p:txBody>
      </p:sp>
      <p:sp>
        <p:nvSpPr>
          <p:cNvPr id="6" name="Footer Placeholder 5">
            <a:extLst>
              <a:ext uri="{FF2B5EF4-FFF2-40B4-BE49-F238E27FC236}">
                <a16:creationId xmlns:a16="http://schemas.microsoft.com/office/drawing/2014/main" id="{45FD7667-4D25-40AF-9D6D-FCB2C21E8E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650918-EDF8-47A5-BEA8-AC9A7A1536DE}"/>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380808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C5D2B-FAFB-4BC9-A917-610FDCD0B859}"/>
              </a:ext>
            </a:extLst>
          </p:cNvPr>
          <p:cNvSpPr>
            <a:spLocks noGrp="1"/>
          </p:cNvSpPr>
          <p:nvPr>
            <p:ph type="title"/>
          </p:nvPr>
        </p:nvSpPr>
        <p:spPr>
          <a:xfrm>
            <a:off x="841249" y="552782"/>
            <a:ext cx="4608576" cy="2569464"/>
          </a:xfrm>
        </p:spPr>
        <p:txBody>
          <a:bodyPr anchor="ctr">
            <a:noAutofit/>
          </a:bodyPr>
          <a:lstStyle>
            <a:lvl1pPr algn="l" defTabSz="914400" rtl="0" eaLnBrk="1" latinLnBrk="0" hangingPunct="1">
              <a:lnSpc>
                <a:spcPct val="90000"/>
              </a:lnSpc>
              <a:spcBef>
                <a:spcPct val="0"/>
              </a:spcBef>
              <a:buNone/>
              <a:defRPr lang="en-US" sz="44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226A694-5302-42BE-8A7A-6007C10F8F70}"/>
              </a:ext>
            </a:extLst>
          </p:cNvPr>
          <p:cNvSpPr>
            <a:spLocks noGrp="1"/>
          </p:cNvSpPr>
          <p:nvPr>
            <p:ph type="pic" idx="1"/>
          </p:nvPr>
        </p:nvSpPr>
        <p:spPr>
          <a:xfrm>
            <a:off x="5825952" y="552783"/>
            <a:ext cx="4663440" cy="53082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8E4481C-81D6-4329-8203-70B3FCC3F8FE}"/>
              </a:ext>
            </a:extLst>
          </p:cNvPr>
          <p:cNvSpPr>
            <a:spLocks noGrp="1"/>
          </p:cNvSpPr>
          <p:nvPr>
            <p:ph type="body" sz="half" idx="2"/>
          </p:nvPr>
        </p:nvSpPr>
        <p:spPr>
          <a:xfrm>
            <a:off x="841249" y="3300984"/>
            <a:ext cx="4608576" cy="2569464"/>
          </a:xfrm>
        </p:spPr>
        <p:txBody>
          <a:bodyPr>
            <a:normAutofit/>
          </a:bodyPr>
          <a:lstStyle>
            <a:lvl1pPr marL="0" indent="0">
              <a:buNone/>
              <a:defRPr lang="en-US" sz="20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AD6C12-26C4-4DF7-B013-56D0849AC7DE}"/>
              </a:ext>
            </a:extLst>
          </p:cNvPr>
          <p:cNvSpPr>
            <a:spLocks noGrp="1"/>
          </p:cNvSpPr>
          <p:nvPr>
            <p:ph type="dt" sz="half" idx="10"/>
          </p:nvPr>
        </p:nvSpPr>
        <p:spPr/>
        <p:txBody>
          <a:bodyPr/>
          <a:lstStyle/>
          <a:p>
            <a:fld id="{F0DB8F2B-E487-4905-B553-FB649F2B6F23}" type="datetime1">
              <a:rPr lang="en-US" smtClean="0"/>
              <a:t>5/14/2022</a:t>
            </a:fld>
            <a:endParaRPr lang="en-US"/>
          </a:p>
        </p:txBody>
      </p:sp>
      <p:sp>
        <p:nvSpPr>
          <p:cNvPr id="6" name="Footer Placeholder 5">
            <a:extLst>
              <a:ext uri="{FF2B5EF4-FFF2-40B4-BE49-F238E27FC236}">
                <a16:creationId xmlns:a16="http://schemas.microsoft.com/office/drawing/2014/main" id="{5CE2F307-FB97-40EC-8517-E6F351B3DA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C1B397-305A-42B7-A763-829634B939A9}"/>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965808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4BD48A-4D17-4225-AC4D-67B4C686C55D}"/>
              </a:ext>
            </a:extLst>
          </p:cNvPr>
          <p:cNvSpPr>
            <a:spLocks noGrp="1"/>
          </p:cNvSpPr>
          <p:nvPr>
            <p:ph type="title"/>
          </p:nvPr>
        </p:nvSpPr>
        <p:spPr>
          <a:xfrm>
            <a:off x="841248" y="552782"/>
            <a:ext cx="9489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7F14A2B-77AF-4E51-B0C1-0D361EF81A2C}"/>
              </a:ext>
            </a:extLst>
          </p:cNvPr>
          <p:cNvSpPr>
            <a:spLocks noGrp="1"/>
          </p:cNvSpPr>
          <p:nvPr>
            <p:ph type="body" idx="1"/>
          </p:nvPr>
        </p:nvSpPr>
        <p:spPr>
          <a:xfrm>
            <a:off x="841248" y="2096199"/>
            <a:ext cx="9489000" cy="374738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239C2F5-57CA-4152-A766-8F877538FB16}"/>
              </a:ext>
            </a:extLst>
          </p:cNvPr>
          <p:cNvSpPr>
            <a:spLocks noGrp="1"/>
          </p:cNvSpPr>
          <p:nvPr>
            <p:ph type="dt" sz="half" idx="2"/>
          </p:nvPr>
        </p:nvSpPr>
        <p:spPr>
          <a:xfrm>
            <a:off x="841248" y="6102693"/>
            <a:ext cx="2743200" cy="365125"/>
          </a:xfrm>
          <a:prstGeom prst="rect">
            <a:avLst/>
          </a:prstGeom>
        </p:spPr>
        <p:txBody>
          <a:bodyPr vert="horz" lIns="91440" tIns="45720" rIns="91440" bIns="45720" rtlCol="0" anchor="ctr"/>
          <a:lstStyle>
            <a:lvl1pPr algn="l">
              <a:defRPr lang="en-US" sz="1000" b="1" kern="1200" cap="all" spc="300" baseline="0" smtClean="0">
                <a:solidFill>
                  <a:schemeClr val="tx1"/>
                </a:solidFill>
                <a:latin typeface="+mn-lt"/>
                <a:ea typeface="+mn-ea"/>
                <a:cs typeface="+mn-cs"/>
              </a:defRPr>
            </a:lvl1pPr>
          </a:lstStyle>
          <a:p>
            <a:fld id="{6EF7C3A7-D6F6-4D38-A7C3-B72967BB81A6}" type="datetime1">
              <a:rPr lang="en-US" smtClean="0"/>
              <a:t>5/14/2022</a:t>
            </a:fld>
            <a:endParaRPr lang="en-US"/>
          </a:p>
        </p:txBody>
      </p:sp>
      <p:sp>
        <p:nvSpPr>
          <p:cNvPr id="5" name="Footer Placeholder 4">
            <a:extLst>
              <a:ext uri="{FF2B5EF4-FFF2-40B4-BE49-F238E27FC236}">
                <a16:creationId xmlns:a16="http://schemas.microsoft.com/office/drawing/2014/main" id="{A1225FB5-D02B-4BB9-8B8B-D1A11CFE8961}"/>
              </a:ext>
            </a:extLst>
          </p:cNvPr>
          <p:cNvSpPr>
            <a:spLocks noGrp="1"/>
          </p:cNvSpPr>
          <p:nvPr>
            <p:ph type="ftr" sz="quarter" idx="3"/>
          </p:nvPr>
        </p:nvSpPr>
        <p:spPr>
          <a:xfrm rot="5400000">
            <a:off x="9234260" y="2427620"/>
            <a:ext cx="4114800" cy="365125"/>
          </a:xfrm>
          <a:prstGeom prst="rect">
            <a:avLst/>
          </a:prstGeom>
        </p:spPr>
        <p:txBody>
          <a:bodyPr vert="horz" lIns="91440" tIns="45720" rIns="91440" bIns="45720" rtlCol="0" anchor="ctr"/>
          <a:lstStyle>
            <a:lvl1pPr algn="l">
              <a:defRPr lang="en-US" sz="1000" b="1" kern="1200" cap="all" spc="300" baseline="0">
                <a:solidFill>
                  <a:schemeClr val="tx1"/>
                </a:solidFill>
                <a:latin typeface="+mn-lt"/>
                <a:ea typeface="+mn-ea"/>
                <a:cs typeface="+mn-cs"/>
              </a:defRPr>
            </a:lvl1pPr>
          </a:lstStyle>
          <a:p>
            <a:endParaRPr lang="en-US"/>
          </a:p>
        </p:txBody>
      </p:sp>
      <p:sp>
        <p:nvSpPr>
          <p:cNvPr id="6" name="Slide Number Placeholder 5">
            <a:extLst>
              <a:ext uri="{FF2B5EF4-FFF2-40B4-BE49-F238E27FC236}">
                <a16:creationId xmlns:a16="http://schemas.microsoft.com/office/drawing/2014/main" id="{EF6244FF-6F88-4090-A77F-499DF9AAEA8B}"/>
              </a:ext>
            </a:extLst>
          </p:cNvPr>
          <p:cNvSpPr>
            <a:spLocks noGrp="1"/>
          </p:cNvSpPr>
          <p:nvPr>
            <p:ph type="sldNum" sz="quarter" idx="4"/>
          </p:nvPr>
        </p:nvSpPr>
        <p:spPr>
          <a:xfrm>
            <a:off x="10815546" y="5878515"/>
            <a:ext cx="952229" cy="420381"/>
          </a:xfrm>
          <a:prstGeom prst="rect">
            <a:avLst/>
          </a:prstGeom>
        </p:spPr>
        <p:txBody>
          <a:bodyPr vert="horz" lIns="91440" tIns="45720" rIns="91440" bIns="45720" rtlCol="0" anchor="ctr"/>
          <a:lstStyle>
            <a:lvl1pPr algn="ctr">
              <a:defRPr lang="en-US" sz="3200" b="1" kern="1200" cap="all" spc="300" baseline="0" smtClean="0">
                <a:solidFill>
                  <a:schemeClr val="tx1"/>
                </a:solidFill>
                <a:latin typeface="+mn-lt"/>
                <a:ea typeface="+mn-ea"/>
                <a:cs typeface="+mn-cs"/>
              </a:defRPr>
            </a:lvl1pPr>
          </a:lstStyle>
          <a:p>
            <a:fld id="{6586042B-6341-4E38-A80C-926D3BB8AAC9}" type="slidenum">
              <a:rPr lang="en-US" smtClean="0"/>
              <a:t>‹#›</a:t>
            </a:fld>
            <a:endParaRPr lang="en-US"/>
          </a:p>
        </p:txBody>
      </p:sp>
      <p:sp>
        <p:nvSpPr>
          <p:cNvPr id="7" name="Rectangle 6">
            <a:extLst>
              <a:ext uri="{FF2B5EF4-FFF2-40B4-BE49-F238E27FC236}">
                <a16:creationId xmlns:a16="http://schemas.microsoft.com/office/drawing/2014/main" id="{F194AEDE-F25F-43E6-A2C4-7FFF41074990}"/>
              </a:ext>
            </a:extLst>
          </p:cNvPr>
          <p:cNvSpPr/>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4C793C08-EF4C-422B-A728-6C717C47DF6F}"/>
              </a:ext>
            </a:extLst>
          </p:cNvPr>
          <p:cNvCxnSpPr>
            <a:cxnSpLocks/>
          </p:cNvCxnSpPr>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E825BC6-56A8-46DE-8037-A9A577624B0D}"/>
              </a:ext>
            </a:extLst>
          </p:cNvPr>
          <p:cNvCxnSpPr>
            <a:cxnSpLocks/>
          </p:cNvCxnSpPr>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6612013"/>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30000"/>
        </a:lnSpc>
        <a:spcBef>
          <a:spcPts val="500"/>
        </a:spcBef>
        <a:buFont typeface="Arial" panose="020B0604020202020204" pitchFamily="34" charset="0"/>
        <a:buChar char="•"/>
        <a:defRPr sz="1600" kern="1200">
          <a:solidFill>
            <a:schemeClr val="tx1"/>
          </a:solidFill>
          <a:latin typeface="+mn-lt"/>
          <a:ea typeface="+mn-ea"/>
          <a:cs typeface="+mn-cs"/>
        </a:defRPr>
      </a:lvl3pPr>
      <a:lvl4pPr marL="13716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4pPr>
      <a:lvl5pPr marL="18288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4.xml"/><Relationship Id="rId7" Type="http://schemas.openxmlformats.org/officeDocument/2006/relationships/slide" Target="slide9.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6.xml"/><Relationship Id="rId10" Type="http://schemas.openxmlformats.org/officeDocument/2006/relationships/slide" Target="slide17.xml"/><Relationship Id="rId4" Type="http://schemas.openxmlformats.org/officeDocument/2006/relationships/slide" Target="slide5.xml"/><Relationship Id="rId9" Type="http://schemas.openxmlformats.org/officeDocument/2006/relationships/slide" Target="slide11.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Black">
            <a:extLst>
              <a:ext uri="{FF2B5EF4-FFF2-40B4-BE49-F238E27FC236}">
                <a16:creationId xmlns:a16="http://schemas.microsoft.com/office/drawing/2014/main" id="{E99D7AAF-4170-4D21-AB6C-605F6F10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Abstract art of neon orange and purple gradient">
            <a:extLst>
              <a:ext uri="{FF2B5EF4-FFF2-40B4-BE49-F238E27FC236}">
                <a16:creationId xmlns:a16="http://schemas.microsoft.com/office/drawing/2014/main" id="{2A38E012-4CC5-09B4-8075-FD2AB55294A2}"/>
              </a:ext>
            </a:extLst>
          </p:cNvPr>
          <p:cNvPicPr>
            <a:picLocks noChangeAspect="1"/>
          </p:cNvPicPr>
          <p:nvPr/>
        </p:nvPicPr>
        <p:blipFill rotWithShape="1">
          <a:blip r:embed="rId2">
            <a:alphaModFix amt="40000"/>
          </a:blip>
          <a:srcRect t="9811" r="-1" b="9810"/>
          <a:stretch/>
        </p:blipFill>
        <p:spPr>
          <a:xfrm>
            <a:off x="20" y="10"/>
            <a:ext cx="12188932" cy="6857990"/>
          </a:xfrm>
          <a:prstGeom prst="rect">
            <a:avLst/>
          </a:prstGeom>
        </p:spPr>
      </p:pic>
      <p:sp>
        <p:nvSpPr>
          <p:cNvPr id="26" name="Main Frame">
            <a:extLst>
              <a:ext uri="{FF2B5EF4-FFF2-40B4-BE49-F238E27FC236}">
                <a16:creationId xmlns:a16="http://schemas.microsoft.com/office/drawing/2014/main" id="{9502469D-C562-48E3-ABA2-3CFA55C52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5948811-C946-E2E5-D676-B9FF80F4B9C4}"/>
              </a:ext>
            </a:extLst>
          </p:cNvPr>
          <p:cNvSpPr>
            <a:spLocks noGrp="1"/>
          </p:cNvSpPr>
          <p:nvPr>
            <p:ph type="ctrTitle"/>
          </p:nvPr>
        </p:nvSpPr>
        <p:spPr>
          <a:xfrm>
            <a:off x="841248" y="663960"/>
            <a:ext cx="6947455" cy="5111275"/>
          </a:xfrm>
        </p:spPr>
        <p:txBody>
          <a:bodyPr anchor="b">
            <a:normAutofit/>
          </a:bodyPr>
          <a:lstStyle/>
          <a:p>
            <a:r>
              <a:rPr lang="es-MX">
                <a:solidFill>
                  <a:srgbClr val="FFFFFF"/>
                </a:solidFill>
              </a:rPr>
              <a:t>TABLAS DE RANGO</a:t>
            </a:r>
            <a:br>
              <a:rPr lang="es-MX">
                <a:solidFill>
                  <a:srgbClr val="FFFFFF"/>
                </a:solidFill>
              </a:rPr>
            </a:br>
            <a:br>
              <a:rPr lang="es-MX">
                <a:solidFill>
                  <a:srgbClr val="FFFFFF"/>
                </a:solidFill>
              </a:rPr>
            </a:br>
            <a:endParaRPr lang="es-MX">
              <a:solidFill>
                <a:srgbClr val="FFFFFF"/>
              </a:solidFill>
            </a:endParaRPr>
          </a:p>
        </p:txBody>
      </p:sp>
      <p:sp>
        <p:nvSpPr>
          <p:cNvPr id="3" name="Subtítulo 2">
            <a:extLst>
              <a:ext uri="{FF2B5EF4-FFF2-40B4-BE49-F238E27FC236}">
                <a16:creationId xmlns:a16="http://schemas.microsoft.com/office/drawing/2014/main" id="{40E8906F-0FB2-987A-7EE1-9073B45518B7}"/>
              </a:ext>
            </a:extLst>
          </p:cNvPr>
          <p:cNvSpPr>
            <a:spLocks noGrp="1"/>
          </p:cNvSpPr>
          <p:nvPr>
            <p:ph type="subTitle" idx="1"/>
          </p:nvPr>
        </p:nvSpPr>
        <p:spPr>
          <a:xfrm>
            <a:off x="8428898" y="663960"/>
            <a:ext cx="2063256" cy="5111271"/>
          </a:xfrm>
        </p:spPr>
        <p:txBody>
          <a:bodyPr anchor="t">
            <a:normAutofit/>
          </a:bodyPr>
          <a:lstStyle/>
          <a:p>
            <a:r>
              <a:rPr lang="es-MX" dirty="0">
                <a:solidFill>
                  <a:srgbClr val="FFFFFF"/>
                </a:solidFill>
              </a:rPr>
              <a:t>EQUIPO 1</a:t>
            </a:r>
          </a:p>
          <a:p>
            <a:r>
              <a:rPr lang="es-MX" dirty="0">
                <a:solidFill>
                  <a:srgbClr val="FFFFFF"/>
                </a:solidFill>
              </a:rPr>
              <a:t>HECTOR IVAN OCHOA MARTINEZ</a:t>
            </a:r>
          </a:p>
          <a:p>
            <a:r>
              <a:rPr lang="es-MX" dirty="0">
                <a:solidFill>
                  <a:srgbClr val="FFFFFF"/>
                </a:solidFill>
              </a:rPr>
              <a:t>FRANCISCO GUADALUPE LOPEZ PINEDA</a:t>
            </a:r>
          </a:p>
          <a:p>
            <a:r>
              <a:rPr lang="es-MX" dirty="0">
                <a:solidFill>
                  <a:srgbClr val="FFFFFF"/>
                </a:solidFill>
              </a:rPr>
              <a:t>JOSE MIGUEL ORTIZ RENDON</a:t>
            </a:r>
          </a:p>
        </p:txBody>
      </p:sp>
      <p:cxnSp>
        <p:nvCxnSpPr>
          <p:cNvPr id="28" name="Main Horizontal Connector">
            <a:extLst>
              <a:ext uri="{FF2B5EF4-FFF2-40B4-BE49-F238E27FC236}">
                <a16:creationId xmlns:a16="http://schemas.microsoft.com/office/drawing/2014/main" id="{4D594499-F983-4364-8ABC-5BCDC2E906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52928D3-58AB-4E4F-A2E6-74A3B341C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53400" y="334928"/>
            <a:ext cx="0" cy="571250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2" name="Main Vertical Connector">
            <a:extLst>
              <a:ext uri="{FF2B5EF4-FFF2-40B4-BE49-F238E27FC236}">
                <a16:creationId xmlns:a16="http://schemas.microsoft.com/office/drawing/2014/main" id="{6D4C177C-581F-4CC8-A686-0B6D25DC6A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 name="Flecha a la derecha con bandas 5">
            <a:extLst>
              <a:ext uri="{FF2B5EF4-FFF2-40B4-BE49-F238E27FC236}">
                <a16:creationId xmlns:a16="http://schemas.microsoft.com/office/drawing/2014/main" id="{9DD6DEC2-07A9-3224-FE26-D0A2B0AC4D46}"/>
              </a:ext>
            </a:extLst>
          </p:cNvPr>
          <p:cNvSpPr/>
          <p:nvPr/>
        </p:nvSpPr>
        <p:spPr>
          <a:xfrm>
            <a:off x="9091636" y="6075193"/>
            <a:ext cx="1473200" cy="42012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hlinkClick r:id="rId3" action="ppaction://hlinksldjump"/>
              </a:rPr>
              <a:t>indice</a:t>
            </a:r>
            <a:endParaRPr lang="es-MX" dirty="0"/>
          </a:p>
        </p:txBody>
      </p:sp>
    </p:spTree>
    <p:extLst>
      <p:ext uri="{BB962C8B-B14F-4D97-AF65-F5344CB8AC3E}">
        <p14:creationId xmlns:p14="http://schemas.microsoft.com/office/powerpoint/2010/main" val="3888260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2000"/>
                                  </p:stCondLst>
                                  <p:iterate type="lt">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4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F92B988-37F9-8AD3-00FB-326E930F8BB8}"/>
              </a:ext>
            </a:extLst>
          </p:cNvPr>
          <p:cNvSpPr>
            <a:spLocks noGrp="1"/>
          </p:cNvSpPr>
          <p:nvPr>
            <p:ph type="title"/>
          </p:nvPr>
        </p:nvSpPr>
        <p:spPr>
          <a:xfrm>
            <a:off x="841248" y="552782"/>
            <a:ext cx="9310924" cy="1154711"/>
          </a:xfrm>
        </p:spPr>
        <p:txBody>
          <a:bodyPr>
            <a:normAutofit/>
          </a:bodyPr>
          <a:lstStyle/>
          <a:p>
            <a:r>
              <a:rPr lang="es-MX" dirty="0"/>
              <a:t>Cambiando el nombre a la tabla</a:t>
            </a:r>
          </a:p>
        </p:txBody>
      </p:sp>
      <p:sp>
        <p:nvSpPr>
          <p:cNvPr id="3" name="Marcador de contenido 2">
            <a:extLst>
              <a:ext uri="{FF2B5EF4-FFF2-40B4-BE49-F238E27FC236}">
                <a16:creationId xmlns:a16="http://schemas.microsoft.com/office/drawing/2014/main" id="{CD0C542F-CEB5-C3FC-FE95-076A0D042890}"/>
              </a:ext>
            </a:extLst>
          </p:cNvPr>
          <p:cNvSpPr>
            <a:spLocks noGrp="1"/>
          </p:cNvSpPr>
          <p:nvPr>
            <p:ph idx="1"/>
          </p:nvPr>
        </p:nvSpPr>
        <p:spPr>
          <a:xfrm>
            <a:off x="841248" y="2391995"/>
            <a:ext cx="3480355" cy="3174788"/>
          </a:xfrm>
        </p:spPr>
        <p:txBody>
          <a:bodyPr anchor="t">
            <a:normAutofit/>
          </a:bodyPr>
          <a:lstStyle/>
          <a:p>
            <a:pPr marL="0" marR="0" lvl="0" indent="0" defTabSz="914400" rtl="0" eaLnBrk="0" fontAlgn="base" latinLnBrk="0" hangingPunct="0">
              <a:lnSpc>
                <a:spcPct val="120000"/>
              </a:lnSpc>
              <a:spcBef>
                <a:spcPct val="0"/>
              </a:spcBef>
              <a:spcAft>
                <a:spcPts val="600"/>
              </a:spcAft>
              <a:buClrTx/>
              <a:buSzTx/>
              <a:buFontTx/>
              <a:buNone/>
              <a:tabLst/>
            </a:pPr>
            <a:r>
              <a:rPr kumimoji="0" lang="es-MX" altLang="es-MX" sz="1300" b="0" i="0" u="none" strike="noStrike" cap="none" normalizeH="0" baseline="0">
                <a:ln>
                  <a:noFill/>
                </a:ln>
                <a:effectLst/>
                <a:latin typeface="Nunito Sans" pitchFamily="2" charset="77"/>
              </a:rPr>
              <a:t>En primer lugar veamos cómo poner un nombre a la tabla que nos resulte familiar. Por ejemplo a “Table1” la pasaremos a llamar “Ventas”.</a:t>
            </a:r>
            <a:endParaRPr kumimoji="0" lang="es-MX" altLang="es-MX" sz="1300" b="0" i="0" u="none" strike="noStrike" cap="none" normalizeH="0" baseline="0">
              <a:ln>
                <a:noFill/>
              </a:ln>
              <a:effectLst/>
            </a:endParaRPr>
          </a:p>
          <a:p>
            <a:pPr marL="0" marR="0" lvl="0" indent="0" defTabSz="914400" rtl="0" eaLnBrk="0" fontAlgn="base" latinLnBrk="0" hangingPunct="0">
              <a:lnSpc>
                <a:spcPct val="120000"/>
              </a:lnSpc>
              <a:spcBef>
                <a:spcPct val="0"/>
              </a:spcBef>
              <a:spcAft>
                <a:spcPts val="600"/>
              </a:spcAft>
              <a:buClrTx/>
              <a:buSzTx/>
              <a:buFontTx/>
              <a:buNone/>
              <a:tabLst/>
            </a:pPr>
            <a:r>
              <a:rPr kumimoji="0" lang="es-MX" altLang="es-MX" sz="1300" b="0" i="0" u="none" strike="noStrike" cap="none" normalizeH="0" baseline="0">
                <a:ln>
                  <a:noFill/>
                </a:ln>
                <a:effectLst/>
                <a:latin typeface="Nunito Sans" pitchFamily="2" charset="77"/>
              </a:rPr>
              <a:t>Para ello seleccionamos cualquier celda de la tabla y a continuación sobre el menú específico que aparece en Excel “Diseño”. En la sección de propiedades tecleamos directamente el nuevo nombre.</a:t>
            </a:r>
            <a:endParaRPr kumimoji="0" lang="es-MX" altLang="es-MX" sz="1300" b="0" i="0" u="none" strike="noStrike" cap="none" normalizeH="0" baseline="0">
              <a:ln>
                <a:noFill/>
              </a:ln>
              <a:effectLst/>
            </a:endParaRPr>
          </a:p>
          <a:p>
            <a:pPr marL="0" marR="0" lvl="0" indent="0" defTabSz="914400" rtl="0" eaLnBrk="0" fontAlgn="base" latinLnBrk="0" hangingPunct="0">
              <a:lnSpc>
                <a:spcPct val="120000"/>
              </a:lnSpc>
              <a:spcBef>
                <a:spcPct val="0"/>
              </a:spcBef>
              <a:spcAft>
                <a:spcPts val="600"/>
              </a:spcAft>
              <a:buClrTx/>
              <a:buSzTx/>
              <a:buFontTx/>
              <a:buNone/>
              <a:tabLst/>
            </a:pPr>
            <a:r>
              <a:rPr kumimoji="0" lang="es-MX" altLang="es-MX" sz="1300" b="0" i="0" u="none" strike="noStrike" cap="none" normalizeH="0" baseline="0">
                <a:ln>
                  <a:noFill/>
                </a:ln>
                <a:effectLst/>
                <a:latin typeface="Nunito Sans" pitchFamily="2" charset="77"/>
              </a:rPr>
              <a:t>            </a:t>
            </a:r>
            <a:endParaRPr kumimoji="0" lang="es-MX" altLang="es-MX" sz="1300" b="0" i="0" u="none" strike="noStrike" cap="none" normalizeH="0" baseline="0">
              <a:ln>
                <a:noFill/>
              </a:ln>
              <a:effectLst/>
            </a:endParaRPr>
          </a:p>
          <a:p>
            <a:pPr marL="0" marR="0" lvl="0" indent="0" defTabSz="914400" rtl="0" eaLnBrk="0" fontAlgn="base" latinLnBrk="0" hangingPunct="0">
              <a:lnSpc>
                <a:spcPct val="120000"/>
              </a:lnSpc>
              <a:spcBef>
                <a:spcPct val="0"/>
              </a:spcBef>
              <a:spcAft>
                <a:spcPts val="600"/>
              </a:spcAft>
              <a:buClrTx/>
              <a:buSzTx/>
              <a:buFontTx/>
              <a:buNone/>
              <a:tabLst/>
            </a:pPr>
            <a:r>
              <a:rPr kumimoji="0" lang="es-MX" altLang="es-MX" sz="1300" b="0" i="0" u="none" strike="noStrike" cap="none" normalizeH="0" baseline="0">
                <a:ln>
                  <a:noFill/>
                </a:ln>
                <a:effectLst/>
                <a:latin typeface="Nunito Sans" pitchFamily="2" charset="77"/>
              </a:rPr>
              <a:t>Ahora nuestra tabla ya tiene un nombre más intuitivo de cara a nuestra formulación.</a:t>
            </a:r>
            <a:endParaRPr kumimoji="0" lang="es-MX" altLang="es-MX" sz="1300" b="0" i="0" u="none" strike="noStrike" cap="none" normalizeH="0" baseline="0">
              <a:ln>
                <a:noFill/>
              </a:ln>
              <a:effectLst/>
              <a:latin typeface="Arial" panose="020B0604020202020204" pitchFamily="34" charset="0"/>
            </a:endParaRPr>
          </a:p>
        </p:txBody>
      </p:sp>
      <p:pic>
        <p:nvPicPr>
          <p:cNvPr id="5122" name="Picture 2" descr="rangos y tablas en excel">
            <a:extLst>
              <a:ext uri="{FF2B5EF4-FFF2-40B4-BE49-F238E27FC236}">
                <a16:creationId xmlns:a16="http://schemas.microsoft.com/office/drawing/2014/main" id="{C24707C5-C5C1-1632-9D83-B9EDB85FA14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19974" y="2616152"/>
            <a:ext cx="5393795" cy="2726479"/>
          </a:xfrm>
          <a:prstGeom prst="rect">
            <a:avLst/>
          </a:prstGeom>
          <a:noFill/>
          <a:extLst>
            <a:ext uri="{909E8E84-426E-40DD-AFC4-6F175D3DCCD1}">
              <a14:hiddenFill xmlns:a14="http://schemas.microsoft.com/office/drawing/2010/main">
                <a:solidFill>
                  <a:srgbClr val="FFFFFF"/>
                </a:solidFill>
              </a14:hiddenFill>
            </a:ext>
          </a:extLst>
        </p:spPr>
      </p:pic>
      <p:sp>
        <p:nvSpPr>
          <p:cNvPr id="73"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A245249-2F4C-4F85-AB62-095DBE5249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11349"/>
            <a:ext cx="103809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2D08E46-4633-48DB-9AC2-D98F115E43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905000"/>
            <a:ext cx="0" cy="41424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entágono 10">
            <a:extLst>
              <a:ext uri="{FF2B5EF4-FFF2-40B4-BE49-F238E27FC236}">
                <a16:creationId xmlns:a16="http://schemas.microsoft.com/office/drawing/2014/main" id="{EFA06E34-E356-227C-32F8-990E4A40A51C}"/>
              </a:ext>
            </a:extLst>
          </p:cNvPr>
          <p:cNvSpPr/>
          <p:nvPr/>
        </p:nvSpPr>
        <p:spPr>
          <a:xfrm>
            <a:off x="9271000" y="5461000"/>
            <a:ext cx="1320800" cy="48463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 </a:t>
            </a:r>
            <a:r>
              <a:rPr lang="es-MX" dirty="0">
                <a:hlinkClick r:id="rId3" action="ppaction://hlinksldjump"/>
              </a:rPr>
              <a:t>2. indice</a:t>
            </a:r>
            <a:endParaRPr lang="es-MX" dirty="0"/>
          </a:p>
        </p:txBody>
      </p:sp>
    </p:spTree>
    <p:extLst>
      <p:ext uri="{BB962C8B-B14F-4D97-AF65-F5344CB8AC3E}">
        <p14:creationId xmlns:p14="http://schemas.microsoft.com/office/powerpoint/2010/main" val="551669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AB29782-D60C-6575-E407-FF852E4627F8}"/>
              </a:ext>
            </a:extLst>
          </p:cNvPr>
          <p:cNvSpPr>
            <a:spLocks noGrp="1"/>
          </p:cNvSpPr>
          <p:nvPr>
            <p:ph type="title"/>
          </p:nvPr>
        </p:nvSpPr>
        <p:spPr>
          <a:xfrm>
            <a:off x="841248" y="810563"/>
            <a:ext cx="4302878" cy="1782986"/>
          </a:xfrm>
        </p:spPr>
        <p:txBody>
          <a:bodyPr anchor="t">
            <a:normAutofit fontScale="90000"/>
          </a:bodyPr>
          <a:lstStyle/>
          <a:p>
            <a:r>
              <a:rPr lang="es-MX" dirty="0"/>
              <a:t>Calculos con referencias estructuradas</a:t>
            </a:r>
          </a:p>
        </p:txBody>
      </p:sp>
      <p:pic>
        <p:nvPicPr>
          <p:cNvPr id="6146" name="Picture 2" descr="Rangos y tablas en Excel">
            <a:extLst>
              <a:ext uri="{FF2B5EF4-FFF2-40B4-BE49-F238E27FC236}">
                <a16:creationId xmlns:a16="http://schemas.microsoft.com/office/drawing/2014/main" id="{4F3421D2-211A-1BB3-5071-51728917FFC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6455" y="3610776"/>
            <a:ext cx="4511217" cy="1754362"/>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F8B6B8D7-CEA1-B960-A2E4-C6A8BD12CC38}"/>
              </a:ext>
            </a:extLst>
          </p:cNvPr>
          <p:cNvSpPr>
            <a:spLocks noGrp="1"/>
          </p:cNvSpPr>
          <p:nvPr>
            <p:ph idx="1"/>
          </p:nvPr>
        </p:nvSpPr>
        <p:spPr>
          <a:xfrm>
            <a:off x="5981050" y="810562"/>
            <a:ext cx="4349198" cy="5033021"/>
          </a:xfrm>
        </p:spPr>
        <p:txBody>
          <a:bodyPr>
            <a:normAutofit/>
          </a:bodyPr>
          <a:lstStyle/>
          <a:p>
            <a:pPr marL="0" marR="0" lvl="0" indent="0" defTabSz="914400" rtl="0" eaLnBrk="0" fontAlgn="base" latinLnBrk="0" hangingPunct="0">
              <a:lnSpc>
                <a:spcPct val="120000"/>
              </a:lnSpc>
              <a:spcBef>
                <a:spcPct val="0"/>
              </a:spcBef>
              <a:spcAft>
                <a:spcPts val="600"/>
              </a:spcAft>
              <a:buClrTx/>
              <a:buSzTx/>
              <a:buFontTx/>
              <a:buNone/>
              <a:tabLst/>
            </a:pPr>
            <a:r>
              <a:rPr kumimoji="0" lang="es-MX" altLang="es-MX" sz="1400" b="0" i="0" u="none" strike="noStrike" cap="none" normalizeH="0" baseline="0">
                <a:ln>
                  <a:noFill/>
                </a:ln>
                <a:effectLst/>
                <a:latin typeface="Nunito Sans" pitchFamily="2" charset="77"/>
              </a:rPr>
              <a:t>Para hacer referencia a nuestra tabla dentro de los cálculos que estemos formulando escribiremos directamente su nombre. Así por ejemplo si queremos realizar la suma de todas las ventas en la celda F1 escribiremos =SUMA(Ventas[Acumulado])</a:t>
            </a:r>
            <a:endParaRPr kumimoji="0" lang="es-MX" altLang="es-MX" sz="1400" b="0" i="0" u="none" strike="noStrike" cap="none" normalizeH="0" baseline="0">
              <a:ln>
                <a:noFill/>
              </a:ln>
              <a:effectLst/>
            </a:endParaRPr>
          </a:p>
          <a:p>
            <a:pPr marL="0" marR="0" lvl="0" indent="0" defTabSz="914400" rtl="0" eaLnBrk="0" fontAlgn="base" latinLnBrk="0" hangingPunct="0">
              <a:lnSpc>
                <a:spcPct val="120000"/>
              </a:lnSpc>
              <a:spcBef>
                <a:spcPct val="0"/>
              </a:spcBef>
              <a:spcAft>
                <a:spcPts val="600"/>
              </a:spcAft>
              <a:buClrTx/>
              <a:buSzTx/>
              <a:buFontTx/>
              <a:buNone/>
              <a:tabLst/>
            </a:pPr>
            <a:r>
              <a:rPr kumimoji="0" lang="es-MX" altLang="es-MX" sz="1400" b="0" i="0" u="none" strike="noStrike" cap="none" normalizeH="0" baseline="0">
                <a:ln>
                  <a:noFill/>
                </a:ln>
                <a:effectLst/>
                <a:latin typeface="Nunito Sans" pitchFamily="2" charset="77"/>
              </a:rPr>
              <a:t>Fíjate como al escribir “Ventas” Excel lo reconoce como una tabla interna y nos lo presenta directamente:</a:t>
            </a:r>
            <a:endParaRPr kumimoji="0" lang="es-MX" altLang="es-MX" sz="1400" b="0" i="0" u="none" strike="noStrike" cap="none" normalizeH="0" baseline="0">
              <a:ln>
                <a:noFill/>
              </a:ln>
              <a:effectLst/>
            </a:endParaRPr>
          </a:p>
          <a:p>
            <a:pPr marL="0" marR="0" lvl="0" indent="0" defTabSz="914400" rtl="0" eaLnBrk="0" fontAlgn="base" latinLnBrk="0" hangingPunct="0">
              <a:lnSpc>
                <a:spcPct val="120000"/>
              </a:lnSpc>
              <a:spcBef>
                <a:spcPct val="0"/>
              </a:spcBef>
              <a:spcAft>
                <a:spcPts val="600"/>
              </a:spcAft>
              <a:buClrTx/>
              <a:buSzTx/>
              <a:buFontTx/>
              <a:buNone/>
              <a:tabLst/>
            </a:pPr>
            <a:r>
              <a:rPr kumimoji="0" lang="es-MX" altLang="es-MX" sz="1400" b="0" i="0" u="none" strike="noStrike" cap="none" normalizeH="0" baseline="0">
                <a:ln>
                  <a:noFill/>
                </a:ln>
                <a:effectLst/>
                <a:latin typeface="Nunito Sans" pitchFamily="2" charset="77"/>
              </a:rPr>
              <a:t>               </a:t>
            </a:r>
            <a:endParaRPr kumimoji="0" lang="es-MX" altLang="es-MX" sz="1400" b="0" i="0" u="none" strike="noStrike" cap="none" normalizeH="0" baseline="0">
              <a:ln>
                <a:noFill/>
              </a:ln>
              <a:effectLst/>
            </a:endParaRPr>
          </a:p>
          <a:p>
            <a:pPr marL="0" marR="0" lvl="0" indent="0" defTabSz="914400" rtl="0" eaLnBrk="0" fontAlgn="base" latinLnBrk="0" hangingPunct="0">
              <a:lnSpc>
                <a:spcPct val="120000"/>
              </a:lnSpc>
              <a:spcBef>
                <a:spcPct val="0"/>
              </a:spcBef>
              <a:spcAft>
                <a:spcPts val="600"/>
              </a:spcAft>
              <a:buClrTx/>
              <a:buSzTx/>
              <a:buFontTx/>
              <a:buNone/>
              <a:tabLst/>
            </a:pPr>
            <a:r>
              <a:rPr kumimoji="0" lang="es-MX" altLang="es-MX" sz="1400" b="0" i="0" u="none" strike="noStrike" cap="none" normalizeH="0" baseline="0">
                <a:ln>
                  <a:noFill/>
                </a:ln>
                <a:effectLst/>
                <a:latin typeface="Nunito Sans" pitchFamily="2" charset="77"/>
              </a:rPr>
              <a:t>De esta manera tan cómoda no tendremos que estar indicando la celda inicial del rango y la celda final del rango. Además si se añaden nuevos datos a la columna el cálculo seguirá siendo correctos puesto que le estamos indicando que se sumen todos los valores de la columna “Acumulado” de nuestra tabla de “Ventas”. Pero veamos como hemos definido que sea la columna de “Acumulado”.</a:t>
            </a:r>
            <a:endParaRPr kumimoji="0" lang="es-MX" altLang="es-MX" sz="1400" b="0" i="0" u="none" strike="noStrike" cap="none" normalizeH="0" baseline="0">
              <a:ln>
                <a:noFill/>
              </a:ln>
              <a:effectLst/>
              <a:latin typeface="Arial" panose="020B0604020202020204" pitchFamily="34" charset="0"/>
            </a:endParaRPr>
          </a:p>
        </p:txBody>
      </p:sp>
      <p:sp>
        <p:nvSpPr>
          <p:cNvPr id="73"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EF981EB-9E9C-48FA-8C2D-89F17D414B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2600" y="340658"/>
            <a:ext cx="0" cy="57015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A73B1C4-E6F2-4D90-8A43-5F92E726DF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2933700"/>
            <a:ext cx="51948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lecha derecha 3">
            <a:extLst>
              <a:ext uri="{FF2B5EF4-FFF2-40B4-BE49-F238E27FC236}">
                <a16:creationId xmlns:a16="http://schemas.microsoft.com/office/drawing/2014/main" id="{31E34439-85AD-496E-17E7-96F5BD07E5F9}"/>
              </a:ext>
            </a:extLst>
          </p:cNvPr>
          <p:cNvSpPr/>
          <p:nvPr/>
        </p:nvSpPr>
        <p:spPr>
          <a:xfrm>
            <a:off x="8995144" y="5460878"/>
            <a:ext cx="165640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hlinkClick r:id="rId3" action="ppaction://hlinksldjump"/>
              </a:rPr>
              <a:t>Pag siguiente</a:t>
            </a:r>
            <a:endParaRPr lang="es-MX" dirty="0"/>
          </a:p>
        </p:txBody>
      </p:sp>
    </p:spTree>
    <p:extLst>
      <p:ext uri="{BB962C8B-B14F-4D97-AF65-F5344CB8AC3E}">
        <p14:creationId xmlns:p14="http://schemas.microsoft.com/office/powerpoint/2010/main" val="146282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2" name="Picture 4" descr="rangos y tablas en excel">
            <a:extLst>
              <a:ext uri="{FF2B5EF4-FFF2-40B4-BE49-F238E27FC236}">
                <a16:creationId xmlns:a16="http://schemas.microsoft.com/office/drawing/2014/main" id="{E0F3D15D-5344-4C90-CD24-1EFEBE3768D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9363" y="1824233"/>
            <a:ext cx="3657303" cy="2730947"/>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8E0F5076-9EF4-781A-0AB6-838160DB04E2}"/>
              </a:ext>
            </a:extLst>
          </p:cNvPr>
          <p:cNvSpPr>
            <a:spLocks noGrp="1"/>
          </p:cNvSpPr>
          <p:nvPr>
            <p:ph idx="1"/>
          </p:nvPr>
        </p:nvSpPr>
        <p:spPr>
          <a:xfrm>
            <a:off x="5104751" y="2263662"/>
            <a:ext cx="5225498" cy="3521704"/>
          </a:xfrm>
        </p:spPr>
        <p:txBody>
          <a:bodyPr>
            <a:normAutofit/>
          </a:bodyPr>
          <a:lstStyle/>
          <a:p>
            <a:pPr marL="0" marR="0" lvl="0" indent="0" defTabSz="914400" rtl="0" eaLnBrk="0" fontAlgn="base" latinLnBrk="0" hangingPunct="0">
              <a:lnSpc>
                <a:spcPct val="120000"/>
              </a:lnSpc>
              <a:spcBef>
                <a:spcPct val="0"/>
              </a:spcBef>
              <a:spcAft>
                <a:spcPts val="600"/>
              </a:spcAft>
              <a:buClrTx/>
              <a:buSzTx/>
              <a:buFontTx/>
              <a:buNone/>
              <a:tabLst/>
            </a:pPr>
            <a:r>
              <a:rPr kumimoji="0" lang="es-MX" altLang="es-MX" sz="1400" b="0" i="0" u="none" strike="noStrike" cap="none" normalizeH="0" baseline="0">
                <a:ln>
                  <a:noFill/>
                </a:ln>
                <a:effectLst/>
                <a:latin typeface="Nunito Sans" pitchFamily="2" charset="77"/>
              </a:rPr>
              <a:t>Dentro de nuestra formulación y una vez que hemos hecho referencia a la tabla “Ventas” hemos abierto un corchete. Así Excel sabre que queremos referirnos a un elemento de la tabla. En concreto hemos elegido “Acumulado” pero mira como aparecen diferentes opciones:</a:t>
            </a:r>
            <a:endParaRPr kumimoji="0" lang="es-MX" altLang="es-MX" sz="1400" b="0" i="0" u="none" strike="noStrike" cap="none" normalizeH="0" baseline="0">
              <a:ln>
                <a:noFill/>
              </a:ln>
              <a:effectLst/>
            </a:endParaRPr>
          </a:p>
          <a:p>
            <a:pPr marL="0" marR="0" lvl="0" indent="0" defTabSz="914400" rtl="0" eaLnBrk="0" fontAlgn="base" latinLnBrk="0" hangingPunct="0">
              <a:lnSpc>
                <a:spcPct val="120000"/>
              </a:lnSpc>
              <a:spcBef>
                <a:spcPct val="0"/>
              </a:spcBef>
              <a:spcAft>
                <a:spcPts val="600"/>
              </a:spcAft>
              <a:buClrTx/>
              <a:buSzTx/>
              <a:buFontTx/>
              <a:buNone/>
              <a:tabLst/>
            </a:pPr>
            <a:r>
              <a:rPr kumimoji="0" lang="es-MX" altLang="es-MX" sz="1400" b="0" i="0" u="none" strike="noStrike" cap="none" normalizeH="0" baseline="0">
                <a:ln>
                  <a:noFill/>
                </a:ln>
                <a:effectLst/>
                <a:latin typeface="Nunito Sans" pitchFamily="2" charset="77"/>
              </a:rPr>
              <a:t>         </a:t>
            </a:r>
            <a:endParaRPr kumimoji="0" lang="es-MX" altLang="es-MX" sz="1400" b="0" i="0" u="none" strike="noStrike" cap="none" normalizeH="0" baseline="0">
              <a:ln>
                <a:noFill/>
              </a:ln>
              <a:effectLst/>
            </a:endParaRPr>
          </a:p>
          <a:p>
            <a:pPr marL="0" marR="0" lvl="0" indent="0" defTabSz="914400" rtl="0" eaLnBrk="0" fontAlgn="base" latinLnBrk="0" hangingPunct="0">
              <a:lnSpc>
                <a:spcPct val="120000"/>
              </a:lnSpc>
              <a:spcBef>
                <a:spcPct val="0"/>
              </a:spcBef>
              <a:spcAft>
                <a:spcPts val="600"/>
              </a:spcAft>
              <a:buClrTx/>
              <a:buSzTx/>
              <a:buFontTx/>
              <a:buNone/>
              <a:tabLst/>
            </a:pPr>
            <a:r>
              <a:rPr kumimoji="0" lang="es-MX" altLang="es-MX" sz="1400" b="0" i="0" u="none" strike="noStrike" cap="none" normalizeH="0" baseline="0">
                <a:ln>
                  <a:noFill/>
                </a:ln>
                <a:effectLst/>
                <a:latin typeface="Nunito Sans" pitchFamily="2" charset="77"/>
              </a:rPr>
              <a:t>Cada una de las etiquetas de columna que aparecen, Mes, Año, Vendedor, Acumulado, hacen referencia a todos los elementos que aparecen en esa columna. Por eso al elegir “Acumulado” en nuestra formulación nos recupera la suma de todos los elementos que aparecen inmediatamente debajo de la etiqueta.</a:t>
            </a:r>
            <a:endParaRPr kumimoji="0" lang="es-MX" altLang="es-MX" sz="1400" b="0" i="0" u="none" strike="noStrike" cap="none" normalizeH="0" baseline="0">
              <a:ln>
                <a:noFill/>
              </a:ln>
              <a:effectLst/>
              <a:latin typeface="Arial" panose="020B0604020202020204" pitchFamily="34" charset="0"/>
            </a:endParaRPr>
          </a:p>
        </p:txBody>
      </p:sp>
      <p:sp>
        <p:nvSpPr>
          <p:cNvPr id="82"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8FC7970-104C-4B47-9697-0B0ECA9619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340659"/>
            <a:ext cx="0" cy="57015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5953601-1CC2-471E-A514-F1705E091A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1600" y="1905000"/>
            <a:ext cx="606239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Flecha derecha 9">
            <a:extLst>
              <a:ext uri="{FF2B5EF4-FFF2-40B4-BE49-F238E27FC236}">
                <a16:creationId xmlns:a16="http://schemas.microsoft.com/office/drawing/2014/main" id="{00FD6480-164B-4E2B-AD5E-D61168E1AF17}"/>
              </a:ext>
            </a:extLst>
          </p:cNvPr>
          <p:cNvSpPr/>
          <p:nvPr/>
        </p:nvSpPr>
        <p:spPr>
          <a:xfrm>
            <a:off x="8995144" y="5460878"/>
            <a:ext cx="165640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hlinkClick r:id="rId3" action="ppaction://hlinksldjump"/>
              </a:rPr>
              <a:t>Pag siguiente</a:t>
            </a:r>
            <a:endParaRPr lang="es-MX" dirty="0"/>
          </a:p>
        </p:txBody>
      </p:sp>
    </p:spTree>
    <p:extLst>
      <p:ext uri="{BB962C8B-B14F-4D97-AF65-F5344CB8AC3E}">
        <p14:creationId xmlns:p14="http://schemas.microsoft.com/office/powerpoint/2010/main" val="550019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3C3D9B5-9A04-8F82-AD67-B6DA80EE0479}"/>
              </a:ext>
            </a:extLst>
          </p:cNvPr>
          <p:cNvSpPr>
            <a:spLocks noGrp="1"/>
          </p:cNvSpPr>
          <p:nvPr>
            <p:ph idx="1"/>
          </p:nvPr>
        </p:nvSpPr>
        <p:spPr>
          <a:xfrm>
            <a:off x="841248" y="554182"/>
            <a:ext cx="9489000" cy="5289401"/>
          </a:xfrm>
        </p:spPr>
        <p:txBody>
          <a:bodyPr/>
          <a:lstStyle/>
          <a:p>
            <a:r>
              <a:rPr lang="es-MX" dirty="0"/>
              <a:t>#Todas: Toda la tabla, incluidos los encabezados de columna, datos y totales (si los hay).</a:t>
            </a:r>
          </a:p>
          <a:p>
            <a:r>
              <a:rPr lang="es-MX" dirty="0"/>
              <a:t>#Datos: Solo las filas de datos.</a:t>
            </a:r>
          </a:p>
          <a:p>
            <a:r>
              <a:rPr lang="es-MX" dirty="0"/>
              <a:t>#Encabezados: Solo la fila de encabezado.</a:t>
            </a:r>
          </a:p>
          <a:p>
            <a:r>
              <a:rPr lang="es-MX" dirty="0"/>
              <a:t>#Totales: Solo la fila del total. Si no hay ninguna, devuelve un valor nulo.</a:t>
            </a:r>
          </a:p>
          <a:p>
            <a:r>
              <a:rPr lang="es-MX" dirty="0"/>
              <a:t>#Esta Fila , @ , @ [Nombre de columna]: Solo las celdas en la misma fila que la fórmula.</a:t>
            </a:r>
          </a:p>
          <a:p>
            <a:r>
              <a:rPr lang="es-MX" dirty="0"/>
              <a:t>Veamos el resto de opciones. Para ello hacemos referencia a la tabla publicada por Microsoft en su sitio de Internet.</a:t>
            </a:r>
          </a:p>
          <a:p>
            <a:endParaRPr lang="es-MX" dirty="0"/>
          </a:p>
        </p:txBody>
      </p:sp>
      <p:sp>
        <p:nvSpPr>
          <p:cNvPr id="4" name="Pentágono 3">
            <a:extLst>
              <a:ext uri="{FF2B5EF4-FFF2-40B4-BE49-F238E27FC236}">
                <a16:creationId xmlns:a16="http://schemas.microsoft.com/office/drawing/2014/main" id="{9C4F1D53-A248-5391-15E9-12308253ADF5}"/>
              </a:ext>
            </a:extLst>
          </p:cNvPr>
          <p:cNvSpPr/>
          <p:nvPr/>
        </p:nvSpPr>
        <p:spPr>
          <a:xfrm>
            <a:off x="9271000" y="5461000"/>
            <a:ext cx="1320800" cy="48463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 </a:t>
            </a:r>
            <a:r>
              <a:rPr lang="es-MX" dirty="0">
                <a:hlinkClick r:id="rId2" action="ppaction://hlinksldjump"/>
              </a:rPr>
              <a:t>2. indice</a:t>
            </a:r>
            <a:endParaRPr lang="es-MX" dirty="0"/>
          </a:p>
        </p:txBody>
      </p:sp>
    </p:spTree>
    <p:extLst>
      <p:ext uri="{BB962C8B-B14F-4D97-AF65-F5344CB8AC3E}">
        <p14:creationId xmlns:p14="http://schemas.microsoft.com/office/powerpoint/2010/main" val="4120155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0D71AF8-AE77-EDEC-1C22-9858B541A0EA}"/>
              </a:ext>
            </a:extLst>
          </p:cNvPr>
          <p:cNvSpPr>
            <a:spLocks noGrp="1"/>
          </p:cNvSpPr>
          <p:nvPr>
            <p:ph type="title"/>
          </p:nvPr>
        </p:nvSpPr>
        <p:spPr>
          <a:xfrm>
            <a:off x="5104750" y="552782"/>
            <a:ext cx="5225498" cy="1160313"/>
          </a:xfrm>
        </p:spPr>
        <p:txBody>
          <a:bodyPr>
            <a:normAutofit/>
          </a:bodyPr>
          <a:lstStyle/>
          <a:p>
            <a:r>
              <a:rPr lang="es-MX" sz="1800" dirty="0"/>
              <a:t>Añadiendo datos a la tabla para comprobar que los cálculos se actualizan.</a:t>
            </a:r>
            <a:br>
              <a:rPr lang="es-MX" sz="1800" dirty="0"/>
            </a:br>
            <a:endParaRPr lang="es-MX" sz="1800" dirty="0"/>
          </a:p>
        </p:txBody>
      </p:sp>
      <p:pic>
        <p:nvPicPr>
          <p:cNvPr id="8194" name="Picture 2" descr="rangos y tablas en excel">
            <a:extLst>
              <a:ext uri="{FF2B5EF4-FFF2-40B4-BE49-F238E27FC236}">
                <a16:creationId xmlns:a16="http://schemas.microsoft.com/office/drawing/2014/main" id="{5EB27287-E974-C418-0069-AE7FAC5B1D5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9363" y="2267753"/>
            <a:ext cx="3657303" cy="1843908"/>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70A804DF-4D65-3977-9990-0A2A30021E68}"/>
              </a:ext>
            </a:extLst>
          </p:cNvPr>
          <p:cNvSpPr>
            <a:spLocks noGrp="1"/>
          </p:cNvSpPr>
          <p:nvPr>
            <p:ph idx="1"/>
          </p:nvPr>
        </p:nvSpPr>
        <p:spPr>
          <a:xfrm>
            <a:off x="5104751" y="2263662"/>
            <a:ext cx="5225498" cy="3521704"/>
          </a:xfrm>
        </p:spPr>
        <p:txBody>
          <a:bodyPr>
            <a:normAutofit/>
          </a:bodyPr>
          <a:lstStyle/>
          <a:p>
            <a:pPr marL="0" marR="0" lvl="0" indent="0" defTabSz="914400" rtl="0" eaLnBrk="0" fontAlgn="base" latinLnBrk="0" hangingPunct="0">
              <a:spcBef>
                <a:spcPct val="0"/>
              </a:spcBef>
              <a:spcAft>
                <a:spcPts val="600"/>
              </a:spcAft>
              <a:buClrTx/>
              <a:buSzTx/>
              <a:buFontTx/>
              <a:buNone/>
              <a:tabLst/>
            </a:pPr>
            <a:r>
              <a:rPr kumimoji="0" lang="es-MX" altLang="es-MX" b="0" i="0" u="none" strike="noStrike" cap="none" normalizeH="0" baseline="0">
                <a:ln>
                  <a:noFill/>
                </a:ln>
                <a:effectLst/>
                <a:latin typeface="Nunito Sans" pitchFamily="2" charset="77"/>
              </a:rPr>
              <a:t>Habíamos dejado formulado en nuestro fichero la celda F1 para que se calculará allí la suma de las ventas de todos nuestros vendedores. ¿Qué ocurre si añadimos nuevos datos a la tabla?</a:t>
            </a:r>
            <a:endParaRPr kumimoji="0" lang="es-MX" altLang="es-MX"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s-MX" altLang="es-MX" b="0" i="0" u="none" strike="noStrike" cap="none" normalizeH="0" baseline="0">
                <a:ln>
                  <a:noFill/>
                </a:ln>
                <a:effectLst/>
                <a:latin typeface="Nunito Sans" pitchFamily="2" charset="77"/>
              </a:rPr>
              <a:t>            </a:t>
            </a:r>
            <a:endParaRPr kumimoji="0" lang="es-MX" altLang="es-MX"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br>
              <a:rPr kumimoji="0" lang="es-MX" altLang="es-MX" b="0" i="0" u="none" strike="noStrike" cap="none" normalizeH="0" baseline="0">
                <a:ln>
                  <a:noFill/>
                </a:ln>
                <a:effectLst/>
                <a:latin typeface="Arial" panose="020B0604020202020204" pitchFamily="34" charset="0"/>
              </a:rPr>
            </a:br>
            <a:endParaRPr kumimoji="0" lang="es-MX" altLang="es-MX" b="0" i="0" u="none" strike="noStrike" cap="none" normalizeH="0" baseline="0" dirty="0">
              <a:ln>
                <a:noFill/>
              </a:ln>
              <a:effectLst/>
              <a:latin typeface="Arial" panose="020B0604020202020204" pitchFamily="34" charset="0"/>
            </a:endParaRPr>
          </a:p>
        </p:txBody>
      </p:sp>
      <p:sp>
        <p:nvSpPr>
          <p:cNvPr id="137"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8FC7970-104C-4B47-9697-0B0ECA9619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340659"/>
            <a:ext cx="0" cy="57015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25953601-1CC2-471E-A514-F1705E091A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1600" y="1905000"/>
            <a:ext cx="606239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lecha derecha 11">
            <a:extLst>
              <a:ext uri="{FF2B5EF4-FFF2-40B4-BE49-F238E27FC236}">
                <a16:creationId xmlns:a16="http://schemas.microsoft.com/office/drawing/2014/main" id="{0F539FB3-609F-9425-CF73-098B3652080C}"/>
              </a:ext>
            </a:extLst>
          </p:cNvPr>
          <p:cNvSpPr/>
          <p:nvPr/>
        </p:nvSpPr>
        <p:spPr>
          <a:xfrm>
            <a:off x="8995144" y="5460878"/>
            <a:ext cx="165640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hlinkClick r:id="rId3" action="ppaction://hlinksldjump"/>
              </a:rPr>
              <a:t>Pag siguiente</a:t>
            </a:r>
            <a:endParaRPr lang="es-MX" dirty="0"/>
          </a:p>
        </p:txBody>
      </p:sp>
    </p:spTree>
    <p:extLst>
      <p:ext uri="{BB962C8B-B14F-4D97-AF65-F5344CB8AC3E}">
        <p14:creationId xmlns:p14="http://schemas.microsoft.com/office/powerpoint/2010/main" val="4285971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C92A54D8-2B12-8BFE-9727-87105B73C6DE}"/>
              </a:ext>
            </a:extLst>
          </p:cNvPr>
          <p:cNvSpPr>
            <a:spLocks noGrp="1"/>
          </p:cNvSpPr>
          <p:nvPr>
            <p:ph idx="1"/>
          </p:nvPr>
        </p:nvSpPr>
        <p:spPr>
          <a:xfrm>
            <a:off x="841248" y="2391995"/>
            <a:ext cx="3480355" cy="3174788"/>
          </a:xfrm>
        </p:spPr>
        <p:txBody>
          <a:bodyPr anchor="t">
            <a:normAutofit/>
          </a:bodyPr>
          <a:lstStyle/>
          <a:p>
            <a:pPr marL="0" marR="0" lvl="0" indent="0" defTabSz="914400" rtl="0" eaLnBrk="0" fontAlgn="base" latinLnBrk="0" hangingPunct="0">
              <a:lnSpc>
                <a:spcPct val="120000"/>
              </a:lnSpc>
              <a:spcBef>
                <a:spcPct val="0"/>
              </a:spcBef>
              <a:spcAft>
                <a:spcPts val="600"/>
              </a:spcAft>
              <a:buClrTx/>
              <a:buSzTx/>
              <a:buFontTx/>
              <a:buNone/>
              <a:tabLst/>
            </a:pPr>
            <a:r>
              <a:rPr kumimoji="0" lang="es-MX" altLang="es-MX" sz="1100" b="0" i="0" u="none" strike="noStrike" cap="none" normalizeH="0" baseline="0">
                <a:ln>
                  <a:noFill/>
                </a:ln>
                <a:effectLst/>
                <a:latin typeface="Nunito Sans" pitchFamily="2" charset="77"/>
              </a:rPr>
              <a:t>El resultado que teníamos era:</a:t>
            </a:r>
            <a:endParaRPr kumimoji="0" lang="es-MX" altLang="es-MX" sz="1100" b="0" i="0" u="none" strike="noStrike" cap="none" normalizeH="0" baseline="0">
              <a:ln>
                <a:noFill/>
              </a:ln>
              <a:effectLst/>
            </a:endParaRPr>
          </a:p>
          <a:p>
            <a:pPr marL="0" marR="0" lvl="0" indent="0" defTabSz="914400" rtl="0" eaLnBrk="0" fontAlgn="base" latinLnBrk="0" hangingPunct="0">
              <a:lnSpc>
                <a:spcPct val="120000"/>
              </a:lnSpc>
              <a:spcBef>
                <a:spcPct val="0"/>
              </a:spcBef>
              <a:spcAft>
                <a:spcPts val="600"/>
              </a:spcAft>
              <a:buClrTx/>
              <a:buSzTx/>
              <a:buFontTx/>
              <a:buNone/>
              <a:tabLst/>
            </a:pPr>
            <a:r>
              <a:rPr kumimoji="0" lang="es-MX" altLang="es-MX" sz="1100" b="0" i="0" u="none" strike="noStrike" cap="none" normalizeH="0" baseline="0">
                <a:ln>
                  <a:noFill/>
                </a:ln>
                <a:effectLst/>
                <a:latin typeface="Nunito Sans" pitchFamily="2" charset="77"/>
              </a:rPr>
              <a:t>                       </a:t>
            </a:r>
            <a:endParaRPr kumimoji="0" lang="es-MX" altLang="es-MX" sz="1100" b="0" i="0" u="none" strike="noStrike" cap="none" normalizeH="0" baseline="0">
              <a:ln>
                <a:noFill/>
              </a:ln>
              <a:effectLst/>
            </a:endParaRPr>
          </a:p>
          <a:p>
            <a:pPr marL="0" marR="0" lvl="0" indent="0" defTabSz="914400" rtl="0" eaLnBrk="0" fontAlgn="base" latinLnBrk="0" hangingPunct="0">
              <a:lnSpc>
                <a:spcPct val="120000"/>
              </a:lnSpc>
              <a:spcBef>
                <a:spcPct val="0"/>
              </a:spcBef>
              <a:spcAft>
                <a:spcPts val="600"/>
              </a:spcAft>
              <a:buClrTx/>
              <a:buSzTx/>
              <a:buFontTx/>
              <a:buNone/>
              <a:tabLst/>
            </a:pPr>
            <a:r>
              <a:rPr kumimoji="0" lang="es-MX" altLang="es-MX" sz="1100" b="0" i="0" u="none" strike="noStrike" cap="none" normalizeH="0" baseline="0">
                <a:ln>
                  <a:noFill/>
                </a:ln>
                <a:effectLst/>
                <a:latin typeface="Nunito Sans" pitchFamily="2" charset="77"/>
              </a:rPr>
              <a:t>Ahora añadiremos nuevos datos, las ventas de 2016, y comprobaremos como el cálculo se actualiza. No podía ser de otra manera puesto que la formulación sigue apuntando a los mismos datos aunque hayan cambiado:</a:t>
            </a:r>
            <a:endParaRPr kumimoji="0" lang="es-MX" altLang="es-MX" sz="1100" b="0" i="0" u="none" strike="noStrike" cap="none" normalizeH="0" baseline="0">
              <a:ln>
                <a:noFill/>
              </a:ln>
              <a:effectLst/>
            </a:endParaRPr>
          </a:p>
          <a:p>
            <a:pPr marL="0" marR="0" lvl="0" indent="0" defTabSz="914400" rtl="0" eaLnBrk="0" fontAlgn="base" latinLnBrk="0" hangingPunct="0">
              <a:lnSpc>
                <a:spcPct val="120000"/>
              </a:lnSpc>
              <a:spcBef>
                <a:spcPct val="0"/>
              </a:spcBef>
              <a:spcAft>
                <a:spcPts val="600"/>
              </a:spcAft>
              <a:buClrTx/>
              <a:buSzTx/>
              <a:buFontTx/>
              <a:buNone/>
              <a:tabLst/>
            </a:pPr>
            <a:r>
              <a:rPr kumimoji="0" lang="es-MX" altLang="es-MX" sz="1100" b="0" i="0" u="none" strike="noStrike" cap="none" normalizeH="0" baseline="0">
                <a:ln>
                  <a:noFill/>
                </a:ln>
                <a:effectLst/>
                <a:latin typeface="Nunito Sans" pitchFamily="2" charset="77"/>
              </a:rPr>
              <a:t>SUMA( Ventas[Acumulado])</a:t>
            </a:r>
            <a:endParaRPr kumimoji="0" lang="es-MX" altLang="es-MX" sz="1100" b="0" i="0" u="none" strike="noStrike" cap="none" normalizeH="0" baseline="0">
              <a:ln>
                <a:noFill/>
              </a:ln>
              <a:effectLst/>
            </a:endParaRPr>
          </a:p>
          <a:p>
            <a:pPr marL="0" marR="0" lvl="0" indent="0" defTabSz="914400" rtl="0" eaLnBrk="0" fontAlgn="base" latinLnBrk="0" hangingPunct="0">
              <a:lnSpc>
                <a:spcPct val="120000"/>
              </a:lnSpc>
              <a:spcBef>
                <a:spcPct val="0"/>
              </a:spcBef>
              <a:spcAft>
                <a:spcPts val="600"/>
              </a:spcAft>
              <a:buClrTx/>
              <a:buSzTx/>
              <a:buFontTx/>
              <a:buNone/>
              <a:tabLst/>
            </a:pPr>
            <a:r>
              <a:rPr kumimoji="0" lang="es-MX" altLang="es-MX" sz="1100" b="0" i="0" u="none" strike="noStrike" cap="none" normalizeH="0" baseline="0">
                <a:ln>
                  <a:noFill/>
                </a:ln>
                <a:effectLst/>
                <a:latin typeface="Nunito Sans" pitchFamily="2" charset="77"/>
              </a:rPr>
              <a:t>Gracias al </a:t>
            </a:r>
            <a:r>
              <a:rPr kumimoji="0" lang="es-MX" altLang="es-MX" sz="1100" b="1" i="1" u="none" strike="noStrike" cap="none" normalizeH="0" baseline="0">
                <a:ln>
                  <a:noFill/>
                </a:ln>
                <a:effectLst/>
                <a:latin typeface="Nunito Sans" pitchFamily="2" charset="77"/>
              </a:rPr>
              <a:t>“controlador de tamaño”</a:t>
            </a:r>
            <a:r>
              <a:rPr kumimoji="0" lang="es-MX" altLang="es-MX" sz="1100" b="0" i="0" u="none" strike="noStrike" cap="none" normalizeH="0" baseline="0">
                <a:ln>
                  <a:noFill/>
                </a:ln>
                <a:effectLst/>
                <a:latin typeface="Nunito Sans" pitchFamily="2" charset="77"/>
              </a:rPr>
              <a:t> internamente Excel recupera los datos adecuados.</a:t>
            </a:r>
            <a:endParaRPr kumimoji="0" lang="es-MX" altLang="es-MX" sz="1100" b="0" i="0" u="none" strike="noStrike" cap="none" normalizeH="0" baseline="0">
              <a:ln>
                <a:noFill/>
              </a:ln>
              <a:effectLst/>
              <a:latin typeface="Arial" panose="020B0604020202020204" pitchFamily="34" charset="0"/>
            </a:endParaRPr>
          </a:p>
        </p:txBody>
      </p:sp>
      <p:pic>
        <p:nvPicPr>
          <p:cNvPr id="1026" name="Picture 2" descr="rangos y tablas en excel">
            <a:extLst>
              <a:ext uri="{FF2B5EF4-FFF2-40B4-BE49-F238E27FC236}">
                <a16:creationId xmlns:a16="http://schemas.microsoft.com/office/drawing/2014/main" id="{35D48656-08F4-4A38-818D-D3D3D56560B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19974" y="3333917"/>
            <a:ext cx="5393795" cy="1290949"/>
          </a:xfrm>
          <a:prstGeom prst="rect">
            <a:avLst/>
          </a:prstGeom>
          <a:noFill/>
          <a:extLst>
            <a:ext uri="{909E8E84-426E-40DD-AFC4-6F175D3DCCD1}">
              <a14:hiddenFill xmlns:a14="http://schemas.microsoft.com/office/drawing/2010/main">
                <a:solidFill>
                  <a:srgbClr val="FFFFFF"/>
                </a:solidFill>
              </a14:hiddenFill>
            </a:ext>
          </a:extLst>
        </p:spPr>
      </p:pic>
      <p:sp>
        <p:nvSpPr>
          <p:cNvPr id="73"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A245249-2F4C-4F85-AB62-095DBE5249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11349"/>
            <a:ext cx="103809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2D08E46-4633-48DB-9AC2-D98F115E43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905000"/>
            <a:ext cx="0" cy="41424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Flecha derecha 9">
            <a:extLst>
              <a:ext uri="{FF2B5EF4-FFF2-40B4-BE49-F238E27FC236}">
                <a16:creationId xmlns:a16="http://schemas.microsoft.com/office/drawing/2014/main" id="{B3F0297C-DB71-A79A-47AA-1296FE79D044}"/>
              </a:ext>
            </a:extLst>
          </p:cNvPr>
          <p:cNvSpPr/>
          <p:nvPr/>
        </p:nvSpPr>
        <p:spPr>
          <a:xfrm>
            <a:off x="8995144" y="5460878"/>
            <a:ext cx="165640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hlinkClick r:id="rId3" action="ppaction://hlinksldjump"/>
              </a:rPr>
              <a:t>Pag siguiente</a:t>
            </a:r>
            <a:endParaRPr lang="es-MX" dirty="0"/>
          </a:p>
        </p:txBody>
      </p:sp>
    </p:spTree>
    <p:extLst>
      <p:ext uri="{BB962C8B-B14F-4D97-AF65-F5344CB8AC3E}">
        <p14:creationId xmlns:p14="http://schemas.microsoft.com/office/powerpoint/2010/main" val="3709631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angos y tablas en excel">
            <a:extLst>
              <a:ext uri="{FF2B5EF4-FFF2-40B4-BE49-F238E27FC236}">
                <a16:creationId xmlns:a16="http://schemas.microsoft.com/office/drawing/2014/main" id="{EF73FCEB-9ADA-71DE-E4A9-5C9E616BF9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64105" y="692150"/>
            <a:ext cx="5443028" cy="5151438"/>
          </a:xfrm>
          <a:prstGeom prst="rect">
            <a:avLst/>
          </a:prstGeom>
          <a:noFill/>
          <a:extLst>
            <a:ext uri="{909E8E84-426E-40DD-AFC4-6F175D3DCCD1}">
              <a14:hiddenFill xmlns:a14="http://schemas.microsoft.com/office/drawing/2010/main">
                <a:solidFill>
                  <a:srgbClr val="FFFFFF"/>
                </a:solidFill>
              </a14:hiddenFill>
            </a:ext>
          </a:extLst>
        </p:spPr>
      </p:pic>
      <p:sp>
        <p:nvSpPr>
          <p:cNvPr id="3" name="Pentágono 2">
            <a:extLst>
              <a:ext uri="{FF2B5EF4-FFF2-40B4-BE49-F238E27FC236}">
                <a16:creationId xmlns:a16="http://schemas.microsoft.com/office/drawing/2014/main" id="{AD0796D6-8A23-838B-013E-06BFC23E9810}"/>
              </a:ext>
            </a:extLst>
          </p:cNvPr>
          <p:cNvSpPr/>
          <p:nvPr/>
        </p:nvSpPr>
        <p:spPr>
          <a:xfrm>
            <a:off x="9271000" y="5461000"/>
            <a:ext cx="1320800" cy="48463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 </a:t>
            </a:r>
            <a:r>
              <a:rPr lang="es-MX" dirty="0">
                <a:hlinkClick r:id="rId3" action="ppaction://hlinksldjump"/>
              </a:rPr>
              <a:t>2. indice</a:t>
            </a:r>
            <a:endParaRPr lang="es-MX" dirty="0"/>
          </a:p>
        </p:txBody>
      </p:sp>
    </p:spTree>
    <p:extLst>
      <p:ext uri="{BB962C8B-B14F-4D97-AF65-F5344CB8AC3E}">
        <p14:creationId xmlns:p14="http://schemas.microsoft.com/office/powerpoint/2010/main" val="27936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F5E5094-1358-D308-27E4-02B6B3257855}"/>
              </a:ext>
            </a:extLst>
          </p:cNvPr>
          <p:cNvSpPr>
            <a:spLocks noGrp="1"/>
          </p:cNvSpPr>
          <p:nvPr>
            <p:ph type="title"/>
          </p:nvPr>
        </p:nvSpPr>
        <p:spPr>
          <a:xfrm>
            <a:off x="841248" y="810562"/>
            <a:ext cx="9489000" cy="937040"/>
          </a:xfrm>
        </p:spPr>
        <p:txBody>
          <a:bodyPr>
            <a:normAutofit/>
          </a:bodyPr>
          <a:lstStyle/>
          <a:p>
            <a:r>
              <a:rPr lang="es-MX" dirty="0"/>
              <a:t>                    creditos</a:t>
            </a:r>
          </a:p>
        </p:txBody>
      </p:sp>
      <p:cxnSp>
        <p:nvCxnSpPr>
          <p:cNvPr id="13" name="Straight Connector 12">
            <a:extLst>
              <a:ext uri="{FF2B5EF4-FFF2-40B4-BE49-F238E27FC236}">
                <a16:creationId xmlns:a16="http://schemas.microsoft.com/office/drawing/2014/main" id="{642E753A-9EC8-4017-973A-6477BEF0AD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2027271"/>
            <a:ext cx="103809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Marcador de contenido 2">
            <a:extLst>
              <a:ext uri="{FF2B5EF4-FFF2-40B4-BE49-F238E27FC236}">
                <a16:creationId xmlns:a16="http://schemas.microsoft.com/office/drawing/2014/main" id="{76FACF50-0030-AD41-ECEF-AF19B4C88AC5}"/>
              </a:ext>
            </a:extLst>
          </p:cNvPr>
          <p:cNvGraphicFramePr>
            <a:graphicFrameLocks noGrp="1"/>
          </p:cNvGraphicFramePr>
          <p:nvPr>
            <p:ph idx="1"/>
            <p:extLst>
              <p:ext uri="{D42A27DB-BD31-4B8C-83A1-F6EECF244321}">
                <p14:modId xmlns:p14="http://schemas.microsoft.com/office/powerpoint/2010/main" val="2872194623"/>
              </p:ext>
            </p:extLst>
          </p:nvPr>
        </p:nvGraphicFramePr>
        <p:xfrm>
          <a:off x="841375" y="2362200"/>
          <a:ext cx="9488488" cy="3349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8453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62D36-68E3-2413-5966-82400C3ECA14}"/>
              </a:ext>
            </a:extLst>
          </p:cNvPr>
          <p:cNvSpPr>
            <a:spLocks noGrp="1"/>
          </p:cNvSpPr>
          <p:nvPr>
            <p:ph type="title"/>
          </p:nvPr>
        </p:nvSpPr>
        <p:spPr/>
        <p:txBody>
          <a:bodyPr/>
          <a:lstStyle/>
          <a:p>
            <a:r>
              <a:rPr lang="es-MX" dirty="0"/>
              <a:t>indice</a:t>
            </a:r>
          </a:p>
        </p:txBody>
      </p:sp>
      <p:sp>
        <p:nvSpPr>
          <p:cNvPr id="3" name="Marcador de contenido 2">
            <a:extLst>
              <a:ext uri="{FF2B5EF4-FFF2-40B4-BE49-F238E27FC236}">
                <a16:creationId xmlns:a16="http://schemas.microsoft.com/office/drawing/2014/main" id="{9AE684C3-50FA-A207-EE4F-F0F409F967EB}"/>
              </a:ext>
            </a:extLst>
          </p:cNvPr>
          <p:cNvSpPr>
            <a:spLocks noGrp="1"/>
          </p:cNvSpPr>
          <p:nvPr>
            <p:ph idx="1"/>
          </p:nvPr>
        </p:nvSpPr>
        <p:spPr/>
        <p:txBody>
          <a:bodyPr>
            <a:normAutofit fontScale="92500" lnSpcReduction="20000"/>
          </a:bodyPr>
          <a:lstStyle/>
          <a:p>
            <a:r>
              <a:rPr lang="es-MX" dirty="0">
                <a:hlinkClick r:id="rId2" action="ppaction://hlinksldjump"/>
              </a:rPr>
              <a:t>Qué es un rango.</a:t>
            </a:r>
            <a:endParaRPr lang="es-MX" dirty="0"/>
          </a:p>
          <a:p>
            <a:r>
              <a:rPr lang="es-MX" dirty="0">
                <a:hlinkClick r:id="rId3" action="ppaction://hlinksldjump"/>
              </a:rPr>
              <a:t>Qué es una tabla.</a:t>
            </a:r>
            <a:endParaRPr lang="es-MX" dirty="0"/>
          </a:p>
          <a:p>
            <a:r>
              <a:rPr lang="es-MX" dirty="0">
                <a:hlinkClick r:id="rId4" action="ppaction://hlinksldjump"/>
              </a:rPr>
              <a:t>Convertir un rango en tabla.</a:t>
            </a:r>
            <a:endParaRPr lang="es-MX" dirty="0"/>
          </a:p>
          <a:p>
            <a:r>
              <a:rPr lang="es-MX" dirty="0">
                <a:hlinkClick r:id="rId5" action="ppaction://hlinksldjump"/>
              </a:rPr>
              <a:t>Cargar datos en una tabla.</a:t>
            </a:r>
            <a:endParaRPr lang="es-MX" dirty="0"/>
          </a:p>
          <a:p>
            <a:r>
              <a:rPr lang="es-MX" dirty="0">
                <a:hlinkClick r:id="rId6" action="ppaction://hlinksldjump"/>
              </a:rPr>
              <a:t>¿Pero cuál es la ventaja con respecto al rango?.</a:t>
            </a:r>
            <a:endParaRPr lang="es-MX" dirty="0"/>
          </a:p>
          <a:p>
            <a:r>
              <a:rPr lang="es-MX" dirty="0">
                <a:hlinkClick r:id="rId7" action="ppaction://hlinksldjump"/>
              </a:rPr>
              <a:t>Referencias estructuradas</a:t>
            </a:r>
            <a:endParaRPr lang="es-MX" dirty="0"/>
          </a:p>
          <a:p>
            <a:r>
              <a:rPr lang="es-MX" dirty="0">
                <a:hlinkClick r:id="rId8" action="ppaction://hlinksldjump"/>
              </a:rPr>
              <a:t>Cambiar el nombre a la tabla</a:t>
            </a:r>
            <a:endParaRPr lang="es-MX" dirty="0"/>
          </a:p>
          <a:p>
            <a:r>
              <a:rPr lang="es-MX" dirty="0">
                <a:hlinkClick r:id="rId9" action="ppaction://hlinksldjump"/>
              </a:rPr>
              <a:t>Calculos con referencias estructuradas</a:t>
            </a:r>
            <a:endParaRPr lang="es-MX" dirty="0"/>
          </a:p>
          <a:p>
            <a:endParaRPr lang="es-MX" dirty="0"/>
          </a:p>
          <a:p>
            <a:endParaRPr lang="es-MX" dirty="0"/>
          </a:p>
        </p:txBody>
      </p:sp>
      <p:sp>
        <p:nvSpPr>
          <p:cNvPr id="4" name="Elipse 3">
            <a:extLst>
              <a:ext uri="{FF2B5EF4-FFF2-40B4-BE49-F238E27FC236}">
                <a16:creationId xmlns:a16="http://schemas.microsoft.com/office/drawing/2014/main" id="{BB6F8D35-2980-D5D7-6C34-1015CAAEFEDE}"/>
              </a:ext>
            </a:extLst>
          </p:cNvPr>
          <p:cNvSpPr/>
          <p:nvPr/>
        </p:nvSpPr>
        <p:spPr>
          <a:xfrm>
            <a:off x="7219507" y="2020186"/>
            <a:ext cx="2838893" cy="14088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hlinkClick r:id="rId10" action="ppaction://hlinksldjump"/>
              </a:rPr>
              <a:t>creditos</a:t>
            </a:r>
            <a:endParaRPr lang="es-MX" dirty="0"/>
          </a:p>
        </p:txBody>
      </p:sp>
    </p:spTree>
    <p:extLst>
      <p:ext uri="{BB962C8B-B14F-4D97-AF65-F5344CB8AC3E}">
        <p14:creationId xmlns:p14="http://schemas.microsoft.com/office/powerpoint/2010/main" val="28665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C329952-49AE-7452-0FD1-87B542BFD6AE}"/>
              </a:ext>
            </a:extLst>
          </p:cNvPr>
          <p:cNvSpPr>
            <a:spLocks noGrp="1"/>
          </p:cNvSpPr>
          <p:nvPr>
            <p:ph type="title"/>
          </p:nvPr>
        </p:nvSpPr>
        <p:spPr>
          <a:xfrm>
            <a:off x="5104750" y="552782"/>
            <a:ext cx="5225498" cy="1160313"/>
          </a:xfrm>
        </p:spPr>
        <p:txBody>
          <a:bodyPr>
            <a:normAutofit/>
          </a:bodyPr>
          <a:lstStyle/>
          <a:p>
            <a:r>
              <a:rPr lang="es-MX" sz="4100" dirty="0"/>
              <a:t>¿Qué es un rango?</a:t>
            </a:r>
          </a:p>
        </p:txBody>
      </p:sp>
      <p:pic>
        <p:nvPicPr>
          <p:cNvPr id="1026" name="Picture 2" descr="rangos y tablas en excel">
            <a:extLst>
              <a:ext uri="{FF2B5EF4-FFF2-40B4-BE49-F238E27FC236}">
                <a16:creationId xmlns:a16="http://schemas.microsoft.com/office/drawing/2014/main" id="{42239712-63AE-588D-78C0-5D69D9AEF8C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9363" y="903893"/>
            <a:ext cx="3657303" cy="4571628"/>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2D437A3C-B3B0-3637-A22B-D19AA8BF3C54}"/>
              </a:ext>
            </a:extLst>
          </p:cNvPr>
          <p:cNvSpPr>
            <a:spLocks noGrp="1"/>
          </p:cNvSpPr>
          <p:nvPr>
            <p:ph idx="1"/>
          </p:nvPr>
        </p:nvSpPr>
        <p:spPr>
          <a:xfrm>
            <a:off x="5104751" y="1905000"/>
            <a:ext cx="5225498" cy="3880366"/>
          </a:xfrm>
        </p:spPr>
        <p:txBody>
          <a:bodyPr>
            <a:normAutofit/>
          </a:bodyPr>
          <a:lstStyle/>
          <a:p>
            <a:pPr marL="0" lvl="0" indent="0" eaLnBrk="0" fontAlgn="base" hangingPunct="0">
              <a:lnSpc>
                <a:spcPct val="120000"/>
              </a:lnSpc>
              <a:spcBef>
                <a:spcPct val="0"/>
              </a:spcBef>
              <a:spcAft>
                <a:spcPts val="600"/>
              </a:spcAft>
              <a:buNone/>
            </a:pPr>
            <a:r>
              <a:rPr lang="es-MX" altLang="es-MX" sz="1200" dirty="0">
                <a:latin typeface="Arial" panose="020B0604020202020204" pitchFamily="34" charset="0"/>
                <a:cs typeface="Arial" panose="020B0604020202020204" pitchFamily="34" charset="0"/>
              </a:rPr>
              <a:t>Un rango es un conjunto de celdas adyacentes, esto es, que las celdas están seguidas ya sea formando una fila una columna o una lista. Para nombrar un rango hacemos referencia a la primera celda que los configura e inmediatamente después mediante el operador de direccionamiento “:” hacemos referencia a la última celda que configura el rango.</a:t>
            </a:r>
          </a:p>
          <a:p>
            <a:pPr marL="0" lvl="0" indent="0" eaLnBrk="0" fontAlgn="base" hangingPunct="0">
              <a:lnSpc>
                <a:spcPct val="120000"/>
              </a:lnSpc>
              <a:spcBef>
                <a:spcPct val="0"/>
              </a:spcBef>
              <a:spcAft>
                <a:spcPts val="600"/>
              </a:spcAft>
              <a:buNone/>
            </a:pPr>
            <a:r>
              <a:rPr lang="es-MX" altLang="es-MX" sz="1200" dirty="0">
                <a:latin typeface="Arial" panose="020B0604020202020204" pitchFamily="34" charset="0"/>
                <a:cs typeface="Arial" panose="020B0604020202020204" pitchFamily="34" charset="0"/>
              </a:rPr>
              <a:t>Un ejemplo de rangos y tablas en Excel:</a:t>
            </a:r>
          </a:p>
          <a:p>
            <a:pPr marL="0" lvl="0" indent="0" eaLnBrk="0" fontAlgn="base" hangingPunct="0">
              <a:lnSpc>
                <a:spcPct val="120000"/>
              </a:lnSpc>
              <a:spcBef>
                <a:spcPct val="0"/>
              </a:spcBef>
              <a:spcAft>
                <a:spcPts val="600"/>
              </a:spcAft>
              <a:buNone/>
            </a:pPr>
            <a:r>
              <a:rPr lang="es-MX" altLang="es-MX" sz="1200" dirty="0">
                <a:latin typeface="Arial" panose="020B0604020202020204" pitchFamily="34" charset="0"/>
                <a:cs typeface="Arial" panose="020B0604020202020204" pitchFamily="34" charset="0"/>
              </a:rPr>
              <a:t>En este caso tenemos un conjunto de celdas adyacentes que están formando una lista de datos “en columna”. La forma de referenciar o nombrar esta lista entonces es haciendo referencia a la primera celda y a la última celda del conjunto de datos. Entre las dos celdas hemos utilizado el operador de direccionamiento o referencia “:”.</a:t>
            </a:r>
          </a:p>
          <a:p>
            <a:pPr marL="0" lvl="0" indent="0" eaLnBrk="0" fontAlgn="base" hangingPunct="0">
              <a:lnSpc>
                <a:spcPct val="120000"/>
              </a:lnSpc>
              <a:spcBef>
                <a:spcPct val="0"/>
              </a:spcBef>
              <a:spcAft>
                <a:spcPts val="600"/>
              </a:spcAft>
              <a:buNone/>
            </a:pPr>
            <a:r>
              <a:rPr lang="es-MX" altLang="es-MX" sz="1200" dirty="0">
                <a:latin typeface="Arial" panose="020B0604020202020204" pitchFamily="34" charset="0"/>
                <a:cs typeface="Arial" panose="020B0604020202020204" pitchFamily="34" charset="0"/>
              </a:rPr>
              <a:t>Los rango de Excel se pueden nombrar para que trabajar con ellos sea más intuitivo puedes consultar más acerca de este tema en Rangos de Excel. </a:t>
            </a:r>
          </a:p>
          <a:p>
            <a:pPr marL="0" marR="0" lvl="0" indent="0" defTabSz="914400" rtl="0" eaLnBrk="0" fontAlgn="base" latinLnBrk="0" hangingPunct="0">
              <a:lnSpc>
                <a:spcPct val="120000"/>
              </a:lnSpc>
              <a:spcBef>
                <a:spcPct val="0"/>
              </a:spcBef>
              <a:spcAft>
                <a:spcPts val="600"/>
              </a:spcAft>
              <a:buClrTx/>
              <a:buSzTx/>
              <a:buFontTx/>
              <a:buNone/>
              <a:tabLst/>
            </a:pPr>
            <a:endParaRPr kumimoji="0" lang="es-MX" altLang="es-MX" sz="1200" i="0" u="none" strike="noStrike" cap="none" normalizeH="0" baseline="0" dirty="0">
              <a:ln>
                <a:noFill/>
              </a:ln>
              <a:effectLst/>
              <a:latin typeface="Arial" panose="020B0604020202020204" pitchFamily="34" charset="0"/>
              <a:cs typeface="Arial" panose="020B0604020202020204" pitchFamily="34" charset="0"/>
            </a:endParaRPr>
          </a:p>
        </p:txBody>
      </p:sp>
      <p:sp>
        <p:nvSpPr>
          <p:cNvPr id="73"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8FC7970-104C-4B47-9697-0B0ECA9619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340659"/>
            <a:ext cx="0" cy="57015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5953601-1CC2-471E-A514-F1705E091A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1600" y="1905000"/>
            <a:ext cx="606239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Pentágono 11">
            <a:extLst>
              <a:ext uri="{FF2B5EF4-FFF2-40B4-BE49-F238E27FC236}">
                <a16:creationId xmlns:a16="http://schemas.microsoft.com/office/drawing/2014/main" id="{1637FCDE-45DE-C295-6A5A-54903BE3EB1B}"/>
              </a:ext>
            </a:extLst>
          </p:cNvPr>
          <p:cNvSpPr/>
          <p:nvPr/>
        </p:nvSpPr>
        <p:spPr>
          <a:xfrm>
            <a:off x="9271000" y="5461000"/>
            <a:ext cx="1320800" cy="48463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 </a:t>
            </a:r>
            <a:r>
              <a:rPr lang="es-MX" dirty="0">
                <a:hlinkClick r:id="rId3" action="ppaction://hlinksldjump"/>
              </a:rPr>
              <a:t>2. indice</a:t>
            </a:r>
            <a:endParaRPr lang="es-MX" dirty="0"/>
          </a:p>
        </p:txBody>
      </p:sp>
    </p:spTree>
    <p:extLst>
      <p:ext uri="{BB962C8B-B14F-4D97-AF65-F5344CB8AC3E}">
        <p14:creationId xmlns:p14="http://schemas.microsoft.com/office/powerpoint/2010/main" val="1135580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232360B-5338-E7EF-B0AC-0FB5C80CF662}"/>
              </a:ext>
            </a:extLst>
          </p:cNvPr>
          <p:cNvSpPr>
            <a:spLocks noGrp="1"/>
          </p:cNvSpPr>
          <p:nvPr>
            <p:ph type="title"/>
          </p:nvPr>
        </p:nvSpPr>
        <p:spPr>
          <a:xfrm>
            <a:off x="6805648" y="881785"/>
            <a:ext cx="3524599" cy="4684996"/>
          </a:xfrm>
        </p:spPr>
        <p:txBody>
          <a:bodyPr anchor="t">
            <a:normAutofit/>
          </a:bodyPr>
          <a:lstStyle/>
          <a:p>
            <a:pPr algn="r"/>
            <a:r>
              <a:rPr lang="es-MX" dirty="0"/>
              <a:t>¿Qué es una tabla?</a:t>
            </a:r>
            <a:endParaRPr lang="es-MX"/>
          </a:p>
        </p:txBody>
      </p:sp>
      <p:sp>
        <p:nvSpPr>
          <p:cNvPr id="3" name="Marcador de contenido 2">
            <a:extLst>
              <a:ext uri="{FF2B5EF4-FFF2-40B4-BE49-F238E27FC236}">
                <a16:creationId xmlns:a16="http://schemas.microsoft.com/office/drawing/2014/main" id="{C23716DC-3158-7D5C-0293-98BFFA9C7051}"/>
              </a:ext>
            </a:extLst>
          </p:cNvPr>
          <p:cNvSpPr>
            <a:spLocks noGrp="1"/>
          </p:cNvSpPr>
          <p:nvPr>
            <p:ph idx="1"/>
          </p:nvPr>
        </p:nvSpPr>
        <p:spPr>
          <a:xfrm>
            <a:off x="841248" y="837486"/>
            <a:ext cx="5239304" cy="4729295"/>
          </a:xfrm>
        </p:spPr>
        <p:txBody>
          <a:bodyPr anchor="b">
            <a:normAutofit/>
          </a:bodyPr>
          <a:lstStyle/>
          <a:p>
            <a:pPr>
              <a:lnSpc>
                <a:spcPct val="120000"/>
              </a:lnSpc>
            </a:pPr>
            <a:r>
              <a:rPr lang="es-MX" sz="1700" dirty="0"/>
              <a:t>Una tabla es un conjunto de datos ordenados en forma de matriz de manera que sea muy sencillo ubicar un determinado dato dentro del conjunto. Podemos decir que una tabla no deja de ser un rango de datos. Celdas adyacentes que contienen información valiosa.</a:t>
            </a:r>
          </a:p>
          <a:p>
            <a:pPr>
              <a:lnSpc>
                <a:spcPct val="120000"/>
              </a:lnSpc>
            </a:pPr>
            <a:r>
              <a:rPr lang="es-MX" sz="1700" dirty="0"/>
              <a:t>Sin embargo la definición de “Tabla en Excel” es algo diferente. No solo es una manera de distribuir la información. Además las tablas de Excel llevan asociadas ventajas y herramientas que nos facilitan trabajar con ellas. Pero antes de entrar a definir características vamos a ver cómo convertir un rango en una tabla dentro de Excel.</a:t>
            </a:r>
          </a:p>
          <a:p>
            <a:pPr>
              <a:lnSpc>
                <a:spcPct val="120000"/>
              </a:lnSpc>
            </a:pPr>
            <a:endParaRPr lang="es-MX" sz="1700" dirty="0"/>
          </a:p>
        </p:txBody>
      </p:sp>
      <p:cxnSp>
        <p:nvCxnSpPr>
          <p:cNvPr id="12" name="Straight Connector 11">
            <a:extLst>
              <a:ext uri="{FF2B5EF4-FFF2-40B4-BE49-F238E27FC236}">
                <a16:creationId xmlns:a16="http://schemas.microsoft.com/office/drawing/2014/main" id="{9EF28DB2-EEEA-4868-B438-6CDC7B5090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45250" y="334928"/>
            <a:ext cx="0" cy="57015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Pentágono 8">
            <a:extLst>
              <a:ext uri="{FF2B5EF4-FFF2-40B4-BE49-F238E27FC236}">
                <a16:creationId xmlns:a16="http://schemas.microsoft.com/office/drawing/2014/main" id="{5DA60F3B-DC3C-0220-4836-0B7CC7430FE3}"/>
              </a:ext>
            </a:extLst>
          </p:cNvPr>
          <p:cNvSpPr/>
          <p:nvPr/>
        </p:nvSpPr>
        <p:spPr>
          <a:xfrm>
            <a:off x="9271000" y="5461000"/>
            <a:ext cx="1320800" cy="48463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 </a:t>
            </a:r>
            <a:r>
              <a:rPr lang="es-MX" dirty="0">
                <a:hlinkClick r:id="rId2" action="ppaction://hlinksldjump"/>
              </a:rPr>
              <a:t>2. indice</a:t>
            </a:r>
            <a:endParaRPr lang="es-MX" dirty="0"/>
          </a:p>
        </p:txBody>
      </p:sp>
    </p:spTree>
    <p:extLst>
      <p:ext uri="{BB962C8B-B14F-4D97-AF65-F5344CB8AC3E}">
        <p14:creationId xmlns:p14="http://schemas.microsoft.com/office/powerpoint/2010/main" val="2387954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09C9288-1A11-BFF4-86A9-E98DB4B196E4}"/>
              </a:ext>
            </a:extLst>
          </p:cNvPr>
          <p:cNvSpPr>
            <a:spLocks noGrp="1"/>
          </p:cNvSpPr>
          <p:nvPr>
            <p:ph idx="1"/>
          </p:nvPr>
        </p:nvSpPr>
        <p:spPr>
          <a:xfrm>
            <a:off x="841248" y="660400"/>
            <a:ext cx="9489000" cy="5183183"/>
          </a:xfrm>
        </p:spPr>
        <p:txBody>
          <a:bodyPr>
            <a:normAutofit/>
          </a:bodyPr>
          <a:lstStyle/>
          <a:p>
            <a:r>
              <a:rPr lang="es-MX" dirty="0"/>
              <a:t>La fila de encabezados aparece con el filtro automáticamente, las líneas de la tabla aparecen cada una con un color de banda diferente para facilitar la lectura de los datos. Y si nos fijamos en el margen inferior derecho aparece un símbolo con forma de cuña, “el controlador de tamaño” de la tabla. Además ahora ese conjunto de datos configurado como tabla tiene internamente en Excel un nombre, en nuestro caso, “Table1”.</a:t>
            </a:r>
          </a:p>
          <a:p>
            <a:r>
              <a:rPr lang="es-MX" dirty="0"/>
              <a:t>Nótese que al hacer clic sobre la tabla se activa un nuevo menú en Excel. ”Diseño” donde residen todas las herramientas y mejoras de las que venimos haciendo mención.</a:t>
            </a:r>
          </a:p>
          <a:p>
            <a:endParaRPr lang="es-MX" dirty="0"/>
          </a:p>
        </p:txBody>
      </p:sp>
      <p:sp>
        <p:nvSpPr>
          <p:cNvPr id="4" name="Pentágono 3">
            <a:extLst>
              <a:ext uri="{FF2B5EF4-FFF2-40B4-BE49-F238E27FC236}">
                <a16:creationId xmlns:a16="http://schemas.microsoft.com/office/drawing/2014/main" id="{130A71BD-7CC0-4DDE-D4D9-BEBAB9735AB5}"/>
              </a:ext>
            </a:extLst>
          </p:cNvPr>
          <p:cNvSpPr/>
          <p:nvPr/>
        </p:nvSpPr>
        <p:spPr>
          <a:xfrm>
            <a:off x="9271000" y="5461000"/>
            <a:ext cx="1320800" cy="48463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 </a:t>
            </a:r>
            <a:r>
              <a:rPr lang="es-MX" dirty="0">
                <a:hlinkClick r:id="rId2" action="ppaction://hlinksldjump"/>
              </a:rPr>
              <a:t>2. indice</a:t>
            </a:r>
            <a:endParaRPr lang="es-MX" dirty="0"/>
          </a:p>
        </p:txBody>
      </p:sp>
    </p:spTree>
    <p:extLst>
      <p:ext uri="{BB962C8B-B14F-4D97-AF65-F5344CB8AC3E}">
        <p14:creationId xmlns:p14="http://schemas.microsoft.com/office/powerpoint/2010/main" val="789225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FE25695-4D62-FD64-298A-9F32BC0C7940}"/>
              </a:ext>
            </a:extLst>
          </p:cNvPr>
          <p:cNvSpPr>
            <a:spLocks noGrp="1"/>
          </p:cNvSpPr>
          <p:nvPr>
            <p:ph type="title"/>
          </p:nvPr>
        </p:nvSpPr>
        <p:spPr>
          <a:xfrm>
            <a:off x="520721" y="533406"/>
            <a:ext cx="4800570" cy="2184384"/>
          </a:xfrm>
        </p:spPr>
        <p:txBody>
          <a:bodyPr anchor="t">
            <a:normAutofit/>
          </a:bodyPr>
          <a:lstStyle/>
          <a:p>
            <a:br>
              <a:rPr lang="es-MX" sz="2800" dirty="0"/>
            </a:br>
            <a:br>
              <a:rPr lang="es-MX" sz="2800" dirty="0"/>
            </a:br>
            <a:r>
              <a:rPr lang="es-MX" sz="2800" dirty="0"/>
              <a:t>Cargar datos en una tabla</a:t>
            </a:r>
            <a:br>
              <a:rPr lang="es-MX" sz="2800" dirty="0"/>
            </a:br>
            <a:endParaRPr lang="es-MX" sz="2800" dirty="0"/>
          </a:p>
        </p:txBody>
      </p:sp>
      <p:pic>
        <p:nvPicPr>
          <p:cNvPr id="6" name="Picture 5" descr="rangos y tablas en excel">
            <a:extLst>
              <a:ext uri="{FF2B5EF4-FFF2-40B4-BE49-F238E27FC236}">
                <a16:creationId xmlns:a16="http://schemas.microsoft.com/office/drawing/2014/main" id="{10085A5B-2418-C7F8-4B10-29EB8C3928A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1740" y="3149610"/>
            <a:ext cx="4799537" cy="2377115"/>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2485F064-9E73-2114-1E52-F55C0304AC65}"/>
              </a:ext>
            </a:extLst>
          </p:cNvPr>
          <p:cNvSpPr>
            <a:spLocks noGrp="1"/>
          </p:cNvSpPr>
          <p:nvPr>
            <p:ph idx="1"/>
          </p:nvPr>
        </p:nvSpPr>
        <p:spPr>
          <a:xfrm>
            <a:off x="5981050" y="810562"/>
            <a:ext cx="4349198" cy="5033021"/>
          </a:xfrm>
        </p:spPr>
        <p:txBody>
          <a:bodyPr>
            <a:normAutofit/>
          </a:bodyPr>
          <a:lstStyle/>
          <a:p>
            <a:pPr marL="0" marR="0" lvl="0" indent="0" defTabSz="914400" rtl="0" eaLnBrk="0" fontAlgn="base" latinLnBrk="0" hangingPunct="0">
              <a:lnSpc>
                <a:spcPct val="120000"/>
              </a:lnSpc>
              <a:spcBef>
                <a:spcPct val="0"/>
              </a:spcBef>
              <a:spcAft>
                <a:spcPts val="600"/>
              </a:spcAft>
              <a:buClrTx/>
              <a:buSzTx/>
              <a:buFontTx/>
              <a:buNone/>
              <a:tabLst/>
            </a:pPr>
            <a:r>
              <a:rPr kumimoji="0" lang="es-MX" altLang="es-MX" sz="1700" b="0" i="0" u="none" strike="noStrike" cap="none" normalizeH="0" baseline="0">
                <a:ln>
                  <a:noFill/>
                </a:ln>
                <a:effectLst/>
                <a:latin typeface="Nunito Sans" pitchFamily="2" charset="77"/>
              </a:rPr>
              <a:t>Vamos por ejemplo a cargar las ventas de nuestros anteriores vendedores relativas al año 2016. Lo primero que hemos hecho es añadir la columna de año a nuestra tabla original. Añadimos columnas o filas igual que con cualquier rango.</a:t>
            </a:r>
            <a:endParaRPr kumimoji="0" lang="es-MX" altLang="es-MX" sz="1700" b="0" i="0" u="none" strike="noStrike" cap="none" normalizeH="0" baseline="0">
              <a:ln>
                <a:noFill/>
              </a:ln>
              <a:effectLst/>
            </a:endParaRPr>
          </a:p>
          <a:p>
            <a:pPr marL="0" marR="0" lvl="0" indent="0" defTabSz="914400" rtl="0" eaLnBrk="0" fontAlgn="base" latinLnBrk="0" hangingPunct="0">
              <a:lnSpc>
                <a:spcPct val="120000"/>
              </a:lnSpc>
              <a:spcBef>
                <a:spcPct val="0"/>
              </a:spcBef>
              <a:spcAft>
                <a:spcPts val="600"/>
              </a:spcAft>
              <a:buClrTx/>
              <a:buSzTx/>
              <a:buFontTx/>
              <a:buNone/>
              <a:tabLst/>
            </a:pPr>
            <a:r>
              <a:rPr kumimoji="0" lang="es-MX" altLang="es-MX" sz="1700" b="0" i="0" u="none" strike="noStrike" cap="none" normalizeH="0" baseline="0">
                <a:ln>
                  <a:noFill/>
                </a:ln>
                <a:effectLst/>
                <a:latin typeface="Nunito Sans" pitchFamily="2" charset="77"/>
              </a:rPr>
              <a:t>               </a:t>
            </a:r>
            <a:endParaRPr kumimoji="0" lang="es-MX" altLang="es-MX" sz="1700" b="0" i="0" u="none" strike="noStrike" cap="none" normalizeH="0" baseline="0">
              <a:ln>
                <a:noFill/>
              </a:ln>
              <a:effectLst/>
            </a:endParaRPr>
          </a:p>
          <a:p>
            <a:pPr marL="0" marR="0" lvl="0" indent="0" defTabSz="914400" rtl="0" eaLnBrk="0" fontAlgn="base" latinLnBrk="0" hangingPunct="0">
              <a:lnSpc>
                <a:spcPct val="120000"/>
              </a:lnSpc>
              <a:spcBef>
                <a:spcPct val="0"/>
              </a:spcBef>
              <a:spcAft>
                <a:spcPts val="600"/>
              </a:spcAft>
              <a:buClrTx/>
              <a:buSzTx/>
              <a:buFontTx/>
              <a:buNone/>
              <a:tabLst/>
            </a:pPr>
            <a:r>
              <a:rPr kumimoji="0" lang="es-MX" altLang="es-MX" sz="1700" b="0" i="0" u="none" strike="noStrike" cap="none" normalizeH="0" baseline="0">
                <a:ln>
                  <a:noFill/>
                </a:ln>
                <a:effectLst/>
                <a:latin typeface="Nunito Sans" pitchFamily="2" charset="77"/>
              </a:rPr>
              <a:t>Simplemente pegamos los datos a partir de la última fila en la que hubiera datos sin tener en cuenta la fila de totales. Es decir que en este ejemplo pegaremos los datos en la fila 14 puesto que la fila 13 es la que tiene el último dato válido.</a:t>
            </a:r>
            <a:endParaRPr kumimoji="0" lang="es-MX" altLang="es-MX" sz="1700" b="0" i="0" u="none" strike="noStrike" cap="none" normalizeH="0" baseline="0">
              <a:ln>
                <a:noFill/>
              </a:ln>
              <a:effectLst/>
              <a:latin typeface="Arial" panose="020B0604020202020204" pitchFamily="34" charset="0"/>
            </a:endParaRPr>
          </a:p>
        </p:txBody>
      </p:sp>
      <p:sp>
        <p:nvSpPr>
          <p:cNvPr id="13"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EF981EB-9E9C-48FA-8C2D-89F17D414B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2600" y="340658"/>
            <a:ext cx="0" cy="57015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A73B1C4-E6F2-4D90-8A43-5F92E726DF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2933700"/>
            <a:ext cx="51948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lecha a la derecha con muesca 6">
            <a:extLst>
              <a:ext uri="{FF2B5EF4-FFF2-40B4-BE49-F238E27FC236}">
                <a16:creationId xmlns:a16="http://schemas.microsoft.com/office/drawing/2014/main" id="{52B24974-067F-7A7E-1F35-FE9C355439B2}"/>
              </a:ext>
            </a:extLst>
          </p:cNvPr>
          <p:cNvSpPr/>
          <p:nvPr/>
        </p:nvSpPr>
        <p:spPr>
          <a:xfrm>
            <a:off x="8755543" y="5470195"/>
            <a:ext cx="1574705" cy="48463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hlinkClick r:id="rId3" action="ppaction://hlinksldjump"/>
              </a:rPr>
              <a:t>Sig pagina</a:t>
            </a:r>
            <a:endParaRPr lang="es-MX" dirty="0"/>
          </a:p>
        </p:txBody>
      </p:sp>
    </p:spTree>
    <p:extLst>
      <p:ext uri="{BB962C8B-B14F-4D97-AF65-F5344CB8AC3E}">
        <p14:creationId xmlns:p14="http://schemas.microsoft.com/office/powerpoint/2010/main" val="663687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6"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rangos y tablas en excel">
            <a:extLst>
              <a:ext uri="{FF2B5EF4-FFF2-40B4-BE49-F238E27FC236}">
                <a16:creationId xmlns:a16="http://schemas.microsoft.com/office/drawing/2014/main" id="{9839BA36-8429-07CB-22A5-CD3A75C9CA9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096" r="27451" b="2"/>
          <a:stretch/>
        </p:blipFill>
        <p:spPr bwMode="auto">
          <a:xfrm>
            <a:off x="20" y="10"/>
            <a:ext cx="5210493" cy="6857990"/>
          </a:xfrm>
          <a:prstGeom prst="rect">
            <a:avLst/>
          </a:prstGeom>
          <a:noFill/>
          <a:extLst>
            <a:ext uri="{909E8E84-426E-40DD-AFC4-6F175D3DCCD1}">
              <a14:hiddenFill xmlns:a14="http://schemas.microsoft.com/office/drawing/2010/main">
                <a:solidFill>
                  <a:srgbClr val="FFFFFF"/>
                </a:solidFill>
              </a14:hiddenFill>
            </a:ext>
          </a:extLst>
        </p:spPr>
      </p:pic>
      <p:sp>
        <p:nvSpPr>
          <p:cNvPr id="4117" name="Marcador de contenido 2">
            <a:extLst>
              <a:ext uri="{FF2B5EF4-FFF2-40B4-BE49-F238E27FC236}">
                <a16:creationId xmlns:a16="http://schemas.microsoft.com/office/drawing/2014/main" id="{6BD6F642-21B1-4BD6-8C8F-4A627979FD6E}"/>
              </a:ext>
            </a:extLst>
          </p:cNvPr>
          <p:cNvSpPr>
            <a:spLocks noGrp="1"/>
          </p:cNvSpPr>
          <p:nvPr>
            <p:ph idx="1"/>
          </p:nvPr>
        </p:nvSpPr>
        <p:spPr>
          <a:xfrm>
            <a:off x="5907024" y="2735229"/>
            <a:ext cx="4423224" cy="3108354"/>
          </a:xfrm>
        </p:spPr>
        <p:txBody>
          <a:bodyPr>
            <a:normAutofit/>
          </a:bodyPr>
          <a:lstStyle/>
          <a:p>
            <a:pPr marL="0" marR="0" lvl="0" indent="0" defTabSz="914400" rtl="0" eaLnBrk="0" fontAlgn="base" latinLnBrk="0" hangingPunct="0">
              <a:lnSpc>
                <a:spcPct val="120000"/>
              </a:lnSpc>
              <a:spcBef>
                <a:spcPct val="0"/>
              </a:spcBef>
              <a:spcAft>
                <a:spcPts val="600"/>
              </a:spcAft>
              <a:buClrTx/>
              <a:buSzTx/>
              <a:buFontTx/>
              <a:buNone/>
              <a:tabLst/>
            </a:pPr>
            <a:br>
              <a:rPr kumimoji="0" lang="es-MX" altLang="es-MX" sz="1700" b="0" i="0" u="none" strike="noStrike" cap="none" normalizeH="0" baseline="0">
                <a:ln>
                  <a:noFill/>
                </a:ln>
                <a:effectLst/>
                <a:latin typeface="Nunito Sans" pitchFamily="2" charset="77"/>
              </a:rPr>
            </a:br>
            <a:r>
              <a:rPr kumimoji="0" lang="es-MX" altLang="es-MX" sz="1700" b="0" i="0" u="none" strike="noStrike" cap="none" normalizeH="0" baseline="0">
                <a:ln>
                  <a:noFill/>
                </a:ln>
                <a:effectLst/>
                <a:latin typeface="Nunito Sans" pitchFamily="2" charset="77"/>
              </a:rPr>
              <a:t>Veremos como automáticamente la tabla aumenta su tamaño y ahora el controlador de tamaño de la tabla se ha posicionado en la última celda de la tabla sin nuestra intervención.</a:t>
            </a:r>
            <a:endParaRPr kumimoji="0" lang="es-MX" altLang="es-MX" sz="1700" b="0" i="0" u="none" strike="noStrike" cap="none" normalizeH="0" baseline="0">
              <a:ln>
                <a:noFill/>
              </a:ln>
              <a:effectLst/>
            </a:endParaRPr>
          </a:p>
          <a:p>
            <a:pPr marL="0" marR="0" lvl="0" indent="0" defTabSz="914400" rtl="0" eaLnBrk="0" fontAlgn="base" latinLnBrk="0" hangingPunct="0">
              <a:lnSpc>
                <a:spcPct val="120000"/>
              </a:lnSpc>
              <a:spcBef>
                <a:spcPct val="0"/>
              </a:spcBef>
              <a:spcAft>
                <a:spcPts val="600"/>
              </a:spcAft>
              <a:buClrTx/>
              <a:buSzTx/>
              <a:buFontTx/>
              <a:buNone/>
              <a:tabLst/>
            </a:pPr>
            <a:r>
              <a:rPr kumimoji="0" lang="es-MX" altLang="es-MX" sz="1700" b="0" i="0" u="none" strike="noStrike" cap="none" normalizeH="0" baseline="0">
                <a:ln>
                  <a:noFill/>
                </a:ln>
                <a:effectLst/>
                <a:latin typeface="Nunito Sans" pitchFamily="2" charset="77"/>
              </a:rPr>
              <a:t>         </a:t>
            </a:r>
            <a:endParaRPr kumimoji="0" lang="es-MX" altLang="es-MX" sz="1700" b="0" i="0" u="none" strike="noStrike" cap="none" normalizeH="0" baseline="0">
              <a:ln>
                <a:noFill/>
              </a:ln>
              <a:effectLst/>
            </a:endParaRPr>
          </a:p>
          <a:p>
            <a:pPr marL="0" marR="0" lvl="0" indent="0" defTabSz="914400" rtl="0" eaLnBrk="0" fontAlgn="base" latinLnBrk="0" hangingPunct="0">
              <a:lnSpc>
                <a:spcPct val="120000"/>
              </a:lnSpc>
              <a:spcBef>
                <a:spcPct val="0"/>
              </a:spcBef>
              <a:spcAft>
                <a:spcPts val="600"/>
              </a:spcAft>
              <a:buClrTx/>
              <a:buSzTx/>
              <a:buFontTx/>
              <a:buNone/>
              <a:tabLst/>
            </a:pPr>
            <a:br>
              <a:rPr kumimoji="0" lang="es-MX" altLang="es-MX" sz="1700" b="0" i="0" u="none" strike="noStrike" cap="none" normalizeH="0" baseline="0">
                <a:ln>
                  <a:noFill/>
                </a:ln>
                <a:effectLst/>
                <a:latin typeface="Arial" panose="020B0604020202020204" pitchFamily="34" charset="0"/>
              </a:rPr>
            </a:br>
            <a:endParaRPr kumimoji="0" lang="es-MX" altLang="es-MX" sz="1700" b="0" i="0" u="none" strike="noStrike" cap="none" normalizeH="0" baseline="0">
              <a:ln>
                <a:noFill/>
              </a:ln>
              <a:effectLst/>
              <a:latin typeface="Arial" panose="020B0604020202020204" pitchFamily="34" charset="0"/>
            </a:endParaRPr>
          </a:p>
        </p:txBody>
      </p:sp>
      <p:cxnSp>
        <p:nvCxnSpPr>
          <p:cNvPr id="4118"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119" name="Main Frame">
            <a:extLst>
              <a:ext uri="{FF2B5EF4-FFF2-40B4-BE49-F238E27FC236}">
                <a16:creationId xmlns:a16="http://schemas.microsoft.com/office/drawing/2014/main" id="{60B98957-D5C0-4FFC-8987-C5D8A06FDC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60546" y="334928"/>
            <a:ext cx="6263710"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20" name="Straight Connector 76">
            <a:extLst>
              <a:ext uri="{FF2B5EF4-FFF2-40B4-BE49-F238E27FC236}">
                <a16:creationId xmlns:a16="http://schemas.microsoft.com/office/drawing/2014/main" id="{EB123B9E-16C1-47FC-BA6E-0B62BE4F2E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2133" y="2400300"/>
            <a:ext cx="518656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21" name="Main Horizontal Connector">
            <a:extLst>
              <a:ext uri="{FF2B5EF4-FFF2-40B4-BE49-F238E27FC236}">
                <a16:creationId xmlns:a16="http://schemas.microsoft.com/office/drawing/2014/main" id="{51DA9589-40B0-4B65-A035-81057865FD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0546" y="6047437"/>
            <a:ext cx="51881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Pentágono 33">
            <a:extLst>
              <a:ext uri="{FF2B5EF4-FFF2-40B4-BE49-F238E27FC236}">
                <a16:creationId xmlns:a16="http://schemas.microsoft.com/office/drawing/2014/main" id="{FEC5A498-0BC9-7B54-626F-05889773191F}"/>
              </a:ext>
            </a:extLst>
          </p:cNvPr>
          <p:cNvSpPr/>
          <p:nvPr/>
        </p:nvSpPr>
        <p:spPr>
          <a:xfrm>
            <a:off x="9271000" y="5461000"/>
            <a:ext cx="1320800" cy="48463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 </a:t>
            </a:r>
            <a:r>
              <a:rPr lang="es-MX" dirty="0">
                <a:hlinkClick r:id="rId3" action="ppaction://hlinksldjump"/>
              </a:rPr>
              <a:t>2. indice</a:t>
            </a:r>
            <a:endParaRPr lang="es-MX" dirty="0"/>
          </a:p>
        </p:txBody>
      </p:sp>
    </p:spTree>
    <p:extLst>
      <p:ext uri="{BB962C8B-B14F-4D97-AF65-F5344CB8AC3E}">
        <p14:creationId xmlns:p14="http://schemas.microsoft.com/office/powerpoint/2010/main" val="713539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0946B55-3DE1-BF18-37EB-03C394B43E3F}"/>
              </a:ext>
            </a:extLst>
          </p:cNvPr>
          <p:cNvSpPr>
            <a:spLocks noGrp="1"/>
          </p:cNvSpPr>
          <p:nvPr>
            <p:ph type="title"/>
          </p:nvPr>
        </p:nvSpPr>
        <p:spPr>
          <a:xfrm>
            <a:off x="6805648" y="881785"/>
            <a:ext cx="3524599" cy="4684996"/>
          </a:xfrm>
        </p:spPr>
        <p:txBody>
          <a:bodyPr anchor="t">
            <a:normAutofit/>
          </a:bodyPr>
          <a:lstStyle/>
          <a:p>
            <a:pPr algn="r"/>
            <a:r>
              <a:rPr lang="es-MX" dirty="0"/>
              <a:t>¿Cuál es la ventaja con respecto al rango?</a:t>
            </a:r>
          </a:p>
        </p:txBody>
      </p:sp>
      <p:sp>
        <p:nvSpPr>
          <p:cNvPr id="3" name="Marcador de contenido 2">
            <a:extLst>
              <a:ext uri="{FF2B5EF4-FFF2-40B4-BE49-F238E27FC236}">
                <a16:creationId xmlns:a16="http://schemas.microsoft.com/office/drawing/2014/main" id="{C7E5B909-C9A4-F285-6E72-E579E0C830B2}"/>
              </a:ext>
            </a:extLst>
          </p:cNvPr>
          <p:cNvSpPr>
            <a:spLocks noGrp="1"/>
          </p:cNvSpPr>
          <p:nvPr>
            <p:ph idx="1"/>
          </p:nvPr>
        </p:nvSpPr>
        <p:spPr>
          <a:xfrm>
            <a:off x="841248" y="837486"/>
            <a:ext cx="5239304" cy="4729295"/>
          </a:xfrm>
        </p:spPr>
        <p:txBody>
          <a:bodyPr anchor="b">
            <a:normAutofit/>
          </a:bodyPr>
          <a:lstStyle/>
          <a:p>
            <a:pPr marL="0" indent="0">
              <a:lnSpc>
                <a:spcPct val="120000"/>
              </a:lnSpc>
              <a:buNone/>
            </a:pPr>
            <a:r>
              <a:rPr lang="es-MX" sz="1400"/>
              <a:t>Para poder responder a esta pregunta entonces introducimos el concepto de “Referencia estructurada” pero no sin antes echar la vista atrás y recordar algo que vimos al inicio de este artículo. Las tablas podían nombrarse. La tabla del ejemplo en concreto se había autonombrado como “Table1”. Y es aquí donde radica el potencial de la tabla puesto que la tabla que hacía referencia a las ventas del año 2017 se llamaba “Table1” pero es que además la tabla que hace referencia a las ventas de 2017 y 2016 también se llama “Table1”.</a:t>
            </a:r>
          </a:p>
          <a:p>
            <a:pPr marL="0" indent="0">
              <a:lnSpc>
                <a:spcPct val="120000"/>
              </a:lnSpc>
              <a:buNone/>
            </a:pPr>
            <a:r>
              <a:rPr lang="es-MX" sz="1400"/>
              <a:t>Seguro que ya estarás ya pensando en el potencial de esto. Si realizamos en una celda una formulación que haga referencia a “Table1” entonces dará igual la cantidad de datos que tenga esa tabla puesto que cada vez que añadamos o quitemos datos la fórmula se actualizará automáticamente puesto que ya no hacemos referencia a un rango de datos sino a un nombre de tabla que aglutina un conjunto de datos cuya dimensión la controla “el controlador de tamaño”.</a:t>
            </a:r>
          </a:p>
          <a:p>
            <a:pPr marL="0" indent="0">
              <a:lnSpc>
                <a:spcPct val="120000"/>
              </a:lnSpc>
              <a:buNone/>
            </a:pPr>
            <a:endParaRPr lang="es-MX" sz="1400"/>
          </a:p>
        </p:txBody>
      </p:sp>
      <p:cxnSp>
        <p:nvCxnSpPr>
          <p:cNvPr id="12" name="Straight Connector 11">
            <a:extLst>
              <a:ext uri="{FF2B5EF4-FFF2-40B4-BE49-F238E27FC236}">
                <a16:creationId xmlns:a16="http://schemas.microsoft.com/office/drawing/2014/main" id="{9EF28DB2-EEEA-4868-B438-6CDC7B5090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45250" y="334928"/>
            <a:ext cx="0" cy="57015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Pentágono 8">
            <a:extLst>
              <a:ext uri="{FF2B5EF4-FFF2-40B4-BE49-F238E27FC236}">
                <a16:creationId xmlns:a16="http://schemas.microsoft.com/office/drawing/2014/main" id="{E9537CA7-9DAF-A573-6417-9D73988C1B99}"/>
              </a:ext>
            </a:extLst>
          </p:cNvPr>
          <p:cNvSpPr/>
          <p:nvPr/>
        </p:nvSpPr>
        <p:spPr>
          <a:xfrm>
            <a:off x="9271000" y="5461000"/>
            <a:ext cx="1320800" cy="48463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 </a:t>
            </a:r>
            <a:r>
              <a:rPr lang="es-MX" dirty="0">
                <a:hlinkClick r:id="rId2" action="ppaction://hlinksldjump"/>
              </a:rPr>
              <a:t>2. indice</a:t>
            </a:r>
            <a:endParaRPr lang="es-MX" dirty="0"/>
          </a:p>
        </p:txBody>
      </p:sp>
    </p:spTree>
    <p:extLst>
      <p:ext uri="{BB962C8B-B14F-4D97-AF65-F5344CB8AC3E}">
        <p14:creationId xmlns:p14="http://schemas.microsoft.com/office/powerpoint/2010/main" val="3948479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152D83-08C5-82F9-82DE-821630F3F452}"/>
              </a:ext>
            </a:extLst>
          </p:cNvPr>
          <p:cNvSpPr>
            <a:spLocks noGrp="1"/>
          </p:cNvSpPr>
          <p:nvPr>
            <p:ph type="title"/>
          </p:nvPr>
        </p:nvSpPr>
        <p:spPr/>
        <p:txBody>
          <a:bodyPr/>
          <a:lstStyle/>
          <a:p>
            <a:r>
              <a:rPr lang="es-MX" dirty="0"/>
              <a:t>Referencias estructuradas</a:t>
            </a:r>
          </a:p>
        </p:txBody>
      </p:sp>
      <p:sp>
        <p:nvSpPr>
          <p:cNvPr id="3" name="Marcador de contenido 2">
            <a:extLst>
              <a:ext uri="{FF2B5EF4-FFF2-40B4-BE49-F238E27FC236}">
                <a16:creationId xmlns:a16="http://schemas.microsoft.com/office/drawing/2014/main" id="{EF76D051-A7D4-3F2A-9308-85B5AA2D1B91}"/>
              </a:ext>
            </a:extLst>
          </p:cNvPr>
          <p:cNvSpPr>
            <a:spLocks noGrp="1"/>
          </p:cNvSpPr>
          <p:nvPr>
            <p:ph idx="1"/>
          </p:nvPr>
        </p:nvSpPr>
        <p:spPr/>
        <p:txBody>
          <a:bodyPr>
            <a:normAutofit lnSpcReduction="10000"/>
          </a:bodyPr>
          <a:lstStyle/>
          <a:p>
            <a:r>
              <a:rPr lang="es-MX" dirty="0"/>
              <a:t>Las referencias estructuradas es el mecanismo mediante el cual hacemos referencia al conjunto de datos que configuran una tabla sin indicar la ubicación de las celdas.</a:t>
            </a:r>
          </a:p>
          <a:p>
            <a:r>
              <a:rPr lang="es-MX" dirty="0"/>
              <a:t>Estamos acostumbrados a trabajar con referencias absolutas, referencias mixtas, o referencias relativas, pero el objetivo ahora es hacer referencia a una tabla que es cambiante entendiendo por cambiante que cambia de tamaño porque se le añaden o quitan registros.</a:t>
            </a:r>
          </a:p>
          <a:p>
            <a:r>
              <a:rPr lang="es-MX" dirty="0"/>
              <a:t>Gracias a las referencias estructuradas podemos formular conociendo el nombre de la tabla y las columnas que la configuran de esta manera aunque cambien los datos los resultados de nuestros cálculos seguirán siendo correctos.</a:t>
            </a:r>
          </a:p>
          <a:p>
            <a:endParaRPr lang="es-MX" dirty="0"/>
          </a:p>
        </p:txBody>
      </p:sp>
      <p:sp>
        <p:nvSpPr>
          <p:cNvPr id="4" name="Pentágono 3">
            <a:extLst>
              <a:ext uri="{FF2B5EF4-FFF2-40B4-BE49-F238E27FC236}">
                <a16:creationId xmlns:a16="http://schemas.microsoft.com/office/drawing/2014/main" id="{8BC224F3-2893-FAB3-9E5D-06F12305A1E7}"/>
              </a:ext>
            </a:extLst>
          </p:cNvPr>
          <p:cNvSpPr/>
          <p:nvPr/>
        </p:nvSpPr>
        <p:spPr>
          <a:xfrm>
            <a:off x="9271000" y="5461000"/>
            <a:ext cx="1320800" cy="48463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 </a:t>
            </a:r>
            <a:r>
              <a:rPr lang="es-MX" dirty="0">
                <a:hlinkClick r:id="rId2" action="ppaction://hlinksldjump"/>
              </a:rPr>
              <a:t>2. indice</a:t>
            </a:r>
            <a:endParaRPr lang="es-MX" dirty="0"/>
          </a:p>
        </p:txBody>
      </p:sp>
    </p:spTree>
    <p:extLst>
      <p:ext uri="{BB962C8B-B14F-4D97-AF65-F5344CB8AC3E}">
        <p14:creationId xmlns:p14="http://schemas.microsoft.com/office/powerpoint/2010/main" val="1889964893"/>
      </p:ext>
    </p:extLst>
  </p:cSld>
  <p:clrMapOvr>
    <a:masterClrMapping/>
  </p:clrMapOvr>
</p:sld>
</file>

<file path=ppt/theme/theme1.xml><?xml version="1.0" encoding="utf-8"?>
<a:theme xmlns:a="http://schemas.openxmlformats.org/drawingml/2006/main" name="MimeoVTI">
  <a:themeElements>
    <a:clrScheme name="Mimeo">
      <a:dk1>
        <a:sysClr val="windowText" lastClr="000000"/>
      </a:dk1>
      <a:lt1>
        <a:sysClr val="window" lastClr="FFFFFF"/>
      </a:lt1>
      <a:dk2>
        <a:srgbClr val="011E31"/>
      </a:dk2>
      <a:lt2>
        <a:srgbClr val="FDF3E6"/>
      </a:lt2>
      <a:accent1>
        <a:srgbClr val="005E9E"/>
      </a:accent1>
      <a:accent2>
        <a:srgbClr val="38998D"/>
      </a:accent2>
      <a:accent3>
        <a:srgbClr val="EF8683"/>
      </a:accent3>
      <a:accent4>
        <a:srgbClr val="F04E28"/>
      </a:accent4>
      <a:accent5>
        <a:srgbClr val="DD992C"/>
      </a:accent5>
      <a:accent6>
        <a:srgbClr val="136E65"/>
      </a:accent6>
      <a:hlink>
        <a:srgbClr val="38998D"/>
      </a:hlink>
      <a:folHlink>
        <a:srgbClr val="F04E28"/>
      </a:folHlink>
    </a:clrScheme>
    <a:fontScheme name="Custom 3">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meoVTI" id="{63E3BFD8-7F9C-46D1-A4F3-04054403C108}" vid="{C505C190-EE38-45FD-8294-6454536D04B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07FC911B523C847B0D36A3D2B3BBF21" ma:contentTypeVersion="13" ma:contentTypeDescription="Create a new document." ma:contentTypeScope="" ma:versionID="82ad31684d42eb3e8ab41dddf26a52d5">
  <xsd:schema xmlns:xsd="http://www.w3.org/2001/XMLSchema" xmlns:xs="http://www.w3.org/2001/XMLSchema" xmlns:p="http://schemas.microsoft.com/office/2006/metadata/properties" xmlns:ns2="675df700-59f8-4a26-aceb-2783e2522e3d" xmlns:ns3="2db6042c-a5f0-42a3-ba94-b9b8d7afcff6" targetNamespace="http://schemas.microsoft.com/office/2006/metadata/properties" ma:root="true" ma:fieldsID="065130565ba83b4449057c46bde7872d" ns2:_="" ns3:_="">
    <xsd:import namespace="675df700-59f8-4a26-aceb-2783e2522e3d"/>
    <xsd:import namespace="2db6042c-a5f0-42a3-ba94-b9b8d7afcff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5df700-59f8-4a26-aceb-2783e2522e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99375edc-ecdf-4f5c-9a1f-fe3446fc798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db6042c-a5f0-42a3-ba94-b9b8d7afcff6"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70069559-2274-4943-b8c5-58566e67b4e5}" ma:internalName="TaxCatchAll" ma:showField="CatchAllData" ma:web="2db6042c-a5f0-42a3-ba94-b9b8d7afcff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75df700-59f8-4a26-aceb-2783e2522e3d">
      <Terms xmlns="http://schemas.microsoft.com/office/infopath/2007/PartnerControls"/>
    </lcf76f155ced4ddcb4097134ff3c332f>
    <TaxCatchAll xmlns="2db6042c-a5f0-42a3-ba94-b9b8d7afcff6" xsi:nil="true"/>
  </documentManagement>
</p:properties>
</file>

<file path=customXml/itemProps1.xml><?xml version="1.0" encoding="utf-8"?>
<ds:datastoreItem xmlns:ds="http://schemas.openxmlformats.org/officeDocument/2006/customXml" ds:itemID="{AD808E43-5953-44F5-8A09-D164DC511583}">
  <ds:schemaRefs>
    <ds:schemaRef ds:uri="http://schemas.microsoft.com/sharepoint/v3/contenttype/forms"/>
  </ds:schemaRefs>
</ds:datastoreItem>
</file>

<file path=customXml/itemProps2.xml><?xml version="1.0" encoding="utf-8"?>
<ds:datastoreItem xmlns:ds="http://schemas.openxmlformats.org/officeDocument/2006/customXml" ds:itemID="{3E9B9AFE-3C96-423F-B60B-96400C5170B3}"/>
</file>

<file path=customXml/itemProps3.xml><?xml version="1.0" encoding="utf-8"?>
<ds:datastoreItem xmlns:ds="http://schemas.openxmlformats.org/officeDocument/2006/customXml" ds:itemID="{3AC24EBA-A8A0-4F1F-9288-6B6FB2E13299}">
  <ds:schemaRefs>
    <ds:schemaRef ds:uri="http://schemas.microsoft.com/office/2006/metadata/properties"/>
    <ds:schemaRef ds:uri="http://schemas.microsoft.com/office/infopath/2007/PartnerControls"/>
    <ds:schemaRef ds:uri="675df700-59f8-4a26-aceb-2783e2522e3d"/>
    <ds:schemaRef ds:uri="2db6042c-a5f0-42a3-ba94-b9b8d7afcff6"/>
  </ds:schemaRefs>
</ds:datastoreItem>
</file>

<file path=docProps/app.xml><?xml version="1.0" encoding="utf-8"?>
<Properties xmlns="http://schemas.openxmlformats.org/officeDocument/2006/extended-properties" xmlns:vt="http://schemas.openxmlformats.org/officeDocument/2006/docPropsVTypes">
  <TotalTime>85</TotalTime>
  <Words>1665</Words>
  <Application>Microsoft Office PowerPoint</Application>
  <PresentationFormat>Widescreen</PresentationFormat>
  <Paragraphs>93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MimeoVTI</vt:lpstr>
      <vt:lpstr>TABLAS DE RANGO  </vt:lpstr>
      <vt:lpstr>indice</vt:lpstr>
      <vt:lpstr>¿Qué es un rango?</vt:lpstr>
      <vt:lpstr>¿Qué es una tabla?</vt:lpstr>
      <vt:lpstr>PowerPoint Presentation</vt:lpstr>
      <vt:lpstr>  Cargar datos en una tabla </vt:lpstr>
      <vt:lpstr>PowerPoint Presentation</vt:lpstr>
      <vt:lpstr>¿Cuál es la ventaja con respecto al rango?</vt:lpstr>
      <vt:lpstr>Referencias estructuradas</vt:lpstr>
      <vt:lpstr>Cambiando el nombre a la tabla</vt:lpstr>
      <vt:lpstr>Calculos con referencias estructuradas</vt:lpstr>
      <vt:lpstr>PowerPoint Presentation</vt:lpstr>
      <vt:lpstr>PowerPoint Presentation</vt:lpstr>
      <vt:lpstr>Añadiendo datos a la tabla para comprobar que los cálculos se actualizan. </vt:lpstr>
      <vt:lpstr>PowerPoint Presentation</vt:lpstr>
      <vt:lpstr>PowerPoint Presentation</vt:lpstr>
      <vt:lpstr>                    creditos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TABLAS DE RANGO  </dc:title>
  <dc:creator>FRANCISCO GUADALUPE LOPEZ PINEDA</dc:creator>
  <cp:lastModifiedBy>FRANCISCO GUADALUPE LOPEZ PINEDA</cp:lastModifiedBy>
  <cp:revision>4</cp:revision>
  <dcterms:created xsi:type="dcterms:W3CDTF">2022-05-12T21:01:31Z</dcterms:created>
  <dcterms:modified xsi:type="dcterms:W3CDTF">2022-05-15T01:07:39Z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0x010100007FC911B523C847B0D36A3D2B3BBF21</vt:lpwstr>
  </property>
  <property fmtid="{D5CDD505-2E9C-101B-9397-08002B2CF9AE}" pid="3" name="MediaServiceImageTags">
    <vt:lpwstr/>
  </property>
</Properties>
</file>