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11.png" ContentType="image/png"/>
  <Override PartName="/ppt/media/image7.png" ContentType="image/png"/>
  <Override PartName="/ppt/media/image8.png" ContentType="image/png"/>
  <Override PartName="/ppt/media/image9.png" ContentType="image/png"/>
  <Override PartName="/ppt/media/image10.jpeg" ContentType="image/jpe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9"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1"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3"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4"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8"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9"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0"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2"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3"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4"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7"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8"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0"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1"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5"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6"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8"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9"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0"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1"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2"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3"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0"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2"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4"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35"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9"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0"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1"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3"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5"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7"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8"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9"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1"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52"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5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56"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57"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9"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0"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1"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2"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3"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4"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noAutofit/>
          </a:bodyPr>
          <a:p>
            <a:pPr>
              <a:lnSpc>
                <a:spcPct val="100000"/>
              </a:lnSpc>
            </a:pPr>
            <a:fld id="{569D755D-0EEA-4B77-9824-E2DF89346975}" type="datetime">
              <a:rPr b="0" lang="en-US" sz="1200" spc="-1" strike="noStrike">
                <a:solidFill>
                  <a:srgbClr val="8b8b8b"/>
                </a:solidFill>
                <a:latin typeface="Calibri"/>
              </a:rPr>
              <a:t>1/28/25</a:t>
            </a:fld>
            <a:endParaRPr b="0" lang="en-GB"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noAutofit/>
          </a:bodyPr>
          <a:p>
            <a:endParaRPr b="0" lang="en-GB"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F19B116F-5859-4736-9EF7-8E02357FF4DF}" type="slidenum">
              <a:rPr b="0" lang="en-US" sz="1200" spc="-1" strike="noStrike">
                <a:solidFill>
                  <a:srgbClr val="8b8b8b"/>
                </a:solidFill>
                <a:latin typeface="Calibri"/>
              </a:rPr>
              <a:t>&lt;number&gt;</a:t>
            </a:fld>
            <a:endParaRPr b="0" lang="en-GB"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noAutofit/>
          </a:bodyPr>
          <a:p>
            <a:pPr>
              <a:lnSpc>
                <a:spcPct val="100000"/>
              </a:lnSpc>
            </a:pPr>
            <a:fld id="{47F6C146-13AF-4C5C-81A5-17FAEB2D4269}" type="datetime">
              <a:rPr b="0" lang="en-US" sz="1200" spc="-1" strike="noStrike">
                <a:solidFill>
                  <a:srgbClr val="8b8b8b"/>
                </a:solidFill>
                <a:latin typeface="Calibri"/>
              </a:rPr>
              <a:t>1/28/25</a:t>
            </a:fld>
            <a:endParaRPr b="0" lang="en-GB"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noAutofit/>
          </a:bodyPr>
          <a:p>
            <a:endParaRPr b="0" lang="en-GB"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9B88A65C-22FC-46BD-8B8F-AE4A789495A2}" type="slidenum">
              <a:rPr b="0" lang="en-US" sz="1200" spc="-1" strike="noStrike">
                <a:solidFill>
                  <a:srgbClr val="8b8b8b"/>
                </a:solidFill>
                <a:latin typeface="Calibri"/>
              </a:rPr>
              <a:t>&lt;number&gt;</a:t>
            </a:fld>
            <a:endParaRPr b="0" lang="en-GB"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2880"/>
            <a:ext cx="3007800" cy="1161720"/>
          </a:xfrm>
          <a:prstGeom prst="rect">
            <a:avLst/>
          </a:prstGeom>
        </p:spPr>
        <p:txBody>
          <a:bodyPr anchor="b">
            <a:noAutofit/>
          </a:bodyPr>
          <a:p>
            <a:pPr>
              <a:lnSpc>
                <a:spcPct val="100000"/>
              </a:lnSpc>
            </a:pPr>
            <a:r>
              <a:rPr b="1" lang="en-US" sz="2000" spc="-1" strike="noStrike">
                <a:solidFill>
                  <a:srgbClr val="000000"/>
                </a:solidFill>
                <a:latin typeface="Calibri"/>
              </a:rPr>
              <a:t>Click to edit Master title style</a:t>
            </a:r>
            <a:endParaRPr b="0" lang="en-US" sz="2000" spc="-1" strike="noStrike">
              <a:solidFill>
                <a:srgbClr val="000000"/>
              </a:solidFill>
              <a:latin typeface="Calibri"/>
            </a:endParaRPr>
          </a:p>
        </p:txBody>
      </p:sp>
      <p:sp>
        <p:nvSpPr>
          <p:cNvPr id="83" name="PlaceHolder 2"/>
          <p:cNvSpPr>
            <a:spLocks noGrp="1"/>
          </p:cNvSpPr>
          <p:nvPr>
            <p:ph type="body"/>
          </p:nvPr>
        </p:nvSpPr>
        <p:spPr>
          <a:xfrm>
            <a:off x="3575160" y="272880"/>
            <a:ext cx="5111280" cy="5852880"/>
          </a:xfrm>
          <a:prstGeom prst="rect">
            <a:avLst/>
          </a:prstGeom>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84" name="PlaceHolder 3"/>
          <p:cNvSpPr>
            <a:spLocks noGrp="1"/>
          </p:cNvSpPr>
          <p:nvPr>
            <p:ph type="body"/>
          </p:nvPr>
        </p:nvSpPr>
        <p:spPr>
          <a:xfrm>
            <a:off x="457200" y="1434960"/>
            <a:ext cx="3007800" cy="4690800"/>
          </a:xfrm>
          <a:prstGeom prst="rect">
            <a:avLst/>
          </a:prstGeom>
        </p:spPr>
        <p:txBody>
          <a:bodyPr>
            <a:noAutofit/>
          </a:bodyPr>
          <a:p>
            <a:pPr>
              <a:lnSpc>
                <a:spcPct val="100000"/>
              </a:lnSpc>
              <a:spcBef>
                <a:spcPts val="281"/>
              </a:spcBef>
              <a:tabLst>
                <a:tab algn="l" pos="0"/>
              </a:tabLst>
            </a:pPr>
            <a:r>
              <a:rPr b="0" lang="en-US" sz="1400" spc="-1" strike="noStrike">
                <a:solidFill>
                  <a:srgbClr val="000000"/>
                </a:solidFill>
                <a:latin typeface="Calibri"/>
              </a:rPr>
              <a:t>Click to edit Master text styles</a:t>
            </a:r>
            <a:endParaRPr b="0" lang="en-US" sz="1400" spc="-1" strike="noStrike">
              <a:solidFill>
                <a:srgbClr val="000000"/>
              </a:solidFill>
              <a:latin typeface="Calibri"/>
            </a:endParaRPr>
          </a:p>
        </p:txBody>
      </p:sp>
      <p:sp>
        <p:nvSpPr>
          <p:cNvPr id="85" name="PlaceHolder 4"/>
          <p:cNvSpPr>
            <a:spLocks noGrp="1"/>
          </p:cNvSpPr>
          <p:nvPr>
            <p:ph type="dt"/>
          </p:nvPr>
        </p:nvSpPr>
        <p:spPr>
          <a:xfrm>
            <a:off x="457200" y="6356520"/>
            <a:ext cx="2133360" cy="364680"/>
          </a:xfrm>
          <a:prstGeom prst="rect">
            <a:avLst/>
          </a:prstGeom>
        </p:spPr>
        <p:txBody>
          <a:bodyPr anchor="ctr">
            <a:noAutofit/>
          </a:bodyPr>
          <a:p>
            <a:pPr>
              <a:lnSpc>
                <a:spcPct val="100000"/>
              </a:lnSpc>
            </a:pPr>
            <a:fld id="{D4EB0289-32EC-4D69-83BF-C7DE3C99FF1F}" type="datetime">
              <a:rPr b="0" lang="en-US" sz="1200" spc="-1" strike="noStrike">
                <a:solidFill>
                  <a:srgbClr val="8b8b8b"/>
                </a:solidFill>
                <a:latin typeface="Calibri"/>
              </a:rPr>
              <a:t>1/28/25</a:t>
            </a:fld>
            <a:endParaRPr b="0" lang="en-GB" sz="1200" spc="-1" strike="noStrike">
              <a:latin typeface="Times New Roman"/>
            </a:endParaRPr>
          </a:p>
        </p:txBody>
      </p:sp>
      <p:sp>
        <p:nvSpPr>
          <p:cNvPr id="86" name="PlaceHolder 5"/>
          <p:cNvSpPr>
            <a:spLocks noGrp="1"/>
          </p:cNvSpPr>
          <p:nvPr>
            <p:ph type="ftr"/>
          </p:nvPr>
        </p:nvSpPr>
        <p:spPr>
          <a:xfrm>
            <a:off x="3124080" y="6356520"/>
            <a:ext cx="2895120" cy="364680"/>
          </a:xfrm>
          <a:prstGeom prst="rect">
            <a:avLst/>
          </a:prstGeom>
        </p:spPr>
        <p:txBody>
          <a:bodyPr anchor="ctr">
            <a:noAutofit/>
          </a:bodyPr>
          <a:p>
            <a:endParaRPr b="0" lang="en-GB" sz="2400" spc="-1" strike="noStrike">
              <a:latin typeface="Times New Roman"/>
            </a:endParaRPr>
          </a:p>
        </p:txBody>
      </p:sp>
      <p:sp>
        <p:nvSpPr>
          <p:cNvPr id="87" name="PlaceHolder 6"/>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AA0833F8-0B69-402B-8A7F-F1A200EC648A}" type="slidenum">
              <a:rPr b="0" lang="en-US" sz="1200" spc="-1" strike="noStrike">
                <a:solidFill>
                  <a:srgbClr val="8b8b8b"/>
                </a:solidFill>
                <a:latin typeface="Calibri"/>
              </a:rPr>
              <a:t>&lt;number&gt;</a:t>
            </a:fld>
            <a:endParaRPr b="0" lang="en-GB"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25" name="PlaceHolder 2"/>
          <p:cNvSpPr>
            <a:spLocks noGrp="1"/>
          </p:cNvSpPr>
          <p:nvPr>
            <p:ph type="dt"/>
          </p:nvPr>
        </p:nvSpPr>
        <p:spPr>
          <a:xfrm>
            <a:off x="457200" y="6356520"/>
            <a:ext cx="2133360" cy="364680"/>
          </a:xfrm>
          <a:prstGeom prst="rect">
            <a:avLst/>
          </a:prstGeom>
        </p:spPr>
        <p:txBody>
          <a:bodyPr anchor="ctr">
            <a:noAutofit/>
          </a:bodyPr>
          <a:p>
            <a:pPr>
              <a:lnSpc>
                <a:spcPct val="100000"/>
              </a:lnSpc>
            </a:pPr>
            <a:fld id="{2044D331-DDF5-4A7E-841C-D3ACB267017B}" type="datetime">
              <a:rPr b="0" lang="en-US" sz="1200" spc="-1" strike="noStrike">
                <a:solidFill>
                  <a:srgbClr val="8b8b8b"/>
                </a:solidFill>
                <a:latin typeface="Calibri"/>
              </a:rPr>
              <a:t>1/28/25</a:t>
            </a:fld>
            <a:endParaRPr b="0" lang="en-GB" sz="1200" spc="-1" strike="noStrike">
              <a:latin typeface="Times New Roman"/>
            </a:endParaRPr>
          </a:p>
        </p:txBody>
      </p:sp>
      <p:sp>
        <p:nvSpPr>
          <p:cNvPr id="126" name="PlaceHolder 3"/>
          <p:cNvSpPr>
            <a:spLocks noGrp="1"/>
          </p:cNvSpPr>
          <p:nvPr>
            <p:ph type="ftr"/>
          </p:nvPr>
        </p:nvSpPr>
        <p:spPr>
          <a:xfrm>
            <a:off x="3124080" y="6356520"/>
            <a:ext cx="2895120" cy="364680"/>
          </a:xfrm>
          <a:prstGeom prst="rect">
            <a:avLst/>
          </a:prstGeom>
        </p:spPr>
        <p:txBody>
          <a:bodyPr anchor="ctr">
            <a:noAutofit/>
          </a:bodyPr>
          <a:p>
            <a:endParaRPr b="0" lang="en-GB" sz="2400" spc="-1" strike="noStrike">
              <a:latin typeface="Times New Roman"/>
            </a:endParaRPr>
          </a:p>
        </p:txBody>
      </p:sp>
      <p:sp>
        <p:nvSpPr>
          <p:cNvPr id="127" name="PlaceHolder 4"/>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9E2E3AA9-7571-432C-AF38-7B0F26B775B3}" type="slidenum">
              <a:rPr b="0" lang="en-US" sz="1200" spc="-1" strike="noStrike">
                <a:solidFill>
                  <a:srgbClr val="8b8b8b"/>
                </a:solidFill>
                <a:latin typeface="Calibri"/>
              </a:rPr>
              <a:t>&lt;number&gt;</a:t>
            </a:fld>
            <a:endParaRPr b="0" lang="en-GB" sz="1200" spc="-1" strike="noStrike">
              <a:latin typeface="Times New Roman"/>
            </a:endParaRPr>
          </a:p>
        </p:txBody>
      </p:sp>
      <p:sp>
        <p:nvSpPr>
          <p:cNvPr id="128"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1.xml"/>
</Relationships>
</file>

<file path=ppt/slides/_rels/slide17.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685800" y="2130480"/>
            <a:ext cx="7772040" cy="146952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Data Analysis of Diamonds Dataset</a:t>
            </a:r>
            <a:endParaRPr b="0" lang="en-US" sz="4400" spc="-1" strike="noStrike">
              <a:solidFill>
                <a:srgbClr val="000000"/>
              </a:solidFill>
              <a:latin typeface="Calibri"/>
            </a:endParaRPr>
          </a:p>
        </p:txBody>
      </p:sp>
      <p:sp>
        <p:nvSpPr>
          <p:cNvPr id="166" name="TextShape 2"/>
          <p:cNvSpPr txBox="1"/>
          <p:nvPr/>
        </p:nvSpPr>
        <p:spPr>
          <a:xfrm>
            <a:off x="1371600" y="3886200"/>
            <a:ext cx="6400440" cy="1752120"/>
          </a:xfrm>
          <a:prstGeom prst="rect">
            <a:avLst/>
          </a:prstGeom>
          <a:noFill/>
          <a:ln>
            <a:noFill/>
          </a:ln>
        </p:spPr>
        <p:txBody>
          <a:bodyPr>
            <a:normAutofit fontScale="77000"/>
          </a:bodyPr>
          <a:p>
            <a:pPr algn="ctr">
              <a:lnSpc>
                <a:spcPct val="100000"/>
              </a:lnSpc>
              <a:spcBef>
                <a:spcPts val="641"/>
              </a:spcBef>
              <a:tabLst>
                <a:tab algn="l" pos="0"/>
              </a:tabLst>
            </a:pPr>
            <a:r>
              <a:rPr b="0" lang="en-GB" sz="3200" spc="-1" strike="noStrike">
                <a:solidFill>
                  <a:srgbClr val="8b8b8b"/>
                </a:solidFill>
                <a:latin typeface="Calibri"/>
              </a:rPr>
              <a:t>Distribution and Relationship Analysis</a:t>
            </a:r>
            <a:endParaRPr b="0" lang="en-GB" sz="3200" spc="-1" strike="noStrike">
              <a:latin typeface="Arial"/>
            </a:endParaRPr>
          </a:p>
          <a:p>
            <a:pPr algn="ctr">
              <a:lnSpc>
                <a:spcPct val="100000"/>
              </a:lnSpc>
              <a:spcBef>
                <a:spcPts val="641"/>
              </a:spcBef>
              <a:tabLst>
                <a:tab algn="l" pos="0"/>
              </a:tabLst>
            </a:pPr>
            <a:r>
              <a:rPr b="0" lang="en-CA" sz="3200" spc="-1" strike="noStrike">
                <a:solidFill>
                  <a:srgbClr val="000000"/>
                </a:solidFill>
                <a:latin typeface="Calibri"/>
              </a:rPr>
              <a:t>ATTIPOE THYWILL E. &amp; JUANITA AD</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725760" y="-297720"/>
            <a:ext cx="7842240" cy="1161720"/>
          </a:xfrm>
          <a:prstGeom prst="rect">
            <a:avLst/>
          </a:prstGeom>
          <a:noFill/>
          <a:ln>
            <a:noFill/>
          </a:ln>
        </p:spPr>
        <p:txBody>
          <a:bodyPr anchor="b">
            <a:normAutofit/>
          </a:bodyPr>
          <a:p>
            <a:pPr>
              <a:lnSpc>
                <a:spcPct val="100000"/>
              </a:lnSpc>
            </a:pPr>
            <a:r>
              <a:rPr b="1" lang="en-AU" sz="3200" spc="-1" strike="noStrike">
                <a:solidFill>
                  <a:srgbClr val="000000"/>
                </a:solidFill>
                <a:latin typeface="Calibri"/>
              </a:rPr>
              <a:t>Distribution of Depth %: </a:t>
            </a:r>
            <a:endParaRPr b="0" lang="en-US" sz="3200" spc="-1" strike="noStrike">
              <a:solidFill>
                <a:srgbClr val="000000"/>
              </a:solidFill>
              <a:latin typeface="Calibri"/>
            </a:endParaRPr>
          </a:p>
        </p:txBody>
      </p:sp>
      <p:pic>
        <p:nvPicPr>
          <p:cNvPr id="188" name="Content Placeholder 6" descr=""/>
          <p:cNvPicPr/>
          <p:nvPr/>
        </p:nvPicPr>
        <p:blipFill>
          <a:blip r:embed="rId1"/>
          <a:stretch/>
        </p:blipFill>
        <p:spPr>
          <a:xfrm>
            <a:off x="588960" y="936000"/>
            <a:ext cx="8097480" cy="3399120"/>
          </a:xfrm>
          <a:prstGeom prst="rect">
            <a:avLst/>
          </a:prstGeom>
          <a:ln>
            <a:noFill/>
          </a:ln>
        </p:spPr>
      </p:pic>
      <p:sp>
        <p:nvSpPr>
          <p:cNvPr id="189" name="TextShape 2"/>
          <p:cNvSpPr txBox="1"/>
          <p:nvPr/>
        </p:nvSpPr>
        <p:spPr>
          <a:xfrm>
            <a:off x="457200" y="5090760"/>
            <a:ext cx="8141400" cy="1035000"/>
          </a:xfrm>
          <a:prstGeom prst="rect">
            <a:avLst/>
          </a:prstGeom>
          <a:noFill/>
          <a:ln>
            <a:noFill/>
          </a:ln>
        </p:spPr>
        <p:txBody>
          <a:bodyPr>
            <a:normAutofit fontScale="70000"/>
          </a:bodyPr>
          <a:p>
            <a:pPr>
              <a:lnSpc>
                <a:spcPct val="100000"/>
              </a:lnSpc>
              <a:spcBef>
                <a:spcPts val="400"/>
              </a:spcBef>
              <a:tabLst>
                <a:tab algn="l" pos="0"/>
              </a:tabLst>
            </a:pPr>
            <a:r>
              <a:rPr b="0" lang="en-AU" sz="2000" spc="-1" strike="noStrike">
                <a:solidFill>
                  <a:srgbClr val="000000"/>
                </a:solidFill>
                <a:latin typeface="Calibri"/>
              </a:rPr>
              <a:t>Distribution of Depth %: The depth percentage represents the depth of a diamond relative to its width. The distribution peaks around 60%, a common ideal depth percentage for diamonds to balance appearance and weight.</a:t>
            </a:r>
            <a:endParaRPr b="0" lang="en-US" sz="2000" spc="-1" strike="noStrike">
              <a:solidFill>
                <a:srgbClr val="000000"/>
              </a:solidFill>
              <a:latin typeface="Calibri"/>
            </a:endParaRPr>
          </a:p>
          <a:p>
            <a:pPr>
              <a:lnSpc>
                <a:spcPct val="100000"/>
              </a:lnSpc>
              <a:spcBef>
                <a:spcPts val="281"/>
              </a:spcBef>
              <a:tabLst>
                <a:tab algn="l" pos="0"/>
              </a:tabLst>
            </a:pPr>
            <a:endParaRPr b="0" lang="en-US" sz="2000" spc="-1" strike="noStrike">
              <a:solidFill>
                <a:srgbClr val="000000"/>
              </a:solidFill>
              <a:latin typeface="Calibri"/>
            </a:endParaRPr>
          </a:p>
        </p:txBody>
      </p:sp>
      <p:sp>
        <p:nvSpPr>
          <p:cNvPr id="190" name="TextShape 3"/>
          <p:cNvSpPr txBox="1"/>
          <p:nvPr/>
        </p:nvSpPr>
        <p:spPr>
          <a:xfrm>
            <a:off x="4222080" y="4405320"/>
            <a:ext cx="817920" cy="346680"/>
          </a:xfrm>
          <a:prstGeom prst="rect">
            <a:avLst/>
          </a:prstGeom>
          <a:noFill/>
          <a:ln>
            <a:noFill/>
          </a:ln>
        </p:spPr>
        <p:txBody>
          <a:bodyPr lIns="90000" rIns="90000" tIns="45000" bIns="45000">
            <a:noAutofit/>
          </a:bodyPr>
          <a:p>
            <a:r>
              <a:rPr b="0" i="1" lang="en-GB" sz="1300" spc="-1" strike="noStrike">
                <a:latin typeface="Arial"/>
              </a:rPr>
              <a:t>FIG. 3</a:t>
            </a:r>
            <a:endParaRPr b="0" i="1" lang="en-GB" sz="13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1008000" y="-297720"/>
            <a:ext cx="7481880" cy="1161720"/>
          </a:xfrm>
          <a:prstGeom prst="rect">
            <a:avLst/>
          </a:prstGeom>
          <a:noFill/>
          <a:ln>
            <a:noFill/>
          </a:ln>
        </p:spPr>
        <p:txBody>
          <a:bodyPr anchor="b">
            <a:normAutofit/>
          </a:bodyPr>
          <a:p>
            <a:pPr>
              <a:lnSpc>
                <a:spcPct val="100000"/>
              </a:lnSpc>
            </a:pPr>
            <a:r>
              <a:rPr b="1" lang="en-AU" sz="3200" spc="-1" strike="noStrike">
                <a:solidFill>
                  <a:srgbClr val="000000"/>
                </a:solidFill>
                <a:latin typeface="Calibri"/>
              </a:rPr>
              <a:t>Distribution of Width %:</a:t>
            </a:r>
            <a:endParaRPr b="0" lang="en-US" sz="3200" spc="-1" strike="noStrike">
              <a:solidFill>
                <a:srgbClr val="000000"/>
              </a:solidFill>
              <a:latin typeface="Calibri"/>
            </a:endParaRPr>
          </a:p>
        </p:txBody>
      </p:sp>
      <p:sp>
        <p:nvSpPr>
          <p:cNvPr id="192" name="TextShape 2"/>
          <p:cNvSpPr txBox="1"/>
          <p:nvPr/>
        </p:nvSpPr>
        <p:spPr>
          <a:xfrm>
            <a:off x="765000" y="5143320"/>
            <a:ext cx="7569720" cy="982440"/>
          </a:xfrm>
          <a:prstGeom prst="rect">
            <a:avLst/>
          </a:prstGeom>
          <a:noFill/>
          <a:ln>
            <a:noFill/>
          </a:ln>
        </p:spPr>
        <p:txBody>
          <a:bodyPr>
            <a:normAutofit fontScale="74000"/>
          </a:bodyPr>
          <a:p>
            <a:pPr>
              <a:lnSpc>
                <a:spcPct val="100000"/>
              </a:lnSpc>
              <a:spcBef>
                <a:spcPts val="360"/>
              </a:spcBef>
              <a:tabLst>
                <a:tab algn="l" pos="0"/>
              </a:tabLst>
            </a:pPr>
            <a:r>
              <a:rPr b="0" lang="en-AU" sz="1800" spc="-1" strike="noStrike">
                <a:solidFill>
                  <a:srgbClr val="000000"/>
                </a:solidFill>
                <a:latin typeface="Calibri"/>
              </a:rPr>
              <a:t>Distribution of Width %:The table percentage is the width of the diamond's top facet relative to its width. The distribution peaks around 60%, with some diamonds having higher or lower percentages</a:t>
            </a:r>
            <a:r>
              <a:rPr b="0" lang="en-AU" sz="1400" spc="-1" strike="noStrike">
                <a:solidFill>
                  <a:srgbClr val="000000"/>
                </a:solidFill>
                <a:latin typeface="Calibri"/>
              </a:rPr>
              <a:t>.</a:t>
            </a:r>
            <a:endParaRPr b="0" lang="en-US" sz="1400" spc="-1" strike="noStrike">
              <a:solidFill>
                <a:srgbClr val="000000"/>
              </a:solidFill>
              <a:latin typeface="Calibri"/>
            </a:endParaRPr>
          </a:p>
          <a:p>
            <a:pPr>
              <a:lnSpc>
                <a:spcPct val="100000"/>
              </a:lnSpc>
              <a:spcBef>
                <a:spcPts val="281"/>
              </a:spcBef>
              <a:tabLst>
                <a:tab algn="l" pos="0"/>
              </a:tabLst>
            </a:pPr>
            <a:endParaRPr b="0" lang="en-US" sz="1400" spc="-1" strike="noStrike">
              <a:solidFill>
                <a:srgbClr val="000000"/>
              </a:solidFill>
              <a:latin typeface="Calibri"/>
            </a:endParaRPr>
          </a:p>
        </p:txBody>
      </p:sp>
      <p:pic>
        <p:nvPicPr>
          <p:cNvPr id="193" name="Content Placeholder 8" descr=""/>
          <p:cNvPicPr/>
          <p:nvPr/>
        </p:nvPicPr>
        <p:blipFill>
          <a:blip r:embed="rId1"/>
          <a:stretch/>
        </p:blipFill>
        <p:spPr>
          <a:xfrm>
            <a:off x="641160" y="941760"/>
            <a:ext cx="8070840" cy="3450240"/>
          </a:xfrm>
          <a:prstGeom prst="rect">
            <a:avLst/>
          </a:prstGeom>
          <a:ln>
            <a:noFill/>
          </a:ln>
        </p:spPr>
      </p:pic>
      <p:sp>
        <p:nvSpPr>
          <p:cNvPr id="194" name="TextShape 3"/>
          <p:cNvSpPr txBox="1"/>
          <p:nvPr/>
        </p:nvSpPr>
        <p:spPr>
          <a:xfrm>
            <a:off x="4222080" y="4405320"/>
            <a:ext cx="817920" cy="346680"/>
          </a:xfrm>
          <a:prstGeom prst="rect">
            <a:avLst/>
          </a:prstGeom>
          <a:noFill/>
          <a:ln>
            <a:noFill/>
          </a:ln>
        </p:spPr>
        <p:txBody>
          <a:bodyPr lIns="90000" rIns="90000" tIns="45000" bIns="45000">
            <a:noAutofit/>
          </a:bodyPr>
          <a:p>
            <a:r>
              <a:rPr b="0" lang="en-GB" sz="1300" spc="-1" strike="noStrike">
                <a:latin typeface="Arial"/>
              </a:rPr>
              <a:t>FIG. 4</a:t>
            </a:r>
            <a:endParaRPr b="0" lang="en-GB" sz="13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808920" y="-216000"/>
            <a:ext cx="7605000" cy="991080"/>
          </a:xfrm>
          <a:prstGeom prst="rect">
            <a:avLst/>
          </a:prstGeom>
          <a:noFill/>
          <a:ln>
            <a:noFill/>
          </a:ln>
        </p:spPr>
        <p:txBody>
          <a:bodyPr anchor="b">
            <a:normAutofit/>
          </a:bodyPr>
          <a:p>
            <a:pPr>
              <a:lnSpc>
                <a:spcPct val="100000"/>
              </a:lnSpc>
            </a:pPr>
            <a:r>
              <a:rPr b="1" lang="en-AU" sz="3200" spc="-1" strike="noStrike">
                <a:solidFill>
                  <a:srgbClr val="000000"/>
                </a:solidFill>
                <a:latin typeface="Calibri"/>
              </a:rPr>
              <a:t>Distribution of Length</a:t>
            </a:r>
            <a:endParaRPr b="0" lang="en-US" sz="3200" spc="-1" strike="noStrike">
              <a:solidFill>
                <a:srgbClr val="000000"/>
              </a:solidFill>
              <a:latin typeface="Calibri"/>
            </a:endParaRPr>
          </a:p>
        </p:txBody>
      </p:sp>
      <p:pic>
        <p:nvPicPr>
          <p:cNvPr id="196" name="Content Placeholder 7" descr=""/>
          <p:cNvPicPr/>
          <p:nvPr/>
        </p:nvPicPr>
        <p:blipFill>
          <a:blip r:embed="rId1"/>
          <a:stretch/>
        </p:blipFill>
        <p:spPr>
          <a:xfrm>
            <a:off x="720000" y="1080000"/>
            <a:ext cx="7992000" cy="3450240"/>
          </a:xfrm>
          <a:prstGeom prst="rect">
            <a:avLst/>
          </a:prstGeom>
          <a:ln>
            <a:noFill/>
          </a:ln>
        </p:spPr>
      </p:pic>
      <p:sp>
        <p:nvSpPr>
          <p:cNvPr id="197" name="TextShape 2"/>
          <p:cNvSpPr txBox="1"/>
          <p:nvPr/>
        </p:nvSpPr>
        <p:spPr>
          <a:xfrm>
            <a:off x="808920" y="5134680"/>
            <a:ext cx="7490520" cy="991080"/>
          </a:xfrm>
          <a:prstGeom prst="rect">
            <a:avLst/>
          </a:prstGeom>
          <a:noFill/>
          <a:ln>
            <a:noFill/>
          </a:ln>
        </p:spPr>
        <p:txBody>
          <a:bodyPr>
            <a:normAutofit fontScale="65000"/>
          </a:bodyPr>
          <a:p>
            <a:pPr>
              <a:lnSpc>
                <a:spcPct val="100000"/>
              </a:lnSpc>
              <a:spcBef>
                <a:spcPts val="400"/>
              </a:spcBef>
              <a:tabLst>
                <a:tab algn="l" pos="0"/>
              </a:tabLst>
            </a:pPr>
            <a:r>
              <a:rPr b="0" lang="en-AU" sz="2000" spc="-1" strike="noStrike">
                <a:solidFill>
                  <a:srgbClr val="000000"/>
                </a:solidFill>
                <a:latin typeface="Calibri"/>
              </a:rPr>
              <a:t>Distribution of Length :The length of diamonds varies widely, with most being between 6 and 8 mm. Longer diamonds are less common, suggesting unique cuts or shapes.</a:t>
            </a:r>
            <a:endParaRPr b="0" lang="en-US" sz="2000" spc="-1" strike="noStrike">
              <a:solidFill>
                <a:srgbClr val="000000"/>
              </a:solidFill>
              <a:latin typeface="Calibri"/>
            </a:endParaRPr>
          </a:p>
          <a:p>
            <a:pPr>
              <a:lnSpc>
                <a:spcPct val="100000"/>
              </a:lnSpc>
              <a:spcBef>
                <a:spcPts val="281"/>
              </a:spcBef>
              <a:tabLst>
                <a:tab algn="l" pos="0"/>
              </a:tabLst>
            </a:pPr>
            <a:endParaRPr b="0" lang="en-US" sz="2000" spc="-1" strike="noStrike">
              <a:solidFill>
                <a:srgbClr val="000000"/>
              </a:solidFill>
              <a:latin typeface="Calibri"/>
            </a:endParaRPr>
          </a:p>
        </p:txBody>
      </p:sp>
      <p:sp>
        <p:nvSpPr>
          <p:cNvPr id="198" name="CustomShape 3"/>
          <p:cNvSpPr/>
          <p:nvPr/>
        </p:nvSpPr>
        <p:spPr>
          <a:xfrm>
            <a:off x="2286000" y="2828880"/>
            <a:ext cx="4571640" cy="369000"/>
          </a:xfrm>
          <a:prstGeom prst="rect">
            <a:avLst/>
          </a:prstGeom>
          <a:noFill/>
          <a:ln>
            <a:noFill/>
          </a:ln>
        </p:spPr>
        <p:style>
          <a:lnRef idx="0"/>
          <a:fillRef idx="0"/>
          <a:effectRef idx="0"/>
          <a:fontRef idx="minor"/>
        </p:style>
      </p:sp>
      <p:sp>
        <p:nvSpPr>
          <p:cNvPr id="199" name="TextShape 4"/>
          <p:cNvSpPr txBox="1"/>
          <p:nvPr/>
        </p:nvSpPr>
        <p:spPr>
          <a:xfrm>
            <a:off x="4150080" y="4530240"/>
            <a:ext cx="817920" cy="346680"/>
          </a:xfrm>
          <a:prstGeom prst="rect">
            <a:avLst/>
          </a:prstGeom>
          <a:noFill/>
          <a:ln>
            <a:noFill/>
          </a:ln>
        </p:spPr>
        <p:txBody>
          <a:bodyPr lIns="90000" rIns="90000" tIns="45000" bIns="45000">
            <a:noAutofit/>
          </a:bodyPr>
          <a:p>
            <a:r>
              <a:rPr b="0" lang="en-GB" sz="1300" spc="-1" strike="noStrike">
                <a:latin typeface="Arial"/>
              </a:rPr>
              <a:t>FIG. 5</a:t>
            </a:r>
            <a:endParaRPr b="0" lang="en-GB" sz="13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936000" y="-288000"/>
            <a:ext cx="7323480" cy="1161720"/>
          </a:xfrm>
          <a:prstGeom prst="rect">
            <a:avLst/>
          </a:prstGeom>
          <a:noFill/>
          <a:ln>
            <a:noFill/>
          </a:ln>
        </p:spPr>
        <p:txBody>
          <a:bodyPr anchor="b">
            <a:normAutofit/>
          </a:bodyPr>
          <a:p>
            <a:pPr>
              <a:lnSpc>
                <a:spcPct val="100000"/>
              </a:lnSpc>
            </a:pPr>
            <a:r>
              <a:rPr b="1" lang="en-AU" sz="3200" spc="-1" strike="noStrike">
                <a:solidFill>
                  <a:srgbClr val="000000"/>
                </a:solidFill>
                <a:latin typeface="Calibri"/>
              </a:rPr>
              <a:t>Distribution of Width</a:t>
            </a:r>
            <a:endParaRPr b="0" lang="en-US" sz="3200" spc="-1" strike="noStrike">
              <a:solidFill>
                <a:srgbClr val="000000"/>
              </a:solidFill>
              <a:latin typeface="Calibri"/>
            </a:endParaRPr>
          </a:p>
        </p:txBody>
      </p:sp>
      <p:pic>
        <p:nvPicPr>
          <p:cNvPr id="201" name="Content Placeholder 6" descr=""/>
          <p:cNvPicPr/>
          <p:nvPr/>
        </p:nvPicPr>
        <p:blipFill>
          <a:blip r:embed="rId1"/>
          <a:stretch/>
        </p:blipFill>
        <p:spPr>
          <a:xfrm>
            <a:off x="693720" y="1085760"/>
            <a:ext cx="8018280" cy="3450240"/>
          </a:xfrm>
          <a:prstGeom prst="rect">
            <a:avLst/>
          </a:prstGeom>
          <a:ln>
            <a:noFill/>
          </a:ln>
        </p:spPr>
      </p:pic>
      <p:sp>
        <p:nvSpPr>
          <p:cNvPr id="202" name="TextShape 2"/>
          <p:cNvSpPr txBox="1"/>
          <p:nvPr/>
        </p:nvSpPr>
        <p:spPr>
          <a:xfrm>
            <a:off x="817560" y="4924800"/>
            <a:ext cx="7525800" cy="1387800"/>
          </a:xfrm>
          <a:prstGeom prst="rect">
            <a:avLst/>
          </a:prstGeom>
          <a:noFill/>
          <a:ln>
            <a:noFill/>
          </a:ln>
        </p:spPr>
        <p:txBody>
          <a:bodyPr>
            <a:noAutofit/>
          </a:bodyPr>
          <a:p>
            <a:pPr>
              <a:lnSpc>
                <a:spcPct val="100000"/>
              </a:lnSpc>
              <a:spcBef>
                <a:spcPts val="400"/>
              </a:spcBef>
              <a:tabLst>
                <a:tab algn="l" pos="0"/>
              </a:tabLst>
            </a:pPr>
            <a:r>
              <a:rPr b="0" lang="en-AU" sz="2000" spc="-1" strike="noStrike">
                <a:solidFill>
                  <a:srgbClr val="000000"/>
                </a:solidFill>
                <a:latin typeface="Calibri"/>
              </a:rPr>
              <a:t>Distribution of Width:</a:t>
            </a:r>
            <a:endParaRPr b="0" lang="en-US" sz="2000" spc="-1" strike="noStrike">
              <a:solidFill>
                <a:srgbClr val="000000"/>
              </a:solidFill>
              <a:latin typeface="Calibri"/>
            </a:endParaRPr>
          </a:p>
          <a:p>
            <a:pPr>
              <a:lnSpc>
                <a:spcPct val="100000"/>
              </a:lnSpc>
              <a:spcBef>
                <a:spcPts val="400"/>
              </a:spcBef>
              <a:tabLst>
                <a:tab algn="l" pos="0"/>
              </a:tabLst>
            </a:pPr>
            <a:r>
              <a:rPr b="0" lang="en-AU" sz="2000" spc="-1" strike="noStrike">
                <a:solidFill>
                  <a:srgbClr val="000000"/>
                </a:solidFill>
                <a:latin typeface="Calibri"/>
              </a:rPr>
              <a:t>The width of diamonds follows a similar trend to length, with most values between 5 and 7 mm. Width directly influences the overall appearance of the diamond</a:t>
            </a: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p:txBody>
      </p:sp>
      <p:sp>
        <p:nvSpPr>
          <p:cNvPr id="203" name="TextShape 3"/>
          <p:cNvSpPr txBox="1"/>
          <p:nvPr/>
        </p:nvSpPr>
        <p:spPr>
          <a:xfrm>
            <a:off x="4248000" y="4477320"/>
            <a:ext cx="817920" cy="346680"/>
          </a:xfrm>
          <a:prstGeom prst="rect">
            <a:avLst/>
          </a:prstGeom>
          <a:noFill/>
          <a:ln>
            <a:noFill/>
          </a:ln>
        </p:spPr>
        <p:txBody>
          <a:bodyPr lIns="90000" rIns="90000" tIns="45000" bIns="45000">
            <a:noAutofit/>
          </a:bodyPr>
          <a:p>
            <a:r>
              <a:rPr b="0" i="1" lang="en-GB" sz="1300" spc="-1" strike="noStrike">
                <a:latin typeface="Arial"/>
              </a:rPr>
              <a:t>FIG. 6</a:t>
            </a:r>
            <a:endParaRPr b="0" i="1" lang="en-GB" sz="13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893160" y="-369720"/>
            <a:ext cx="7314840" cy="1161720"/>
          </a:xfrm>
          <a:prstGeom prst="rect">
            <a:avLst/>
          </a:prstGeom>
          <a:noFill/>
          <a:ln>
            <a:noFill/>
          </a:ln>
        </p:spPr>
        <p:txBody>
          <a:bodyPr anchor="b">
            <a:normAutofit/>
          </a:bodyPr>
          <a:p>
            <a:pPr>
              <a:lnSpc>
                <a:spcPct val="100000"/>
              </a:lnSpc>
            </a:pPr>
            <a:r>
              <a:rPr b="1" lang="en-AU" sz="3200" spc="-1" strike="noStrike">
                <a:solidFill>
                  <a:srgbClr val="000000"/>
                </a:solidFill>
                <a:latin typeface="Calibri"/>
              </a:rPr>
              <a:t>Distribution of Height</a:t>
            </a:r>
            <a:endParaRPr b="0" lang="en-US" sz="3200" spc="-1" strike="noStrike">
              <a:solidFill>
                <a:srgbClr val="000000"/>
              </a:solidFill>
              <a:latin typeface="Calibri"/>
            </a:endParaRPr>
          </a:p>
        </p:txBody>
      </p:sp>
      <p:pic>
        <p:nvPicPr>
          <p:cNvPr id="205" name="Content Placeholder 6" descr=""/>
          <p:cNvPicPr/>
          <p:nvPr/>
        </p:nvPicPr>
        <p:blipFill>
          <a:blip r:embed="rId1"/>
          <a:stretch/>
        </p:blipFill>
        <p:spPr>
          <a:xfrm>
            <a:off x="859680" y="920880"/>
            <a:ext cx="7420320" cy="3399120"/>
          </a:xfrm>
          <a:prstGeom prst="rect">
            <a:avLst/>
          </a:prstGeom>
          <a:ln>
            <a:noFill/>
          </a:ln>
        </p:spPr>
      </p:pic>
      <p:sp>
        <p:nvSpPr>
          <p:cNvPr id="206" name="TextShape 2"/>
          <p:cNvSpPr txBox="1"/>
          <p:nvPr/>
        </p:nvSpPr>
        <p:spPr>
          <a:xfrm>
            <a:off x="782640" y="5011560"/>
            <a:ext cx="7578720" cy="1114200"/>
          </a:xfrm>
          <a:prstGeom prst="rect">
            <a:avLst/>
          </a:prstGeom>
          <a:noFill/>
          <a:ln>
            <a:noFill/>
          </a:ln>
        </p:spPr>
        <p:txBody>
          <a:bodyPr>
            <a:normAutofit/>
          </a:bodyPr>
          <a:p>
            <a:pPr>
              <a:lnSpc>
                <a:spcPct val="100000"/>
              </a:lnSpc>
              <a:spcBef>
                <a:spcPts val="281"/>
              </a:spcBef>
              <a:tabLst>
                <a:tab algn="l" pos="0"/>
              </a:tabLst>
            </a:pPr>
            <a:r>
              <a:rPr b="0" lang="en-AU" sz="1400" spc="-1" strike="noStrike">
                <a:solidFill>
                  <a:srgbClr val="000000"/>
                </a:solidFill>
                <a:latin typeface="Calibri"/>
              </a:rPr>
              <a:t>Distribution of Height: Height distributions show peaks around 3–4 mm, indicating standard proportions for most diamonds. Very tall or shallow diamonds are rare.</a:t>
            </a:r>
            <a:endParaRPr b="0" lang="en-US" sz="1400" spc="-1" strike="noStrike">
              <a:solidFill>
                <a:srgbClr val="000000"/>
              </a:solidFill>
              <a:latin typeface="Calibri"/>
            </a:endParaRPr>
          </a:p>
          <a:p>
            <a:pPr>
              <a:lnSpc>
                <a:spcPct val="100000"/>
              </a:lnSpc>
              <a:spcBef>
                <a:spcPts val="281"/>
              </a:spcBef>
              <a:tabLst>
                <a:tab algn="l" pos="0"/>
              </a:tabLst>
            </a:pPr>
            <a:endParaRPr b="0" lang="en-US" sz="1400" spc="-1" strike="noStrike">
              <a:solidFill>
                <a:srgbClr val="000000"/>
              </a:solidFill>
              <a:latin typeface="Calibri"/>
            </a:endParaRPr>
          </a:p>
        </p:txBody>
      </p:sp>
      <p:sp>
        <p:nvSpPr>
          <p:cNvPr id="207" name="TextShape 3"/>
          <p:cNvSpPr txBox="1"/>
          <p:nvPr/>
        </p:nvSpPr>
        <p:spPr>
          <a:xfrm>
            <a:off x="4104000" y="4392000"/>
            <a:ext cx="817920" cy="346680"/>
          </a:xfrm>
          <a:prstGeom prst="rect">
            <a:avLst/>
          </a:prstGeom>
          <a:noFill/>
          <a:ln>
            <a:noFill/>
          </a:ln>
        </p:spPr>
        <p:txBody>
          <a:bodyPr lIns="90000" rIns="90000" tIns="45000" bIns="45000">
            <a:noAutofit/>
          </a:bodyPr>
          <a:p>
            <a:r>
              <a:rPr b="0" i="1" lang="en-GB" sz="1300" spc="-1" strike="noStrike">
                <a:latin typeface="Arial"/>
              </a:rPr>
              <a:t>FIG. 7</a:t>
            </a:r>
            <a:endParaRPr b="0" i="1" lang="en-GB" sz="13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827640" y="-360000"/>
            <a:ext cx="7596360" cy="1161720"/>
          </a:xfrm>
          <a:prstGeom prst="rect">
            <a:avLst/>
          </a:prstGeom>
          <a:noFill/>
          <a:ln>
            <a:noFill/>
          </a:ln>
        </p:spPr>
        <p:txBody>
          <a:bodyPr anchor="b">
            <a:normAutofit/>
          </a:bodyPr>
          <a:p>
            <a:pPr>
              <a:lnSpc>
                <a:spcPct val="100000"/>
              </a:lnSpc>
            </a:pPr>
            <a:r>
              <a:rPr b="1" lang="en-AU" sz="3200" spc="-1" strike="noStrike">
                <a:solidFill>
                  <a:srgbClr val="000000"/>
                </a:solidFill>
                <a:latin typeface="Calibri"/>
              </a:rPr>
              <a:t>Distribution of Price</a:t>
            </a:r>
            <a:endParaRPr b="0" lang="en-US" sz="3200" spc="-1" strike="noStrike">
              <a:solidFill>
                <a:srgbClr val="000000"/>
              </a:solidFill>
              <a:latin typeface="Calibri"/>
            </a:endParaRPr>
          </a:p>
        </p:txBody>
      </p:sp>
      <p:pic>
        <p:nvPicPr>
          <p:cNvPr id="209" name="Content Placeholder 11" descr=""/>
          <p:cNvPicPr/>
          <p:nvPr/>
        </p:nvPicPr>
        <p:blipFill>
          <a:blip r:embed="rId1"/>
          <a:stretch/>
        </p:blipFill>
        <p:spPr>
          <a:xfrm>
            <a:off x="949680" y="1008000"/>
            <a:ext cx="7736760" cy="3368160"/>
          </a:xfrm>
          <a:prstGeom prst="rect">
            <a:avLst/>
          </a:prstGeom>
          <a:ln>
            <a:noFill/>
          </a:ln>
        </p:spPr>
      </p:pic>
      <p:sp>
        <p:nvSpPr>
          <p:cNvPr id="210" name="TextShape 2"/>
          <p:cNvSpPr txBox="1"/>
          <p:nvPr/>
        </p:nvSpPr>
        <p:spPr>
          <a:xfrm>
            <a:off x="782640" y="4976280"/>
            <a:ext cx="7596360" cy="1149480"/>
          </a:xfrm>
          <a:prstGeom prst="rect">
            <a:avLst/>
          </a:prstGeom>
          <a:noFill/>
          <a:ln>
            <a:noFill/>
          </a:ln>
        </p:spPr>
        <p:txBody>
          <a:bodyPr>
            <a:normAutofit fontScale="83000"/>
          </a:bodyPr>
          <a:p>
            <a:pPr>
              <a:lnSpc>
                <a:spcPct val="100000"/>
              </a:lnSpc>
              <a:spcBef>
                <a:spcPts val="400"/>
              </a:spcBef>
              <a:tabLst>
                <a:tab algn="l" pos="0"/>
              </a:tabLst>
            </a:pPr>
            <a:r>
              <a:rPr b="0" lang="en-AU" sz="2000" spc="-1" strike="noStrike">
                <a:solidFill>
                  <a:srgbClr val="000000"/>
                </a:solidFill>
                <a:latin typeface="Calibri"/>
              </a:rPr>
              <a:t>Distribution of Price: The price distribution is highly skewed, with most diamonds priced below $5,000. A smaller number of diamonds are much more expensive, reaching up to $40,000</a:t>
            </a:r>
            <a:r>
              <a:rPr b="0" lang="en-AU" sz="1400" spc="-1" strike="noStrike">
                <a:solidFill>
                  <a:srgbClr val="000000"/>
                </a:solidFill>
                <a:latin typeface="Calibri"/>
              </a:rPr>
              <a:t>.</a:t>
            </a:r>
            <a:endParaRPr b="0" lang="en-US" sz="1400" spc="-1" strike="noStrike">
              <a:solidFill>
                <a:srgbClr val="000000"/>
              </a:solidFill>
              <a:latin typeface="Calibri"/>
            </a:endParaRPr>
          </a:p>
          <a:p>
            <a:pPr>
              <a:lnSpc>
                <a:spcPct val="100000"/>
              </a:lnSpc>
              <a:spcBef>
                <a:spcPts val="281"/>
              </a:spcBef>
              <a:tabLst>
                <a:tab algn="l" pos="0"/>
              </a:tabLst>
            </a:pPr>
            <a:endParaRPr b="0" lang="en-US" sz="1400" spc="-1" strike="noStrike">
              <a:solidFill>
                <a:srgbClr val="000000"/>
              </a:solidFill>
              <a:latin typeface="Calibri"/>
            </a:endParaRPr>
          </a:p>
        </p:txBody>
      </p:sp>
      <p:sp>
        <p:nvSpPr>
          <p:cNvPr id="211" name="TextShape 3"/>
          <p:cNvSpPr txBox="1"/>
          <p:nvPr/>
        </p:nvSpPr>
        <p:spPr>
          <a:xfrm>
            <a:off x="4320000" y="4333320"/>
            <a:ext cx="817920" cy="346680"/>
          </a:xfrm>
          <a:prstGeom prst="rect">
            <a:avLst/>
          </a:prstGeom>
          <a:noFill/>
          <a:ln>
            <a:noFill/>
          </a:ln>
        </p:spPr>
        <p:txBody>
          <a:bodyPr lIns="90000" rIns="90000" tIns="45000" bIns="45000">
            <a:noAutofit/>
          </a:bodyPr>
          <a:p>
            <a:r>
              <a:rPr b="0" i="1" lang="en-GB" sz="1300" spc="-1" strike="noStrike">
                <a:latin typeface="Arial"/>
              </a:rPr>
              <a:t>FIG. 8</a:t>
            </a:r>
            <a:endParaRPr b="0" i="1" lang="en-GB" sz="13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216000" y="274680"/>
            <a:ext cx="84704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Scatter Plot: </a:t>
            </a:r>
            <a:br/>
            <a:r>
              <a:rPr b="0" lang="en-US" sz="4400" spc="-1" strike="noStrike">
                <a:solidFill>
                  <a:srgbClr val="000000"/>
                </a:solidFill>
                <a:latin typeface="Calibri"/>
              </a:rPr>
              <a:t>Carat Weight vs. Price</a:t>
            </a:r>
            <a:endParaRPr b="0" lang="en-US" sz="4400" spc="-1" strike="noStrike">
              <a:solidFill>
                <a:srgbClr val="000000"/>
              </a:solidFill>
              <a:latin typeface="Calibri"/>
            </a:endParaRPr>
          </a:p>
        </p:txBody>
      </p:sp>
      <p:pic>
        <p:nvPicPr>
          <p:cNvPr id="213" name="Picture 2" descr="scatter_plot.png"/>
          <p:cNvPicPr/>
          <p:nvPr/>
        </p:nvPicPr>
        <p:blipFill>
          <a:blip r:embed="rId1"/>
          <a:stretch/>
        </p:blipFill>
        <p:spPr>
          <a:xfrm>
            <a:off x="914400" y="1512000"/>
            <a:ext cx="7314840" cy="4114440"/>
          </a:xfrm>
          <a:prstGeom prst="rect">
            <a:avLst/>
          </a:prstGeom>
          <a:ln>
            <a:noFill/>
          </a:ln>
        </p:spPr>
      </p:pic>
      <p:sp>
        <p:nvSpPr>
          <p:cNvPr id="214" name="TextShape 2"/>
          <p:cNvSpPr txBox="1"/>
          <p:nvPr/>
        </p:nvSpPr>
        <p:spPr>
          <a:xfrm>
            <a:off x="4320000" y="5773320"/>
            <a:ext cx="817920" cy="346680"/>
          </a:xfrm>
          <a:prstGeom prst="rect">
            <a:avLst/>
          </a:prstGeom>
          <a:noFill/>
          <a:ln>
            <a:noFill/>
          </a:ln>
        </p:spPr>
        <p:txBody>
          <a:bodyPr lIns="90000" rIns="90000" tIns="45000" bIns="45000">
            <a:noAutofit/>
          </a:bodyPr>
          <a:p>
            <a:r>
              <a:rPr b="0" i="1" lang="en-GB" sz="1300" spc="-1" strike="noStrike">
                <a:latin typeface="Arial"/>
              </a:rPr>
              <a:t>FIG. 9</a:t>
            </a:r>
            <a:endParaRPr b="0" i="1" lang="en-GB" sz="13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144000" y="-278640"/>
            <a:ext cx="8229240" cy="1142640"/>
          </a:xfrm>
          <a:prstGeom prst="rect">
            <a:avLst/>
          </a:prstGeom>
          <a:noFill/>
          <a:ln>
            <a:noFill/>
          </a:ln>
        </p:spPr>
        <p:txBody>
          <a:bodyPr lIns="0" rIns="0" tIns="0" bIns="0" anchor="ctr">
            <a:noAutofit/>
          </a:bodyPr>
          <a:p>
            <a:r>
              <a:rPr b="0" lang="en-US" sz="1800" spc="-1" strike="noStrike">
                <a:solidFill>
                  <a:srgbClr val="000000"/>
                </a:solidFill>
                <a:latin typeface="Calibri"/>
              </a:rPr>
              <a:t>BOX PLOT</a:t>
            </a:r>
            <a:endParaRPr b="0" lang="en-US" sz="1800" spc="-1" strike="noStrike">
              <a:solidFill>
                <a:srgbClr val="000000"/>
              </a:solidFill>
              <a:latin typeface="Calibri"/>
            </a:endParaRPr>
          </a:p>
        </p:txBody>
      </p:sp>
      <p:pic>
        <p:nvPicPr>
          <p:cNvPr id="216" name="" descr=""/>
          <p:cNvPicPr/>
          <p:nvPr/>
        </p:nvPicPr>
        <p:blipFill>
          <a:blip r:embed="rId1"/>
          <a:stretch/>
        </p:blipFill>
        <p:spPr>
          <a:xfrm>
            <a:off x="864000" y="432000"/>
            <a:ext cx="6696000" cy="4619160"/>
          </a:xfrm>
          <a:prstGeom prst="rect">
            <a:avLst/>
          </a:prstGeom>
          <a:ln>
            <a:noFill/>
          </a:ln>
        </p:spPr>
      </p:pic>
      <p:sp>
        <p:nvSpPr>
          <p:cNvPr id="217" name="TextShape 2"/>
          <p:cNvSpPr txBox="1"/>
          <p:nvPr/>
        </p:nvSpPr>
        <p:spPr>
          <a:xfrm>
            <a:off x="288000" y="5400000"/>
            <a:ext cx="8136000" cy="602280"/>
          </a:xfrm>
          <a:prstGeom prst="rect">
            <a:avLst/>
          </a:prstGeom>
          <a:noFill/>
          <a:ln>
            <a:noFill/>
          </a:ln>
        </p:spPr>
        <p:txBody>
          <a:bodyPr lIns="90000" rIns="90000" tIns="45000" bIns="45000">
            <a:noAutofit/>
          </a:bodyPr>
          <a:p>
            <a:r>
              <a:rPr b="0" lang="en-GB" sz="1800" spc="-1" strike="noStrike">
                <a:latin typeface="Arial"/>
              </a:rPr>
              <a:t>Displays the distribution of diamond prices across different Cut categories.</a:t>
            </a:r>
            <a:endParaRPr b="0" lang="en-GB" sz="1800" spc="-1" strike="noStrike">
              <a:latin typeface="Arial"/>
            </a:endParaRPr>
          </a:p>
        </p:txBody>
      </p:sp>
      <p:sp>
        <p:nvSpPr>
          <p:cNvPr id="218" name="TextShape 3"/>
          <p:cNvSpPr txBox="1"/>
          <p:nvPr/>
        </p:nvSpPr>
        <p:spPr>
          <a:xfrm>
            <a:off x="288000" y="5769000"/>
            <a:ext cx="8136000" cy="858240"/>
          </a:xfrm>
          <a:prstGeom prst="rect">
            <a:avLst/>
          </a:prstGeom>
          <a:noFill/>
          <a:ln>
            <a:noFill/>
          </a:ln>
        </p:spPr>
        <p:txBody>
          <a:bodyPr lIns="90000" rIns="90000" tIns="45000" bIns="45000">
            <a:noAutofit/>
          </a:bodyPr>
          <a:p>
            <a:r>
              <a:rPr b="0" lang="en-GB" sz="1800" spc="-1" strike="noStrike">
                <a:latin typeface="Arial"/>
              </a:rPr>
              <a:t>box plot of diamond prices by Cut quality. It shows the price distribution for different cut grades, highlighting the median, quartiles, and outliers. The spread of prices varies significantly across cuts.</a:t>
            </a:r>
            <a:endParaRPr b="0" lang="en-GB" sz="1800" spc="-1" strike="noStrike">
              <a:latin typeface="Arial"/>
            </a:endParaRPr>
          </a:p>
        </p:txBody>
      </p:sp>
      <p:sp>
        <p:nvSpPr>
          <p:cNvPr id="219" name="TextShape 4"/>
          <p:cNvSpPr txBox="1"/>
          <p:nvPr/>
        </p:nvSpPr>
        <p:spPr>
          <a:xfrm>
            <a:off x="3024000" y="4941720"/>
            <a:ext cx="1006200" cy="602280"/>
          </a:xfrm>
          <a:prstGeom prst="rect">
            <a:avLst/>
          </a:prstGeom>
          <a:noFill/>
          <a:ln>
            <a:noFill/>
          </a:ln>
        </p:spPr>
        <p:txBody>
          <a:bodyPr lIns="90000" rIns="90000" tIns="45000" bIns="45000">
            <a:noAutofit/>
          </a:bodyPr>
          <a:p>
            <a:r>
              <a:rPr b="0" i="1" lang="en-GB" sz="1300" spc="-1" strike="noStrike">
                <a:latin typeface="Arial"/>
              </a:rPr>
              <a:t>FIG. 10</a:t>
            </a:r>
            <a:endParaRPr b="0" i="1" lang="en-GB" sz="13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CA" sz="4400" spc="-1" strike="noStrike">
                <a:solidFill>
                  <a:srgbClr val="000000"/>
                </a:solidFill>
                <a:latin typeface="Calibri"/>
              </a:rPr>
              <a:t>Observations </a:t>
            </a:r>
            <a:endParaRPr b="0" lang="en-US" sz="4400" spc="-1" strike="noStrike">
              <a:solidFill>
                <a:srgbClr val="000000"/>
              </a:solidFill>
              <a:latin typeface="Calibri"/>
            </a:endParaRPr>
          </a:p>
        </p:txBody>
      </p:sp>
      <p:sp>
        <p:nvSpPr>
          <p:cNvPr id="221" name="TextShape 2"/>
          <p:cNvSpPr txBox="1"/>
          <p:nvPr/>
        </p:nvSpPr>
        <p:spPr>
          <a:xfrm>
            <a:off x="457200" y="1234440"/>
            <a:ext cx="8229240" cy="4525560"/>
          </a:xfrm>
          <a:prstGeom prst="rect">
            <a:avLst/>
          </a:prstGeom>
          <a:noFill/>
          <a:ln>
            <a:noFill/>
          </a:ln>
        </p:spPr>
        <p:txBody>
          <a:bodyPr>
            <a:normAutofit fontScale="20000"/>
          </a:bodyPr>
          <a:p>
            <a:pPr>
              <a:lnSpc>
                <a:spcPct val="100000"/>
              </a:lnSpc>
              <a:spcBef>
                <a:spcPts val="641"/>
              </a:spcBef>
              <a:tabLst>
                <a:tab algn="l" pos="0"/>
              </a:tabLst>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tabLst>
                <a:tab algn="l" pos="0"/>
              </a:tabLst>
            </a:pPr>
            <a:r>
              <a:rPr b="1" lang="en-AU" sz="3200" spc="-1" strike="noStrike">
                <a:solidFill>
                  <a:srgbClr val="000000"/>
                </a:solidFill>
                <a:latin typeface="Calibri"/>
              </a:rPr>
              <a:t>Positive Correlation</a:t>
            </a:r>
            <a:r>
              <a:rPr b="0" lang="en-AU" sz="3200" spc="-1" strike="noStrike">
                <a:solidFill>
                  <a:srgbClr val="000000"/>
                </a:solidFill>
                <a:latin typeface="Calibri"/>
              </a:rPr>
              <a:t>: The plot shows that as the carat weight increases, the price tends to increase as well. This makes sense because larger diamonds are generally more valuable.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tabLst>
                <a:tab algn="l" pos="0"/>
              </a:tabLst>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tabLst>
                <a:tab algn="l" pos="0"/>
              </a:tabLst>
            </a:pPr>
            <a:r>
              <a:rPr b="1" lang="en-AU" sz="3200" spc="-1" strike="noStrike">
                <a:solidFill>
                  <a:srgbClr val="000000"/>
                </a:solidFill>
                <a:latin typeface="Calibri"/>
              </a:rPr>
              <a:t>Price Variability</a:t>
            </a:r>
            <a:r>
              <a:rPr b="0" lang="en-AU" sz="3200" spc="-1" strike="noStrike">
                <a:solidFill>
                  <a:srgbClr val="000000"/>
                </a:solidFill>
                <a:latin typeface="Calibri"/>
              </a:rPr>
              <a:t>: For smaller carat weights (e.g., less than 2), there is significant variability in price, suggesting that other factors like quality, cut, or color also influence price.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tabLst>
                <a:tab algn="l" pos="0"/>
              </a:tabLst>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tabLst>
                <a:tab algn="l" pos="0"/>
              </a:tabLst>
            </a:pPr>
            <a:r>
              <a:rPr b="1" lang="en-AU" sz="3200" spc="-1" strike="noStrike">
                <a:solidFill>
                  <a:srgbClr val="000000"/>
                </a:solidFill>
                <a:latin typeface="Calibri"/>
              </a:rPr>
              <a:t>Outliers</a:t>
            </a:r>
            <a:r>
              <a:rPr b="0" lang="en-AU" sz="3200" spc="-1" strike="noStrike">
                <a:solidFill>
                  <a:srgbClr val="000000"/>
                </a:solidFill>
                <a:latin typeface="Calibri"/>
              </a:rPr>
              <a:t>: A few data points are scattered far above or beyond the general trend, indicating unusually priced diamonds for their carat weight.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tabLst>
                <a:tab algn="l" pos="0"/>
              </a:tabLst>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tabLst>
                <a:tab algn="l" pos="0"/>
              </a:tabLst>
            </a:pPr>
            <a:r>
              <a:rPr b="1" lang="en-AU" sz="3200" spc="-1" strike="noStrike">
                <a:solidFill>
                  <a:srgbClr val="000000"/>
                </a:solidFill>
                <a:latin typeface="Calibri"/>
              </a:rPr>
              <a:t>Color Influence</a:t>
            </a:r>
            <a:r>
              <a:rPr b="0" lang="en-AU" sz="3200" spc="-1" strike="noStrike">
                <a:solidFill>
                  <a:srgbClr val="000000"/>
                </a:solidFill>
                <a:latin typeface="Calibri"/>
              </a:rPr>
              <a:t>: The clustering of colors suggests that the color category might subtly affect price, but it's harder to discern specific patterns without deeper analysis.</a:t>
            </a: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Correlation Heatmap</a:t>
            </a:r>
            <a:endParaRPr b="0" lang="en-US" sz="4400" spc="-1" strike="noStrike">
              <a:solidFill>
                <a:srgbClr val="000000"/>
              </a:solidFill>
              <a:latin typeface="Calibri"/>
            </a:endParaRPr>
          </a:p>
        </p:txBody>
      </p:sp>
      <p:pic>
        <p:nvPicPr>
          <p:cNvPr id="223" name="Picture 2" descr="correlation_heatmap.png"/>
          <p:cNvPicPr/>
          <p:nvPr/>
        </p:nvPicPr>
        <p:blipFill>
          <a:blip r:embed="rId1"/>
          <a:stretch/>
        </p:blipFill>
        <p:spPr>
          <a:xfrm>
            <a:off x="914400" y="1371600"/>
            <a:ext cx="7314840" cy="4114440"/>
          </a:xfrm>
          <a:prstGeom prst="rect">
            <a:avLst/>
          </a:prstGeom>
          <a:ln>
            <a:noFill/>
          </a:ln>
        </p:spPr>
      </p:pic>
      <p:sp>
        <p:nvSpPr>
          <p:cNvPr id="224" name="TextShape 2"/>
          <p:cNvSpPr txBox="1"/>
          <p:nvPr/>
        </p:nvSpPr>
        <p:spPr>
          <a:xfrm>
            <a:off x="4078080" y="5688000"/>
            <a:ext cx="817920" cy="346680"/>
          </a:xfrm>
          <a:prstGeom prst="rect">
            <a:avLst/>
          </a:prstGeom>
          <a:noFill/>
          <a:ln>
            <a:noFill/>
          </a:ln>
        </p:spPr>
        <p:txBody>
          <a:bodyPr lIns="90000" rIns="90000" tIns="45000" bIns="45000">
            <a:noAutofit/>
          </a:bodyPr>
          <a:p>
            <a:r>
              <a:rPr b="0" i="1" lang="en-GB" sz="1300" spc="-1" strike="noStrike">
                <a:latin typeface="Arial"/>
              </a:rPr>
              <a:t>FIG. 12</a:t>
            </a:r>
            <a:endParaRPr b="0" i="1" lang="en-GB" sz="13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CA" sz="4400" spc="-1" strike="noStrike">
                <a:solidFill>
                  <a:srgbClr val="000000"/>
                </a:solidFill>
                <a:latin typeface="Calibri"/>
              </a:rPr>
              <a:t>INTRODUCTION </a:t>
            </a:r>
            <a:endParaRPr b="0" lang="en-US" sz="4400" spc="-1" strike="noStrike">
              <a:solidFill>
                <a:srgbClr val="000000"/>
              </a:solidFill>
              <a:latin typeface="Calibri"/>
            </a:endParaRPr>
          </a:p>
        </p:txBody>
      </p:sp>
      <p:sp>
        <p:nvSpPr>
          <p:cNvPr id="168" name="TextShape 2"/>
          <p:cNvSpPr txBox="1"/>
          <p:nvPr/>
        </p:nvSpPr>
        <p:spPr>
          <a:xfrm>
            <a:off x="457200" y="1600200"/>
            <a:ext cx="8229240" cy="4525560"/>
          </a:xfrm>
          <a:prstGeom prst="rect">
            <a:avLst/>
          </a:prstGeom>
          <a:noFill/>
          <a:ln>
            <a:noFill/>
          </a:ln>
        </p:spPr>
        <p:txBody>
          <a:bodyPr>
            <a:normAutofit fontScale="75000"/>
          </a:bodyPr>
          <a:p>
            <a:pPr marL="343080" indent="-342720">
              <a:lnSpc>
                <a:spcPct val="100000"/>
              </a:lnSpc>
              <a:spcBef>
                <a:spcPts val="641"/>
              </a:spcBef>
              <a:buClr>
                <a:srgbClr val="000000"/>
              </a:buClr>
              <a:buFont typeface="Arial"/>
              <a:buChar char="•"/>
            </a:pPr>
            <a:r>
              <a:rPr b="0" lang="en-CA" sz="3200" spc="-1" strike="noStrike">
                <a:solidFill>
                  <a:srgbClr val="000000"/>
                </a:solidFill>
                <a:latin typeface="Calibri"/>
              </a:rPr>
              <a:t>The purpose of the study is to determine the price of diamond considering it’s features.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CA" sz="3200" spc="-1" strike="noStrike">
                <a:solidFill>
                  <a:srgbClr val="000000"/>
                </a:solidFill>
                <a:latin typeface="Calibri"/>
              </a:rPr>
              <a:t>The features of Diamonds are identified in the data as 17. These are Shape, Cut, Colour, Clarity Carat Weight, Length/Width Ratio, Depth %, Table %, Polish, Symmetry, Girdle, Culet, Length, Width, Height, Price, Type, Fluorescence          </a:t>
            </a: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Correlation Analysis</a:t>
            </a:r>
            <a:endParaRPr b="0" lang="en-US" sz="4400" spc="-1" strike="noStrike">
              <a:solidFill>
                <a:srgbClr val="000000"/>
              </a:solidFill>
              <a:latin typeface="Calibri"/>
            </a:endParaRPr>
          </a:p>
        </p:txBody>
      </p:sp>
      <p:sp>
        <p:nvSpPr>
          <p:cNvPr id="226" name="TextShape 2"/>
          <p:cNvSpPr txBox="1"/>
          <p:nvPr/>
        </p:nvSpPr>
        <p:spPr>
          <a:xfrm>
            <a:off x="457200" y="1600200"/>
            <a:ext cx="8229240" cy="4525560"/>
          </a:xfrm>
          <a:prstGeom prst="rect">
            <a:avLst/>
          </a:prstGeom>
          <a:noFill/>
          <a:ln>
            <a:noFill/>
          </a:ln>
        </p:spPr>
        <p:txBody>
          <a:bodyPr>
            <a:noAutofit/>
          </a:bodyPr>
          <a:p>
            <a:pPr>
              <a:lnSpc>
                <a:spcPct val="100000"/>
              </a:lnSpc>
              <a:spcBef>
                <a:spcPts val="641"/>
              </a:spcBef>
              <a:tabLst>
                <a:tab algn="l" pos="0"/>
              </a:tabLst>
            </a:pPr>
            <a:r>
              <a:rPr b="0" lang="en-US" sz="3200" spc="-1" strike="noStrike">
                <a:solidFill>
                  <a:srgbClr val="000000"/>
                </a:solidFill>
                <a:latin typeface="Calibri"/>
              </a:rPr>
              <a:t>Highlights from the heatmap:</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tabLst>
                <a:tab algn="l" pos="0"/>
              </a:tabLst>
            </a:pPr>
            <a:r>
              <a:rPr b="0" lang="en-CA" sz="3200" spc="-1" strike="noStrike">
                <a:solidFill>
                  <a:srgbClr val="000000"/>
                </a:solidFill>
                <a:latin typeface="Calibri"/>
              </a:rPr>
              <a:t>There is a strong correlation between Carat Weight and Price.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tabLst>
                <a:tab algn="l" pos="0"/>
              </a:tabLst>
            </a:pPr>
            <a:r>
              <a:rPr b="0" lang="en-CA" sz="3200" spc="-1" strike="noStrike">
                <a:solidFill>
                  <a:srgbClr val="000000"/>
                </a:solidFill>
                <a:latin typeface="Calibri"/>
              </a:rPr>
              <a:t>There is a weak correlation between Depth % and Price.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tabLst>
                <a:tab algn="l" pos="0"/>
              </a:tabLst>
            </a:pPr>
            <a:r>
              <a:rPr b="0" lang="en-CA" sz="3200" spc="-1" strike="noStrike">
                <a:solidFill>
                  <a:srgbClr val="000000"/>
                </a:solidFill>
                <a:latin typeface="Calibri"/>
              </a:rPr>
              <a:t>There is Relationships between dimensions (Length, Width, Height).</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Key Takeaways</a:t>
            </a:r>
            <a:endParaRPr b="0" lang="en-US" sz="4400" spc="-1" strike="noStrike">
              <a:solidFill>
                <a:srgbClr val="000000"/>
              </a:solidFill>
              <a:latin typeface="Calibri"/>
            </a:endParaRPr>
          </a:p>
        </p:txBody>
      </p:sp>
      <p:sp>
        <p:nvSpPr>
          <p:cNvPr id="228"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1. Price strongly depends on Carat Weight.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2. Significant variability in numeric distributions.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3. </a:t>
            </a:r>
            <a:r>
              <a:rPr b="0" lang="en-CA" sz="3200" spc="-1" strike="noStrike">
                <a:solidFill>
                  <a:srgbClr val="000000"/>
                </a:solidFill>
                <a:latin typeface="Calibri"/>
              </a:rPr>
              <a:t>There is a strong inter-relationships between dimensions and Price.</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457200" y="1600200"/>
            <a:ext cx="8229240" cy="4525560"/>
          </a:xfrm>
          <a:prstGeom prst="rect">
            <a:avLst/>
          </a:prstGeom>
          <a:noFill/>
          <a:ln>
            <a:noFill/>
          </a:ln>
        </p:spPr>
        <p:txBody>
          <a:bodyPr>
            <a:noAutofit/>
          </a:bodyPr>
          <a:p>
            <a:pPr algn="ctr">
              <a:lnSpc>
                <a:spcPct val="100000"/>
              </a:lnSpc>
              <a:spcBef>
                <a:spcPts val="641"/>
              </a:spcBef>
              <a:tabLst>
                <a:tab algn="l" pos="0"/>
              </a:tabLst>
            </a:pPr>
            <a:r>
              <a:rPr b="0" lang="en-AU" sz="3200" spc="-1" strike="noStrike">
                <a:solidFill>
                  <a:srgbClr val="000000"/>
                </a:solidFill>
                <a:latin typeface="Calibri"/>
              </a:rPr>
              <a:t>Thank You!</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Introduction</a:t>
            </a:r>
            <a:endParaRPr b="0" lang="en-US" sz="4400" spc="-1" strike="noStrike">
              <a:solidFill>
                <a:srgbClr val="000000"/>
              </a:solidFill>
              <a:latin typeface="Calibri"/>
            </a:endParaRPr>
          </a:p>
        </p:txBody>
      </p:sp>
      <p:sp>
        <p:nvSpPr>
          <p:cNvPr id="170"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Objective:</a:t>
            </a:r>
            <a:r>
              <a:rPr b="0" lang="en-CA" sz="3200" spc="-1" strike="noStrike">
                <a:solidFill>
                  <a:srgbClr val="000000"/>
                </a:solidFill>
                <a:latin typeface="Calibri"/>
              </a:rPr>
              <a:t> To analyze the diamonds dataset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CA" sz="3200" spc="-1" strike="noStrike">
                <a:solidFill>
                  <a:srgbClr val="000000"/>
                </a:solidFill>
                <a:latin typeface="Calibri"/>
              </a:rPr>
              <a:t>to understand: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CA" sz="3200" spc="-1" strike="noStrike">
                <a:solidFill>
                  <a:srgbClr val="000000"/>
                </a:solidFill>
                <a:latin typeface="Calibri"/>
              </a:rPr>
              <a:t>-Distributions of key numeric variables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CA" sz="3200" spc="-1" strike="noStrike">
                <a:solidFill>
                  <a:srgbClr val="000000"/>
                </a:solidFill>
                <a:latin typeface="Calibri"/>
              </a:rPr>
              <a:t>- Relationships between carat weight, price, and other features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CA" sz="3200" spc="-1" strike="noStrike">
                <a:solidFill>
                  <a:srgbClr val="000000"/>
                </a:solidFill>
                <a:latin typeface="Calibri"/>
              </a:rPr>
              <a:t>- Correlations among numeric attributes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Dataset Overview</a:t>
            </a:r>
            <a:endParaRPr b="0" lang="en-US" sz="4400" spc="-1" strike="noStrike">
              <a:solidFill>
                <a:srgbClr val="000000"/>
              </a:solidFill>
              <a:latin typeface="Calibri"/>
            </a:endParaRPr>
          </a:p>
        </p:txBody>
      </p:sp>
      <p:sp>
        <p:nvSpPr>
          <p:cNvPr id="172"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Dataset contains 6,485 rows and 18 columns.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Key columns include: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Numeric: Carat Weight, Length/Width Ratio, Depth %, Price, etc.</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Categorical: Shape, Color, Clarity, Type, etc.</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Target variable: Price (numeric).</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Data Cleaning</a:t>
            </a:r>
            <a:endParaRPr b="0" lang="en-US" sz="4400" spc="-1" strike="noStrike">
              <a:solidFill>
                <a:srgbClr val="000000"/>
              </a:solidFill>
              <a:latin typeface="Calibri"/>
            </a:endParaRPr>
          </a:p>
        </p:txBody>
      </p:sp>
      <p:sp>
        <p:nvSpPr>
          <p:cNvPr id="174"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Data cleaning steps included: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Handling missing values (e.g., Cut, Polish, Symmetry).</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Verifying data consistency and structure.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Preparing numeric and categorical columns for analysis.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CA" sz="3200" spc="-1" strike="noStrike">
                <a:solidFill>
                  <a:srgbClr val="000000"/>
                </a:solidFill>
                <a:latin typeface="Calibri"/>
              </a:rPr>
              <a:t>Three variables in the data namely </a:t>
            </a:r>
            <a:r>
              <a:rPr b="0" lang="en-CA" sz="3200" spc="-1" strike="noStrike">
                <a:solidFill>
                  <a:srgbClr val="000000"/>
                </a:solidFill>
                <a:latin typeface="Calibri"/>
              </a:rPr>
              <a:t>culet, cut, fluorescence have </a:t>
            </a:r>
            <a:r>
              <a:rPr b="0" lang="en-CA" sz="3200" spc="-1" strike="noStrike">
                <a:solidFill>
                  <a:srgbClr val="000000"/>
                </a:solidFill>
                <a:latin typeface="Calibri"/>
              </a:rPr>
              <a:t>extremely high values which makes </a:t>
            </a:r>
            <a:r>
              <a:rPr b="0" lang="en-CA" sz="3200" spc="-1" strike="noStrike">
                <a:solidFill>
                  <a:srgbClr val="000000"/>
                </a:solidFill>
                <a:latin typeface="Calibri"/>
              </a:rPr>
              <a:t>them outliers.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CA" sz="3200" spc="-1" strike="noStrike">
                <a:solidFill>
                  <a:srgbClr val="000000"/>
                </a:solidFill>
                <a:latin typeface="Calibri"/>
              </a:rPr>
              <a:t> </a:t>
            </a:r>
            <a:r>
              <a:rPr b="0" lang="en-CA" sz="3200" spc="-1" strike="noStrike">
                <a:solidFill>
                  <a:srgbClr val="000000"/>
                </a:solidFill>
                <a:latin typeface="Calibri"/>
              </a:rPr>
              <a:t>In other to correct this anomaly we </a:t>
            </a:r>
            <a:r>
              <a:rPr b="0" lang="en-CA" sz="3200" spc="-1" strike="noStrike">
                <a:solidFill>
                  <a:srgbClr val="000000"/>
                </a:solidFill>
                <a:latin typeface="Calibri"/>
              </a:rPr>
              <a:t>used a series of processes in </a:t>
            </a:r>
            <a:r>
              <a:rPr b="1" lang="en-CA" sz="3200" spc="-1" strike="noStrike">
                <a:solidFill>
                  <a:srgbClr val="000000"/>
                </a:solidFill>
                <a:latin typeface="Calibri"/>
              </a:rPr>
              <a:t>Kramer's correlation</a:t>
            </a:r>
            <a:r>
              <a:rPr b="0" lang="en-CA" sz="3200" spc="-1" strike="noStrike">
                <a:solidFill>
                  <a:srgbClr val="000000"/>
                </a:solidFill>
                <a:latin typeface="Calibri"/>
              </a:rPr>
              <a:t> to identify the </a:t>
            </a:r>
            <a:r>
              <a:rPr b="0" lang="en-CA" sz="3200" spc="-1" strike="noStrike">
                <a:solidFill>
                  <a:srgbClr val="000000"/>
                </a:solidFill>
                <a:latin typeface="Calibri"/>
              </a:rPr>
              <a:t>importance of each variable to price. </a:t>
            </a: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Distribution Analysis</a:t>
            </a:r>
            <a:endParaRPr b="0" lang="en-US" sz="4400" spc="-1" strike="noStrike">
              <a:solidFill>
                <a:srgbClr val="000000"/>
              </a:solidFill>
              <a:latin typeface="Calibri"/>
            </a:endParaRPr>
          </a:p>
        </p:txBody>
      </p:sp>
      <p:sp>
        <p:nvSpPr>
          <p:cNvPr id="177"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CA" sz="3200" spc="-1" strike="noStrike">
                <a:solidFill>
                  <a:srgbClr val="000000"/>
                </a:solidFill>
                <a:latin typeface="Calibri"/>
              </a:rPr>
              <a:t>We conducted an analysis of the distributions of numeric columns, including:</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CA" sz="3200" spc="-1" strike="noStrike">
                <a:solidFill>
                  <a:srgbClr val="000000"/>
                </a:solidFill>
                <a:latin typeface="Calibri"/>
              </a:rPr>
              <a:t>- Carat Weight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CA" sz="3200" spc="-1" strike="noStrike">
                <a:solidFill>
                  <a:srgbClr val="000000"/>
                </a:solidFill>
                <a:latin typeface="Calibri"/>
              </a:rPr>
              <a:t>- Price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CA" sz="3200" spc="-1" strike="noStrike">
                <a:solidFill>
                  <a:srgbClr val="000000"/>
                </a:solidFill>
                <a:latin typeface="Calibri"/>
              </a:rPr>
              <a:t>- Length/Width Ratio</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CA" sz="3200" spc="-1" strike="noStrike">
                <a:solidFill>
                  <a:srgbClr val="000000"/>
                </a:solidFill>
                <a:latin typeface="Calibri"/>
              </a:rPr>
              <a:t>- Depth %, Table %, and more.</a:t>
            </a:r>
            <a:endParaRPr b="0" lang="en-US" sz="3200" spc="-1" strike="noStrike">
              <a:solidFill>
                <a:srgbClr val="000000"/>
              </a:solidFill>
              <a:latin typeface="Calibri"/>
            </a:endParaRPr>
          </a:p>
          <a:p>
            <a:pPr>
              <a:lnSpc>
                <a:spcPct val="100000"/>
              </a:lnSpc>
              <a:spcBef>
                <a:spcPts val="641"/>
              </a:spcBef>
              <a:tabLst>
                <a:tab algn="l" pos="0"/>
              </a:tabLst>
            </a:pPr>
            <a:r>
              <a:rPr b="0" lang="en-CA" sz="3200" spc="-1" strike="noStrike">
                <a:solidFill>
                  <a:srgbClr val="000000"/>
                </a:solidFill>
                <a:latin typeface="Calibri"/>
              </a:rPr>
              <a:t>Refer to the graphics below</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457200" y="1679400"/>
            <a:ext cx="8361000" cy="393084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179" name="TextShape 2"/>
          <p:cNvSpPr txBox="1"/>
          <p:nvPr/>
        </p:nvSpPr>
        <p:spPr>
          <a:xfrm>
            <a:off x="504000" y="-360000"/>
            <a:ext cx="8079840" cy="1161720"/>
          </a:xfrm>
          <a:prstGeom prst="rect">
            <a:avLst/>
          </a:prstGeom>
          <a:noFill/>
          <a:ln>
            <a:noFill/>
          </a:ln>
        </p:spPr>
        <p:txBody>
          <a:bodyPr anchor="b">
            <a:normAutofit/>
          </a:bodyPr>
          <a:p>
            <a:pPr>
              <a:lnSpc>
                <a:spcPct val="100000"/>
              </a:lnSpc>
            </a:pPr>
            <a:r>
              <a:rPr b="1" lang="en-AU" sz="2800" spc="-1" strike="noStrike">
                <a:solidFill>
                  <a:srgbClr val="000000"/>
                </a:solidFill>
                <a:latin typeface="Calibri"/>
              </a:rPr>
              <a:t>Distribution of Carat Weight:</a:t>
            </a:r>
            <a:endParaRPr b="0" lang="en-US" sz="2800" spc="-1" strike="noStrike">
              <a:solidFill>
                <a:srgbClr val="000000"/>
              </a:solidFill>
              <a:latin typeface="Calibri"/>
            </a:endParaRPr>
          </a:p>
        </p:txBody>
      </p:sp>
      <p:sp>
        <p:nvSpPr>
          <p:cNvPr id="180" name="TextShape 3"/>
          <p:cNvSpPr txBox="1"/>
          <p:nvPr/>
        </p:nvSpPr>
        <p:spPr>
          <a:xfrm>
            <a:off x="457200" y="5029200"/>
            <a:ext cx="8167680" cy="1362600"/>
          </a:xfrm>
          <a:prstGeom prst="rect">
            <a:avLst/>
          </a:prstGeom>
          <a:noFill/>
          <a:ln>
            <a:noFill/>
          </a:ln>
        </p:spPr>
        <p:txBody>
          <a:bodyPr>
            <a:normAutofit/>
          </a:bodyPr>
          <a:p>
            <a:pPr>
              <a:lnSpc>
                <a:spcPct val="100000"/>
              </a:lnSpc>
              <a:spcBef>
                <a:spcPts val="400"/>
              </a:spcBef>
              <a:tabLst>
                <a:tab algn="l" pos="0"/>
              </a:tabLst>
            </a:pPr>
            <a:r>
              <a:rPr b="0" lang="en-AU" sz="2000" spc="-1" strike="noStrike">
                <a:solidFill>
                  <a:srgbClr val="000000"/>
                </a:solidFill>
                <a:latin typeface="Calibri"/>
              </a:rPr>
              <a:t>Distribution of Carat Weight: The carat weight distribution shows that most diamonds are small in size, with a significant number of them weighing less than 1 carat. A few diamonds weigh more than 2 carats, indicating a skewed distribution.</a:t>
            </a:r>
            <a:endParaRPr b="0" lang="en-US" sz="2000" spc="-1" strike="noStrike">
              <a:solidFill>
                <a:srgbClr val="000000"/>
              </a:solidFill>
              <a:latin typeface="Calibri"/>
            </a:endParaRPr>
          </a:p>
          <a:p>
            <a:pPr>
              <a:lnSpc>
                <a:spcPct val="100000"/>
              </a:lnSpc>
              <a:spcBef>
                <a:spcPts val="281"/>
              </a:spcBef>
              <a:tabLst>
                <a:tab algn="l" pos="0"/>
              </a:tabLst>
            </a:pPr>
            <a:endParaRPr b="0" lang="en-US" sz="2000" spc="-1" strike="noStrike">
              <a:solidFill>
                <a:srgbClr val="000000"/>
              </a:solidFill>
              <a:latin typeface="Calibri"/>
            </a:endParaRPr>
          </a:p>
        </p:txBody>
      </p:sp>
      <p:pic>
        <p:nvPicPr>
          <p:cNvPr id="181" name="Content Placeholder 19" descr=""/>
          <p:cNvPicPr/>
          <p:nvPr/>
        </p:nvPicPr>
        <p:blipFill>
          <a:blip r:embed="rId1"/>
          <a:stretch/>
        </p:blipFill>
        <p:spPr>
          <a:xfrm>
            <a:off x="743760" y="1080000"/>
            <a:ext cx="7311960" cy="3456000"/>
          </a:xfrm>
          <a:prstGeom prst="rect">
            <a:avLst/>
          </a:prstGeom>
          <a:ln>
            <a:noFill/>
          </a:ln>
        </p:spPr>
      </p:pic>
      <p:sp>
        <p:nvSpPr>
          <p:cNvPr id="182" name="TextShape 4"/>
          <p:cNvSpPr txBox="1"/>
          <p:nvPr/>
        </p:nvSpPr>
        <p:spPr>
          <a:xfrm>
            <a:off x="3672000" y="4622760"/>
            <a:ext cx="1656000" cy="273240"/>
          </a:xfrm>
          <a:prstGeom prst="rect">
            <a:avLst/>
          </a:prstGeom>
          <a:noFill/>
          <a:ln>
            <a:noFill/>
          </a:ln>
        </p:spPr>
        <p:txBody>
          <a:bodyPr lIns="90000" rIns="90000" tIns="45000" bIns="45000">
            <a:noAutofit/>
          </a:bodyPr>
          <a:p>
            <a:r>
              <a:rPr b="0" i="1" lang="en-GB" sz="1300" spc="-1" strike="noStrike">
                <a:latin typeface="Arial"/>
              </a:rPr>
              <a:t>FIG. 1</a:t>
            </a:r>
            <a:endParaRPr b="0" i="1" lang="en-GB" sz="13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857520" y="9720"/>
            <a:ext cx="7710480" cy="710280"/>
          </a:xfrm>
          <a:prstGeom prst="rect">
            <a:avLst/>
          </a:prstGeom>
          <a:noFill/>
          <a:ln>
            <a:noFill/>
          </a:ln>
        </p:spPr>
        <p:txBody>
          <a:bodyPr anchor="b">
            <a:normAutofit/>
          </a:bodyPr>
          <a:p>
            <a:pPr>
              <a:lnSpc>
                <a:spcPct val="100000"/>
              </a:lnSpc>
            </a:pPr>
            <a:r>
              <a:rPr b="1" lang="en-AU" sz="2800" spc="-1" strike="noStrike">
                <a:solidFill>
                  <a:srgbClr val="000000"/>
                </a:solidFill>
                <a:latin typeface="Calibri"/>
              </a:rPr>
              <a:t>Distribution of Length/Width Ratio</a:t>
            </a:r>
            <a:endParaRPr b="0" lang="en-US" sz="2800" spc="-1" strike="noStrike">
              <a:solidFill>
                <a:srgbClr val="000000"/>
              </a:solidFill>
              <a:latin typeface="Calibri"/>
            </a:endParaRPr>
          </a:p>
        </p:txBody>
      </p:sp>
      <p:pic>
        <p:nvPicPr>
          <p:cNvPr id="184" name="Content Placeholder 6" descr=""/>
          <p:cNvPicPr/>
          <p:nvPr/>
        </p:nvPicPr>
        <p:blipFill>
          <a:blip r:embed="rId1"/>
          <a:stretch/>
        </p:blipFill>
        <p:spPr>
          <a:xfrm>
            <a:off x="744840" y="936000"/>
            <a:ext cx="7895160" cy="3399120"/>
          </a:xfrm>
          <a:prstGeom prst="rect">
            <a:avLst/>
          </a:prstGeom>
          <a:ln>
            <a:noFill/>
          </a:ln>
        </p:spPr>
      </p:pic>
      <p:sp>
        <p:nvSpPr>
          <p:cNvPr id="185" name="TextShape 2"/>
          <p:cNvSpPr txBox="1"/>
          <p:nvPr/>
        </p:nvSpPr>
        <p:spPr>
          <a:xfrm>
            <a:off x="721080" y="5152320"/>
            <a:ext cx="7710480" cy="1177920"/>
          </a:xfrm>
          <a:prstGeom prst="rect">
            <a:avLst/>
          </a:prstGeom>
          <a:noFill/>
          <a:ln>
            <a:noFill/>
          </a:ln>
        </p:spPr>
        <p:txBody>
          <a:bodyPr>
            <a:normAutofit/>
          </a:bodyPr>
          <a:p>
            <a:pPr>
              <a:lnSpc>
                <a:spcPct val="100000"/>
              </a:lnSpc>
              <a:spcBef>
                <a:spcPts val="360"/>
              </a:spcBef>
              <a:tabLst>
                <a:tab algn="l" pos="0"/>
              </a:tabLst>
            </a:pPr>
            <a:r>
              <a:rPr b="0" lang="en-AU" sz="1800" spc="-1" strike="noStrike">
                <a:solidFill>
                  <a:srgbClr val="000000"/>
                </a:solidFill>
                <a:latin typeface="Calibri"/>
              </a:rPr>
              <a:t>Distribution of Length/Width Ratio: This ratio indicates the shape of the diamond. Most diamonds have a ratio close to 1.0, which suggests they are more square or round. Ratios above 2.0 represent elongated shapes, which are rare.</a:t>
            </a:r>
            <a:endParaRPr b="0" lang="en-US" sz="1800" spc="-1" strike="noStrike">
              <a:solidFill>
                <a:srgbClr val="000000"/>
              </a:solidFill>
              <a:latin typeface="Calibri"/>
            </a:endParaRPr>
          </a:p>
          <a:p>
            <a:pPr>
              <a:lnSpc>
                <a:spcPct val="100000"/>
              </a:lnSpc>
              <a:spcBef>
                <a:spcPts val="281"/>
              </a:spcBef>
              <a:tabLst>
                <a:tab algn="l" pos="0"/>
              </a:tabLst>
            </a:pPr>
            <a:endParaRPr b="0" lang="en-US" sz="1800" spc="-1" strike="noStrike">
              <a:solidFill>
                <a:srgbClr val="000000"/>
              </a:solidFill>
              <a:latin typeface="Calibri"/>
            </a:endParaRPr>
          </a:p>
        </p:txBody>
      </p:sp>
      <p:sp>
        <p:nvSpPr>
          <p:cNvPr id="186" name="TextShape 3"/>
          <p:cNvSpPr txBox="1"/>
          <p:nvPr/>
        </p:nvSpPr>
        <p:spPr>
          <a:xfrm>
            <a:off x="4294080" y="4464000"/>
            <a:ext cx="817920" cy="346680"/>
          </a:xfrm>
          <a:prstGeom prst="rect">
            <a:avLst/>
          </a:prstGeom>
          <a:noFill/>
          <a:ln>
            <a:noFill/>
          </a:ln>
        </p:spPr>
        <p:txBody>
          <a:bodyPr lIns="90000" rIns="90000" tIns="45000" bIns="45000">
            <a:noAutofit/>
          </a:bodyPr>
          <a:p>
            <a:r>
              <a:rPr b="0" i="1" lang="en-GB" sz="1300" spc="-1" strike="noStrike">
                <a:latin typeface="Arial"/>
              </a:rPr>
              <a:t>FIG. 2</a:t>
            </a:r>
            <a:endParaRPr b="0" i="1" lang="en-GB" sz="13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5860</TotalTime>
  <Application>LibreOffice/6.4.7.2$Linux_X86_64 LibreOffice_project/40$Build-2</Application>
  <Words>812</Words>
  <Paragraphs>79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THYWILL ATTIPOE</dc:creator>
  <dc:description>generated using python-pptx</dc:description>
  <dc:language>en-GB</dc:language>
  <cp:lastModifiedBy/>
  <dcterms:modified xsi:type="dcterms:W3CDTF">2025-01-28T18:37:05Z</dcterms:modified>
  <cp:revision>20</cp:revision>
  <dc:subject/>
  <dc:title>Data Analysis of Diamonds Dataset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21</vt:i4>
  </property>
</Properties>
</file>