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  <p:sldMasterId id="2147483852" r:id="rId2"/>
  </p:sldMasterIdLst>
  <p:notesMasterIdLst>
    <p:notesMasterId r:id="rId12"/>
  </p:notesMasterIdLst>
  <p:sldIdLst>
    <p:sldId id="256" r:id="rId3"/>
    <p:sldId id="259" r:id="rId4"/>
    <p:sldId id="263" r:id="rId5"/>
    <p:sldId id="262" r:id="rId6"/>
    <p:sldId id="264" r:id="rId7"/>
    <p:sldId id="261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1DECBF-E9C4-2F64-29A0-B178472C71DD}" name="Jahziel Angelo Belmonte" initials="JB" userId="S::jahziel.belmonte3@mail.dcu.ie::75058723-14b7-49b0-b559-eaee071b32a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28B"/>
    <a:srgbClr val="4B4B4B"/>
    <a:srgbClr val="C8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1B351-E1CE-4173-A030-9691E76D6021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EC896-FDA9-4216-9EA7-8BA9A7B515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EC896-FDA9-4216-9EA7-8BA9A7B515A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63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j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CBA3-D8F1-92E9-504C-FF4581F05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4A884-2D18-01CC-47CF-9BFF796EF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J. Belmonte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5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514681-C235-7198-C9D8-959DA4A7A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41" y="0"/>
            <a:ext cx="6299199" cy="150982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sz="4000" dirty="0"/>
              <a:t>Investigate </a:t>
            </a:r>
            <a:r>
              <a:rPr lang="en-US" sz="4000" dirty="0" err="1"/>
              <a:t>optimisation</a:t>
            </a:r>
            <a:r>
              <a:rPr lang="en-US" sz="4000" dirty="0"/>
              <a:t> techniques for OpenGL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048DB-6573-4B6C-89C7-F239A21CD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black background with a brain and circuit board&#10;&#10;Description automatically generated with medium confidence">
            <a:extLst>
              <a:ext uri="{FF2B5EF4-FFF2-40B4-BE49-F238E27FC236}">
                <a16:creationId xmlns:a16="http://schemas.microsoft.com/office/drawing/2014/main" id="{A3CDCDDE-857B-281D-405B-2DB26FEEEE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37" r="9700"/>
          <a:stretch/>
        </p:blipFill>
        <p:spPr>
          <a:xfrm>
            <a:off x="618000" y="164591"/>
            <a:ext cx="4288536" cy="318397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C204BEA-8293-3833-3D3A-7F4632DA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66" r="-3" b="12465"/>
          <a:stretch/>
        </p:blipFill>
        <p:spPr>
          <a:xfrm>
            <a:off x="617999" y="3509434"/>
            <a:ext cx="4288537" cy="319510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918204-A7EB-A010-D6A9-C0D537D7E43F}"/>
              </a:ext>
            </a:extLst>
          </p:cNvPr>
          <p:cNvSpPr txBox="1">
            <a:spLocks/>
          </p:cNvSpPr>
          <p:nvPr/>
        </p:nvSpPr>
        <p:spPr>
          <a:xfrm>
            <a:off x="5120641" y="1756578"/>
            <a:ext cx="6949439" cy="1838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3D graphics and rendering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Machine Learning &amp; Deep Learning Computations</a:t>
            </a:r>
          </a:p>
          <a:p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A38B79-FE2F-0BC6-67F1-37E37EC41770}"/>
              </a:ext>
            </a:extLst>
          </p:cNvPr>
          <p:cNvSpPr txBox="1">
            <a:spLocks/>
          </p:cNvSpPr>
          <p:nvPr/>
        </p:nvSpPr>
        <p:spPr>
          <a:xfrm>
            <a:off x="5120641" y="4195183"/>
            <a:ext cx="7071359" cy="9118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Evaluate properties of GPU and bottlenecks </a:t>
            </a:r>
          </a:p>
          <a:p>
            <a:endParaRPr lang="en-US" sz="28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0D8A3-59DA-41A7-D689-CA1AE41E3A1A}"/>
              </a:ext>
            </a:extLst>
          </p:cNvPr>
          <p:cNvSpPr txBox="1">
            <a:spLocks/>
          </p:cNvSpPr>
          <p:nvPr/>
        </p:nvSpPr>
        <p:spPr>
          <a:xfrm>
            <a:off x="5240307" y="3979912"/>
            <a:ext cx="7119749" cy="19990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Graphics Pipeline</a:t>
            </a:r>
          </a:p>
        </p:txBody>
      </p:sp>
    </p:spTree>
    <p:extLst>
      <p:ext uri="{BB962C8B-B14F-4D97-AF65-F5344CB8AC3E}">
        <p14:creationId xmlns:p14="http://schemas.microsoft.com/office/powerpoint/2010/main" val="308958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A43517-E9E1-A8AA-47AC-B3A101B7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5154"/>
            <a:ext cx="9692640" cy="1325562"/>
          </a:xfrm>
        </p:spPr>
        <p:txBody>
          <a:bodyPr/>
          <a:lstStyle/>
          <a:p>
            <a:r>
              <a:rPr lang="en-US" dirty="0"/>
              <a:t>Focus Points 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08EFC2-5A05-35C0-8583-FC2DF6F4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41" y="2411496"/>
            <a:ext cx="5924059" cy="4047670"/>
          </a:xfrm>
        </p:spPr>
        <p:txBody>
          <a:bodyPr/>
          <a:lstStyle/>
          <a:p>
            <a:r>
              <a:rPr lang="en-GB" dirty="0"/>
              <a:t>Evaluation of OpenGL optimisation techniques</a:t>
            </a:r>
          </a:p>
          <a:p>
            <a:r>
              <a:rPr lang="en-GB" dirty="0"/>
              <a:t>Investigate cross-optimisation with ML and Deep Learning computation and assess bottlenecks</a:t>
            </a:r>
          </a:p>
          <a:p>
            <a:r>
              <a:rPr lang="en-GB" dirty="0"/>
              <a:t>Deploying solution </a:t>
            </a:r>
          </a:p>
          <a:p>
            <a:pPr lvl="1"/>
            <a:r>
              <a:rPr lang="en-GB" dirty="0"/>
              <a:t>ML JS Library integration with TensorFlow.js</a:t>
            </a:r>
          </a:p>
          <a:p>
            <a:pPr lvl="1"/>
            <a:r>
              <a:rPr lang="en-GB" dirty="0"/>
              <a:t>CUDA X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A1AB1C-54A1-D4E7-AA4D-BC3BAE5B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622" y="517094"/>
            <a:ext cx="3787319" cy="51458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B769F6-CCFB-61B7-A0A9-BCD033853171}"/>
              </a:ext>
            </a:extLst>
          </p:cNvPr>
          <p:cNvSpPr txBox="1"/>
          <p:nvPr/>
        </p:nvSpPr>
        <p:spPr>
          <a:xfrm>
            <a:off x="6608605" y="5662908"/>
            <a:ext cx="395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ML Algorithm Flow diagram by  Steinkraus et al. [3]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80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2379D-9E3B-1604-16CA-B24ED4A47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2C0D-7A84-528F-6FD2-CBC16CFB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4" y="-59355"/>
            <a:ext cx="10972054" cy="1166261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Year 2 Gantt Chart – Semester 1 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98EAD-4D12-EADD-9E96-9F8398D1B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18537"/>
              </p:ext>
            </p:extLst>
          </p:nvPr>
        </p:nvGraphicFramePr>
        <p:xfrm>
          <a:off x="153944" y="1271894"/>
          <a:ext cx="10394651" cy="5266205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44141">
                  <a:extLst>
                    <a:ext uri="{9D8B030D-6E8A-4147-A177-3AD203B41FA5}">
                      <a16:colId xmlns:a16="http://schemas.microsoft.com/office/drawing/2014/main" val="3362095182"/>
                    </a:ext>
                  </a:extLst>
                </a:gridCol>
                <a:gridCol w="1801310">
                  <a:extLst>
                    <a:ext uri="{9D8B030D-6E8A-4147-A177-3AD203B41FA5}">
                      <a16:colId xmlns:a16="http://schemas.microsoft.com/office/drawing/2014/main" val="2603045463"/>
                    </a:ext>
                  </a:extLst>
                </a:gridCol>
                <a:gridCol w="661631">
                  <a:extLst>
                    <a:ext uri="{9D8B030D-6E8A-4147-A177-3AD203B41FA5}">
                      <a16:colId xmlns:a16="http://schemas.microsoft.com/office/drawing/2014/main" val="1811750142"/>
                    </a:ext>
                  </a:extLst>
                </a:gridCol>
                <a:gridCol w="648685">
                  <a:extLst>
                    <a:ext uri="{9D8B030D-6E8A-4147-A177-3AD203B41FA5}">
                      <a16:colId xmlns:a16="http://schemas.microsoft.com/office/drawing/2014/main" val="292796225"/>
                    </a:ext>
                  </a:extLst>
                </a:gridCol>
                <a:gridCol w="565607">
                  <a:extLst>
                    <a:ext uri="{9D8B030D-6E8A-4147-A177-3AD203B41FA5}">
                      <a16:colId xmlns:a16="http://schemas.microsoft.com/office/drawing/2014/main" val="3471378752"/>
                    </a:ext>
                  </a:extLst>
                </a:gridCol>
                <a:gridCol w="616634">
                  <a:extLst>
                    <a:ext uri="{9D8B030D-6E8A-4147-A177-3AD203B41FA5}">
                      <a16:colId xmlns:a16="http://schemas.microsoft.com/office/drawing/2014/main" val="3536366134"/>
                    </a:ext>
                  </a:extLst>
                </a:gridCol>
                <a:gridCol w="561563">
                  <a:extLst>
                    <a:ext uri="{9D8B030D-6E8A-4147-A177-3AD203B41FA5}">
                      <a16:colId xmlns:a16="http://schemas.microsoft.com/office/drawing/2014/main" val="4078330357"/>
                    </a:ext>
                  </a:extLst>
                </a:gridCol>
                <a:gridCol w="591121">
                  <a:extLst>
                    <a:ext uri="{9D8B030D-6E8A-4147-A177-3AD203B41FA5}">
                      <a16:colId xmlns:a16="http://schemas.microsoft.com/office/drawing/2014/main" val="2061674815"/>
                    </a:ext>
                  </a:extLst>
                </a:gridCol>
                <a:gridCol w="561564">
                  <a:extLst>
                    <a:ext uri="{9D8B030D-6E8A-4147-A177-3AD203B41FA5}">
                      <a16:colId xmlns:a16="http://schemas.microsoft.com/office/drawing/2014/main" val="4160409243"/>
                    </a:ext>
                  </a:extLst>
                </a:gridCol>
                <a:gridCol w="591120">
                  <a:extLst>
                    <a:ext uri="{9D8B030D-6E8A-4147-A177-3AD203B41FA5}">
                      <a16:colId xmlns:a16="http://schemas.microsoft.com/office/drawing/2014/main" val="3838518310"/>
                    </a:ext>
                  </a:extLst>
                </a:gridCol>
                <a:gridCol w="709344">
                  <a:extLst>
                    <a:ext uri="{9D8B030D-6E8A-4147-A177-3AD203B41FA5}">
                      <a16:colId xmlns:a16="http://schemas.microsoft.com/office/drawing/2014/main" val="50865494"/>
                    </a:ext>
                  </a:extLst>
                </a:gridCol>
                <a:gridCol w="709344">
                  <a:extLst>
                    <a:ext uri="{9D8B030D-6E8A-4147-A177-3AD203B41FA5}">
                      <a16:colId xmlns:a16="http://schemas.microsoft.com/office/drawing/2014/main" val="84501574"/>
                    </a:ext>
                  </a:extLst>
                </a:gridCol>
                <a:gridCol w="637760">
                  <a:extLst>
                    <a:ext uri="{9D8B030D-6E8A-4147-A177-3AD203B41FA5}">
                      <a16:colId xmlns:a16="http://schemas.microsoft.com/office/drawing/2014/main" val="2074668039"/>
                    </a:ext>
                  </a:extLst>
                </a:gridCol>
                <a:gridCol w="794827">
                  <a:extLst>
                    <a:ext uri="{9D8B030D-6E8A-4147-A177-3AD203B41FA5}">
                      <a16:colId xmlns:a16="http://schemas.microsoft.com/office/drawing/2014/main" val="2066229395"/>
                    </a:ext>
                  </a:extLst>
                </a:gridCol>
              </a:tblGrid>
              <a:tr h="41887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Targets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W5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W6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W7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W8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W9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W10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W11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W12</a:t>
                      </a: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17261832"/>
                  </a:ext>
                </a:extLst>
              </a:tr>
              <a:tr h="45249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8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800" b="1" i="1" kern="1200" dirty="0">
                          <a:solidFill>
                            <a:schemeClr val="bg2"/>
                          </a:solidFill>
                        </a:rPr>
                        <a:t>Evaluation</a:t>
                      </a:r>
                      <a:endParaRPr lang="de-DE" sz="1800" b="1" i="1" kern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957491946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General OpenGL optimisations 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2697967101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GPU Computing for Machine Learning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73293021"/>
                  </a:ext>
                </a:extLst>
              </a:tr>
              <a:tr h="50490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</a:rPr>
                        <a:t>Primary</a:t>
                      </a:r>
                    </a:p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</a:rPr>
                        <a:t>Solution</a:t>
                      </a:r>
                      <a:endParaRPr lang="de-DE" sz="1400" b="1" i="1" kern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043077224"/>
                  </a:ext>
                </a:extLst>
              </a:tr>
              <a:tr h="42840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Develop ML Library for JS with WebGPU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668020755"/>
                  </a:ext>
                </a:extLst>
              </a:tr>
              <a:tr h="46978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</a:rPr>
                        <a:t>Secondary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</a:rPr>
                        <a:t>Solution</a:t>
                      </a:r>
                      <a:endParaRPr lang="de-DE" sz="1400" b="1" i="1" kern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479274785"/>
                  </a:ext>
                </a:extLst>
              </a:tr>
              <a:tr h="22386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CUDA X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2077115853"/>
                  </a:ext>
                </a:extLst>
              </a:tr>
              <a:tr h="52493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</a:rPr>
                        <a:t>Complimentary solution</a:t>
                      </a:r>
                      <a:endParaRPr lang="de-DE" sz="1400" b="1" i="1" kern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2303070881"/>
                  </a:ext>
                </a:extLst>
              </a:tr>
              <a:tr h="89191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Integration / Development on TensorFlow.js</a:t>
                      </a:r>
                    </a:p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95207087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DF84B47-EB79-655A-EBFA-E1710D5F0B55}"/>
              </a:ext>
            </a:extLst>
          </p:cNvPr>
          <p:cNvSpPr/>
          <p:nvPr/>
        </p:nvSpPr>
        <p:spPr>
          <a:xfrm>
            <a:off x="3120271" y="2205872"/>
            <a:ext cx="3978113" cy="273377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234A0A-066C-7024-78DE-ECCDFC6E6A2F}"/>
              </a:ext>
            </a:extLst>
          </p:cNvPr>
          <p:cNvSpPr/>
          <p:nvPr/>
        </p:nvSpPr>
        <p:spPr>
          <a:xfrm>
            <a:off x="3120272" y="2731743"/>
            <a:ext cx="3978112" cy="273377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DB795-5CCA-8F36-EA40-FCC9F21BFAB9}"/>
              </a:ext>
            </a:extLst>
          </p:cNvPr>
          <p:cNvSpPr/>
          <p:nvPr/>
        </p:nvSpPr>
        <p:spPr>
          <a:xfrm>
            <a:off x="7098384" y="3849985"/>
            <a:ext cx="3205112" cy="273377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770472-8609-0FF1-3E0D-0F5FF3C4BF28}"/>
              </a:ext>
            </a:extLst>
          </p:cNvPr>
          <p:cNvSpPr/>
          <p:nvPr/>
        </p:nvSpPr>
        <p:spPr>
          <a:xfrm>
            <a:off x="7098383" y="4883085"/>
            <a:ext cx="3205112" cy="150829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A9FA2-9AEC-DFC2-A183-D48C15235D9B}"/>
              </a:ext>
            </a:extLst>
          </p:cNvPr>
          <p:cNvSpPr/>
          <p:nvPr/>
        </p:nvSpPr>
        <p:spPr>
          <a:xfrm>
            <a:off x="7098384" y="5841582"/>
            <a:ext cx="3205112" cy="273377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2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E57FC-B5CF-833E-73DB-C70559B8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3" y="568091"/>
            <a:ext cx="10988040" cy="983707"/>
          </a:xfrm>
        </p:spPr>
        <p:txBody>
          <a:bodyPr/>
          <a:lstStyle/>
          <a:p>
            <a:r>
              <a:rPr lang="en-US" dirty="0"/>
              <a:t>Milestones for SEM1</a:t>
            </a:r>
            <a:endParaRPr lang="en-GB" dirty="0"/>
          </a:p>
        </p:txBody>
      </p:sp>
      <p:pic>
        <p:nvPicPr>
          <p:cNvPr id="8" name="Content Placeholder 7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6CCCC87-5577-E967-ADB7-A728BBA31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2912" y="3688068"/>
            <a:ext cx="3629660" cy="204168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27AA0C-B47F-3E99-096F-B76B9CD6C75D}"/>
              </a:ext>
            </a:extLst>
          </p:cNvPr>
          <p:cNvSpPr txBox="1"/>
          <p:nvPr/>
        </p:nvSpPr>
        <p:spPr>
          <a:xfrm>
            <a:off x="169683" y="1675329"/>
            <a:ext cx="59263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Assessment of OpenGL for ML and Deep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Solutions to GPU Bottlenecks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GPGPU: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TensorFlow.js [5]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Parallel Programming [6]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CUDA C programming [7]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WebGPU [8]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&amp; Deep Learning Computation [9]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proposed solutions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Development of JS ML library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CUDA X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with TensorFlow.js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Benchmarking technologies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13928-E6A5-0051-F223-D5D50CAE2945}"/>
              </a:ext>
            </a:extLst>
          </p:cNvPr>
          <p:cNvSpPr txBox="1"/>
          <p:nvPr/>
        </p:nvSpPr>
        <p:spPr>
          <a:xfrm>
            <a:off x="6766334" y="3306100"/>
            <a:ext cx="395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 CUDA by Nivida Group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F15E0-2B68-6082-287A-507AC679866A}"/>
              </a:ext>
            </a:extLst>
          </p:cNvPr>
          <p:cNvSpPr txBox="1"/>
          <p:nvPr/>
        </p:nvSpPr>
        <p:spPr>
          <a:xfrm>
            <a:off x="6672066" y="5729752"/>
            <a:ext cx="3951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[5] TF.js by Google Brain Team</a:t>
            </a:r>
            <a:endParaRPr lang="en-GB" dirty="0"/>
          </a:p>
        </p:txBody>
      </p:sp>
      <p:pic>
        <p:nvPicPr>
          <p:cNvPr id="14" name="Picture 1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D6D51F3-1C47-4D62-8123-6AD1D1EE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19" y="763780"/>
            <a:ext cx="3867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2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B6EA-6F83-868C-7E9B-67F1A4FE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34" y="-59354"/>
            <a:ext cx="10877786" cy="74029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Year 2 Gantt Chart – Semester 2 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02FCDB-4BDD-7F09-241F-7454A7F46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514960"/>
              </p:ext>
            </p:extLst>
          </p:nvPr>
        </p:nvGraphicFramePr>
        <p:xfrm>
          <a:off x="172798" y="790029"/>
          <a:ext cx="10877785" cy="5919548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88024">
                  <a:extLst>
                    <a:ext uri="{9D8B030D-6E8A-4147-A177-3AD203B41FA5}">
                      <a16:colId xmlns:a16="http://schemas.microsoft.com/office/drawing/2014/main" val="3362095182"/>
                    </a:ext>
                  </a:extLst>
                </a:gridCol>
                <a:gridCol w="2016781">
                  <a:extLst>
                    <a:ext uri="{9D8B030D-6E8A-4147-A177-3AD203B41FA5}">
                      <a16:colId xmlns:a16="http://schemas.microsoft.com/office/drawing/2014/main" val="2603045463"/>
                    </a:ext>
                  </a:extLst>
                </a:gridCol>
                <a:gridCol w="560636">
                  <a:extLst>
                    <a:ext uri="{9D8B030D-6E8A-4147-A177-3AD203B41FA5}">
                      <a16:colId xmlns:a16="http://schemas.microsoft.com/office/drawing/2014/main" val="1811750142"/>
                    </a:ext>
                  </a:extLst>
                </a:gridCol>
                <a:gridCol w="508973">
                  <a:extLst>
                    <a:ext uri="{9D8B030D-6E8A-4147-A177-3AD203B41FA5}">
                      <a16:colId xmlns:a16="http://schemas.microsoft.com/office/drawing/2014/main" val="292796225"/>
                    </a:ext>
                  </a:extLst>
                </a:gridCol>
                <a:gridCol w="503296">
                  <a:extLst>
                    <a:ext uri="{9D8B030D-6E8A-4147-A177-3AD203B41FA5}">
                      <a16:colId xmlns:a16="http://schemas.microsoft.com/office/drawing/2014/main" val="3471378752"/>
                    </a:ext>
                  </a:extLst>
                </a:gridCol>
                <a:gridCol w="552975">
                  <a:extLst>
                    <a:ext uri="{9D8B030D-6E8A-4147-A177-3AD203B41FA5}">
                      <a16:colId xmlns:a16="http://schemas.microsoft.com/office/drawing/2014/main" val="3536366134"/>
                    </a:ext>
                  </a:extLst>
                </a:gridCol>
                <a:gridCol w="540685">
                  <a:extLst>
                    <a:ext uri="{9D8B030D-6E8A-4147-A177-3AD203B41FA5}">
                      <a16:colId xmlns:a16="http://schemas.microsoft.com/office/drawing/2014/main" val="4078330357"/>
                    </a:ext>
                  </a:extLst>
                </a:gridCol>
                <a:gridCol w="443669">
                  <a:extLst>
                    <a:ext uri="{9D8B030D-6E8A-4147-A177-3AD203B41FA5}">
                      <a16:colId xmlns:a16="http://schemas.microsoft.com/office/drawing/2014/main" val="2061674815"/>
                    </a:ext>
                  </a:extLst>
                </a:gridCol>
                <a:gridCol w="760586">
                  <a:extLst>
                    <a:ext uri="{9D8B030D-6E8A-4147-A177-3AD203B41FA5}">
                      <a16:colId xmlns:a16="http://schemas.microsoft.com/office/drawing/2014/main" val="4160409243"/>
                    </a:ext>
                  </a:extLst>
                </a:gridCol>
                <a:gridCol w="737300">
                  <a:extLst>
                    <a:ext uri="{9D8B030D-6E8A-4147-A177-3AD203B41FA5}">
                      <a16:colId xmlns:a16="http://schemas.microsoft.com/office/drawing/2014/main" val="3838518310"/>
                    </a:ext>
                  </a:extLst>
                </a:gridCol>
                <a:gridCol w="811030">
                  <a:extLst>
                    <a:ext uri="{9D8B030D-6E8A-4147-A177-3AD203B41FA5}">
                      <a16:colId xmlns:a16="http://schemas.microsoft.com/office/drawing/2014/main" val="50865494"/>
                    </a:ext>
                  </a:extLst>
                </a:gridCol>
                <a:gridCol w="790290">
                  <a:extLst>
                    <a:ext uri="{9D8B030D-6E8A-4147-A177-3AD203B41FA5}">
                      <a16:colId xmlns:a16="http://schemas.microsoft.com/office/drawing/2014/main" val="84501574"/>
                    </a:ext>
                  </a:extLst>
                </a:gridCol>
                <a:gridCol w="831770">
                  <a:extLst>
                    <a:ext uri="{9D8B030D-6E8A-4147-A177-3AD203B41FA5}">
                      <a16:colId xmlns:a16="http://schemas.microsoft.com/office/drawing/2014/main" val="2074668039"/>
                    </a:ext>
                  </a:extLst>
                </a:gridCol>
                <a:gridCol w="831770">
                  <a:extLst>
                    <a:ext uri="{9D8B030D-6E8A-4147-A177-3AD203B41FA5}">
                      <a16:colId xmlns:a16="http://schemas.microsoft.com/office/drawing/2014/main" val="2066229395"/>
                    </a:ext>
                  </a:extLst>
                </a:gridCol>
              </a:tblGrid>
              <a:tr h="58712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800" b="1" kern="1200" dirty="0">
                          <a:solidFill>
                            <a:schemeClr val="tx1"/>
                          </a:solidFill>
                        </a:rPr>
                        <a:t>Targets</a:t>
                      </a:r>
                      <a:endParaRPr lang="de-DE" sz="18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W2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W3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W4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W5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W6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W7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W8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W9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W10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W11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r>
                        <a:rPr lang="de-DE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W12</a:t>
                      </a: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17261832"/>
                  </a:ext>
                </a:extLst>
              </a:tr>
              <a:tr h="40930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600" b="0" kern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b="1" i="1" kern="1200" dirty="0">
                          <a:solidFill>
                            <a:schemeClr val="bg2"/>
                          </a:solidFill>
                        </a:rPr>
                        <a:t>Implementation</a:t>
                      </a:r>
                      <a:endParaRPr lang="de-DE" sz="1600" b="1" i="1" kern="1200" dirty="0">
                        <a:solidFill>
                          <a:schemeClr val="bg2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957491946"/>
                  </a:ext>
                </a:extLst>
              </a:tr>
              <a:tr h="3875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Primary Solution 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2697967101"/>
                  </a:ext>
                </a:extLst>
              </a:tr>
              <a:tr h="9686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Develop JS ML Library with </a:t>
                      </a: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Integration with TensorFlow.js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73293021"/>
                  </a:ext>
                </a:extLst>
              </a:tr>
              <a:tr h="45671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Secondary Solution 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043077224"/>
                  </a:ext>
                </a:extLst>
              </a:tr>
              <a:tr h="45262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8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CUDA X Library Integration</a:t>
                      </a: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668020755"/>
                  </a:ext>
                </a:extLst>
              </a:tr>
              <a:tr h="602681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r>
                        <a:rPr lang="de-DE" sz="1400" b="1" i="1" kern="1200" dirty="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Verdana" pitchFamily="34" charset="0"/>
                          <a:cs typeface="Arial" panose="020B0604020202020204" pitchFamily="34" charset="0"/>
                        </a:rPr>
                        <a:t>Quantiative Evaluation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1479274785"/>
                  </a:ext>
                </a:extLst>
              </a:tr>
              <a:tr h="68497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rgbClr val="AEA28B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Comparison of ML/DL Libraries</a:t>
                      </a: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/>
                </a:tc>
                <a:extLst>
                  <a:ext uri="{0D108BD9-81ED-4DB2-BD59-A6C34878D82A}">
                    <a16:rowId xmlns:a16="http://schemas.microsoft.com/office/drawing/2014/main" val="2077115853"/>
                  </a:ext>
                </a:extLst>
              </a:tr>
              <a:tr h="68497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Assesment of Optimisation technqiues </a:t>
                      </a: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839036"/>
                  </a:ext>
                </a:extLst>
              </a:tr>
              <a:tr h="68497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ts val="600"/>
                        </a:spcBef>
                        <a:buClr>
                          <a:schemeClr val="accent1"/>
                        </a:buClr>
                        <a:buFontTx/>
                        <a:buNone/>
                      </a:pPr>
                      <a:endParaRPr lang="de-D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kern="1200" dirty="0">
                          <a:solidFill>
                            <a:schemeClr val="tx1"/>
                          </a:solidFill>
                        </a:rPr>
                        <a:t>Benchmark Technologies</a:t>
                      </a: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Clr>
                          <a:schemeClr val="accent1"/>
                        </a:buClr>
                        <a:buFont typeface="Wingdings" pitchFamily="2" charset="2"/>
                        <a:buNone/>
                      </a:pPr>
                      <a:endParaRPr lang="de-D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Verdana" pitchFamily="34" charset="0"/>
                        <a:cs typeface="Arial" panose="020B0604020202020204" pitchFamily="34" charset="0"/>
                      </a:endParaRPr>
                    </a:p>
                  </a:txBody>
                  <a:tcPr marL="121943" marR="121943" marT="1" marB="0">
                    <a:solidFill>
                      <a:srgbClr val="AEA2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7481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9600FB1-A3ED-8797-7495-703AFD4777C2}"/>
              </a:ext>
            </a:extLst>
          </p:cNvPr>
          <p:cNvSpPr/>
          <p:nvPr/>
        </p:nvSpPr>
        <p:spPr>
          <a:xfrm>
            <a:off x="6653718" y="4879094"/>
            <a:ext cx="4396864" cy="176928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35C054-E56D-843C-9EA2-E133C58F0B18}"/>
              </a:ext>
            </a:extLst>
          </p:cNvPr>
          <p:cNvSpPr/>
          <p:nvPr/>
        </p:nvSpPr>
        <p:spPr>
          <a:xfrm>
            <a:off x="3333170" y="2364826"/>
            <a:ext cx="3425848" cy="384143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3694E-1A6F-E3C4-7117-954EE01E1D05}"/>
              </a:ext>
            </a:extLst>
          </p:cNvPr>
          <p:cNvSpPr/>
          <p:nvPr/>
        </p:nvSpPr>
        <p:spPr>
          <a:xfrm>
            <a:off x="3333171" y="3677343"/>
            <a:ext cx="3425847" cy="273377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5A822-E4C7-34E5-5022-C11E8F83F727}"/>
              </a:ext>
            </a:extLst>
          </p:cNvPr>
          <p:cNvSpPr/>
          <p:nvPr/>
        </p:nvSpPr>
        <p:spPr>
          <a:xfrm>
            <a:off x="6653719" y="5615234"/>
            <a:ext cx="4396864" cy="176928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99880-BB2C-E4E4-2A39-6A4A61322158}"/>
              </a:ext>
            </a:extLst>
          </p:cNvPr>
          <p:cNvSpPr/>
          <p:nvPr/>
        </p:nvSpPr>
        <p:spPr>
          <a:xfrm>
            <a:off x="4931922" y="6257773"/>
            <a:ext cx="4396863" cy="176928"/>
          </a:xfrm>
          <a:prstGeom prst="rect">
            <a:avLst/>
          </a:prstGeom>
          <a:solidFill>
            <a:srgbClr val="4B4B4B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4FF2-AB50-51CB-DF14-C1864042E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2545D-FF77-BA14-FCBA-0AABF5295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294" y="-68735"/>
            <a:ext cx="10988040" cy="983707"/>
          </a:xfrm>
        </p:spPr>
        <p:txBody>
          <a:bodyPr/>
          <a:lstStyle/>
          <a:p>
            <a:r>
              <a:rPr lang="en-US" dirty="0"/>
              <a:t>Milestones for SEM2</a:t>
            </a:r>
            <a:endParaRPr lang="en-GB" dirty="0"/>
          </a:p>
        </p:txBody>
      </p:sp>
      <p:pic>
        <p:nvPicPr>
          <p:cNvPr id="7" name="Picture 6" descr="A black and white image of a rocket&#10;&#10;Description automatically generated">
            <a:extLst>
              <a:ext uri="{FF2B5EF4-FFF2-40B4-BE49-F238E27FC236}">
                <a16:creationId xmlns:a16="http://schemas.microsoft.com/office/drawing/2014/main" id="{606A51DA-2295-3E94-F8C6-5D6AAB82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6" y="2961813"/>
            <a:ext cx="1532977" cy="1532977"/>
          </a:xfrm>
          <a:prstGeom prst="rect">
            <a:avLst/>
          </a:prstGeom>
        </p:spPr>
      </p:pic>
      <p:pic>
        <p:nvPicPr>
          <p:cNvPr id="12" name="Picture 11" descr="A paper with a pencil and check marks&#10;&#10;Description automatically generated">
            <a:extLst>
              <a:ext uri="{FF2B5EF4-FFF2-40B4-BE49-F238E27FC236}">
                <a16:creationId xmlns:a16="http://schemas.microsoft.com/office/drawing/2014/main" id="{0A60ED57-B724-8783-C799-344685FAA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109" y="3065607"/>
            <a:ext cx="1678021" cy="16780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24C696-7FB6-15E0-3E82-C406F34D4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874" y="2641841"/>
            <a:ext cx="2372537" cy="2372537"/>
          </a:xfrm>
          <a:prstGeom prst="rect">
            <a:avLst/>
          </a:prstGeom>
        </p:spPr>
      </p:pic>
      <p:pic>
        <p:nvPicPr>
          <p:cNvPr id="16" name="Picture 15" descr="A logo with a letter f&#10;&#10;Description automatically generated with medium confidence">
            <a:extLst>
              <a:ext uri="{FF2B5EF4-FFF2-40B4-BE49-F238E27FC236}">
                <a16:creationId xmlns:a16="http://schemas.microsoft.com/office/drawing/2014/main" id="{D8A9D4CF-B981-46D7-BF07-F5762FEA4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71" y="4494790"/>
            <a:ext cx="1218883" cy="1218883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5CB6D4-3D1B-E92E-6D83-1609EE00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815" y="4773969"/>
            <a:ext cx="533399" cy="533399"/>
          </a:xfrm>
          <a:prstGeom prst="rect">
            <a:avLst/>
          </a:prstGeom>
        </p:spPr>
      </p:pic>
      <p:pic>
        <p:nvPicPr>
          <p:cNvPr id="24" name="Picture 23" descr="A black grid with white squares&#10;&#10;Description automatically generated">
            <a:extLst>
              <a:ext uri="{FF2B5EF4-FFF2-40B4-BE49-F238E27FC236}">
                <a16:creationId xmlns:a16="http://schemas.microsoft.com/office/drawing/2014/main" id="{09445DFC-4711-7747-F34F-CA4E3FE5A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5214" y="4535128"/>
            <a:ext cx="1011080" cy="101108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EE4A98-40D6-806F-D5A7-F543ED6BE47C}"/>
              </a:ext>
            </a:extLst>
          </p:cNvPr>
          <p:cNvCxnSpPr>
            <a:cxnSpLocks/>
          </p:cNvCxnSpPr>
          <p:nvPr/>
        </p:nvCxnSpPr>
        <p:spPr>
          <a:xfrm>
            <a:off x="2843919" y="2958722"/>
            <a:ext cx="768232" cy="5763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989CD6-C414-572D-BE17-04873CAA6248}"/>
              </a:ext>
            </a:extLst>
          </p:cNvPr>
          <p:cNvCxnSpPr>
            <a:cxnSpLocks/>
          </p:cNvCxnSpPr>
          <p:nvPr/>
        </p:nvCxnSpPr>
        <p:spPr>
          <a:xfrm flipV="1">
            <a:off x="2843919" y="4340719"/>
            <a:ext cx="823108" cy="7538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EBD62CD-E4C1-ED6D-CD38-ED7594138A34}"/>
              </a:ext>
            </a:extLst>
          </p:cNvPr>
          <p:cNvCxnSpPr>
            <a:cxnSpLocks/>
          </p:cNvCxnSpPr>
          <p:nvPr/>
        </p:nvCxnSpPr>
        <p:spPr>
          <a:xfrm>
            <a:off x="7555427" y="3862700"/>
            <a:ext cx="10983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8022CE-F9B0-773C-B509-2FE06EEEC730}"/>
              </a:ext>
            </a:extLst>
          </p:cNvPr>
          <p:cNvCxnSpPr>
            <a:cxnSpLocks/>
          </p:cNvCxnSpPr>
          <p:nvPr/>
        </p:nvCxnSpPr>
        <p:spPr>
          <a:xfrm flipH="1">
            <a:off x="4560370" y="5537671"/>
            <a:ext cx="1408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FE839D-99B3-3073-EEB9-FBD2B76FFF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024487" y="3904618"/>
            <a:ext cx="872622" cy="4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F70E28-8DA3-E9D8-CB54-E086D2159389}"/>
              </a:ext>
            </a:extLst>
          </p:cNvPr>
          <p:cNvCxnSpPr>
            <a:cxnSpLocks/>
          </p:cNvCxnSpPr>
          <p:nvPr/>
        </p:nvCxnSpPr>
        <p:spPr>
          <a:xfrm>
            <a:off x="6281241" y="4773969"/>
            <a:ext cx="0" cy="8404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BC7546-1D9C-57D5-DA6B-F376C16BF97C}"/>
              </a:ext>
            </a:extLst>
          </p:cNvPr>
          <p:cNvCxnSpPr>
            <a:cxnSpLocks/>
          </p:cNvCxnSpPr>
          <p:nvPr/>
        </p:nvCxnSpPr>
        <p:spPr>
          <a:xfrm flipH="1">
            <a:off x="2636294" y="5542844"/>
            <a:ext cx="16941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 descr="A brain in a blue square&#10;&#10;Description automatically generated">
            <a:extLst>
              <a:ext uri="{FF2B5EF4-FFF2-40B4-BE49-F238E27FC236}">
                <a16:creationId xmlns:a16="http://schemas.microsoft.com/office/drawing/2014/main" id="{AA539C41-F465-5FC3-0C47-1CCA648B0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967" y="3332672"/>
            <a:ext cx="1143890" cy="1143890"/>
          </a:xfrm>
          <a:prstGeom prst="rect">
            <a:avLst/>
          </a:prstGeom>
        </p:spPr>
      </p:pic>
      <p:pic>
        <p:nvPicPr>
          <p:cNvPr id="80" name="Picture 7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290346E-0F44-2794-3659-CDBD630CFB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726" y="1550632"/>
            <a:ext cx="1800938" cy="109120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AA4E0CB-F75D-B98E-8A32-44E934DA25D7}"/>
              </a:ext>
            </a:extLst>
          </p:cNvPr>
          <p:cNvSpPr txBox="1"/>
          <p:nvPr/>
        </p:nvSpPr>
        <p:spPr>
          <a:xfrm>
            <a:off x="948378" y="6027767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 </a:t>
            </a:r>
            <a:endParaRPr lang="en-GB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27CBB4-BB43-B396-5EAF-2892632CEE2E}"/>
              </a:ext>
            </a:extLst>
          </p:cNvPr>
          <p:cNvSpPr txBox="1"/>
          <p:nvPr/>
        </p:nvSpPr>
        <p:spPr>
          <a:xfrm>
            <a:off x="4967929" y="602776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F43FBE-05BC-E10A-2F49-2CA4D2BED1CB}"/>
              </a:ext>
            </a:extLst>
          </p:cNvPr>
          <p:cNvSpPr txBox="1"/>
          <p:nvPr/>
        </p:nvSpPr>
        <p:spPr>
          <a:xfrm>
            <a:off x="9313805" y="6027767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1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2C1-EA50-5716-B9EC-76E1312A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4206"/>
            <a:ext cx="9692640" cy="1325562"/>
          </a:xfrm>
        </p:spPr>
        <p:txBody>
          <a:bodyPr/>
          <a:lstStyle/>
          <a:p>
            <a:r>
              <a:rPr lang="en-US" dirty="0"/>
              <a:t>Summary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D7C95-7452-0860-9287-3EF89251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49" y="1127599"/>
            <a:ext cx="11021253" cy="5546578"/>
          </a:xfrm>
        </p:spPr>
        <p:txBody>
          <a:bodyPr>
            <a:normAutofit/>
          </a:bodyPr>
          <a:lstStyle/>
          <a:p>
            <a:r>
              <a:rPr lang="en-US" b="1" dirty="0"/>
              <a:t> Project Goals: </a:t>
            </a:r>
          </a:p>
          <a:p>
            <a:pPr lvl="1"/>
            <a:r>
              <a:rPr lang="en-US" dirty="0"/>
              <a:t>Evaluation of OpenGL performance techniques on ML &amp; DL processes </a:t>
            </a:r>
          </a:p>
          <a:p>
            <a:pPr lvl="1"/>
            <a:r>
              <a:rPr lang="en-US" dirty="0"/>
              <a:t>Quantitative comparison on Web based ML solutions to Dedicated GPGPU Libraries </a:t>
            </a:r>
          </a:p>
          <a:p>
            <a:pPr lvl="1"/>
            <a:r>
              <a:rPr lang="en-US" dirty="0"/>
              <a:t>Future of Web Based ML solutions, Client/Server-Side computation </a:t>
            </a:r>
            <a:endParaRPr lang="en-GB" dirty="0"/>
          </a:p>
          <a:p>
            <a:r>
              <a:rPr lang="en-GB" b="1" dirty="0"/>
              <a:t>Key Technologies</a:t>
            </a:r>
          </a:p>
          <a:p>
            <a:r>
              <a:rPr lang="en-GB" dirty="0"/>
              <a:t>Main: </a:t>
            </a:r>
          </a:p>
          <a:p>
            <a:pPr lvl="1"/>
            <a:r>
              <a:rPr lang="en-GB" dirty="0" err="1"/>
              <a:t>WebGPU</a:t>
            </a:r>
            <a:r>
              <a:rPr lang="en-GB" dirty="0"/>
              <a:t>, Node.js, TensorFlow.js </a:t>
            </a:r>
          </a:p>
          <a:p>
            <a:pPr lvl="1"/>
            <a:r>
              <a:rPr lang="en-GB" dirty="0"/>
              <a:t>CUDA X</a:t>
            </a:r>
          </a:p>
          <a:p>
            <a:r>
              <a:rPr lang="en-GB" dirty="0"/>
              <a:t>Benchmarking: </a:t>
            </a:r>
          </a:p>
          <a:p>
            <a:pPr lvl="1"/>
            <a:r>
              <a:rPr lang="en-GB" dirty="0" err="1"/>
              <a:t>PerfTools</a:t>
            </a:r>
            <a:r>
              <a:rPr lang="en-GB" dirty="0"/>
              <a:t> or </a:t>
            </a:r>
            <a:r>
              <a:rPr lang="en-GB" dirty="0" err="1"/>
              <a:t>TraceGL</a:t>
            </a:r>
            <a:endParaRPr lang="en-GB" dirty="0"/>
          </a:p>
          <a:p>
            <a:pPr lvl="1"/>
            <a:r>
              <a:rPr lang="en-GB" dirty="0"/>
              <a:t>Nsight Systems/Compute</a:t>
            </a:r>
          </a:p>
          <a:p>
            <a:r>
              <a:rPr lang="en-GB" dirty="0"/>
              <a:t>Complimentary: </a:t>
            </a:r>
          </a:p>
          <a:p>
            <a:pPr lvl="1"/>
            <a:r>
              <a:rPr lang="en-GB" dirty="0" err="1"/>
              <a:t>WebAssembly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Emscripten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01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9421-48B1-9390-F933-4751AC47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9213"/>
            <a:ext cx="9692640" cy="1325562"/>
          </a:xfrm>
        </p:spPr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E8AA-CEC7-C443-DFE2-74F1B31DF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1" y="882510"/>
            <a:ext cx="10843950" cy="5352921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6400" dirty="0">
                <a:solidFill>
                  <a:srgbClr val="000000"/>
                </a:solidFill>
                <a:effectLst/>
                <a:latin typeface="+mj-lt"/>
              </a:rPr>
              <a:t>[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1]Shutterstock, “Stock Photos, Pictures &amp; Royalty Free Videos | Shutterstock,” </a:t>
            </a:r>
            <a:r>
              <a:rPr lang="en-US" sz="5600" i="1" dirty="0">
                <a:solidFill>
                  <a:srgbClr val="000000"/>
                </a:solidFill>
                <a:effectLst/>
                <a:latin typeface="+mj-lt"/>
              </a:rPr>
              <a:t>Shutterstock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, 2023. https://www.shutterstock.com/</a:t>
            </a:r>
          </a:p>
          <a:p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‌</a:t>
            </a:r>
            <a:r>
              <a:rPr lang="en-GB" sz="5600" dirty="0">
                <a:latin typeface="+mj-lt"/>
              </a:rPr>
              <a:t>[2]</a:t>
            </a:r>
            <a:r>
              <a:rPr lang="en-US" sz="5600" i="1" dirty="0">
                <a:solidFill>
                  <a:srgbClr val="000000"/>
                </a:solidFill>
                <a:effectLst/>
                <a:latin typeface="+mj-lt"/>
              </a:rPr>
              <a:t>Meshlab.net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, 2024. https://www.meshlab.net/img/Feature/Simplification.jpg (accessed Nov. 20, 2024).</a:t>
            </a:r>
          </a:p>
          <a:p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‌[3] 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D. Steinkraus, I. Buck, and P. Y. Simard, “Using GPUs for machine learning algorithms,” </a:t>
            </a:r>
            <a:r>
              <a:rPr lang="en-GB" sz="5600" i="1" dirty="0">
                <a:solidFill>
                  <a:srgbClr val="000000"/>
                </a:solidFill>
                <a:effectLst/>
                <a:latin typeface="+mj-lt"/>
              </a:rPr>
              <a:t>Eighth International Conference on Document Analysis and Recognition (ICDAR’05)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, 2005, </a:t>
            </a:r>
            <a:r>
              <a:rPr lang="en-GB" sz="5600" dirty="0" err="1">
                <a:solidFill>
                  <a:srgbClr val="000000"/>
                </a:solidFill>
                <a:effectLst/>
                <a:latin typeface="+mj-lt"/>
              </a:rPr>
              <a:t>doi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: https://doi.org/10.1109/icdar.2005.251.</a:t>
            </a:r>
          </a:p>
          <a:p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‌[4]</a:t>
            </a:r>
            <a:r>
              <a:rPr lang="pt-BR" sz="6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NVIDIA, “CUDA Toolkit,” </a:t>
            </a:r>
            <a:r>
              <a:rPr lang="pt-BR" sz="60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NVIDIA Developer</a:t>
            </a:r>
            <a:r>
              <a:rPr lang="pt-BR" sz="6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Jul. 02, 2013. https://developer.nvidia.com/cuda-toolkit</a:t>
            </a:r>
          </a:p>
          <a:p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‌</a:t>
            </a:r>
            <a:r>
              <a:rPr lang="en-GB" sz="5600" dirty="0">
                <a:solidFill>
                  <a:srgbClr val="000000"/>
                </a:solidFill>
                <a:latin typeface="+mj-lt"/>
              </a:rPr>
              <a:t>[5] 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“TensorFlow.js,” </a:t>
            </a:r>
            <a:r>
              <a:rPr lang="en-GB" sz="5600" i="1" dirty="0">
                <a:solidFill>
                  <a:srgbClr val="000000"/>
                </a:solidFill>
                <a:effectLst/>
                <a:latin typeface="+mj-lt"/>
              </a:rPr>
              <a:t>TensorFlow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, 2019. 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  <a:hlinkClick r:id="rId2"/>
              </a:rPr>
              <a:t>https://www.tensorflow.org/js</a:t>
            </a:r>
            <a:endParaRPr lang="en-GB" sz="56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[6] B. Schmidt, J. Gonzalez-Dominguez, C. Hundt, and M. </a:t>
            </a:r>
            <a:r>
              <a:rPr lang="en-GB" sz="5600" dirty="0" err="1">
                <a:solidFill>
                  <a:srgbClr val="000000"/>
                </a:solidFill>
                <a:effectLst/>
                <a:latin typeface="+mj-lt"/>
              </a:rPr>
              <a:t>Schlarb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GB" sz="5600" i="1" dirty="0">
                <a:solidFill>
                  <a:srgbClr val="000000"/>
                </a:solidFill>
                <a:effectLst/>
                <a:latin typeface="+mj-lt"/>
              </a:rPr>
              <a:t>Parallel Programming</a:t>
            </a:r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. Morgan Kaufmann, 2017.</a:t>
            </a:r>
            <a:endParaRPr lang="en-US" sz="56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[7] J. Cheng, M. Grossman, T. </a:t>
            </a:r>
            <a:r>
              <a:rPr lang="en-US" sz="5600" dirty="0" err="1">
                <a:solidFill>
                  <a:srgbClr val="000000"/>
                </a:solidFill>
                <a:effectLst/>
                <a:latin typeface="+mj-lt"/>
              </a:rPr>
              <a:t>Mckercher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, and B. Chapman, </a:t>
            </a:r>
            <a:r>
              <a:rPr lang="en-US" sz="5600" i="1" dirty="0">
                <a:solidFill>
                  <a:srgbClr val="000000"/>
                </a:solidFill>
                <a:effectLst/>
                <a:latin typeface="+mj-lt"/>
              </a:rPr>
              <a:t>Professional CUDA C programming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GB" sz="560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5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[8]“</a:t>
            </a:r>
            <a:r>
              <a:rPr lang="en-GB" sz="56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WebGPU</a:t>
            </a:r>
            <a:r>
              <a:rPr lang="en-GB" sz="5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API - Web APIs | MDN,” </a:t>
            </a:r>
            <a:r>
              <a:rPr lang="en-GB" sz="560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developer.mozilla.org</a:t>
            </a:r>
            <a:r>
              <a:rPr lang="en-GB" sz="56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https://developer.mozilla.org/en-US/docs/Web/API/WebGPU_API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 Indianapolis, Indiana: </a:t>
            </a:r>
            <a:r>
              <a:rPr lang="en-US" sz="5600" dirty="0" err="1">
                <a:solidFill>
                  <a:srgbClr val="000000"/>
                </a:solidFill>
                <a:effectLst/>
                <a:latin typeface="+mj-lt"/>
              </a:rPr>
              <a:t>Wrox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, 2014.</a:t>
            </a:r>
          </a:p>
          <a:p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‌</a:t>
            </a:r>
            <a:r>
              <a:rPr kumimoji="0" lang="en-US" altLang="en-US" sz="5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[9] Andrew Ng, </a:t>
            </a:r>
            <a:r>
              <a:rPr kumimoji="0" lang="en-US" altLang="en-US" sz="5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Machine Learning Yearning</a:t>
            </a:r>
            <a:r>
              <a:rPr kumimoji="0" lang="en-US" altLang="en-US" sz="5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Draft. deeplearning.ai, 2018</a:t>
            </a:r>
            <a:endParaRPr lang="en-GB" sz="560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GB" sz="5600" dirty="0">
                <a:solidFill>
                  <a:srgbClr val="000000"/>
                </a:solidFill>
                <a:effectLst/>
                <a:latin typeface="+mj-lt"/>
              </a:rPr>
              <a:t>‌[10] </a:t>
            </a:r>
            <a:r>
              <a:rPr lang="pt-BR" sz="5600" dirty="0">
                <a:solidFill>
                  <a:srgbClr val="000000"/>
                </a:solidFill>
                <a:effectLst/>
                <a:latin typeface="+mj-lt"/>
              </a:rPr>
              <a:t>“NVIDIA CUDA-X,” </a:t>
            </a:r>
            <a:r>
              <a:rPr lang="pt-BR" sz="5600" i="1" dirty="0">
                <a:solidFill>
                  <a:srgbClr val="000000"/>
                </a:solidFill>
                <a:effectLst/>
                <a:latin typeface="+mj-lt"/>
              </a:rPr>
              <a:t>NVIDIA Developer</a:t>
            </a:r>
            <a:r>
              <a:rPr lang="pt-BR" sz="5600" dirty="0">
                <a:solidFill>
                  <a:srgbClr val="000000"/>
                </a:solidFill>
                <a:effectLst/>
                <a:latin typeface="+mj-lt"/>
              </a:rPr>
              <a:t>, Oct. 06, 2011. https://developer.nvidia.com/gpu-accelerated-libraries</a:t>
            </a:r>
          </a:p>
          <a:p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[11] “OpenCL - The Open Standard for Parallel Programming of Heterogeneous Systems,” </a:t>
            </a:r>
            <a:r>
              <a:rPr lang="en-US" sz="5600" i="1" dirty="0">
                <a:solidFill>
                  <a:srgbClr val="000000"/>
                </a:solidFill>
                <a:effectLst/>
                <a:latin typeface="+mj-lt"/>
              </a:rPr>
              <a:t>The </a:t>
            </a:r>
            <a:r>
              <a:rPr lang="en-US" sz="5600" i="1" dirty="0" err="1">
                <a:solidFill>
                  <a:srgbClr val="000000"/>
                </a:solidFill>
                <a:effectLst/>
                <a:latin typeface="+mj-lt"/>
              </a:rPr>
              <a:t>Khronos</a:t>
            </a:r>
            <a:r>
              <a:rPr lang="en-US" sz="5600" i="1" dirty="0">
                <a:solidFill>
                  <a:srgbClr val="000000"/>
                </a:solidFill>
                <a:effectLst/>
                <a:latin typeface="+mj-lt"/>
              </a:rPr>
              <a:t> Group</a:t>
            </a:r>
            <a:r>
              <a:rPr lang="en-US" sz="5600" dirty="0">
                <a:solidFill>
                  <a:srgbClr val="000000"/>
                </a:solidFill>
                <a:effectLst/>
                <a:latin typeface="+mj-lt"/>
              </a:rPr>
              <a:t>, Jul. 21, 2013. https://www.khronos.org/opencl/</a:t>
            </a:r>
          </a:p>
          <a:p>
            <a:endParaRPr lang="pt-BR" sz="6400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https://www.meshlab.net/</a:t>
            </a:r>
          </a:p>
        </p:txBody>
      </p:sp>
    </p:spTree>
    <p:extLst>
      <p:ext uri="{BB962C8B-B14F-4D97-AF65-F5344CB8AC3E}">
        <p14:creationId xmlns:p14="http://schemas.microsoft.com/office/powerpoint/2010/main" val="1060514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1944</TotalTime>
  <Words>694</Words>
  <Application>Microsoft Office PowerPoint</Application>
  <PresentationFormat>Widescreen</PresentationFormat>
  <Paragraphs>126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Century Schoolbook</vt:lpstr>
      <vt:lpstr>Wingdings</vt:lpstr>
      <vt:lpstr>Wingdings 2</vt:lpstr>
      <vt:lpstr>View</vt:lpstr>
      <vt:lpstr>View</vt:lpstr>
      <vt:lpstr>Project Plan</vt:lpstr>
      <vt:lpstr>Investigate optimisation techniques for OpenGL performance</vt:lpstr>
      <vt:lpstr>Focus Points </vt:lpstr>
      <vt:lpstr>Overview: Year 2 Gantt Chart – Semester 1 </vt:lpstr>
      <vt:lpstr>Milestones for SEM1</vt:lpstr>
      <vt:lpstr>Overview: Year 2 Gantt Chart – Semester 2 </vt:lpstr>
      <vt:lpstr>Milestones for SEM2</vt:lpstr>
      <vt:lpstr>Summary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Jahziel Angelo Belmonte</dc:creator>
  <cp:lastModifiedBy>Jahziel Angelo Belmonte</cp:lastModifiedBy>
  <cp:revision>9</cp:revision>
  <dcterms:created xsi:type="dcterms:W3CDTF">2024-11-19T14:02:48Z</dcterms:created>
  <dcterms:modified xsi:type="dcterms:W3CDTF">2024-11-21T11:39:59Z</dcterms:modified>
</cp:coreProperties>
</file>