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3"/>
  </p:notesMasterIdLst>
  <p:sldIdLst>
    <p:sldId id="278" r:id="rId2"/>
    <p:sldId id="279" r:id="rId3"/>
    <p:sldId id="280" r:id="rId4"/>
    <p:sldId id="281" r:id="rId5"/>
    <p:sldId id="283" r:id="rId6"/>
    <p:sldId id="284" r:id="rId7"/>
    <p:sldId id="282" r:id="rId8"/>
    <p:sldId id="285" r:id="rId9"/>
    <p:sldId id="287" r:id="rId10"/>
    <p:sldId id="294" r:id="rId11"/>
    <p:sldId id="295" r:id="rId12"/>
    <p:sldId id="296" r:id="rId13"/>
    <p:sldId id="297" r:id="rId14"/>
    <p:sldId id="298" r:id="rId15"/>
    <p:sldId id="299" r:id="rId16"/>
    <p:sldId id="300" r:id="rId17"/>
    <p:sldId id="301" r:id="rId18"/>
    <p:sldId id="302" r:id="rId19"/>
    <p:sldId id="303" r:id="rId20"/>
    <p:sldId id="304" r:id="rId21"/>
    <p:sldId id="293" r:id="rId2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47" d="100"/>
          <a:sy n="47" d="100"/>
        </p:scale>
        <p:origin x="957" y="51"/>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398586"/>
            <a:ext cx="5385816" cy="2133600"/>
          </a:xfrm>
        </p:spPr>
        <p:txBody>
          <a:bodyPr/>
          <a:lstStyle/>
          <a:p>
            <a:r>
              <a:rPr lang="en-US" dirty="0"/>
              <a:t>ONLINE VOTING SYSTEM</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61219" y="1629508"/>
            <a:ext cx="3493008" cy="2437608"/>
          </a:xfrm>
        </p:spPr>
        <p:txBody>
          <a:bodyPr/>
          <a:lstStyle/>
          <a:p>
            <a:r>
              <a:rPr lang="en-US" dirty="0"/>
              <a:t>By</a:t>
            </a:r>
          </a:p>
          <a:p>
            <a:r>
              <a:rPr lang="en-US" sz="2000" dirty="0"/>
              <a:t>Jonny Kumar 21001011027</a:t>
            </a:r>
          </a:p>
          <a:p>
            <a:r>
              <a:rPr lang="en-US" sz="2000" dirty="0"/>
              <a:t>Manjeet Bamel 21001011035</a:t>
            </a:r>
            <a:r>
              <a:rPr lang="en-US" dirty="0"/>
              <a:t>​</a:t>
            </a:r>
          </a:p>
          <a:p>
            <a:endParaRPr lang="en-US" dirty="0"/>
          </a:p>
          <a:p>
            <a:r>
              <a:rPr lang="en-US" dirty="0"/>
              <a:t>Mentored by : </a:t>
            </a:r>
          </a:p>
          <a:p>
            <a:r>
              <a:rPr lang="en-US" dirty="0"/>
              <a:t>Dr. </a:t>
            </a:r>
            <a:r>
              <a:rPr lang="en-US" dirty="0" err="1"/>
              <a:t>Rewa</a:t>
            </a:r>
            <a:r>
              <a:rPr lang="en-US" dirty="0"/>
              <a:t> Sharma</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2A90FBD-1486-3EBA-4078-ED2C33532F9D}"/>
              </a:ext>
            </a:extLst>
          </p:cNvPr>
          <p:cNvPicPr>
            <a:picLocks noGrp="1" noChangeAspect="1"/>
          </p:cNvPicPr>
          <p:nvPr>
            <p:ph sz="half" idx="1"/>
          </p:nvPr>
        </p:nvPicPr>
        <p:blipFill>
          <a:blip r:embed="rId2"/>
          <a:stretch>
            <a:fillRect/>
          </a:stretch>
        </p:blipFill>
        <p:spPr>
          <a:xfrm>
            <a:off x="2949266" y="1388330"/>
            <a:ext cx="6112250" cy="4433887"/>
          </a:xfrm>
        </p:spPr>
      </p:pic>
      <p:sp>
        <p:nvSpPr>
          <p:cNvPr id="5" name="Slide Number Placeholder 4">
            <a:extLst>
              <a:ext uri="{FF2B5EF4-FFF2-40B4-BE49-F238E27FC236}">
                <a16:creationId xmlns:a16="http://schemas.microsoft.com/office/drawing/2014/main" id="{9B04D88F-6F53-BB41-B2A4-68692E6CDC25}"/>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471145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6ADA3B5-DD9F-5ABE-5298-AE7EBE2B69F9}"/>
              </a:ext>
            </a:extLst>
          </p:cNvPr>
          <p:cNvPicPr>
            <a:picLocks noGrp="1" noChangeAspect="1"/>
          </p:cNvPicPr>
          <p:nvPr>
            <p:ph sz="half" idx="1"/>
          </p:nvPr>
        </p:nvPicPr>
        <p:blipFill>
          <a:blip r:embed="rId2"/>
          <a:stretch>
            <a:fillRect/>
          </a:stretch>
        </p:blipFill>
        <p:spPr>
          <a:xfrm>
            <a:off x="2610406" y="1417638"/>
            <a:ext cx="6977538" cy="4433887"/>
          </a:xfrm>
        </p:spPr>
      </p:pic>
      <p:sp>
        <p:nvSpPr>
          <p:cNvPr id="5" name="Slide Number Placeholder 4">
            <a:extLst>
              <a:ext uri="{FF2B5EF4-FFF2-40B4-BE49-F238E27FC236}">
                <a16:creationId xmlns:a16="http://schemas.microsoft.com/office/drawing/2014/main" id="{5BF0A267-AED1-B0CD-2008-B07D87BC463B}"/>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2329757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BEF952A-BF6A-F74D-BC50-0FDAEBAD3C1C}"/>
              </a:ext>
            </a:extLst>
          </p:cNvPr>
          <p:cNvPicPr>
            <a:picLocks noGrp="1" noChangeAspect="1"/>
          </p:cNvPicPr>
          <p:nvPr>
            <p:ph sz="half" idx="1"/>
          </p:nvPr>
        </p:nvPicPr>
        <p:blipFill>
          <a:blip r:embed="rId2"/>
          <a:stretch>
            <a:fillRect/>
          </a:stretch>
        </p:blipFill>
        <p:spPr>
          <a:xfrm>
            <a:off x="3122426" y="1504724"/>
            <a:ext cx="6606639" cy="4433887"/>
          </a:xfrm>
        </p:spPr>
      </p:pic>
      <p:sp>
        <p:nvSpPr>
          <p:cNvPr id="5" name="Slide Number Placeholder 4">
            <a:extLst>
              <a:ext uri="{FF2B5EF4-FFF2-40B4-BE49-F238E27FC236}">
                <a16:creationId xmlns:a16="http://schemas.microsoft.com/office/drawing/2014/main" id="{7B203D6E-78C7-1F20-4E0D-A73C19EFBD87}"/>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314916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C89886D-17DC-6156-031D-C0EE62E26075}"/>
              </a:ext>
            </a:extLst>
          </p:cNvPr>
          <p:cNvPicPr>
            <a:picLocks noGrp="1" noChangeAspect="1"/>
          </p:cNvPicPr>
          <p:nvPr>
            <p:ph sz="half" idx="1"/>
          </p:nvPr>
        </p:nvPicPr>
        <p:blipFill>
          <a:blip r:embed="rId2"/>
          <a:stretch>
            <a:fillRect/>
          </a:stretch>
        </p:blipFill>
        <p:spPr>
          <a:xfrm>
            <a:off x="2803418" y="1212056"/>
            <a:ext cx="6591514" cy="4433887"/>
          </a:xfrm>
        </p:spPr>
      </p:pic>
      <p:sp>
        <p:nvSpPr>
          <p:cNvPr id="5" name="Slide Number Placeholder 4">
            <a:extLst>
              <a:ext uri="{FF2B5EF4-FFF2-40B4-BE49-F238E27FC236}">
                <a16:creationId xmlns:a16="http://schemas.microsoft.com/office/drawing/2014/main" id="{D81B55D6-835D-4BDE-F72D-8FFC6C635CFF}"/>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2143009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D46EC4F-8B86-EF15-1778-BE819D4669CB}"/>
              </a:ext>
            </a:extLst>
          </p:cNvPr>
          <p:cNvPicPr>
            <a:picLocks noGrp="1" noChangeAspect="1"/>
          </p:cNvPicPr>
          <p:nvPr>
            <p:ph sz="half" idx="1"/>
          </p:nvPr>
        </p:nvPicPr>
        <p:blipFill>
          <a:blip r:embed="rId2"/>
          <a:stretch>
            <a:fillRect/>
          </a:stretch>
        </p:blipFill>
        <p:spPr>
          <a:xfrm>
            <a:off x="2011323" y="1212056"/>
            <a:ext cx="7911445" cy="4433887"/>
          </a:xfrm>
        </p:spPr>
      </p:pic>
      <p:sp>
        <p:nvSpPr>
          <p:cNvPr id="5" name="Slide Number Placeholder 4">
            <a:extLst>
              <a:ext uri="{FF2B5EF4-FFF2-40B4-BE49-F238E27FC236}">
                <a16:creationId xmlns:a16="http://schemas.microsoft.com/office/drawing/2014/main" id="{DF5F42B6-9640-09F3-478E-2FDE71EA5CE4}"/>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3328578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EC20155-BFCC-BD79-2FED-D46AFA9719E8}"/>
              </a:ext>
            </a:extLst>
          </p:cNvPr>
          <p:cNvPicPr>
            <a:picLocks noGrp="1" noChangeAspect="1"/>
          </p:cNvPicPr>
          <p:nvPr>
            <p:ph sz="half" idx="1"/>
          </p:nvPr>
        </p:nvPicPr>
        <p:blipFill>
          <a:blip r:embed="rId2"/>
          <a:stretch>
            <a:fillRect/>
          </a:stretch>
        </p:blipFill>
        <p:spPr>
          <a:xfrm>
            <a:off x="3018434" y="942853"/>
            <a:ext cx="6513176" cy="4433887"/>
          </a:xfrm>
        </p:spPr>
      </p:pic>
      <p:sp>
        <p:nvSpPr>
          <p:cNvPr id="5" name="Slide Number Placeholder 4">
            <a:extLst>
              <a:ext uri="{FF2B5EF4-FFF2-40B4-BE49-F238E27FC236}">
                <a16:creationId xmlns:a16="http://schemas.microsoft.com/office/drawing/2014/main" id="{63F4B1B3-FBEB-F7F9-72CA-5E031F9B56E0}"/>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1570911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EF6113B-865F-EB21-A24D-7F1819CFB396}"/>
              </a:ext>
            </a:extLst>
          </p:cNvPr>
          <p:cNvPicPr>
            <a:picLocks noGrp="1" noChangeAspect="1"/>
          </p:cNvPicPr>
          <p:nvPr>
            <p:ph sz="half" idx="1"/>
          </p:nvPr>
        </p:nvPicPr>
        <p:blipFill>
          <a:blip r:embed="rId2"/>
          <a:stretch>
            <a:fillRect/>
          </a:stretch>
        </p:blipFill>
        <p:spPr>
          <a:xfrm>
            <a:off x="1561519" y="1212056"/>
            <a:ext cx="9383849" cy="4433887"/>
          </a:xfrm>
        </p:spPr>
      </p:pic>
      <p:sp>
        <p:nvSpPr>
          <p:cNvPr id="5" name="Slide Number Placeholder 4">
            <a:extLst>
              <a:ext uri="{FF2B5EF4-FFF2-40B4-BE49-F238E27FC236}">
                <a16:creationId xmlns:a16="http://schemas.microsoft.com/office/drawing/2014/main" id="{07A41C27-4D4E-3FDF-C3DC-DD1D8A78BFF0}"/>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336124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6388AF-BE26-73C6-FC68-EA1ED460166D}"/>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11" name="Content Placeholder 10">
            <a:extLst>
              <a:ext uri="{FF2B5EF4-FFF2-40B4-BE49-F238E27FC236}">
                <a16:creationId xmlns:a16="http://schemas.microsoft.com/office/drawing/2014/main" id="{22DFF287-4296-8FEE-20BC-5172D563E2D3}"/>
              </a:ext>
            </a:extLst>
          </p:cNvPr>
          <p:cNvPicPr>
            <a:picLocks noGrp="1" noChangeAspect="1"/>
          </p:cNvPicPr>
          <p:nvPr>
            <p:ph sz="half" idx="1"/>
          </p:nvPr>
        </p:nvPicPr>
        <p:blipFill>
          <a:blip r:embed="rId2"/>
          <a:stretch>
            <a:fillRect/>
          </a:stretch>
        </p:blipFill>
        <p:spPr>
          <a:xfrm>
            <a:off x="539750" y="1036862"/>
            <a:ext cx="11118850" cy="4152085"/>
          </a:xfrm>
        </p:spPr>
      </p:pic>
    </p:spTree>
    <p:extLst>
      <p:ext uri="{BB962C8B-B14F-4D97-AF65-F5344CB8AC3E}">
        <p14:creationId xmlns:p14="http://schemas.microsoft.com/office/powerpoint/2010/main" val="3849135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71C7344-ACFE-0D7E-89C1-8A33D6FA16B8}"/>
              </a:ext>
            </a:extLst>
          </p:cNvPr>
          <p:cNvPicPr>
            <a:picLocks noGrp="1" noChangeAspect="1"/>
          </p:cNvPicPr>
          <p:nvPr>
            <p:ph sz="half" idx="1"/>
          </p:nvPr>
        </p:nvPicPr>
        <p:blipFill>
          <a:blip r:embed="rId2"/>
          <a:stretch>
            <a:fillRect/>
          </a:stretch>
        </p:blipFill>
        <p:spPr>
          <a:xfrm>
            <a:off x="1429141" y="954576"/>
            <a:ext cx="9715206" cy="4433887"/>
          </a:xfrm>
        </p:spPr>
      </p:pic>
      <p:sp>
        <p:nvSpPr>
          <p:cNvPr id="5" name="Slide Number Placeholder 4">
            <a:extLst>
              <a:ext uri="{FF2B5EF4-FFF2-40B4-BE49-F238E27FC236}">
                <a16:creationId xmlns:a16="http://schemas.microsoft.com/office/drawing/2014/main" id="{BD6BC60C-5D62-FC10-4BDA-31EC70488869}"/>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3767816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444C3A-C220-C897-FE6B-FB6A94B27221}"/>
              </a:ext>
            </a:extLst>
          </p:cNvPr>
          <p:cNvSpPr>
            <a:spLocks noGrp="1"/>
          </p:cNvSpPr>
          <p:nvPr>
            <p:ph type="title"/>
          </p:nvPr>
        </p:nvSpPr>
        <p:spPr>
          <a:xfrm>
            <a:off x="655554" y="471737"/>
            <a:ext cx="5693664" cy="768096"/>
          </a:xfrm>
        </p:spPr>
        <p:txBody>
          <a:bodyPr/>
          <a:lstStyle/>
          <a:p>
            <a:r>
              <a:rPr lang="en-US" sz="4000" dirty="0"/>
              <a:t>7. Applications</a:t>
            </a:r>
            <a:endParaRPr lang="en-IN" sz="4000" dirty="0"/>
          </a:p>
        </p:txBody>
      </p:sp>
      <p:sp>
        <p:nvSpPr>
          <p:cNvPr id="5" name="Content Placeholder 4">
            <a:extLst>
              <a:ext uri="{FF2B5EF4-FFF2-40B4-BE49-F238E27FC236}">
                <a16:creationId xmlns:a16="http://schemas.microsoft.com/office/drawing/2014/main" id="{CCD3DE0C-0E89-9DEC-301D-DFF968F548DA}"/>
              </a:ext>
            </a:extLst>
          </p:cNvPr>
          <p:cNvSpPr>
            <a:spLocks noGrp="1"/>
          </p:cNvSpPr>
          <p:nvPr>
            <p:ph idx="1"/>
          </p:nvPr>
        </p:nvSpPr>
        <p:spPr>
          <a:xfrm>
            <a:off x="561770" y="1328694"/>
            <a:ext cx="5693664" cy="3122168"/>
          </a:xfrm>
        </p:spPr>
        <p:txBody>
          <a:bodyPr/>
          <a:lstStyle/>
          <a:p>
            <a:pPr marL="342900" indent="-342900">
              <a:buFont typeface="Arial" panose="020B0604020202020204" pitchFamily="34" charset="0"/>
              <a:buChar char="•"/>
            </a:pPr>
            <a:r>
              <a:rPr lang="en-US" dirty="0"/>
              <a:t>The web-application for today’s mobile and digitally advanced society to participate in the democratic process over the internet.</a:t>
            </a:r>
          </a:p>
          <a:p>
            <a:pPr marL="342900" indent="-342900">
              <a:buFont typeface="Arial" panose="020B0604020202020204" pitchFamily="34" charset="0"/>
              <a:buChar char="•"/>
            </a:pPr>
            <a:r>
              <a:rPr lang="en-US" dirty="0"/>
              <a:t>The online voting system offers the highest levels of transparency, control, security and efficiency of election processes.</a:t>
            </a:r>
            <a:endParaRPr lang="en-IN" dirty="0"/>
          </a:p>
        </p:txBody>
      </p:sp>
    </p:spTree>
    <p:extLst>
      <p:ext uri="{BB962C8B-B14F-4D97-AF65-F5344CB8AC3E}">
        <p14:creationId xmlns:p14="http://schemas.microsoft.com/office/powerpoint/2010/main" val="1053594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136201" y="882045"/>
            <a:ext cx="5693664" cy="768096"/>
          </a:xfrm>
        </p:spPr>
        <p:txBody>
          <a:bodyPr/>
          <a:lstStyle/>
          <a:p>
            <a:r>
              <a:rPr lang="en-US" sz="5400" b="1" dirty="0">
                <a:solidFill>
                  <a:schemeClr val="accent6"/>
                </a:solidFill>
                <a:latin typeface="Arial Black" panose="020B0604020202020204" pitchFamily="34" charset="0"/>
                <a:cs typeface="Arial Black" panose="020B0604020202020204" pitchFamily="34" charset="0"/>
              </a:rPr>
              <a:t>abstract</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136201" y="1985185"/>
            <a:ext cx="5693664" cy="3122168"/>
          </a:xfrm>
        </p:spPr>
        <p:txBody>
          <a:bodyPr/>
          <a:lstStyle/>
          <a:p>
            <a:r>
              <a:rPr lang="en-US" dirty="0"/>
              <a:t>We are developing an on-line voting system. </a:t>
            </a:r>
          </a:p>
          <a:p>
            <a:r>
              <a:rPr lang="en-US" dirty="0"/>
              <a:t>The main concept of this project is to build a website, which should be ablet to allow people to cast their vote by online.</a:t>
            </a:r>
          </a:p>
          <a:p>
            <a:r>
              <a:rPr lang="en-US" dirty="0"/>
              <a:t>Time saving, working load reduced, information available at the time and it provides security for the data.</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6AF8-262A-2142-47B2-A51D1D11E582}"/>
              </a:ext>
            </a:extLst>
          </p:cNvPr>
          <p:cNvSpPr>
            <a:spLocks noGrp="1"/>
          </p:cNvSpPr>
          <p:nvPr>
            <p:ph type="title"/>
          </p:nvPr>
        </p:nvSpPr>
        <p:spPr/>
        <p:txBody>
          <a:bodyPr/>
          <a:lstStyle/>
          <a:p>
            <a:r>
              <a:rPr lang="en-US" sz="4000" dirty="0"/>
              <a:t>8. conclusion</a:t>
            </a:r>
            <a:endParaRPr lang="en-IN" sz="4000" dirty="0"/>
          </a:p>
        </p:txBody>
      </p:sp>
      <p:sp>
        <p:nvSpPr>
          <p:cNvPr id="3" name="Content Placeholder 2">
            <a:extLst>
              <a:ext uri="{FF2B5EF4-FFF2-40B4-BE49-F238E27FC236}">
                <a16:creationId xmlns:a16="http://schemas.microsoft.com/office/drawing/2014/main" id="{E60FD30F-E299-F85A-C0EE-5D9364A1B848}"/>
              </a:ext>
            </a:extLst>
          </p:cNvPr>
          <p:cNvSpPr>
            <a:spLocks noGrp="1"/>
          </p:cNvSpPr>
          <p:nvPr>
            <p:ph idx="1"/>
          </p:nvPr>
        </p:nvSpPr>
        <p:spPr/>
        <p:txBody>
          <a:bodyPr/>
          <a:lstStyle/>
          <a:p>
            <a:r>
              <a:rPr lang="en-IN" dirty="0"/>
              <a:t>This e-Voting system is able to validate the voter’s identity well and prevent repeating and </a:t>
            </a:r>
            <a:r>
              <a:rPr lang="en-IN" dirty="0" err="1"/>
              <a:t>election.By</a:t>
            </a:r>
            <a:r>
              <a:rPr lang="en-IN" dirty="0"/>
              <a:t> using this system the voting process will be much faster and safer.</a:t>
            </a:r>
          </a:p>
        </p:txBody>
      </p:sp>
    </p:spTree>
    <p:extLst>
      <p:ext uri="{BB962C8B-B14F-4D97-AF65-F5344CB8AC3E}">
        <p14:creationId xmlns:p14="http://schemas.microsoft.com/office/powerpoint/2010/main" val="122853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041648" y="731520"/>
            <a:ext cx="6766560" cy="768096"/>
          </a:xfrm>
        </p:spPr>
        <p:txBody>
          <a:bodyPr/>
          <a:lstStyle/>
          <a:p>
            <a:r>
              <a:rPr lang="en-US" sz="5400" dirty="0"/>
              <a:t>Index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20193" y="1872488"/>
            <a:ext cx="6766560" cy="2700528"/>
          </a:xfrm>
        </p:spPr>
        <p:txBody>
          <a:bodyPr/>
          <a:lstStyle/>
          <a:p>
            <a:pPr marL="342900" indent="-342900">
              <a:buFont typeface="+mj-lt"/>
              <a:buAutoNum type="arabicPeriod"/>
            </a:pPr>
            <a:r>
              <a:rPr lang="en-US" sz="2400" dirty="0"/>
              <a:t>Introduction</a:t>
            </a:r>
          </a:p>
          <a:p>
            <a:pPr marL="342900" indent="-342900">
              <a:buFont typeface="+mj-lt"/>
              <a:buAutoNum type="arabicPeriod"/>
            </a:pPr>
            <a:r>
              <a:rPr lang="en-US" sz="2400" dirty="0"/>
              <a:t>Problem Statement </a:t>
            </a:r>
          </a:p>
          <a:p>
            <a:pPr marL="342900" indent="-342900">
              <a:buFont typeface="+mj-lt"/>
              <a:buAutoNum type="arabicPeriod"/>
            </a:pPr>
            <a:r>
              <a:rPr lang="en-US" sz="2400" dirty="0"/>
              <a:t>Approach to solution</a:t>
            </a:r>
          </a:p>
          <a:p>
            <a:pPr marL="342900" indent="-342900">
              <a:buFont typeface="+mj-lt"/>
              <a:buAutoNum type="arabicPeriod"/>
            </a:pPr>
            <a:r>
              <a:rPr lang="en-US" sz="2400" dirty="0"/>
              <a:t>System Architecture </a:t>
            </a:r>
          </a:p>
          <a:p>
            <a:pPr marL="342900" indent="-342900">
              <a:buFont typeface="+mj-lt"/>
              <a:buAutoNum type="arabicPeriod"/>
            </a:pPr>
            <a:r>
              <a:rPr lang="en-US" sz="2400" dirty="0"/>
              <a:t>Technology Used </a:t>
            </a:r>
          </a:p>
          <a:p>
            <a:pPr marL="342900" indent="-342900">
              <a:buFont typeface="+mj-lt"/>
              <a:buAutoNum type="arabicPeriod"/>
            </a:pPr>
            <a:r>
              <a:rPr lang="en-US" sz="2400" dirty="0"/>
              <a:t>Live Demo</a:t>
            </a:r>
          </a:p>
          <a:p>
            <a:pPr marL="342900" indent="-342900">
              <a:buFont typeface="+mj-lt"/>
              <a:buAutoNum type="arabicPeriod"/>
            </a:pPr>
            <a:r>
              <a:rPr lang="en-US" sz="2400" dirty="0"/>
              <a:t>Applications</a:t>
            </a:r>
          </a:p>
          <a:p>
            <a:pPr marL="342900" indent="-342900">
              <a:buFont typeface="+mj-lt"/>
              <a:buAutoNum type="arabicPeriod"/>
            </a:pPr>
            <a:r>
              <a:rPr lang="en-US" sz="2400" dirty="0"/>
              <a:t>Conclusions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000" b="1" dirty="0">
                <a:solidFill>
                  <a:schemeClr val="accent6"/>
                </a:solidFill>
                <a:latin typeface="Arial Black" panose="020B0604020202020204" pitchFamily="34" charset="0"/>
                <a:cs typeface="Arial Black" panose="020B0604020202020204" pitchFamily="34" charset="0"/>
              </a:rPr>
              <a:t>1</a:t>
            </a:r>
            <a:r>
              <a:rPr lang="en-US" sz="4000" dirty="0">
                <a:latin typeface="Arial Black" panose="020B0604020202020204" pitchFamily="34" charset="0"/>
                <a:cs typeface="Arial Black" panose="020B0604020202020204" pitchFamily="34" charset="0"/>
              </a:rPr>
              <a:t>. introduction</a:t>
            </a:r>
            <a:endParaRPr lang="en-US" sz="40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sz="half" idx="1"/>
          </p:nvPr>
        </p:nvSpPr>
        <p:spPr/>
        <p:txBody>
          <a:bodyPr/>
          <a:lstStyle/>
          <a:p>
            <a:pPr marL="342900" indent="-342900" algn="l">
              <a:buFont typeface="Arial" panose="020B0604020202020204" pitchFamily="34" charset="0"/>
              <a:buChar char="•"/>
            </a:pPr>
            <a:r>
              <a:rPr lang="en-US" sz="2400" dirty="0">
                <a:latin typeface="Sabon Next LT" panose="02000500000000000000" pitchFamily="2" charset="0"/>
                <a:cs typeface="Sabon Next LT" panose="02000500000000000000" pitchFamily="2" charset="0"/>
              </a:rPr>
              <a:t>On-line Voting System is a web based system that facilitates the running of elections and surveys online.</a:t>
            </a:r>
          </a:p>
          <a:p>
            <a:pPr marL="342900" indent="-342900" algn="l">
              <a:buFont typeface="Arial" panose="020B0604020202020204" pitchFamily="34" charset="0"/>
              <a:buChar char="•"/>
            </a:pPr>
            <a:r>
              <a:rPr lang="en-US" sz="2400" dirty="0">
                <a:solidFill>
                  <a:schemeClr val="accent6"/>
                </a:solidFill>
                <a:latin typeface="Sabon Next LT" panose="02000500000000000000" pitchFamily="2" charset="0"/>
                <a:cs typeface="Sabon Next LT" panose="02000500000000000000" pitchFamily="2" charset="0"/>
              </a:rPr>
              <a:t>Online voting system provides the online registration form for the users before voting and makes the users to cast their vote online.</a:t>
            </a:r>
          </a:p>
          <a:p>
            <a:pPr marL="342900" indent="-342900" algn="l">
              <a:buFont typeface="Arial" panose="020B0604020202020204" pitchFamily="34" charset="0"/>
              <a:buChar char="•"/>
            </a:pPr>
            <a:r>
              <a:rPr lang="en-US" sz="2400" dirty="0">
                <a:latin typeface="Sabon Next LT" panose="02000500000000000000" pitchFamily="2" charset="0"/>
                <a:cs typeface="Sabon Next LT" panose="02000500000000000000" pitchFamily="2" charset="0"/>
              </a:rPr>
              <a:t>This system is to be developed with high security and user friendly.</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1222248" y="934799"/>
            <a:ext cx="10671048" cy="768096"/>
          </a:xfrm>
        </p:spPr>
        <p:txBody>
          <a:bodyPr/>
          <a:lstStyle/>
          <a:p>
            <a:r>
              <a:rPr lang="en-US" sz="4000" dirty="0">
                <a:latin typeface="Arial Black" panose="020B0604020202020204" pitchFamily="34" charset="0"/>
                <a:cs typeface="Arial Black" panose="020B0604020202020204" pitchFamily="34" charset="0"/>
              </a:rPr>
              <a:t>2. Problem Statement </a:t>
            </a:r>
            <a:endParaRPr lang="en-US" sz="40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006C3A59-6E32-DEA4-673C-C14751456E01}"/>
              </a:ext>
            </a:extLst>
          </p:cNvPr>
          <p:cNvSpPr>
            <a:spLocks noGrp="1"/>
          </p:cNvSpPr>
          <p:nvPr>
            <p:ph sz="half" idx="1"/>
          </p:nvPr>
        </p:nvSpPr>
        <p:spPr/>
        <p:txBody>
          <a:bodyPr/>
          <a:lstStyle/>
          <a:p>
            <a:r>
              <a:rPr lang="en-US" sz="2800" dirty="0"/>
              <a:t>As information technology evolves over time, the need for a better, faster,  more convenient and secure online voting is essential requirement.</a:t>
            </a:r>
          </a:p>
          <a:p>
            <a:r>
              <a:rPr lang="en-US" sz="2800" dirty="0"/>
              <a:t>The security is the main concerns, such as authentication, confidentiality, integrity and non-repetition. It is not an easy task to achieve secure e-voting</a:t>
            </a:r>
            <a:r>
              <a:rPr lang="en-US" sz="2400" dirty="0"/>
              <a:t>. </a:t>
            </a:r>
            <a:endParaRPr lang="en-IN" sz="2400"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sz="4000" b="1" dirty="0">
                <a:solidFill>
                  <a:schemeClr val="accent6"/>
                </a:solidFill>
                <a:latin typeface="Arial Black" panose="020B0604020202020204" pitchFamily="34" charset="0"/>
                <a:cs typeface="Arial Black" panose="020B0604020202020204" pitchFamily="34" charset="0"/>
              </a:rPr>
              <a:t>3. Approach to solution</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F7D41465-8DCC-98F9-4727-5E3BA16F5504}"/>
              </a:ext>
            </a:extLst>
          </p:cNvPr>
          <p:cNvSpPr>
            <a:spLocks noGrp="1"/>
          </p:cNvSpPr>
          <p:nvPr>
            <p:ph sz="half" idx="1"/>
          </p:nvPr>
        </p:nvSpPr>
        <p:spPr/>
        <p:txBody>
          <a:bodyPr/>
          <a:lstStyle/>
          <a:p>
            <a:r>
              <a:rPr lang="en-US" sz="2400" dirty="0"/>
              <a:t>If a secure and convenient electronic voting system is provided, it will be used more frequently to collect people’s opinion for much kind of political and social decisions through cyber space.</a:t>
            </a:r>
          </a:p>
          <a:p>
            <a:r>
              <a:rPr lang="en-US" sz="2400" dirty="0"/>
              <a:t>This system has been developed to simplify the process of organizing elections and make it convenient for voters to vote remotely from their home computers while taking into consideration security, anonymity and providing auditioning capabilities. </a:t>
            </a:r>
            <a:endParaRPr lang="en-IN" sz="2400" dirty="0"/>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591754" y="4560887"/>
            <a:ext cx="3932238" cy="588963"/>
          </a:xfrm>
        </p:spPr>
        <p:txBody>
          <a:bodyPr/>
          <a:lstStyle/>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7" name="Title 6">
            <a:extLst>
              <a:ext uri="{FF2B5EF4-FFF2-40B4-BE49-F238E27FC236}">
                <a16:creationId xmlns:a16="http://schemas.microsoft.com/office/drawing/2014/main" id="{B651A4AD-FE90-5056-80D1-D2D8C3A3269C}"/>
              </a:ext>
            </a:extLst>
          </p:cNvPr>
          <p:cNvSpPr>
            <a:spLocks noGrp="1"/>
          </p:cNvSpPr>
          <p:nvPr>
            <p:ph type="title"/>
          </p:nvPr>
        </p:nvSpPr>
        <p:spPr>
          <a:xfrm>
            <a:off x="0" y="0"/>
            <a:ext cx="7013448" cy="1627632"/>
          </a:xfrm>
        </p:spPr>
        <p:txBody>
          <a:bodyPr/>
          <a:lstStyle/>
          <a:p>
            <a:r>
              <a:rPr lang="en-US" dirty="0"/>
              <a:t>4. System Architecture :</a:t>
            </a:r>
            <a:endParaRPr lang="en-IN" dirty="0"/>
          </a:p>
        </p:txBody>
      </p:sp>
      <p:pic>
        <p:nvPicPr>
          <p:cNvPr id="18" name="Picture 17">
            <a:extLst>
              <a:ext uri="{FF2B5EF4-FFF2-40B4-BE49-F238E27FC236}">
                <a16:creationId xmlns:a16="http://schemas.microsoft.com/office/drawing/2014/main" id="{1D5690C0-2BB2-2EE5-EDEB-CE501D7B7E90}"/>
              </a:ext>
            </a:extLst>
          </p:cNvPr>
          <p:cNvPicPr>
            <a:picLocks noChangeAspect="1"/>
          </p:cNvPicPr>
          <p:nvPr/>
        </p:nvPicPr>
        <p:blipFill>
          <a:blip r:embed="rId2"/>
          <a:stretch>
            <a:fillRect/>
          </a:stretch>
        </p:blipFill>
        <p:spPr>
          <a:xfrm>
            <a:off x="2871183" y="1041133"/>
            <a:ext cx="7373379" cy="5572903"/>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5. </a:t>
            </a:r>
            <a:r>
              <a:rPr lang="en-US" sz="4000" dirty="0"/>
              <a:t>Technology</a:t>
            </a:r>
            <a:r>
              <a:rPr lang="en-US" dirty="0"/>
              <a:t> </a:t>
            </a:r>
            <a:r>
              <a:rPr lang="en-US" sz="4000" dirty="0"/>
              <a:t>used</a:t>
            </a:r>
            <a:br>
              <a:rPr lang="en-US" dirty="0"/>
            </a:br>
            <a:br>
              <a:rPr lang="en-US" dirty="0"/>
            </a:br>
            <a:br>
              <a:rPr lang="en-US" dirty="0"/>
            </a:br>
            <a:br>
              <a:rPr lang="en-US" dirty="0"/>
            </a:br>
            <a:endParaRPr lang="en-US" dirty="0"/>
          </a:p>
        </p:txBody>
      </p:sp>
      <p:sp>
        <p:nvSpPr>
          <p:cNvPr id="43" name="Text Placeholder 42">
            <a:extLst>
              <a:ext uri="{FF2B5EF4-FFF2-40B4-BE49-F238E27FC236}">
                <a16:creationId xmlns:a16="http://schemas.microsoft.com/office/drawing/2014/main" id="{E9F3E7B1-0B07-F1C1-0D98-1E06DBFF9AC3}"/>
              </a:ext>
            </a:extLst>
          </p:cNvPr>
          <p:cNvSpPr>
            <a:spLocks noGrp="1"/>
          </p:cNvSpPr>
          <p:nvPr>
            <p:ph sz="half" idx="1"/>
          </p:nvPr>
        </p:nvSpPr>
        <p:spPr/>
        <p:txBody>
          <a:bodyPr/>
          <a:lstStyle/>
          <a:p>
            <a:pPr marL="342900" indent="-342900">
              <a:buFont typeface="Wingdings" panose="05000000000000000000" pitchFamily="2" charset="2"/>
              <a:buChar char="Ø"/>
            </a:pPr>
            <a:r>
              <a:rPr lang="en-US" sz="2400" dirty="0"/>
              <a:t>Programming: Python </a:t>
            </a:r>
          </a:p>
          <a:p>
            <a:pPr marL="342900" indent="-342900">
              <a:buFont typeface="Wingdings" panose="05000000000000000000" pitchFamily="2" charset="2"/>
              <a:buChar char="Ø"/>
            </a:pPr>
            <a:r>
              <a:rPr lang="en-US" sz="2400" dirty="0"/>
              <a:t>Connection: Socket Programming</a:t>
            </a:r>
          </a:p>
          <a:p>
            <a:pPr marL="342900" indent="-342900">
              <a:buFont typeface="Wingdings" panose="05000000000000000000" pitchFamily="2" charset="2"/>
              <a:buChar char="Ø"/>
            </a:pPr>
            <a:r>
              <a:rPr lang="en-US" sz="2400" dirty="0"/>
              <a:t>Protocol: TCP </a:t>
            </a:r>
          </a:p>
          <a:p>
            <a:pPr marL="342900" indent="-342900">
              <a:buFont typeface="Wingdings" panose="05000000000000000000" pitchFamily="2" charset="2"/>
              <a:buChar char="Ø"/>
            </a:pPr>
            <a:r>
              <a:rPr lang="en-US" sz="2400" dirty="0"/>
              <a:t>User Interface: Python-</a:t>
            </a:r>
            <a:r>
              <a:rPr lang="en-US" sz="2400" dirty="0" err="1"/>
              <a:t>tkinter</a:t>
            </a:r>
            <a:endParaRPr lang="en-US" sz="2400" dirty="0"/>
          </a:p>
          <a:p>
            <a:pPr marL="342900" indent="-342900">
              <a:buFont typeface="Wingdings" panose="05000000000000000000" pitchFamily="2" charset="2"/>
              <a:buChar char="Ø"/>
            </a:pPr>
            <a:r>
              <a:rPr lang="en-US" sz="2400" dirty="0"/>
              <a:t>Data Storage: Using CSV files</a:t>
            </a:r>
          </a:p>
          <a:p>
            <a:pPr marL="342900" indent="-342900">
              <a:buFont typeface="Wingdings" panose="05000000000000000000" pitchFamily="2" charset="2"/>
              <a:buChar char="Ø"/>
            </a:pPr>
            <a:r>
              <a:rPr lang="en-US" sz="2400" dirty="0"/>
              <a:t>Data Updates: Python- Pandas</a:t>
            </a:r>
          </a:p>
          <a:p>
            <a:pPr marL="342900" indent="-342900">
              <a:buFont typeface="Wingdings" panose="05000000000000000000" pitchFamily="2" charset="2"/>
              <a:buChar char="Ø"/>
            </a:pPr>
            <a:r>
              <a:rPr lang="en-US" sz="2400" dirty="0"/>
              <a:t>OS Calls : Python-subprocess</a:t>
            </a:r>
          </a:p>
          <a:p>
            <a:pPr marL="342900" indent="-342900">
              <a:buFont typeface="Wingdings" panose="05000000000000000000" pitchFamily="2" charset="2"/>
              <a:buChar char="Ø"/>
            </a:pPr>
            <a:endParaRPr lang="en-IN"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2011930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5D576E-2FC7-AF76-6B01-0D1714508CDF}"/>
              </a:ext>
            </a:extLst>
          </p:cNvPr>
          <p:cNvSpPr>
            <a:spLocks noGrp="1"/>
          </p:cNvSpPr>
          <p:nvPr>
            <p:ph type="title"/>
          </p:nvPr>
        </p:nvSpPr>
        <p:spPr>
          <a:xfrm>
            <a:off x="571383" y="3220799"/>
            <a:ext cx="10671048" cy="768096"/>
          </a:xfrm>
        </p:spPr>
        <p:txBody>
          <a:bodyPr>
            <a:normAutofit/>
          </a:bodyPr>
          <a:lstStyle/>
          <a:p>
            <a:r>
              <a:rPr lang="en-US" sz="5400" dirty="0"/>
              <a:t>6. Live demo</a:t>
            </a:r>
            <a:endParaRPr lang="en-IN" sz="5400" dirty="0"/>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245226979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{9224CAEB-95F8-4885-AB6A-1D82B94C54F5}tf78438558_win32</Template>
  <TotalTime>99</TotalTime>
  <Words>419</Words>
  <Application>Microsoft Office PowerPoint</Application>
  <PresentationFormat>Widescreen</PresentationFormat>
  <Paragraphs>62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Black</vt:lpstr>
      <vt:lpstr>Sabon Next LT</vt:lpstr>
      <vt:lpstr>Wingdings</vt:lpstr>
      <vt:lpstr>Office Theme</vt:lpstr>
      <vt:lpstr>ONLINE VOTING SYSTEM </vt:lpstr>
      <vt:lpstr>abstract</vt:lpstr>
      <vt:lpstr>Index </vt:lpstr>
      <vt:lpstr>1. introduction</vt:lpstr>
      <vt:lpstr>2. Problem Statement </vt:lpstr>
      <vt:lpstr>3. Approach to solution</vt:lpstr>
      <vt:lpstr>4. System Architecture :</vt:lpstr>
      <vt:lpstr>5. Technology used    </vt:lpstr>
      <vt:lpstr>6. Live 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Applications</vt:lpstr>
      <vt:lpstr>8.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dc:title>
  <dc:subject/>
  <dc:creator>manjeet.bamal07@hotmail.com</dc:creator>
  <cp:lastModifiedBy>manjeet.bamal07@hotmail.com</cp:lastModifiedBy>
  <cp:revision>3</cp:revision>
  <dcterms:created xsi:type="dcterms:W3CDTF">2023-01-18T16:35:13Z</dcterms:created>
  <dcterms:modified xsi:type="dcterms:W3CDTF">2023-01-18T18:16:31Z</dcterms:modified>
</cp:coreProperties>
</file>