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6858000" cy="9144000"/>
  <p:embeddedFontLst>
    <p:embeddedFont>
      <p:font typeface="Roboto"/>
      <p:regular r:id="rId34"/>
      <p:bold r:id="rId35"/>
      <p:italic r:id="rId36"/>
      <p:boldItalic r:id="rId37"/>
    </p:embeddedFont>
    <p:embeddedFont>
      <p:font typeface="Montserrat"/>
      <p:regular r:id="rId38"/>
      <p:bold r:id="rId39"/>
      <p:italic r:id="rId40"/>
      <p:boldItalic r:id="rId41"/>
    </p:embeddedFont>
    <p:embeddedFont>
      <p:font typeface="Lato"/>
      <p:regular r:id="rId42"/>
      <p:bold r:id="rId43"/>
      <p:italic r:id="rId44"/>
      <p:boldItalic r:id="rId45"/>
    </p:embeddedFont>
    <p:embeddedFont>
      <p:font typeface="Oswald"/>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EF4EA4-AEBF-46BA-B3EF-CF7A3353A45E}">
  <a:tblStyle styleId="{BEEF4EA4-AEBF-46BA-B3EF-CF7A3353A45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4.xml"/><Relationship Id="rId42" Type="http://schemas.openxmlformats.org/officeDocument/2006/relationships/font" Target="fonts/Lato-regular.fntdata"/><Relationship Id="rId41" Type="http://schemas.openxmlformats.org/officeDocument/2006/relationships/font" Target="fonts/Montserrat-boldItalic.fntdata"/><Relationship Id="rId22" Type="http://schemas.openxmlformats.org/officeDocument/2006/relationships/slide" Target="slides/slide16.xml"/><Relationship Id="rId44" Type="http://schemas.openxmlformats.org/officeDocument/2006/relationships/font" Target="fonts/Lato-italic.fntdata"/><Relationship Id="rId21" Type="http://schemas.openxmlformats.org/officeDocument/2006/relationships/slide" Target="slides/slide15.xml"/><Relationship Id="rId43" Type="http://schemas.openxmlformats.org/officeDocument/2006/relationships/font" Target="fonts/Lato-bold.fntdata"/><Relationship Id="rId24" Type="http://schemas.openxmlformats.org/officeDocument/2006/relationships/slide" Target="slides/slide18.xml"/><Relationship Id="rId46" Type="http://schemas.openxmlformats.org/officeDocument/2006/relationships/font" Target="fonts/Oswald-regular.fntdata"/><Relationship Id="rId23" Type="http://schemas.openxmlformats.org/officeDocument/2006/relationships/slide" Target="slides/slide17.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Oswald-bold.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Montserrat-bold.fntdata"/><Relationship Id="rId16" Type="http://schemas.openxmlformats.org/officeDocument/2006/relationships/slide" Target="slides/slide10.xml"/><Relationship Id="rId38" Type="http://schemas.openxmlformats.org/officeDocument/2006/relationships/font" Target="fonts/Montserra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ef18c4ab6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1ef18c4ab6c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a4f2a069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1a4f2a069c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a4f2a069c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1a4f2a069ca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a6846994e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1a6846994e3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a6846994e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1a6846994e3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a6846994e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1a6846994e3_2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a6846994e3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1a6846994e3_2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a6846994e3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1a6846994e3_2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a4f2a069c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1a4f2a069ca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ef18c4ab6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1ef18c4ab6c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13eda0bbd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13eda0bb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20d81b3ff4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20d81b3ff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20d81b3ff4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20d81b3ff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20d81b3ff4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20d81b3ff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20d81b3ff4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20d81b3ff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20d81b3ff4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20d81b3ff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0625d1f37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20625d1f378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a4ae7e122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1a4ae7e122f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a4ae7e122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1a4ae7e122f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0296d34c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0296d34ca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13eda0ba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13eda0ba5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ef18c4ab6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1ef18c4ab6c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ef18c4ab6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1ef18c4ab6c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226400" y="274573"/>
            <a:ext cx="21915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654"/>
            <a:ext cx="5153705" cy="6845694"/>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2104533"/>
            <a:ext cx="5017500" cy="21051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5233233"/>
            <a:ext cx="3470700" cy="674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6857248"/>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712900"/>
            <a:ext cx="4776000" cy="17343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3524166"/>
            <a:ext cx="4776000" cy="1625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accent2"/>
        </a:solidFill>
      </p:bgPr>
    </p:bg>
    <p:spTree>
      <p:nvGrpSpPr>
        <p:cNvPr id="130" name="Shape 130"/>
        <p:cNvGrpSpPr/>
        <p:nvPr/>
      </p:nvGrpSpPr>
      <p:grpSpPr>
        <a:xfrm>
          <a:off x="0" y="0"/>
          <a:ext cx="0" cy="0"/>
          <a:chOff x="0" y="0"/>
          <a:chExt cx="0" cy="0"/>
        </a:xfrm>
      </p:grpSpPr>
      <p:sp>
        <p:nvSpPr>
          <p:cNvPr id="131" name="Google Shape;131;p13"/>
          <p:cNvSpPr/>
          <p:nvPr/>
        </p:nvSpPr>
        <p:spPr>
          <a:xfrm>
            <a:off x="0" y="1"/>
            <a:ext cx="9144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2" name="Google Shape;132;p13"/>
          <p:cNvSpPr/>
          <p:nvPr/>
        </p:nvSpPr>
        <p:spPr>
          <a:xfrm>
            <a:off x="0" y="1"/>
            <a:ext cx="9144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3" name="Google Shape;133;p13"/>
          <p:cNvSpPr/>
          <p:nvPr/>
        </p:nvSpPr>
        <p:spPr>
          <a:xfrm flipH="1" rot="5400000">
            <a:off x="1365764" y="-915491"/>
            <a:ext cx="6862744" cy="869372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4" name="Google Shape;134;p13"/>
          <p:cNvSpPr/>
          <p:nvPr/>
        </p:nvSpPr>
        <p:spPr>
          <a:xfrm flipH="1" rot="5400000">
            <a:off x="1138567" y="-1142689"/>
            <a:ext cx="6866868" cy="9144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5" name="Google Shape;135;p13"/>
          <p:cNvSpPr/>
          <p:nvPr/>
        </p:nvSpPr>
        <p:spPr>
          <a:xfrm flipH="1" rot="5400000">
            <a:off x="1138566" y="-1142689"/>
            <a:ext cx="6866868" cy="9144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6" name="Google Shape;136;p13"/>
          <p:cNvSpPr txBox="1"/>
          <p:nvPr>
            <p:ph type="title"/>
          </p:nvPr>
        </p:nvSpPr>
        <p:spPr>
          <a:xfrm>
            <a:off x="333375" y="542926"/>
            <a:ext cx="84105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37" name="Google Shape;137;p13"/>
          <p:cNvGrpSpPr/>
          <p:nvPr/>
        </p:nvGrpSpPr>
        <p:grpSpPr>
          <a:xfrm rot="-5400000">
            <a:off x="197995" y="-323819"/>
            <a:ext cx="757070" cy="647608"/>
            <a:chOff x="10432088" y="6818229"/>
            <a:chExt cx="3511457" cy="4004999"/>
          </a:xfrm>
        </p:grpSpPr>
        <p:sp>
          <p:nvSpPr>
            <p:cNvPr id="138" name="Google Shape;138;p13"/>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9" name="Google Shape;139;p13"/>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40" name="Google Shape;140;p13"/>
          <p:cNvGrpSpPr/>
          <p:nvPr/>
        </p:nvGrpSpPr>
        <p:grpSpPr>
          <a:xfrm>
            <a:off x="-1" y="1357299"/>
            <a:ext cx="9144000" cy="4846295"/>
            <a:chOff x="-1" y="1357327"/>
            <a:chExt cx="12192000" cy="4917600"/>
          </a:xfrm>
        </p:grpSpPr>
        <p:sp>
          <p:nvSpPr>
            <p:cNvPr id="141" name="Google Shape;141;p13"/>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2" name="Google Shape;142;p13"/>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43" name="Google Shape;143;p13"/>
          <p:cNvSpPr/>
          <p:nvPr/>
        </p:nvSpPr>
        <p:spPr>
          <a:xfrm flipH="1">
            <a:off x="8086037" y="5448298"/>
            <a:ext cx="1057963"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4" name="Google Shape;144;p13"/>
          <p:cNvSpPr txBox="1"/>
          <p:nvPr>
            <p:ph idx="12" type="sldNum"/>
          </p:nvPr>
        </p:nvSpPr>
        <p:spPr>
          <a:xfrm>
            <a:off x="8439150" y="6315076"/>
            <a:ext cx="3048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b="0" i="0" sz="1000" u="none" cap="none" strike="noStrike">
                <a:solidFill>
                  <a:schemeClr val="lt1"/>
                </a:solidFill>
                <a:latin typeface="Oswald"/>
                <a:ea typeface="Oswald"/>
                <a:cs typeface="Oswald"/>
                <a:sym typeface="Oswald"/>
              </a:defRPr>
            </a:lvl1pPr>
            <a:lvl2pPr indent="0" lvl="1" marL="0" rtl="0" algn="r">
              <a:spcBef>
                <a:spcPts val="0"/>
              </a:spcBef>
              <a:buNone/>
              <a:defRPr b="0" i="0" sz="1000" u="none" cap="none" strike="noStrike">
                <a:solidFill>
                  <a:schemeClr val="lt1"/>
                </a:solidFill>
                <a:latin typeface="Oswald"/>
                <a:ea typeface="Oswald"/>
                <a:cs typeface="Oswald"/>
                <a:sym typeface="Oswald"/>
              </a:defRPr>
            </a:lvl2pPr>
            <a:lvl3pPr indent="0" lvl="2" marL="0" rtl="0" algn="r">
              <a:spcBef>
                <a:spcPts val="0"/>
              </a:spcBef>
              <a:buNone/>
              <a:defRPr b="0" i="0" sz="1000" u="none" cap="none" strike="noStrike">
                <a:solidFill>
                  <a:schemeClr val="lt1"/>
                </a:solidFill>
                <a:latin typeface="Oswald"/>
                <a:ea typeface="Oswald"/>
                <a:cs typeface="Oswald"/>
                <a:sym typeface="Oswald"/>
              </a:defRPr>
            </a:lvl3pPr>
            <a:lvl4pPr indent="0" lvl="3" marL="0" rtl="0" algn="r">
              <a:spcBef>
                <a:spcPts val="0"/>
              </a:spcBef>
              <a:buNone/>
              <a:defRPr b="0" i="0" sz="1000" u="none" cap="none" strike="noStrike">
                <a:solidFill>
                  <a:schemeClr val="lt1"/>
                </a:solidFill>
                <a:latin typeface="Oswald"/>
                <a:ea typeface="Oswald"/>
                <a:cs typeface="Oswald"/>
                <a:sym typeface="Oswald"/>
              </a:defRPr>
            </a:lvl4pPr>
            <a:lvl5pPr indent="0" lvl="4" marL="0" rtl="0" algn="r">
              <a:spcBef>
                <a:spcPts val="0"/>
              </a:spcBef>
              <a:buNone/>
              <a:defRPr b="0" i="0" sz="1000" u="none" cap="none" strike="noStrike">
                <a:solidFill>
                  <a:schemeClr val="lt1"/>
                </a:solidFill>
                <a:latin typeface="Oswald"/>
                <a:ea typeface="Oswald"/>
                <a:cs typeface="Oswald"/>
                <a:sym typeface="Oswald"/>
              </a:defRPr>
            </a:lvl5pPr>
            <a:lvl6pPr indent="0" lvl="5" marL="0" rtl="0" algn="r">
              <a:spcBef>
                <a:spcPts val="0"/>
              </a:spcBef>
              <a:buNone/>
              <a:defRPr b="0" i="0" sz="1000" u="none" cap="none" strike="noStrike">
                <a:solidFill>
                  <a:schemeClr val="lt1"/>
                </a:solidFill>
                <a:latin typeface="Oswald"/>
                <a:ea typeface="Oswald"/>
                <a:cs typeface="Oswald"/>
                <a:sym typeface="Oswald"/>
              </a:defRPr>
            </a:lvl6pPr>
            <a:lvl7pPr indent="0" lvl="6" marL="0" rtl="0" algn="r">
              <a:spcBef>
                <a:spcPts val="0"/>
              </a:spcBef>
              <a:buNone/>
              <a:defRPr b="0" i="0" sz="1000" u="none" cap="none" strike="noStrike">
                <a:solidFill>
                  <a:schemeClr val="lt1"/>
                </a:solidFill>
                <a:latin typeface="Oswald"/>
                <a:ea typeface="Oswald"/>
                <a:cs typeface="Oswald"/>
                <a:sym typeface="Oswald"/>
              </a:defRPr>
            </a:lvl7pPr>
            <a:lvl8pPr indent="0" lvl="7" marL="0" rtl="0" algn="r">
              <a:spcBef>
                <a:spcPts val="0"/>
              </a:spcBef>
              <a:buNone/>
              <a:defRPr b="0" i="0" sz="1000" u="none" cap="none" strike="noStrike">
                <a:solidFill>
                  <a:schemeClr val="lt1"/>
                </a:solidFill>
                <a:latin typeface="Oswald"/>
                <a:ea typeface="Oswald"/>
                <a:cs typeface="Oswald"/>
                <a:sym typeface="Oswald"/>
              </a:defRPr>
            </a:lvl8pPr>
            <a:lvl9pPr indent="0" lvl="8" marL="0" rt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45" name="Google Shape;145;p13"/>
          <p:cNvSpPr txBox="1"/>
          <p:nvPr>
            <p:ph idx="1" type="body"/>
          </p:nvPr>
        </p:nvSpPr>
        <p:spPr>
          <a:xfrm>
            <a:off x="332524" y="1825625"/>
            <a:ext cx="8411400" cy="4351200"/>
          </a:xfrm>
          <a:prstGeom prst="rect">
            <a:avLst/>
          </a:prstGeom>
          <a:noFill/>
          <a:ln>
            <a:noFill/>
          </a:ln>
        </p:spPr>
        <p:txBody>
          <a:bodyPr anchorCtr="0" anchor="t" bIns="45700" lIns="91425" spcFirstLastPara="1" rIns="91425" wrap="square" tIns="45700">
            <a:normAutofit/>
          </a:bodyPr>
          <a:lstStyle>
            <a:lvl1pPr indent="-406400" lvl="0" marL="457200" rtl="0" algn="l">
              <a:lnSpc>
                <a:spcPct val="90000"/>
              </a:lnSpc>
              <a:spcBef>
                <a:spcPts val="1000"/>
              </a:spcBef>
              <a:spcAft>
                <a:spcPts val="0"/>
              </a:spcAft>
              <a:buSzPts val="2800"/>
              <a:buChar char="●"/>
              <a:defRPr>
                <a:solidFill>
                  <a:schemeClr val="lt1"/>
                </a:solidFill>
              </a:defRPr>
            </a:lvl1pPr>
            <a:lvl2pPr indent="-381000" lvl="1" marL="914400" rtl="0" algn="l">
              <a:lnSpc>
                <a:spcPct val="90000"/>
              </a:lnSpc>
              <a:spcBef>
                <a:spcPts val="1200"/>
              </a:spcBef>
              <a:spcAft>
                <a:spcPts val="0"/>
              </a:spcAft>
              <a:buSzPts val="2400"/>
              <a:buChar char="○"/>
              <a:defRPr>
                <a:solidFill>
                  <a:schemeClr val="lt1"/>
                </a:solidFill>
              </a:defRPr>
            </a:lvl2pPr>
            <a:lvl3pPr indent="-355600" lvl="2" marL="1371600" rtl="0" algn="l">
              <a:lnSpc>
                <a:spcPct val="90000"/>
              </a:lnSpc>
              <a:spcBef>
                <a:spcPts val="1200"/>
              </a:spcBef>
              <a:spcAft>
                <a:spcPts val="0"/>
              </a:spcAft>
              <a:buSzPts val="2000"/>
              <a:buChar char="■"/>
              <a:defRPr>
                <a:solidFill>
                  <a:schemeClr val="lt1"/>
                </a:solidFill>
              </a:defRPr>
            </a:lvl3pPr>
            <a:lvl4pPr indent="-342900" lvl="3" marL="1828800" rtl="0" algn="l">
              <a:lnSpc>
                <a:spcPct val="90000"/>
              </a:lnSpc>
              <a:spcBef>
                <a:spcPts val="1200"/>
              </a:spcBef>
              <a:spcAft>
                <a:spcPts val="0"/>
              </a:spcAft>
              <a:buSzPts val="1800"/>
              <a:buChar char="●"/>
              <a:defRPr>
                <a:solidFill>
                  <a:schemeClr val="lt1"/>
                </a:solidFill>
              </a:defRPr>
            </a:lvl4pPr>
            <a:lvl5pPr indent="-342900" lvl="4" marL="2286000" rtl="0" algn="l">
              <a:lnSpc>
                <a:spcPct val="90000"/>
              </a:lnSpc>
              <a:spcBef>
                <a:spcPts val="1200"/>
              </a:spcBef>
              <a:spcAft>
                <a:spcPts val="0"/>
              </a:spcAft>
              <a:buSzPts val="1800"/>
              <a:buChar char="○"/>
              <a:defRPr>
                <a:solidFill>
                  <a:schemeClr val="lt1"/>
                </a:solidFill>
              </a:defRPr>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accent2"/>
        </a:solidFill>
      </p:bgPr>
    </p:bg>
    <p:spTree>
      <p:nvGrpSpPr>
        <p:cNvPr id="146" name="Shape 146"/>
        <p:cNvGrpSpPr/>
        <p:nvPr/>
      </p:nvGrpSpPr>
      <p:grpSpPr>
        <a:xfrm>
          <a:off x="0" y="0"/>
          <a:ext cx="0" cy="0"/>
          <a:chOff x="0" y="0"/>
          <a:chExt cx="0" cy="0"/>
        </a:xfrm>
      </p:grpSpPr>
      <p:sp>
        <p:nvSpPr>
          <p:cNvPr id="147" name="Google Shape;147;p14"/>
          <p:cNvSpPr/>
          <p:nvPr/>
        </p:nvSpPr>
        <p:spPr>
          <a:xfrm>
            <a:off x="0" y="1"/>
            <a:ext cx="9144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8" name="Google Shape;148;p14"/>
          <p:cNvSpPr/>
          <p:nvPr/>
        </p:nvSpPr>
        <p:spPr>
          <a:xfrm>
            <a:off x="0" y="1"/>
            <a:ext cx="9144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9" name="Google Shape;149;p14"/>
          <p:cNvSpPr/>
          <p:nvPr/>
        </p:nvSpPr>
        <p:spPr>
          <a:xfrm flipH="1" rot="5400000">
            <a:off x="1365764" y="-915491"/>
            <a:ext cx="6862744" cy="869372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0" name="Google Shape;150;p14"/>
          <p:cNvSpPr/>
          <p:nvPr/>
        </p:nvSpPr>
        <p:spPr>
          <a:xfrm flipH="1" rot="5400000">
            <a:off x="1138567" y="-1142689"/>
            <a:ext cx="6866868" cy="9144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1" name="Google Shape;151;p14"/>
          <p:cNvSpPr/>
          <p:nvPr/>
        </p:nvSpPr>
        <p:spPr>
          <a:xfrm flipH="1" rot="5400000">
            <a:off x="1138566" y="-1142689"/>
            <a:ext cx="6866868" cy="9144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2" name="Google Shape;152;p14"/>
          <p:cNvSpPr txBox="1"/>
          <p:nvPr>
            <p:ph type="title"/>
          </p:nvPr>
        </p:nvSpPr>
        <p:spPr>
          <a:xfrm>
            <a:off x="333375" y="542926"/>
            <a:ext cx="84105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53" name="Google Shape;153;p14"/>
          <p:cNvGrpSpPr/>
          <p:nvPr/>
        </p:nvGrpSpPr>
        <p:grpSpPr>
          <a:xfrm rot="-5400000">
            <a:off x="197995" y="-323819"/>
            <a:ext cx="757070" cy="647608"/>
            <a:chOff x="10432088" y="6818229"/>
            <a:chExt cx="3511457" cy="4004999"/>
          </a:xfrm>
        </p:grpSpPr>
        <p:sp>
          <p:nvSpPr>
            <p:cNvPr id="154" name="Google Shape;154;p14"/>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5" name="Google Shape;155;p14"/>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56" name="Google Shape;156;p14"/>
          <p:cNvGrpSpPr/>
          <p:nvPr/>
        </p:nvGrpSpPr>
        <p:grpSpPr>
          <a:xfrm>
            <a:off x="-1" y="1357299"/>
            <a:ext cx="9144000" cy="4846295"/>
            <a:chOff x="-1" y="1357327"/>
            <a:chExt cx="12192000" cy="4917600"/>
          </a:xfrm>
        </p:grpSpPr>
        <p:sp>
          <p:nvSpPr>
            <p:cNvPr id="157" name="Google Shape;157;p14"/>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8" name="Google Shape;158;p14"/>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59" name="Google Shape;159;p14"/>
          <p:cNvSpPr/>
          <p:nvPr/>
        </p:nvSpPr>
        <p:spPr>
          <a:xfrm flipH="1">
            <a:off x="8086037" y="5448298"/>
            <a:ext cx="1057963"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0" name="Google Shape;160;p14"/>
          <p:cNvSpPr txBox="1"/>
          <p:nvPr>
            <p:ph idx="12" type="sldNum"/>
          </p:nvPr>
        </p:nvSpPr>
        <p:spPr>
          <a:xfrm>
            <a:off x="8439150" y="6315076"/>
            <a:ext cx="3048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b="0" i="0" sz="1000" u="none" cap="none" strike="noStrike">
                <a:solidFill>
                  <a:schemeClr val="lt1"/>
                </a:solidFill>
                <a:latin typeface="Oswald"/>
                <a:ea typeface="Oswald"/>
                <a:cs typeface="Oswald"/>
                <a:sym typeface="Oswald"/>
              </a:defRPr>
            </a:lvl1pPr>
            <a:lvl2pPr indent="0" lvl="1" marL="0" rtl="0" algn="r">
              <a:spcBef>
                <a:spcPts val="0"/>
              </a:spcBef>
              <a:buNone/>
              <a:defRPr b="0" i="0" sz="1000" u="none" cap="none" strike="noStrike">
                <a:solidFill>
                  <a:schemeClr val="lt1"/>
                </a:solidFill>
                <a:latin typeface="Oswald"/>
                <a:ea typeface="Oswald"/>
                <a:cs typeface="Oswald"/>
                <a:sym typeface="Oswald"/>
              </a:defRPr>
            </a:lvl2pPr>
            <a:lvl3pPr indent="0" lvl="2" marL="0" rtl="0" algn="r">
              <a:spcBef>
                <a:spcPts val="0"/>
              </a:spcBef>
              <a:buNone/>
              <a:defRPr b="0" i="0" sz="1000" u="none" cap="none" strike="noStrike">
                <a:solidFill>
                  <a:schemeClr val="lt1"/>
                </a:solidFill>
                <a:latin typeface="Oswald"/>
                <a:ea typeface="Oswald"/>
                <a:cs typeface="Oswald"/>
                <a:sym typeface="Oswald"/>
              </a:defRPr>
            </a:lvl3pPr>
            <a:lvl4pPr indent="0" lvl="3" marL="0" rtl="0" algn="r">
              <a:spcBef>
                <a:spcPts val="0"/>
              </a:spcBef>
              <a:buNone/>
              <a:defRPr b="0" i="0" sz="1000" u="none" cap="none" strike="noStrike">
                <a:solidFill>
                  <a:schemeClr val="lt1"/>
                </a:solidFill>
                <a:latin typeface="Oswald"/>
                <a:ea typeface="Oswald"/>
                <a:cs typeface="Oswald"/>
                <a:sym typeface="Oswald"/>
              </a:defRPr>
            </a:lvl4pPr>
            <a:lvl5pPr indent="0" lvl="4" marL="0" rtl="0" algn="r">
              <a:spcBef>
                <a:spcPts val="0"/>
              </a:spcBef>
              <a:buNone/>
              <a:defRPr b="0" i="0" sz="1000" u="none" cap="none" strike="noStrike">
                <a:solidFill>
                  <a:schemeClr val="lt1"/>
                </a:solidFill>
                <a:latin typeface="Oswald"/>
                <a:ea typeface="Oswald"/>
                <a:cs typeface="Oswald"/>
                <a:sym typeface="Oswald"/>
              </a:defRPr>
            </a:lvl5pPr>
            <a:lvl6pPr indent="0" lvl="5" marL="0" rtl="0" algn="r">
              <a:spcBef>
                <a:spcPts val="0"/>
              </a:spcBef>
              <a:buNone/>
              <a:defRPr b="0" i="0" sz="1000" u="none" cap="none" strike="noStrike">
                <a:solidFill>
                  <a:schemeClr val="lt1"/>
                </a:solidFill>
                <a:latin typeface="Oswald"/>
                <a:ea typeface="Oswald"/>
                <a:cs typeface="Oswald"/>
                <a:sym typeface="Oswald"/>
              </a:defRPr>
            </a:lvl6pPr>
            <a:lvl7pPr indent="0" lvl="6" marL="0" rtl="0" algn="r">
              <a:spcBef>
                <a:spcPts val="0"/>
              </a:spcBef>
              <a:buNone/>
              <a:defRPr b="0" i="0" sz="1000" u="none" cap="none" strike="noStrike">
                <a:solidFill>
                  <a:schemeClr val="lt1"/>
                </a:solidFill>
                <a:latin typeface="Oswald"/>
                <a:ea typeface="Oswald"/>
                <a:cs typeface="Oswald"/>
                <a:sym typeface="Oswald"/>
              </a:defRPr>
            </a:lvl7pPr>
            <a:lvl8pPr indent="0" lvl="7" marL="0" rtl="0" algn="r">
              <a:spcBef>
                <a:spcPts val="0"/>
              </a:spcBef>
              <a:buNone/>
              <a:defRPr b="0" i="0" sz="1000" u="none" cap="none" strike="noStrike">
                <a:solidFill>
                  <a:schemeClr val="lt1"/>
                </a:solidFill>
                <a:latin typeface="Oswald"/>
                <a:ea typeface="Oswald"/>
                <a:cs typeface="Oswald"/>
                <a:sym typeface="Oswald"/>
              </a:defRPr>
            </a:lvl8pPr>
            <a:lvl9pPr indent="0" lvl="8" marL="0" rt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14"/>
          <p:cNvSpPr txBox="1"/>
          <p:nvPr>
            <p:ph idx="1" type="body"/>
          </p:nvPr>
        </p:nvSpPr>
        <p:spPr>
          <a:xfrm>
            <a:off x="332524" y="1517715"/>
            <a:ext cx="3888300" cy="4659300"/>
          </a:xfrm>
          <a:prstGeom prst="rect">
            <a:avLst/>
          </a:prstGeom>
          <a:noFill/>
          <a:ln>
            <a:noFill/>
          </a:ln>
        </p:spPr>
        <p:txBody>
          <a:bodyPr anchorCtr="0" anchor="t" bIns="45700" lIns="91425" spcFirstLastPara="1" rIns="91425" wrap="square" tIns="45700">
            <a:normAutofit/>
          </a:bodyPr>
          <a:lstStyle>
            <a:lvl1pPr indent="-355600" lvl="0" marL="457200" rtl="0" algn="l">
              <a:lnSpc>
                <a:spcPct val="90000"/>
              </a:lnSpc>
              <a:spcBef>
                <a:spcPts val="1000"/>
              </a:spcBef>
              <a:spcAft>
                <a:spcPts val="0"/>
              </a:spcAft>
              <a:buSzPts val="2000"/>
              <a:buFont typeface="Arial"/>
              <a:buChar char="•"/>
              <a:defRPr sz="2000">
                <a:solidFill>
                  <a:schemeClr val="lt1"/>
                </a:solidFill>
              </a:defRPr>
            </a:lvl1pPr>
            <a:lvl2pPr indent="-342900" lvl="1" marL="914400" rtl="0" algn="l">
              <a:lnSpc>
                <a:spcPct val="90000"/>
              </a:lnSpc>
              <a:spcBef>
                <a:spcPts val="1200"/>
              </a:spcBef>
              <a:spcAft>
                <a:spcPts val="0"/>
              </a:spcAft>
              <a:buSzPts val="1800"/>
              <a:buFont typeface="Arial"/>
              <a:buChar char="•"/>
              <a:defRPr sz="1800">
                <a:solidFill>
                  <a:schemeClr val="lt1"/>
                </a:solidFill>
              </a:defRPr>
            </a:lvl2pPr>
            <a:lvl3pPr indent="-330200" lvl="2" marL="1371600" rtl="0" algn="l">
              <a:lnSpc>
                <a:spcPct val="90000"/>
              </a:lnSpc>
              <a:spcBef>
                <a:spcPts val="1200"/>
              </a:spcBef>
              <a:spcAft>
                <a:spcPts val="0"/>
              </a:spcAft>
              <a:buSzPts val="1600"/>
              <a:buFont typeface="Arial"/>
              <a:buChar char="•"/>
              <a:defRPr sz="1600">
                <a:solidFill>
                  <a:schemeClr val="lt1"/>
                </a:solidFill>
              </a:defRPr>
            </a:lvl3pPr>
            <a:lvl4pPr indent="-317500" lvl="3" marL="1828800" rtl="0" algn="l">
              <a:lnSpc>
                <a:spcPct val="90000"/>
              </a:lnSpc>
              <a:spcBef>
                <a:spcPts val="1200"/>
              </a:spcBef>
              <a:spcAft>
                <a:spcPts val="0"/>
              </a:spcAft>
              <a:buSzPts val="1400"/>
              <a:buFont typeface="Arial"/>
              <a:buChar char="•"/>
              <a:defRPr sz="1400">
                <a:solidFill>
                  <a:schemeClr val="lt1"/>
                </a:solidFill>
              </a:defRPr>
            </a:lvl4pPr>
            <a:lvl5pPr indent="-317500" lvl="4" marL="2286000" rtl="0" algn="l">
              <a:lnSpc>
                <a:spcPct val="90000"/>
              </a:lnSpc>
              <a:spcBef>
                <a:spcPts val="1200"/>
              </a:spcBef>
              <a:spcAft>
                <a:spcPts val="0"/>
              </a:spcAft>
              <a:buSzPts val="1400"/>
              <a:buFont typeface="Arial"/>
              <a:buChar char="•"/>
              <a:defRPr sz="1400">
                <a:solidFill>
                  <a:schemeClr val="lt1"/>
                </a:solidFill>
              </a:defRPr>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
        <p:nvSpPr>
          <p:cNvPr id="162" name="Google Shape;162;p14"/>
          <p:cNvSpPr txBox="1"/>
          <p:nvPr>
            <p:ph idx="2" type="body"/>
          </p:nvPr>
        </p:nvSpPr>
        <p:spPr>
          <a:xfrm>
            <a:off x="4855623" y="1517715"/>
            <a:ext cx="3888300" cy="4659300"/>
          </a:xfrm>
          <a:prstGeom prst="rect">
            <a:avLst/>
          </a:prstGeom>
          <a:noFill/>
          <a:ln>
            <a:noFill/>
          </a:ln>
        </p:spPr>
        <p:txBody>
          <a:bodyPr anchorCtr="0" anchor="t" bIns="45700" lIns="91425" spcFirstLastPara="1" rIns="91425" wrap="square" tIns="45700">
            <a:normAutofit/>
          </a:bodyPr>
          <a:lstStyle>
            <a:lvl1pPr indent="-355600" lvl="0" marL="457200" rtl="0" algn="l">
              <a:lnSpc>
                <a:spcPct val="90000"/>
              </a:lnSpc>
              <a:spcBef>
                <a:spcPts val="1000"/>
              </a:spcBef>
              <a:spcAft>
                <a:spcPts val="0"/>
              </a:spcAft>
              <a:buSzPts val="2000"/>
              <a:buChar char="●"/>
              <a:defRPr sz="2000">
                <a:solidFill>
                  <a:schemeClr val="lt1"/>
                </a:solidFill>
              </a:defRPr>
            </a:lvl1pPr>
            <a:lvl2pPr indent="-342900" lvl="1" marL="914400" rtl="0" algn="l">
              <a:lnSpc>
                <a:spcPct val="90000"/>
              </a:lnSpc>
              <a:spcBef>
                <a:spcPts val="1200"/>
              </a:spcBef>
              <a:spcAft>
                <a:spcPts val="0"/>
              </a:spcAft>
              <a:buSzPts val="1800"/>
              <a:buChar char="○"/>
              <a:defRPr sz="1800">
                <a:solidFill>
                  <a:schemeClr val="lt1"/>
                </a:solidFill>
              </a:defRPr>
            </a:lvl2pPr>
            <a:lvl3pPr indent="-330200" lvl="2" marL="1371600" rtl="0" algn="l">
              <a:lnSpc>
                <a:spcPct val="90000"/>
              </a:lnSpc>
              <a:spcBef>
                <a:spcPts val="1200"/>
              </a:spcBef>
              <a:spcAft>
                <a:spcPts val="0"/>
              </a:spcAft>
              <a:buSzPts val="1600"/>
              <a:buChar char="■"/>
              <a:defRPr sz="1600">
                <a:solidFill>
                  <a:schemeClr val="lt1"/>
                </a:solidFill>
              </a:defRPr>
            </a:lvl3pPr>
            <a:lvl4pPr indent="-317500" lvl="3" marL="1828800" rtl="0" algn="l">
              <a:lnSpc>
                <a:spcPct val="90000"/>
              </a:lnSpc>
              <a:spcBef>
                <a:spcPts val="1200"/>
              </a:spcBef>
              <a:spcAft>
                <a:spcPts val="0"/>
              </a:spcAft>
              <a:buSzPts val="1400"/>
              <a:buChar char="●"/>
              <a:defRPr sz="1400">
                <a:solidFill>
                  <a:schemeClr val="lt1"/>
                </a:solidFill>
              </a:defRPr>
            </a:lvl4pPr>
            <a:lvl5pPr indent="-317500" lvl="4" marL="2286000" rtl="0" algn="l">
              <a:lnSpc>
                <a:spcPct val="90000"/>
              </a:lnSpc>
              <a:spcBef>
                <a:spcPts val="1200"/>
              </a:spcBef>
              <a:spcAft>
                <a:spcPts val="0"/>
              </a:spcAft>
              <a:buSzPts val="1400"/>
              <a:buChar char="○"/>
              <a:defRPr sz="1400">
                <a:solidFill>
                  <a:schemeClr val="lt1"/>
                </a:solidFill>
              </a:defRPr>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1">
  <p:cSld name="Thank You 1">
    <p:spTree>
      <p:nvGrpSpPr>
        <p:cNvPr id="163" name="Shape 163"/>
        <p:cNvGrpSpPr/>
        <p:nvPr/>
      </p:nvGrpSpPr>
      <p:grpSpPr>
        <a:xfrm>
          <a:off x="0" y="0"/>
          <a:ext cx="0" cy="0"/>
          <a:chOff x="0" y="0"/>
          <a:chExt cx="0" cy="0"/>
        </a:xfrm>
      </p:grpSpPr>
      <p:sp>
        <p:nvSpPr>
          <p:cNvPr id="164" name="Google Shape;164;p15"/>
          <p:cNvSpPr/>
          <p:nvPr/>
        </p:nvSpPr>
        <p:spPr>
          <a:xfrm>
            <a:off x="0" y="0"/>
            <a:ext cx="9144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5" name="Google Shape;165;p15"/>
          <p:cNvSpPr/>
          <p:nvPr/>
        </p:nvSpPr>
        <p:spPr>
          <a:xfrm flipH="1">
            <a:off x="-12223" y="0"/>
            <a:ext cx="9156224"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6" name="Google Shape;166;p15"/>
          <p:cNvSpPr/>
          <p:nvPr/>
        </p:nvSpPr>
        <p:spPr>
          <a:xfrm rot="-5400000">
            <a:off x="1143000" y="-1143001"/>
            <a:ext cx="6858000" cy="9144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7" name="Google Shape;167;p15"/>
          <p:cNvSpPr/>
          <p:nvPr/>
        </p:nvSpPr>
        <p:spPr>
          <a:xfrm rot="-5400000">
            <a:off x="1143000" y="-1143001"/>
            <a:ext cx="6858000" cy="9144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68" name="Google Shape;168;p15"/>
          <p:cNvGrpSpPr/>
          <p:nvPr/>
        </p:nvGrpSpPr>
        <p:grpSpPr>
          <a:xfrm>
            <a:off x="-23" y="0"/>
            <a:ext cx="5161668" cy="6859026"/>
            <a:chOff x="-5347" y="1096"/>
            <a:chExt cx="5924100" cy="5904301"/>
          </a:xfrm>
        </p:grpSpPr>
        <p:sp>
          <p:nvSpPr>
            <p:cNvPr id="169" name="Google Shape;169;p15"/>
            <p:cNvSpPr/>
            <p:nvPr/>
          </p:nvSpPr>
          <p:spPr>
            <a:xfrm rot="5400000">
              <a:off x="4553" y="-8803"/>
              <a:ext cx="5904300" cy="5924100"/>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0" name="Google Shape;170;p15"/>
            <p:cNvSpPr/>
            <p:nvPr/>
          </p:nvSpPr>
          <p:spPr>
            <a:xfrm rot="5400000">
              <a:off x="3973" y="-8203"/>
              <a:ext cx="5501400" cy="5520000"/>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1" name="Google Shape;171;p15"/>
            <p:cNvSpPr/>
            <p:nvPr/>
          </p:nvSpPr>
          <p:spPr>
            <a:xfrm rot="5400000">
              <a:off x="3100" y="-7304"/>
              <a:ext cx="5019900" cy="5036700"/>
            </a:xfrm>
            <a:prstGeom prst="rtTriangle">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72" name="Google Shape;172;p15"/>
          <p:cNvSpPr txBox="1"/>
          <p:nvPr>
            <p:ph type="ctrTitle"/>
          </p:nvPr>
        </p:nvSpPr>
        <p:spPr>
          <a:xfrm>
            <a:off x="3912931" y="2807208"/>
            <a:ext cx="3709200" cy="1243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6857248"/>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737333"/>
            <a:ext cx="4587000" cy="15315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507989"/>
            <a:ext cx="1037850" cy="1355016"/>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525000"/>
            <a:ext cx="7038900" cy="12189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2090067"/>
            <a:ext cx="7038900" cy="3881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507989"/>
            <a:ext cx="1037850" cy="1355016"/>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525000"/>
            <a:ext cx="7038900" cy="12189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2090067"/>
            <a:ext cx="3403200" cy="3881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2090067"/>
            <a:ext cx="3403200" cy="3881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507989"/>
            <a:ext cx="1037850" cy="1355016"/>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525000"/>
            <a:ext cx="7038900" cy="12189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507989"/>
            <a:ext cx="1037850" cy="1355016"/>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525000"/>
            <a:ext cx="3798900" cy="19908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2630067"/>
            <a:ext cx="3798900" cy="322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6857829"/>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1155700"/>
            <a:ext cx="4587000" cy="4694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507989"/>
            <a:ext cx="1037850" cy="1355016"/>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2211100"/>
            <a:ext cx="3036300" cy="23355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4717333"/>
            <a:ext cx="3036300" cy="674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2262133"/>
            <a:ext cx="3676800" cy="3129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5504636"/>
            <a:ext cx="698925" cy="912853"/>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5740500"/>
            <a:ext cx="6936000" cy="6984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hyperlink" Target="https://link.springer.com/chapter/10.1007/978-3-030-03592-1_13" TargetMode="External"/><Relationship Id="rId4" Type="http://schemas.openxmlformats.org/officeDocument/2006/relationships/hyperlink" Target="https://link.springer.com/chapter/10.1007/978-3-030-34083-4_6" TargetMode="External"/><Relationship Id="rId5" Type="http://schemas.openxmlformats.org/officeDocument/2006/relationships/hyperlink" Target="https://link.springer.com/chapter/10.1007/978-981-16-0171-2_52"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ph type="ctrTitle"/>
          </p:nvPr>
        </p:nvSpPr>
        <p:spPr>
          <a:xfrm>
            <a:off x="2807200" y="195950"/>
            <a:ext cx="6245400" cy="1645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2"/>
              </a:buClr>
              <a:buSzPts val="4800"/>
              <a:buFont typeface="Trebuchet MS"/>
              <a:buNone/>
            </a:pPr>
            <a:r>
              <a:rPr lang="en-US" sz="4800"/>
              <a:t>Decentralized Asset Exchange</a:t>
            </a:r>
            <a:endParaRPr sz="4800"/>
          </a:p>
        </p:txBody>
      </p:sp>
      <p:sp>
        <p:nvSpPr>
          <p:cNvPr id="178" name="Google Shape;178;p16"/>
          <p:cNvSpPr txBox="1"/>
          <p:nvPr>
            <p:ph idx="1" type="subTitle"/>
          </p:nvPr>
        </p:nvSpPr>
        <p:spPr>
          <a:xfrm>
            <a:off x="945950" y="4751625"/>
            <a:ext cx="3901800" cy="1883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t/>
            </a:r>
            <a:endParaRPr sz="1400"/>
          </a:p>
          <a:p>
            <a:pPr indent="0" lvl="0" marL="0" rtl="0" algn="l">
              <a:lnSpc>
                <a:spcPct val="90000"/>
              </a:lnSpc>
              <a:spcBef>
                <a:spcPts val="1000"/>
              </a:spcBef>
              <a:spcAft>
                <a:spcPts val="0"/>
              </a:spcAft>
              <a:buSzPts val="1400"/>
              <a:buNone/>
            </a:pPr>
            <a:r>
              <a:rPr lang="en-US" sz="1400"/>
              <a:t>	Alfrin Samraj P</a:t>
            </a:r>
            <a:endParaRPr sz="1400"/>
          </a:p>
          <a:p>
            <a:pPr indent="0" lvl="0" marL="0" rtl="0" algn="l">
              <a:lnSpc>
                <a:spcPct val="90000"/>
              </a:lnSpc>
              <a:spcBef>
                <a:spcPts val="1000"/>
              </a:spcBef>
              <a:spcAft>
                <a:spcPts val="0"/>
              </a:spcAft>
              <a:buSzPts val="1400"/>
              <a:buNone/>
            </a:pPr>
            <a:r>
              <a:rPr lang="en-US" sz="1400"/>
              <a:t>	312319205006 - Information Technology</a:t>
            </a:r>
            <a:endParaRPr sz="1400"/>
          </a:p>
          <a:p>
            <a:pPr indent="0" lvl="0" marL="0" rtl="0" algn="l">
              <a:lnSpc>
                <a:spcPct val="90000"/>
              </a:lnSpc>
              <a:spcBef>
                <a:spcPts val="1000"/>
              </a:spcBef>
              <a:spcAft>
                <a:spcPts val="0"/>
              </a:spcAft>
              <a:buSzPts val="1400"/>
              <a:buNone/>
            </a:pPr>
            <a:r>
              <a:rPr lang="en-US" sz="1400"/>
              <a:t>	St Joseph’s College of Engineering</a:t>
            </a:r>
            <a:endParaRPr sz="1400"/>
          </a:p>
          <a:p>
            <a:pPr indent="0" lvl="0" marL="0" rtl="0" algn="l">
              <a:lnSpc>
                <a:spcPct val="90000"/>
              </a:lnSpc>
              <a:spcBef>
                <a:spcPts val="1000"/>
              </a:spcBef>
              <a:spcAft>
                <a:spcPts val="0"/>
              </a:spcAft>
              <a:buSzPts val="1400"/>
              <a:buNone/>
            </a:pPr>
            <a:r>
              <a:rPr lang="en-US" sz="1400"/>
              <a:t>	Chennai - 600130</a:t>
            </a:r>
            <a:endParaRPr sz="1400"/>
          </a:p>
        </p:txBody>
      </p:sp>
      <p:sp>
        <p:nvSpPr>
          <p:cNvPr id="179" name="Google Shape;179;p16"/>
          <p:cNvSpPr txBox="1"/>
          <p:nvPr/>
        </p:nvSpPr>
        <p:spPr>
          <a:xfrm>
            <a:off x="5399700" y="3626075"/>
            <a:ext cx="304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0" name="Google Shape;180;p16"/>
          <p:cNvSpPr txBox="1"/>
          <p:nvPr/>
        </p:nvSpPr>
        <p:spPr>
          <a:xfrm>
            <a:off x="5018700" y="4751625"/>
            <a:ext cx="3987300" cy="1883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400"/>
              <a:buFont typeface="Arial"/>
              <a:buNone/>
            </a:pPr>
            <a:r>
              <a:t/>
            </a:r>
            <a:endParaRPr>
              <a:solidFill>
                <a:schemeClr val="lt1"/>
              </a:solidFill>
            </a:endParaRPr>
          </a:p>
          <a:p>
            <a:pPr indent="0" lvl="0" marL="0" rtl="0" algn="l">
              <a:lnSpc>
                <a:spcPct val="90000"/>
              </a:lnSpc>
              <a:spcBef>
                <a:spcPts val="1000"/>
              </a:spcBef>
              <a:spcAft>
                <a:spcPts val="0"/>
              </a:spcAft>
              <a:buClr>
                <a:schemeClr val="dk1"/>
              </a:buClr>
              <a:buSzPts val="1400"/>
              <a:buFont typeface="Arial"/>
              <a:buNone/>
            </a:pPr>
            <a:r>
              <a:rPr lang="en-US">
                <a:solidFill>
                  <a:schemeClr val="lt1"/>
                </a:solidFill>
              </a:rPr>
              <a:t>	Jaicharan S</a:t>
            </a:r>
            <a:endParaRPr>
              <a:solidFill>
                <a:schemeClr val="lt1"/>
              </a:solidFill>
            </a:endParaRPr>
          </a:p>
          <a:p>
            <a:pPr indent="0" lvl="0" marL="0" rtl="0" algn="l">
              <a:lnSpc>
                <a:spcPct val="90000"/>
              </a:lnSpc>
              <a:spcBef>
                <a:spcPts val="1000"/>
              </a:spcBef>
              <a:spcAft>
                <a:spcPts val="0"/>
              </a:spcAft>
              <a:buClr>
                <a:schemeClr val="dk1"/>
              </a:buClr>
              <a:buSzPts val="1400"/>
              <a:buFont typeface="Arial"/>
              <a:buNone/>
            </a:pPr>
            <a:r>
              <a:rPr lang="en-US">
                <a:solidFill>
                  <a:schemeClr val="lt1"/>
                </a:solidFill>
              </a:rPr>
              <a:t>	312319205050 - Information Technology</a:t>
            </a:r>
            <a:endParaRPr>
              <a:solidFill>
                <a:schemeClr val="lt1"/>
              </a:solidFill>
            </a:endParaRPr>
          </a:p>
          <a:p>
            <a:pPr indent="0" lvl="0" marL="0" rtl="0" algn="l">
              <a:lnSpc>
                <a:spcPct val="90000"/>
              </a:lnSpc>
              <a:spcBef>
                <a:spcPts val="1000"/>
              </a:spcBef>
              <a:spcAft>
                <a:spcPts val="0"/>
              </a:spcAft>
              <a:buClr>
                <a:schemeClr val="dk1"/>
              </a:buClr>
              <a:buSzPts val="1400"/>
              <a:buFont typeface="Arial"/>
              <a:buNone/>
            </a:pPr>
            <a:r>
              <a:rPr lang="en-US">
                <a:solidFill>
                  <a:schemeClr val="lt1"/>
                </a:solidFill>
              </a:rPr>
              <a:t>	St Joseph’s College of Engineering</a:t>
            </a:r>
            <a:endParaRPr>
              <a:solidFill>
                <a:schemeClr val="lt1"/>
              </a:solidFill>
            </a:endParaRPr>
          </a:p>
          <a:p>
            <a:pPr indent="0" lvl="0" marL="0" rtl="0" algn="l">
              <a:lnSpc>
                <a:spcPct val="90000"/>
              </a:lnSpc>
              <a:spcBef>
                <a:spcPts val="1000"/>
              </a:spcBef>
              <a:spcAft>
                <a:spcPts val="0"/>
              </a:spcAft>
              <a:buClr>
                <a:schemeClr val="dk1"/>
              </a:buClr>
              <a:buSzPts val="1400"/>
              <a:buFont typeface="Arial"/>
              <a:buNone/>
            </a:pPr>
            <a:r>
              <a:rPr lang="en-US">
                <a:solidFill>
                  <a:schemeClr val="lt1"/>
                </a:solidFill>
              </a:rPr>
              <a:t>	Chennai - 600130</a:t>
            </a:r>
            <a:endParaRPr>
              <a:solidFill>
                <a:schemeClr val="lt1"/>
              </a:solidFill>
            </a:endParaRPr>
          </a:p>
          <a:p>
            <a:pPr indent="0" lvl="0" marL="0" rtl="0" algn="l">
              <a:spcBef>
                <a:spcPts val="0"/>
              </a:spcBef>
              <a:spcAft>
                <a:spcPts val="0"/>
              </a:spcAft>
              <a:buNone/>
            </a:pPr>
            <a:r>
              <a:t/>
            </a:r>
            <a:endParaRPr/>
          </a:p>
        </p:txBody>
      </p:sp>
      <p:sp>
        <p:nvSpPr>
          <p:cNvPr id="181" name="Google Shape;181;p16"/>
          <p:cNvSpPr txBox="1"/>
          <p:nvPr/>
        </p:nvSpPr>
        <p:spPr>
          <a:xfrm>
            <a:off x="3181800" y="2354825"/>
            <a:ext cx="4572000" cy="1883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400"/>
              <a:buFont typeface="Arial"/>
              <a:buNone/>
            </a:pPr>
            <a:r>
              <a:rPr lang="en-US">
                <a:solidFill>
                  <a:schemeClr val="lt1"/>
                </a:solidFill>
              </a:rPr>
              <a:t>	Guided by :</a:t>
            </a:r>
            <a:endParaRPr>
              <a:solidFill>
                <a:schemeClr val="lt1"/>
              </a:solidFill>
            </a:endParaRPr>
          </a:p>
          <a:p>
            <a:pPr indent="0" lvl="0" marL="0" rtl="0" algn="l">
              <a:lnSpc>
                <a:spcPct val="90000"/>
              </a:lnSpc>
              <a:spcBef>
                <a:spcPts val="1000"/>
              </a:spcBef>
              <a:spcAft>
                <a:spcPts val="0"/>
              </a:spcAft>
              <a:buClr>
                <a:schemeClr val="dk1"/>
              </a:buClr>
              <a:buSzPts val="1400"/>
              <a:buFont typeface="Arial"/>
              <a:buNone/>
            </a:pPr>
            <a:r>
              <a:rPr lang="en-US">
                <a:solidFill>
                  <a:schemeClr val="lt1"/>
                </a:solidFill>
              </a:rPr>
              <a:t>	Lathaselvi G</a:t>
            </a:r>
            <a:endParaRPr>
              <a:solidFill>
                <a:schemeClr val="lt1"/>
              </a:solidFill>
            </a:endParaRPr>
          </a:p>
          <a:p>
            <a:pPr indent="0" lvl="0" marL="0" rtl="0" algn="l">
              <a:lnSpc>
                <a:spcPct val="90000"/>
              </a:lnSpc>
              <a:spcBef>
                <a:spcPts val="1000"/>
              </a:spcBef>
              <a:spcAft>
                <a:spcPts val="0"/>
              </a:spcAft>
              <a:buClr>
                <a:schemeClr val="dk1"/>
              </a:buClr>
              <a:buSzPts val="1400"/>
              <a:buFont typeface="Arial"/>
              <a:buNone/>
            </a:pPr>
            <a:r>
              <a:rPr lang="en-US">
                <a:solidFill>
                  <a:schemeClr val="lt1"/>
                </a:solidFill>
              </a:rPr>
              <a:t>	HOD - Information Technology</a:t>
            </a:r>
            <a:endParaRPr>
              <a:solidFill>
                <a:schemeClr val="lt1"/>
              </a:solidFill>
            </a:endParaRPr>
          </a:p>
          <a:p>
            <a:pPr indent="0" lvl="0" marL="0" rtl="0" algn="l">
              <a:lnSpc>
                <a:spcPct val="90000"/>
              </a:lnSpc>
              <a:spcBef>
                <a:spcPts val="1000"/>
              </a:spcBef>
              <a:spcAft>
                <a:spcPts val="0"/>
              </a:spcAft>
              <a:buClr>
                <a:schemeClr val="dk1"/>
              </a:buClr>
              <a:buSzPts val="1400"/>
              <a:buFont typeface="Arial"/>
              <a:buNone/>
            </a:pPr>
            <a:r>
              <a:rPr lang="en-US">
                <a:solidFill>
                  <a:schemeClr val="lt1"/>
                </a:solidFill>
              </a:rPr>
              <a:t>	St Joseph’s College of Engineering</a:t>
            </a:r>
            <a:endParaRPr>
              <a:solidFill>
                <a:schemeClr val="lt1"/>
              </a:solidFill>
            </a:endParaRPr>
          </a:p>
          <a:p>
            <a:pPr indent="0" lvl="0" marL="0" rtl="0" algn="l">
              <a:lnSpc>
                <a:spcPct val="90000"/>
              </a:lnSpc>
              <a:spcBef>
                <a:spcPts val="1000"/>
              </a:spcBef>
              <a:spcAft>
                <a:spcPts val="0"/>
              </a:spcAft>
              <a:buClr>
                <a:schemeClr val="dk1"/>
              </a:buClr>
              <a:buSzPts val="1400"/>
              <a:buFont typeface="Arial"/>
              <a:buNone/>
            </a:pPr>
            <a:r>
              <a:rPr lang="en-US">
                <a:solidFill>
                  <a:schemeClr val="lt1"/>
                </a:solidFill>
              </a:rPr>
              <a:t>	Chennai - 600130</a:t>
            </a:r>
            <a:endParaRPr>
              <a:solidFill>
                <a:schemeClr val="lt1"/>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5"/>
          <p:cNvSpPr txBox="1"/>
          <p:nvPr>
            <p:ph type="title"/>
          </p:nvPr>
        </p:nvSpPr>
        <p:spPr>
          <a:xfrm>
            <a:off x="333375" y="542926"/>
            <a:ext cx="8410500" cy="535500"/>
          </a:xfrm>
          <a:prstGeom prst="rect">
            <a:avLst/>
          </a:prstGeom>
          <a:noFill/>
          <a:ln>
            <a:noFill/>
          </a:ln>
        </p:spPr>
        <p:txBody>
          <a:bodyPr anchorCtr="0" anchor="t" bIns="45700" lIns="91425" spcFirstLastPara="1" rIns="91425" wrap="square" tIns="45700">
            <a:spAutoFit/>
          </a:bodyPr>
          <a:lstStyle/>
          <a:p>
            <a:pPr indent="0" lvl="0" marL="0" rtl="0" algn="ctr">
              <a:lnSpc>
                <a:spcPct val="90000"/>
              </a:lnSpc>
              <a:spcBef>
                <a:spcPts val="0"/>
              </a:spcBef>
              <a:spcAft>
                <a:spcPts val="0"/>
              </a:spcAft>
              <a:buClr>
                <a:schemeClr val="lt1"/>
              </a:buClr>
              <a:buSzPts val="3200"/>
              <a:buFont typeface="Trebuchet MS"/>
              <a:buNone/>
            </a:pPr>
            <a:r>
              <a:rPr lang="en-US"/>
              <a:t>Advantages of </a:t>
            </a:r>
            <a:r>
              <a:rPr lang="en-US"/>
              <a:t>Proposed System</a:t>
            </a:r>
            <a:endParaRPr/>
          </a:p>
        </p:txBody>
      </p:sp>
      <p:sp>
        <p:nvSpPr>
          <p:cNvPr id="237" name="Google Shape;237;p25"/>
          <p:cNvSpPr txBox="1"/>
          <p:nvPr>
            <p:ph idx="1" type="body"/>
          </p:nvPr>
        </p:nvSpPr>
        <p:spPr>
          <a:xfrm>
            <a:off x="87000" y="1609375"/>
            <a:ext cx="8857800" cy="4654500"/>
          </a:xfrm>
          <a:prstGeom prst="rect">
            <a:avLst/>
          </a:prstGeom>
          <a:noFill/>
          <a:ln>
            <a:noFill/>
          </a:ln>
        </p:spPr>
        <p:txBody>
          <a:bodyPr anchorCtr="0" anchor="t" bIns="45700" lIns="91425" spcFirstLastPara="1" rIns="91425" wrap="square" tIns="45700">
            <a:normAutofit/>
          </a:bodyPr>
          <a:lstStyle/>
          <a:p>
            <a:pPr indent="0" lvl="0" marL="0" rtl="0" algn="just">
              <a:lnSpc>
                <a:spcPct val="200000"/>
              </a:lnSpc>
              <a:spcBef>
                <a:spcPts val="600"/>
              </a:spcBef>
              <a:spcAft>
                <a:spcPts val="0"/>
              </a:spcAft>
              <a:buNone/>
            </a:pPr>
            <a:r>
              <a:rPr lang="en-US" sz="1600">
                <a:latin typeface="Times New Roman"/>
                <a:ea typeface="Times New Roman"/>
                <a:cs typeface="Times New Roman"/>
                <a:sym typeface="Times New Roman"/>
              </a:rPr>
              <a:t>Blockchain is a powerful technology that has the potential to revolutionize cross-border payments. High-quality features such as transparency, enhanced security, data immutability, automatic smart contract execution would help to face the challenges associated with conventional cross-border transactions.</a:t>
            </a:r>
            <a:endParaRPr sz="1600">
              <a:latin typeface="Times New Roman"/>
              <a:ea typeface="Times New Roman"/>
              <a:cs typeface="Times New Roman"/>
              <a:sym typeface="Times New Roman"/>
            </a:endParaRPr>
          </a:p>
          <a:p>
            <a:pPr indent="-330200" lvl="0" marL="457200" rtl="0" algn="just">
              <a:lnSpc>
                <a:spcPct val="200000"/>
              </a:lnSpc>
              <a:spcBef>
                <a:spcPts val="600"/>
              </a:spcBef>
              <a:spcAft>
                <a:spcPts val="0"/>
              </a:spcAft>
              <a:buSzPts val="1600"/>
              <a:buFont typeface="Times New Roman"/>
              <a:buChar char="●"/>
            </a:pPr>
            <a:r>
              <a:rPr lang="en-US" sz="1600">
                <a:latin typeface="Times New Roman"/>
                <a:ea typeface="Times New Roman"/>
                <a:cs typeface="Times New Roman"/>
                <a:sym typeface="Times New Roman"/>
              </a:rPr>
              <a:t>Fast and secure transactions</a:t>
            </a:r>
            <a:endParaRPr sz="1600">
              <a:latin typeface="Times New Roman"/>
              <a:ea typeface="Times New Roman"/>
              <a:cs typeface="Times New Roman"/>
              <a:sym typeface="Times New Roman"/>
            </a:endParaRPr>
          </a:p>
          <a:p>
            <a:pPr indent="-330200" lvl="0" marL="457200" rtl="0" algn="just">
              <a:lnSpc>
                <a:spcPct val="2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Easy global payments</a:t>
            </a:r>
            <a:endParaRPr sz="1600">
              <a:latin typeface="Times New Roman"/>
              <a:ea typeface="Times New Roman"/>
              <a:cs typeface="Times New Roman"/>
              <a:sym typeface="Times New Roman"/>
            </a:endParaRPr>
          </a:p>
          <a:p>
            <a:pPr indent="-330200" lvl="0" marL="457200" rtl="0" algn="just">
              <a:lnSpc>
                <a:spcPct val="2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Avoids </a:t>
            </a:r>
            <a:r>
              <a:rPr lang="en-US" sz="1600">
                <a:latin typeface="Times New Roman"/>
                <a:ea typeface="Times New Roman"/>
                <a:cs typeface="Times New Roman"/>
                <a:sym typeface="Times New Roman"/>
              </a:rPr>
              <a:t>friction</a:t>
            </a:r>
            <a:r>
              <a:rPr lang="en-US" sz="1600">
                <a:latin typeface="Times New Roman"/>
                <a:ea typeface="Times New Roman"/>
                <a:cs typeface="Times New Roman"/>
                <a:sym typeface="Times New Roman"/>
              </a:rPr>
              <a:t> among intermediaries</a:t>
            </a:r>
            <a:endParaRPr sz="1600">
              <a:latin typeface="Times New Roman"/>
              <a:ea typeface="Times New Roman"/>
              <a:cs typeface="Times New Roman"/>
              <a:sym typeface="Times New Roman"/>
            </a:endParaRPr>
          </a:p>
          <a:p>
            <a:pPr indent="-330200" lvl="0" marL="457200" rtl="0" algn="just">
              <a:lnSpc>
                <a:spcPct val="2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Low transaction fees as it cuts operational cost</a:t>
            </a:r>
            <a:endParaRPr sz="1600">
              <a:latin typeface="Times New Roman"/>
              <a:ea typeface="Times New Roman"/>
              <a:cs typeface="Times New Roman"/>
              <a:sym typeface="Times New Roman"/>
            </a:endParaRPr>
          </a:p>
          <a:p>
            <a:pPr indent="-330200" lvl="0" marL="457200" rtl="0" algn="just">
              <a:lnSpc>
                <a:spcPct val="2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More </a:t>
            </a:r>
            <a:r>
              <a:rPr lang="en-US" sz="1600">
                <a:latin typeface="Times New Roman"/>
                <a:ea typeface="Times New Roman"/>
                <a:cs typeface="Times New Roman"/>
                <a:sym typeface="Times New Roman"/>
              </a:rPr>
              <a:t>secure</a:t>
            </a:r>
            <a:r>
              <a:rPr lang="en-US" sz="1600">
                <a:latin typeface="Times New Roman"/>
                <a:ea typeface="Times New Roman"/>
                <a:cs typeface="Times New Roman"/>
                <a:sym typeface="Times New Roman"/>
              </a:rPr>
              <a:t> and </a:t>
            </a:r>
            <a:r>
              <a:rPr lang="en-US" sz="1600">
                <a:latin typeface="Times New Roman"/>
                <a:ea typeface="Times New Roman"/>
                <a:cs typeface="Times New Roman"/>
                <a:sym typeface="Times New Roman"/>
              </a:rPr>
              <a:t>transparent</a:t>
            </a:r>
            <a:r>
              <a:rPr lang="en-US" sz="1600">
                <a:latin typeface="Times New Roman"/>
                <a:ea typeface="Times New Roman"/>
                <a:cs typeface="Times New Roman"/>
                <a:sym typeface="Times New Roman"/>
              </a:rPr>
              <a:t> money transfer.</a:t>
            </a:r>
            <a:endParaRPr sz="16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333375" y="542926"/>
            <a:ext cx="8410500" cy="535500"/>
          </a:xfrm>
          <a:prstGeom prst="rect">
            <a:avLst/>
          </a:prstGeom>
          <a:noFill/>
          <a:ln>
            <a:noFill/>
          </a:ln>
        </p:spPr>
        <p:txBody>
          <a:bodyPr anchorCtr="0" anchor="t" bIns="45700" lIns="91425" spcFirstLastPara="1" rIns="91425" wrap="square" tIns="45700">
            <a:spAutoFit/>
          </a:bodyPr>
          <a:lstStyle/>
          <a:p>
            <a:pPr indent="0" lvl="0" marL="0" rtl="0" algn="ctr">
              <a:lnSpc>
                <a:spcPct val="90000"/>
              </a:lnSpc>
              <a:spcBef>
                <a:spcPts val="0"/>
              </a:spcBef>
              <a:spcAft>
                <a:spcPts val="0"/>
              </a:spcAft>
              <a:buClr>
                <a:schemeClr val="lt1"/>
              </a:buClr>
              <a:buSzPts val="3200"/>
              <a:buFont typeface="Trebuchet MS"/>
              <a:buNone/>
            </a:pPr>
            <a:r>
              <a:rPr lang="en-US"/>
              <a:t>Proposed Architecture Diagram</a:t>
            </a:r>
            <a:endParaRPr/>
          </a:p>
        </p:txBody>
      </p:sp>
      <p:sp>
        <p:nvSpPr>
          <p:cNvPr id="243" name="Google Shape;243;p26"/>
          <p:cNvSpPr txBox="1"/>
          <p:nvPr>
            <p:ph idx="1" type="body"/>
          </p:nvPr>
        </p:nvSpPr>
        <p:spPr>
          <a:xfrm flipH="1">
            <a:off x="-4219226" y="5883100"/>
            <a:ext cx="3042600" cy="293700"/>
          </a:xfrm>
          <a:prstGeom prst="rect">
            <a:avLst/>
          </a:prstGeom>
          <a:noFill/>
          <a:ln>
            <a:noFill/>
          </a:ln>
        </p:spPr>
        <p:txBody>
          <a:bodyPr anchorCtr="0" anchor="t" bIns="45700" lIns="91425" spcFirstLastPara="1" rIns="91425" wrap="square" tIns="45700">
            <a:normAutofit/>
          </a:bodyPr>
          <a:lstStyle/>
          <a:p>
            <a:pPr indent="-228600" lvl="1" marL="685800" rtl="0" algn="l">
              <a:lnSpc>
                <a:spcPct val="200000"/>
              </a:lnSpc>
              <a:spcBef>
                <a:spcPts val="500"/>
              </a:spcBef>
              <a:spcAft>
                <a:spcPts val="1200"/>
              </a:spcAft>
              <a:buSzPts val="2400"/>
              <a:buNone/>
            </a:pPr>
            <a:r>
              <a:t/>
            </a:r>
            <a:endParaRPr/>
          </a:p>
        </p:txBody>
      </p:sp>
      <p:pic>
        <p:nvPicPr>
          <p:cNvPr id="244" name="Google Shape;244;p26"/>
          <p:cNvPicPr preferRelativeResize="0"/>
          <p:nvPr/>
        </p:nvPicPr>
        <p:blipFill>
          <a:blip r:embed="rId3">
            <a:alphaModFix/>
          </a:blip>
          <a:stretch>
            <a:fillRect/>
          </a:stretch>
        </p:blipFill>
        <p:spPr>
          <a:xfrm>
            <a:off x="433750" y="2455950"/>
            <a:ext cx="8276501" cy="282270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txBox="1"/>
          <p:nvPr>
            <p:ph type="title"/>
          </p:nvPr>
        </p:nvSpPr>
        <p:spPr>
          <a:xfrm>
            <a:off x="333375" y="542926"/>
            <a:ext cx="8410500" cy="535500"/>
          </a:xfrm>
          <a:prstGeom prst="rect">
            <a:avLst/>
          </a:prstGeom>
          <a:noFill/>
          <a:ln>
            <a:noFill/>
          </a:ln>
        </p:spPr>
        <p:txBody>
          <a:bodyPr anchorCtr="0" anchor="t" bIns="45700" lIns="91425" spcFirstLastPara="1" rIns="91425" wrap="square" tIns="45700">
            <a:spAutoFit/>
          </a:bodyPr>
          <a:lstStyle/>
          <a:p>
            <a:pPr indent="0" lvl="0" marL="0" rtl="0" algn="ctr">
              <a:lnSpc>
                <a:spcPct val="90000"/>
              </a:lnSpc>
              <a:spcBef>
                <a:spcPts val="0"/>
              </a:spcBef>
              <a:spcAft>
                <a:spcPts val="0"/>
              </a:spcAft>
              <a:buClr>
                <a:schemeClr val="lt1"/>
              </a:buClr>
              <a:buSzPts val="3200"/>
              <a:buFont typeface="Trebuchet MS"/>
              <a:buNone/>
            </a:pPr>
            <a:r>
              <a:rPr lang="en-US"/>
              <a:t>List of Modules</a:t>
            </a:r>
            <a:endParaRPr/>
          </a:p>
        </p:txBody>
      </p:sp>
      <p:sp>
        <p:nvSpPr>
          <p:cNvPr id="250" name="Google Shape;250;p27"/>
          <p:cNvSpPr txBox="1"/>
          <p:nvPr>
            <p:ph idx="1" type="body"/>
          </p:nvPr>
        </p:nvSpPr>
        <p:spPr>
          <a:xfrm>
            <a:off x="332524" y="1825625"/>
            <a:ext cx="8411400" cy="4351200"/>
          </a:xfrm>
          <a:prstGeom prst="rect">
            <a:avLst/>
          </a:prstGeom>
          <a:noFill/>
          <a:ln>
            <a:noFill/>
          </a:ln>
        </p:spPr>
        <p:txBody>
          <a:bodyPr anchorCtr="0" anchor="ctr" bIns="45700" lIns="91425" spcFirstLastPara="1" rIns="91425" wrap="square" tIns="45700">
            <a:noAutofit/>
          </a:bodyPr>
          <a:lstStyle/>
          <a:p>
            <a:pPr indent="0" lvl="0" marL="0" rtl="0" algn="just">
              <a:lnSpc>
                <a:spcPct val="200000"/>
              </a:lnSpc>
              <a:spcBef>
                <a:spcPts val="0"/>
              </a:spcBef>
              <a:spcAft>
                <a:spcPts val="0"/>
              </a:spcAft>
              <a:buSzPts val="2800"/>
              <a:buNone/>
            </a:pPr>
            <a:r>
              <a:t/>
            </a:r>
            <a:endParaRPr sz="2000">
              <a:latin typeface="Times New Roman"/>
              <a:ea typeface="Times New Roman"/>
              <a:cs typeface="Times New Roman"/>
              <a:sym typeface="Times New Roman"/>
            </a:endParaRPr>
          </a:p>
          <a:p>
            <a:pPr indent="-191135" lvl="0" marL="228600" rtl="0" algn="just">
              <a:lnSpc>
                <a:spcPct val="200000"/>
              </a:lnSpc>
              <a:spcBef>
                <a:spcPts val="1000"/>
              </a:spcBef>
              <a:spcAft>
                <a:spcPts val="0"/>
              </a:spcAft>
              <a:buSzPts val="2000"/>
              <a:buFont typeface="Noto Sans Symbols"/>
              <a:buChar char="❑"/>
            </a:pPr>
            <a:r>
              <a:rPr lang="en-US" sz="2000">
                <a:latin typeface="Times New Roman"/>
                <a:ea typeface="Times New Roman"/>
                <a:cs typeface="Times New Roman"/>
                <a:sym typeface="Times New Roman"/>
              </a:rPr>
              <a:t> 	Stellar Network module</a:t>
            </a:r>
            <a:endParaRPr sz="2000">
              <a:latin typeface="Times New Roman"/>
              <a:ea typeface="Times New Roman"/>
              <a:cs typeface="Times New Roman"/>
              <a:sym typeface="Times New Roman"/>
            </a:endParaRPr>
          </a:p>
          <a:p>
            <a:pPr indent="-191135" lvl="0" marL="228600" rtl="0" algn="just">
              <a:lnSpc>
                <a:spcPct val="200000"/>
              </a:lnSpc>
              <a:spcBef>
                <a:spcPts val="1000"/>
              </a:spcBef>
              <a:spcAft>
                <a:spcPts val="0"/>
              </a:spcAft>
              <a:buSzPts val="2000"/>
              <a:buFont typeface="Noto Sans Symbols"/>
              <a:buChar char="❑"/>
            </a:pPr>
            <a:r>
              <a:rPr lang="en-US" sz="2000">
                <a:latin typeface="Times New Roman"/>
                <a:ea typeface="Times New Roman"/>
                <a:cs typeface="Times New Roman"/>
                <a:sym typeface="Times New Roman"/>
              </a:rPr>
              <a:t>    Account module</a:t>
            </a:r>
            <a:endParaRPr sz="2000">
              <a:latin typeface="Times New Roman"/>
              <a:ea typeface="Times New Roman"/>
              <a:cs typeface="Times New Roman"/>
              <a:sym typeface="Times New Roman"/>
            </a:endParaRPr>
          </a:p>
          <a:p>
            <a:pPr indent="-177800" lvl="0" marL="228600" rtl="0" algn="just">
              <a:lnSpc>
                <a:spcPct val="2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    Asset module</a:t>
            </a:r>
            <a:endParaRPr sz="2000">
              <a:latin typeface="Times New Roman"/>
              <a:ea typeface="Times New Roman"/>
              <a:cs typeface="Times New Roman"/>
              <a:sym typeface="Times New Roman"/>
            </a:endParaRPr>
          </a:p>
          <a:p>
            <a:pPr indent="-177800" lvl="0" marL="228600" rtl="0" algn="just">
              <a:lnSpc>
                <a:spcPct val="2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    Front end site module</a:t>
            </a:r>
            <a:endParaRPr sz="2000">
              <a:latin typeface="Times New Roman"/>
              <a:ea typeface="Times New Roman"/>
              <a:cs typeface="Times New Roman"/>
              <a:sym typeface="Times New Roman"/>
            </a:endParaRPr>
          </a:p>
          <a:p>
            <a:pPr indent="-177800" lvl="0" marL="228600" rtl="0" algn="just">
              <a:lnSpc>
                <a:spcPct val="2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    KYC/AML verification module</a:t>
            </a:r>
            <a:endParaRPr sz="2000">
              <a:latin typeface="Times New Roman"/>
              <a:ea typeface="Times New Roman"/>
              <a:cs typeface="Times New Roman"/>
              <a:sym typeface="Times New Roman"/>
            </a:endParaRPr>
          </a:p>
          <a:p>
            <a:pPr indent="0" lvl="0" marL="0" rtl="0" algn="just">
              <a:lnSpc>
                <a:spcPct val="200000"/>
              </a:lnSpc>
              <a:spcBef>
                <a:spcPts val="100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333375" y="542926"/>
            <a:ext cx="8410500" cy="535500"/>
          </a:xfrm>
          <a:prstGeom prst="rect">
            <a:avLst/>
          </a:prstGeom>
          <a:noFill/>
          <a:ln>
            <a:noFill/>
          </a:ln>
        </p:spPr>
        <p:txBody>
          <a:bodyPr anchorCtr="0" anchor="t" bIns="45700" lIns="91425" spcFirstLastPara="1" rIns="91425" wrap="square" tIns="45700">
            <a:spAutoFit/>
          </a:bodyPr>
          <a:lstStyle/>
          <a:p>
            <a:pPr indent="0" lvl="0" marL="0" rtl="0" algn="ctr">
              <a:lnSpc>
                <a:spcPct val="90000"/>
              </a:lnSpc>
              <a:spcBef>
                <a:spcPts val="0"/>
              </a:spcBef>
              <a:spcAft>
                <a:spcPts val="0"/>
              </a:spcAft>
              <a:buClr>
                <a:schemeClr val="lt1"/>
              </a:buClr>
              <a:buSzPts val="3200"/>
              <a:buFont typeface="Trebuchet MS"/>
              <a:buNone/>
            </a:pPr>
            <a:r>
              <a:rPr lang="en-US"/>
              <a:t>STELLAR NETWORK</a:t>
            </a:r>
            <a:endParaRPr/>
          </a:p>
        </p:txBody>
      </p:sp>
      <p:sp>
        <p:nvSpPr>
          <p:cNvPr id="256" name="Google Shape;256;p28"/>
          <p:cNvSpPr txBox="1"/>
          <p:nvPr>
            <p:ph idx="1" type="body"/>
          </p:nvPr>
        </p:nvSpPr>
        <p:spPr>
          <a:xfrm>
            <a:off x="332524" y="1825625"/>
            <a:ext cx="8411400" cy="43512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500"/>
              </a:spcBef>
              <a:spcAft>
                <a:spcPts val="0"/>
              </a:spcAft>
              <a:buNone/>
            </a:pPr>
            <a:r>
              <a:rPr lang="en-US" sz="1600">
                <a:latin typeface="Times New Roman"/>
                <a:ea typeface="Times New Roman"/>
                <a:cs typeface="Times New Roman"/>
                <a:sym typeface="Times New Roman"/>
              </a:rPr>
              <a:t>Launch a  Stellar network that contains a single blockchain node and a single client/server. The blockchain node in Stellar is called Stellar Core, while the client-server is called Horizon. Horizon is a client API server that extends a suite of handful endpoints, allowing application developers to view transaction data and statistics, and to submit transactions to the core blockchain node. Similar to web3-js, Stellar has a JavaScript SDK that allows us to build requests in order to interact with Horizon. Stellar provides a handy Docker image that can be used to quickly launch an ephemeral (temporary) or persistent (permanent) container for implementing the Stellar network. The Docker container contains an instance of Stellar Core, an instance of Horizon, installed dependencies such as PostgreSQL, and a Go environment. </a:t>
            </a:r>
            <a:endParaRPr sz="1600">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t/>
            </a:r>
            <a:endParaRPr sz="1600">
              <a:latin typeface="Times New Roman"/>
              <a:ea typeface="Times New Roman"/>
              <a:cs typeface="Times New Roman"/>
              <a:sym typeface="Times New Roman"/>
            </a:endParaRPr>
          </a:p>
          <a:p>
            <a:pPr indent="0" lvl="1" marL="0" rtl="0" algn="l">
              <a:lnSpc>
                <a:spcPct val="200000"/>
              </a:lnSpc>
              <a:spcBef>
                <a:spcPts val="1200"/>
              </a:spcBef>
              <a:spcAft>
                <a:spcPts val="0"/>
              </a:spcAft>
              <a:buSzPts val="2400"/>
              <a:buNone/>
            </a:pPr>
            <a:r>
              <a:t/>
            </a:r>
            <a:endParaRPr sz="1600">
              <a:highlight>
                <a:schemeClr val="lt1"/>
              </a:highlight>
              <a:latin typeface="Times New Roman"/>
              <a:ea typeface="Times New Roman"/>
              <a:cs typeface="Times New Roman"/>
              <a:sym typeface="Times New Roman"/>
            </a:endParaRPr>
          </a:p>
          <a:p>
            <a:pPr indent="0" lvl="1" marL="0" rtl="0" algn="just">
              <a:lnSpc>
                <a:spcPct val="200000"/>
              </a:lnSpc>
              <a:spcBef>
                <a:spcPts val="1200"/>
              </a:spcBef>
              <a:spcAft>
                <a:spcPts val="1200"/>
              </a:spcAft>
              <a:buSzPts val="2400"/>
              <a:buNone/>
            </a:pPr>
            <a:r>
              <a:t/>
            </a:r>
            <a:endParaRPr sz="16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333375" y="542926"/>
            <a:ext cx="8410500" cy="535500"/>
          </a:xfrm>
          <a:prstGeom prst="rect">
            <a:avLst/>
          </a:prstGeom>
          <a:noFill/>
          <a:ln>
            <a:noFill/>
          </a:ln>
        </p:spPr>
        <p:txBody>
          <a:bodyPr anchorCtr="0" anchor="t" bIns="45700" lIns="91425" spcFirstLastPara="1" rIns="91425" wrap="square" tIns="45700">
            <a:spAutoFit/>
          </a:bodyPr>
          <a:lstStyle/>
          <a:p>
            <a:pPr indent="0" lvl="0" marL="0" rtl="0" algn="ctr">
              <a:lnSpc>
                <a:spcPct val="90000"/>
              </a:lnSpc>
              <a:spcBef>
                <a:spcPts val="0"/>
              </a:spcBef>
              <a:spcAft>
                <a:spcPts val="0"/>
              </a:spcAft>
              <a:buClr>
                <a:schemeClr val="lt1"/>
              </a:buClr>
              <a:buSzPts val="3200"/>
              <a:buFont typeface="Trebuchet MS"/>
              <a:buNone/>
            </a:pPr>
            <a:r>
              <a:rPr lang="en-US"/>
              <a:t>ACCOUNT</a:t>
            </a:r>
            <a:endParaRPr/>
          </a:p>
        </p:txBody>
      </p:sp>
      <p:sp>
        <p:nvSpPr>
          <p:cNvPr id="262" name="Google Shape;262;p29"/>
          <p:cNvSpPr txBox="1"/>
          <p:nvPr>
            <p:ph idx="1" type="body"/>
          </p:nvPr>
        </p:nvSpPr>
        <p:spPr>
          <a:xfrm>
            <a:off x="332525" y="1505600"/>
            <a:ext cx="8411400" cy="4671300"/>
          </a:xfrm>
          <a:prstGeom prst="rect">
            <a:avLst/>
          </a:prstGeom>
          <a:noFill/>
          <a:ln>
            <a:noFill/>
          </a:ln>
        </p:spPr>
        <p:txBody>
          <a:bodyPr anchorCtr="0" anchor="t" bIns="45700" lIns="91425" spcFirstLastPara="1" rIns="91425" wrap="square" tIns="45700">
            <a:noAutofit/>
          </a:bodyPr>
          <a:lstStyle/>
          <a:p>
            <a:pPr indent="0" lvl="0" marL="0" rtl="0" algn="just">
              <a:lnSpc>
                <a:spcPct val="200000"/>
              </a:lnSpc>
              <a:spcBef>
                <a:spcPts val="600"/>
              </a:spcBef>
              <a:spcAft>
                <a:spcPts val="0"/>
              </a:spcAft>
              <a:buNone/>
            </a:pPr>
            <a:r>
              <a:rPr lang="en-US" sz="1600">
                <a:latin typeface="Times New Roman"/>
                <a:ea typeface="Times New Roman"/>
                <a:cs typeface="Times New Roman"/>
                <a:sym typeface="Times New Roman"/>
              </a:rPr>
              <a:t>To create our assets and exchange, we need to create our user accounts. Stellar accounts are similar to Ethereum accounts, and they allow users to interact with the Stellar network through transactions. They contain a public key (Account ID) and a secret key or private key, which is used to sign transactions submitted to the ledger. The stellar-sdk provides a utility called Keypair.random, which generates a random ed25519 public-private key pair that can be used as a Stellar account. For a public private key pair to be a valid account on the Stellar network, it needs a minimum balance of 20 lumens. To create an account on our private network, we'll generate a new public-private key pair and fund it with a balance of more than 20 lumens. The Stellar network also requires accounts to submit a "fee" to the network for every transaction, which is paid in lumens. To enable our accounts to create assets and trade, we'll transfer 100,000 lumens to each of the newly generated accounts.</a:t>
            </a:r>
            <a:endParaRPr sz="1600">
              <a:latin typeface="Times New Roman"/>
              <a:ea typeface="Times New Roman"/>
              <a:cs typeface="Times New Roman"/>
              <a:sym typeface="Times New Roman"/>
            </a:endParaRPr>
          </a:p>
          <a:p>
            <a:pPr indent="0" lvl="0" marL="0" rtl="0" algn="just">
              <a:lnSpc>
                <a:spcPct val="200000"/>
              </a:lnSpc>
              <a:spcBef>
                <a:spcPts val="60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0"/>
          <p:cNvSpPr txBox="1"/>
          <p:nvPr>
            <p:ph type="title"/>
          </p:nvPr>
        </p:nvSpPr>
        <p:spPr>
          <a:xfrm>
            <a:off x="333375" y="542926"/>
            <a:ext cx="8410500" cy="535500"/>
          </a:xfrm>
          <a:prstGeom prst="rect">
            <a:avLst/>
          </a:prstGeom>
          <a:noFill/>
          <a:ln>
            <a:noFill/>
          </a:ln>
        </p:spPr>
        <p:txBody>
          <a:bodyPr anchorCtr="0" anchor="t" bIns="45700" lIns="91425" spcFirstLastPara="1" rIns="91425" wrap="square" tIns="45700">
            <a:spAutoFit/>
          </a:bodyPr>
          <a:lstStyle/>
          <a:p>
            <a:pPr indent="0" lvl="0" marL="0" rtl="0" algn="ctr">
              <a:lnSpc>
                <a:spcPct val="90000"/>
              </a:lnSpc>
              <a:spcBef>
                <a:spcPts val="0"/>
              </a:spcBef>
              <a:spcAft>
                <a:spcPts val="0"/>
              </a:spcAft>
              <a:buClr>
                <a:schemeClr val="lt1"/>
              </a:buClr>
              <a:buSzPts val="3200"/>
              <a:buFont typeface="Trebuchet MS"/>
              <a:buNone/>
            </a:pPr>
            <a:r>
              <a:rPr lang="en-US"/>
              <a:t>ASSET</a:t>
            </a:r>
            <a:endParaRPr/>
          </a:p>
        </p:txBody>
      </p:sp>
      <p:sp>
        <p:nvSpPr>
          <p:cNvPr id="268" name="Google Shape;268;p30"/>
          <p:cNvSpPr txBox="1"/>
          <p:nvPr>
            <p:ph idx="1" type="body"/>
          </p:nvPr>
        </p:nvSpPr>
        <p:spPr>
          <a:xfrm>
            <a:off x="332524" y="1825625"/>
            <a:ext cx="8411400" cy="4351200"/>
          </a:xfrm>
          <a:prstGeom prst="rect">
            <a:avLst/>
          </a:prstGeom>
          <a:noFill/>
          <a:ln>
            <a:noFill/>
          </a:ln>
        </p:spPr>
        <p:txBody>
          <a:bodyPr anchorCtr="0" anchor="t" bIns="45700" lIns="91425" spcFirstLastPara="1" rIns="91425" wrap="square" tIns="45700">
            <a:noAutofit/>
          </a:bodyPr>
          <a:lstStyle/>
          <a:p>
            <a:pPr indent="0" lvl="0" marL="0" rtl="0" algn="just">
              <a:lnSpc>
                <a:spcPct val="200000"/>
              </a:lnSpc>
              <a:spcBef>
                <a:spcPts val="600"/>
              </a:spcBef>
              <a:spcAft>
                <a:spcPts val="0"/>
              </a:spcAft>
              <a:buNone/>
            </a:pPr>
            <a:r>
              <a:rPr lang="en-US" sz="1600">
                <a:latin typeface="Times New Roman"/>
                <a:ea typeface="Times New Roman"/>
                <a:cs typeface="Times New Roman"/>
                <a:sym typeface="Times New Roman"/>
              </a:rPr>
              <a:t>To create the currency assets on our private network for trading. You simply need to use the Asset method of the Stellar SDK. The Asset method has two input parameters—asset code and issuer account. Creating an asset object on the Stellar network is an easy affair. The asset code is an alphanumeric code, used to refer to the asset. The issuer account is the account used to create the asset. To create new assets on a network, we need to carry out the following three steps in order:</a:t>
            </a:r>
            <a:endParaRPr sz="1600">
              <a:latin typeface="Times New Roman"/>
              <a:ea typeface="Times New Roman"/>
              <a:cs typeface="Times New Roman"/>
              <a:sym typeface="Times New Roman"/>
            </a:endParaRPr>
          </a:p>
          <a:p>
            <a:pPr indent="0" lvl="0" marL="0" rtl="0" algn="just">
              <a:lnSpc>
                <a:spcPct val="200000"/>
              </a:lnSpc>
              <a:spcBef>
                <a:spcPts val="600"/>
              </a:spcBef>
              <a:spcAft>
                <a:spcPts val="0"/>
              </a:spcAft>
              <a:buNone/>
            </a:pPr>
            <a:r>
              <a:rPr lang="en-US" sz="1600">
                <a:latin typeface="Times New Roman"/>
                <a:ea typeface="Times New Roman"/>
                <a:cs typeface="Times New Roman"/>
                <a:sym typeface="Times New Roman"/>
              </a:rPr>
              <a:t>1. Create a new asset object</a:t>
            </a:r>
            <a:endParaRPr sz="1600">
              <a:latin typeface="Times New Roman"/>
              <a:ea typeface="Times New Roman"/>
              <a:cs typeface="Times New Roman"/>
              <a:sym typeface="Times New Roman"/>
            </a:endParaRPr>
          </a:p>
          <a:p>
            <a:pPr indent="0" lvl="0" marL="0" rtl="0" algn="just">
              <a:lnSpc>
                <a:spcPct val="200000"/>
              </a:lnSpc>
              <a:spcBef>
                <a:spcPts val="600"/>
              </a:spcBef>
              <a:spcAft>
                <a:spcPts val="0"/>
              </a:spcAft>
              <a:buNone/>
            </a:pPr>
            <a:r>
              <a:rPr lang="en-US" sz="1600">
                <a:latin typeface="Times New Roman"/>
                <a:ea typeface="Times New Roman"/>
                <a:cs typeface="Times New Roman"/>
                <a:sym typeface="Times New Roman"/>
              </a:rPr>
              <a:t>2. Extend trustlines to the receiving accounts</a:t>
            </a:r>
            <a:endParaRPr sz="1600">
              <a:latin typeface="Times New Roman"/>
              <a:ea typeface="Times New Roman"/>
              <a:cs typeface="Times New Roman"/>
              <a:sym typeface="Times New Roman"/>
            </a:endParaRPr>
          </a:p>
          <a:p>
            <a:pPr indent="0" lvl="0" marL="0" rtl="0" algn="just">
              <a:lnSpc>
                <a:spcPct val="200000"/>
              </a:lnSpc>
              <a:spcBef>
                <a:spcPts val="600"/>
              </a:spcBef>
              <a:spcAft>
                <a:spcPts val="0"/>
              </a:spcAft>
              <a:buNone/>
            </a:pPr>
            <a:r>
              <a:rPr lang="en-US" sz="1600">
                <a:latin typeface="Times New Roman"/>
                <a:ea typeface="Times New Roman"/>
                <a:cs typeface="Times New Roman"/>
                <a:sym typeface="Times New Roman"/>
              </a:rPr>
              <a:t>3. Transfer the assets from the issuing account.</a:t>
            </a:r>
            <a:endParaRPr sz="1600">
              <a:latin typeface="Times New Roman"/>
              <a:ea typeface="Times New Roman"/>
              <a:cs typeface="Times New Roman"/>
              <a:sym typeface="Times New Roman"/>
            </a:endParaRPr>
          </a:p>
          <a:p>
            <a:pPr indent="0" lvl="0" marL="0" rtl="0" algn="just">
              <a:lnSpc>
                <a:spcPct val="200000"/>
              </a:lnSpc>
              <a:spcBef>
                <a:spcPts val="600"/>
              </a:spcBef>
              <a:spcAft>
                <a:spcPts val="0"/>
              </a:spcAft>
              <a:buNone/>
            </a:pPr>
            <a:r>
              <a:t/>
            </a:r>
            <a:endParaRPr sz="1600">
              <a:latin typeface="Times New Roman"/>
              <a:ea typeface="Times New Roman"/>
              <a:cs typeface="Times New Roman"/>
              <a:sym typeface="Times New Roman"/>
            </a:endParaRPr>
          </a:p>
          <a:p>
            <a:pPr indent="0" lvl="0" marL="0" rtl="0" algn="l">
              <a:spcBef>
                <a:spcPts val="10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1"/>
          <p:cNvSpPr txBox="1"/>
          <p:nvPr>
            <p:ph type="title"/>
          </p:nvPr>
        </p:nvSpPr>
        <p:spPr>
          <a:xfrm>
            <a:off x="333375" y="542926"/>
            <a:ext cx="8410500" cy="535500"/>
          </a:xfrm>
          <a:prstGeom prst="rect">
            <a:avLst/>
          </a:prstGeom>
          <a:noFill/>
          <a:ln>
            <a:noFill/>
          </a:ln>
        </p:spPr>
        <p:txBody>
          <a:bodyPr anchorCtr="0" anchor="t" bIns="45700" lIns="91425" spcFirstLastPara="1" rIns="91425" wrap="square" tIns="45700">
            <a:spAutoFit/>
          </a:bodyPr>
          <a:lstStyle/>
          <a:p>
            <a:pPr indent="0" lvl="0" marL="0" rtl="0" algn="ctr">
              <a:lnSpc>
                <a:spcPct val="90000"/>
              </a:lnSpc>
              <a:spcBef>
                <a:spcPts val="0"/>
              </a:spcBef>
              <a:spcAft>
                <a:spcPts val="0"/>
              </a:spcAft>
              <a:buClr>
                <a:schemeClr val="lt1"/>
              </a:buClr>
              <a:buSzPts val="3200"/>
              <a:buFont typeface="Trebuchet MS"/>
              <a:buNone/>
            </a:pPr>
            <a:r>
              <a:rPr lang="en-US"/>
              <a:t>FRONT END SITE</a:t>
            </a:r>
            <a:endParaRPr/>
          </a:p>
        </p:txBody>
      </p:sp>
      <p:sp>
        <p:nvSpPr>
          <p:cNvPr id="274" name="Google Shape;274;p31"/>
          <p:cNvSpPr txBox="1"/>
          <p:nvPr>
            <p:ph idx="1" type="body"/>
          </p:nvPr>
        </p:nvSpPr>
        <p:spPr>
          <a:xfrm>
            <a:off x="332524" y="1825625"/>
            <a:ext cx="8411400" cy="4351200"/>
          </a:xfrm>
          <a:prstGeom prst="rect">
            <a:avLst/>
          </a:prstGeom>
          <a:noFill/>
          <a:ln>
            <a:noFill/>
          </a:ln>
        </p:spPr>
        <p:txBody>
          <a:bodyPr anchorCtr="0" anchor="t" bIns="45700" lIns="91425" spcFirstLastPara="1" rIns="91425" wrap="square" tIns="45700">
            <a:noAutofit/>
          </a:bodyPr>
          <a:lstStyle/>
          <a:p>
            <a:pPr indent="0" lvl="1" marL="0" rtl="0" algn="l">
              <a:lnSpc>
                <a:spcPct val="200000"/>
              </a:lnSpc>
              <a:spcBef>
                <a:spcPts val="500"/>
              </a:spcBef>
              <a:spcAft>
                <a:spcPts val="1200"/>
              </a:spcAft>
              <a:buSzPts val="2400"/>
              <a:buNone/>
            </a:pPr>
            <a:r>
              <a:rPr lang="en-US" sz="1800">
                <a:latin typeface="Times New Roman"/>
                <a:ea typeface="Times New Roman"/>
                <a:cs typeface="Times New Roman"/>
                <a:sym typeface="Times New Roman"/>
              </a:rPr>
              <a:t>Build a frontend that will allow the trading user to log in with their account, view the available offers, and submit buy/sell offers. These offers will be recorded on the in-built distributed exchange that the Stellar network provides to us. The frontend will also show us successful trades. The user interface is designed in a way that is self </a:t>
            </a:r>
            <a:r>
              <a:rPr lang="en-US" sz="1800">
                <a:latin typeface="Times New Roman"/>
                <a:ea typeface="Times New Roman"/>
                <a:cs typeface="Times New Roman"/>
                <a:sym typeface="Times New Roman"/>
              </a:rPr>
              <a:t>explanatory</a:t>
            </a:r>
            <a:r>
              <a:rPr lang="en-US" sz="1800">
                <a:latin typeface="Times New Roman"/>
                <a:ea typeface="Times New Roman"/>
                <a:cs typeface="Times New Roman"/>
                <a:sym typeface="Times New Roman"/>
              </a:rPr>
              <a:t>. Easy to navigate and manage the functionalities provided by the service providers.</a:t>
            </a:r>
            <a:endParaRPr sz="18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2"/>
          <p:cNvSpPr txBox="1"/>
          <p:nvPr>
            <p:ph type="title"/>
          </p:nvPr>
        </p:nvSpPr>
        <p:spPr>
          <a:xfrm>
            <a:off x="333375" y="542926"/>
            <a:ext cx="8410500" cy="535500"/>
          </a:xfrm>
          <a:prstGeom prst="rect">
            <a:avLst/>
          </a:prstGeom>
          <a:noFill/>
          <a:ln>
            <a:noFill/>
          </a:ln>
        </p:spPr>
        <p:txBody>
          <a:bodyPr anchorCtr="0" anchor="t" bIns="45700" lIns="91425" spcFirstLastPara="1" rIns="91425" wrap="square" tIns="45700">
            <a:spAutoFit/>
          </a:bodyPr>
          <a:lstStyle/>
          <a:p>
            <a:pPr indent="0" lvl="0" marL="0" rtl="0" algn="ctr">
              <a:lnSpc>
                <a:spcPct val="90000"/>
              </a:lnSpc>
              <a:spcBef>
                <a:spcPts val="0"/>
              </a:spcBef>
              <a:spcAft>
                <a:spcPts val="0"/>
              </a:spcAft>
              <a:buClr>
                <a:schemeClr val="lt1"/>
              </a:buClr>
              <a:buSzPts val="3200"/>
              <a:buFont typeface="Trebuchet MS"/>
              <a:buNone/>
            </a:pPr>
            <a:r>
              <a:rPr lang="en-US"/>
              <a:t>KYC/AML VERIFICATION</a:t>
            </a:r>
            <a:endParaRPr/>
          </a:p>
        </p:txBody>
      </p:sp>
      <p:sp>
        <p:nvSpPr>
          <p:cNvPr id="280" name="Google Shape;280;p32"/>
          <p:cNvSpPr txBox="1"/>
          <p:nvPr>
            <p:ph idx="1" type="body"/>
          </p:nvPr>
        </p:nvSpPr>
        <p:spPr>
          <a:xfrm>
            <a:off x="332524" y="1825625"/>
            <a:ext cx="8411400" cy="4351200"/>
          </a:xfrm>
          <a:prstGeom prst="rect">
            <a:avLst/>
          </a:prstGeom>
          <a:noFill/>
          <a:ln>
            <a:noFill/>
          </a:ln>
        </p:spPr>
        <p:txBody>
          <a:bodyPr anchorCtr="0" anchor="t" bIns="45700" lIns="91425" spcFirstLastPara="1" rIns="91425" wrap="square" tIns="45700">
            <a:noAutofit/>
          </a:bodyPr>
          <a:lstStyle/>
          <a:p>
            <a:pPr indent="0" lvl="1" marL="0" rtl="0" algn="l">
              <a:lnSpc>
                <a:spcPct val="200000"/>
              </a:lnSpc>
              <a:spcBef>
                <a:spcPts val="500"/>
              </a:spcBef>
              <a:spcAft>
                <a:spcPts val="0"/>
              </a:spcAft>
              <a:buSzPts val="2400"/>
              <a:buNone/>
            </a:pPr>
            <a:r>
              <a:rPr lang="en-US" sz="1600">
                <a:latin typeface="Times New Roman"/>
                <a:ea typeface="Times New Roman"/>
                <a:cs typeface="Times New Roman"/>
                <a:sym typeface="Times New Roman"/>
              </a:rPr>
              <a:t>Know Your Customer (KYC) is the process of obtaining information about the customer and verifying their identity. The scope of identity information to be obtained varies by jurisdiction. Bank need at least the following data such as Name, Date of birth and Residential address. During the verification process, customers provide certain credentials, such as their ID. It’s on the bank to ensure that submitted documents aren’t fake and that customers are who they say they are. KYC/CDD is required in a number of cases described by AML regulations. The module establishes a relationship with a bank for the first time (Opening an account at exchange platform). User makes a transaction exceeding the amount defined by AML regulations. Bank poses suspicions in relation to money laundering/terrorist financing.</a:t>
            </a:r>
            <a:endParaRPr sz="1600">
              <a:latin typeface="Times New Roman"/>
              <a:ea typeface="Times New Roman"/>
              <a:cs typeface="Times New Roman"/>
              <a:sym typeface="Times New Roman"/>
            </a:endParaRPr>
          </a:p>
          <a:p>
            <a:pPr indent="0" lvl="1" marL="0" rtl="0" algn="l">
              <a:lnSpc>
                <a:spcPct val="200000"/>
              </a:lnSpc>
              <a:spcBef>
                <a:spcPts val="1200"/>
              </a:spcBef>
              <a:spcAft>
                <a:spcPts val="1200"/>
              </a:spcAft>
              <a:buSzPts val="2400"/>
              <a:buNone/>
            </a:pPr>
            <a:r>
              <a:t/>
            </a:r>
            <a:endParaRPr sz="16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333375" y="542926"/>
            <a:ext cx="8410500" cy="535500"/>
          </a:xfrm>
          <a:prstGeom prst="rect">
            <a:avLst/>
          </a:prstGeom>
          <a:noFill/>
          <a:ln>
            <a:noFill/>
          </a:ln>
        </p:spPr>
        <p:txBody>
          <a:bodyPr anchorCtr="0" anchor="t" bIns="45700" lIns="91425" spcFirstLastPara="1" rIns="91425" wrap="square" tIns="45700">
            <a:spAutoFit/>
          </a:bodyPr>
          <a:lstStyle/>
          <a:p>
            <a:pPr indent="0" lvl="0" marL="0" rtl="0" algn="ctr">
              <a:lnSpc>
                <a:spcPct val="90000"/>
              </a:lnSpc>
              <a:spcBef>
                <a:spcPts val="0"/>
              </a:spcBef>
              <a:spcAft>
                <a:spcPts val="0"/>
              </a:spcAft>
              <a:buClr>
                <a:schemeClr val="lt1"/>
              </a:buClr>
              <a:buSzPts val="3200"/>
              <a:buFont typeface="Trebuchet MS"/>
              <a:buNone/>
            </a:pPr>
            <a:r>
              <a:rPr lang="en-US"/>
              <a:t>S/W  Requirement</a:t>
            </a:r>
            <a:endParaRPr/>
          </a:p>
        </p:txBody>
      </p:sp>
      <p:sp>
        <p:nvSpPr>
          <p:cNvPr id="286" name="Google Shape;286;p33"/>
          <p:cNvSpPr txBox="1"/>
          <p:nvPr>
            <p:ph idx="1" type="body"/>
          </p:nvPr>
        </p:nvSpPr>
        <p:spPr>
          <a:xfrm>
            <a:off x="332525" y="1377400"/>
            <a:ext cx="8411400" cy="5277600"/>
          </a:xfrm>
          <a:prstGeom prst="rect">
            <a:avLst/>
          </a:prstGeom>
          <a:noFill/>
          <a:ln>
            <a:noFill/>
          </a:ln>
        </p:spPr>
        <p:txBody>
          <a:bodyPr anchorCtr="0" anchor="ctr" bIns="45700" lIns="91425" spcFirstLastPara="1" rIns="91425" wrap="square" tIns="45700">
            <a:noAutofit/>
          </a:bodyPr>
          <a:lstStyle/>
          <a:p>
            <a:pPr indent="-330200" lvl="0" marL="914400" rtl="0" algn="l">
              <a:lnSpc>
                <a:spcPct val="200000"/>
              </a:lnSpc>
              <a:spcBef>
                <a:spcPts val="600"/>
              </a:spcBef>
              <a:spcAft>
                <a:spcPts val="0"/>
              </a:spcAft>
              <a:buSzPts val="1600"/>
              <a:buFont typeface="Times New Roman"/>
              <a:buChar char="●"/>
            </a:pPr>
            <a:r>
              <a:rPr lang="en-US" sz="1600">
                <a:latin typeface="Times New Roman"/>
                <a:ea typeface="Times New Roman"/>
                <a:cs typeface="Times New Roman"/>
                <a:sym typeface="Times New Roman"/>
              </a:rPr>
              <a:t>OS - Windows 10 &amp; Ubuntu</a:t>
            </a:r>
            <a:endParaRPr sz="1600">
              <a:latin typeface="Times New Roman"/>
              <a:ea typeface="Times New Roman"/>
              <a:cs typeface="Times New Roman"/>
              <a:sym typeface="Times New Roman"/>
            </a:endParaRPr>
          </a:p>
          <a:p>
            <a:pPr indent="-330200" lvl="0" marL="914400" rtl="0" algn="l">
              <a:lnSpc>
                <a:spcPct val="2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Language used - Solidity</a:t>
            </a:r>
            <a:endParaRPr sz="1600">
              <a:latin typeface="Times New Roman"/>
              <a:ea typeface="Times New Roman"/>
              <a:cs typeface="Times New Roman"/>
              <a:sym typeface="Times New Roman"/>
            </a:endParaRPr>
          </a:p>
          <a:p>
            <a:pPr indent="-330200" lvl="0" marL="914400" rtl="0" algn="l">
              <a:lnSpc>
                <a:spcPct val="2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Network Framework - Stellar Core</a:t>
            </a:r>
            <a:endParaRPr sz="1600">
              <a:latin typeface="Times New Roman"/>
              <a:ea typeface="Times New Roman"/>
              <a:cs typeface="Times New Roman"/>
              <a:sym typeface="Times New Roman"/>
            </a:endParaRPr>
          </a:p>
          <a:p>
            <a:pPr indent="-330200" lvl="0" marL="914400" rtl="0" algn="l">
              <a:lnSpc>
                <a:spcPct val="2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IDE used - Remix</a:t>
            </a:r>
            <a:endParaRPr sz="1600">
              <a:latin typeface="Times New Roman"/>
              <a:ea typeface="Times New Roman"/>
              <a:cs typeface="Times New Roman"/>
              <a:sym typeface="Times New Roman"/>
            </a:endParaRPr>
          </a:p>
          <a:p>
            <a:pPr indent="-330200" lvl="0" marL="914400" rtl="0" algn="l">
              <a:lnSpc>
                <a:spcPct val="2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Ethereum powered Platform</a:t>
            </a:r>
            <a:endParaRPr sz="1600">
              <a:latin typeface="Times New Roman"/>
              <a:ea typeface="Times New Roman"/>
              <a:cs typeface="Times New Roman"/>
              <a:sym typeface="Times New Roman"/>
            </a:endParaRPr>
          </a:p>
          <a:p>
            <a:pPr indent="0" lvl="0" marL="914400" rtl="0" algn="l">
              <a:lnSpc>
                <a:spcPct val="200000"/>
              </a:lnSpc>
              <a:spcBef>
                <a:spcPts val="50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4"/>
          <p:cNvSpPr txBox="1"/>
          <p:nvPr>
            <p:ph type="title"/>
          </p:nvPr>
        </p:nvSpPr>
        <p:spPr>
          <a:xfrm>
            <a:off x="333375" y="542926"/>
            <a:ext cx="8410500" cy="535500"/>
          </a:xfrm>
          <a:prstGeom prst="rect">
            <a:avLst/>
          </a:prstGeom>
          <a:noFill/>
          <a:ln>
            <a:noFill/>
          </a:ln>
        </p:spPr>
        <p:txBody>
          <a:bodyPr anchorCtr="0" anchor="t" bIns="45700" lIns="91425" spcFirstLastPara="1" rIns="91425" wrap="square" tIns="45700">
            <a:spAutoFit/>
          </a:bodyPr>
          <a:lstStyle/>
          <a:p>
            <a:pPr indent="0" lvl="0" marL="0" rtl="0" algn="ctr">
              <a:lnSpc>
                <a:spcPct val="90000"/>
              </a:lnSpc>
              <a:spcBef>
                <a:spcPts val="0"/>
              </a:spcBef>
              <a:spcAft>
                <a:spcPts val="0"/>
              </a:spcAft>
              <a:buClr>
                <a:schemeClr val="lt1"/>
              </a:buClr>
              <a:buSzPts val="3200"/>
              <a:buFont typeface="Trebuchet MS"/>
              <a:buNone/>
            </a:pPr>
            <a:r>
              <a:rPr lang="en-US"/>
              <a:t>H</a:t>
            </a:r>
            <a:r>
              <a:rPr lang="en-US"/>
              <a:t>/W  Requirement</a:t>
            </a:r>
            <a:endParaRPr/>
          </a:p>
        </p:txBody>
      </p:sp>
      <p:sp>
        <p:nvSpPr>
          <p:cNvPr id="292" name="Google Shape;292;p34"/>
          <p:cNvSpPr txBox="1"/>
          <p:nvPr>
            <p:ph idx="1" type="body"/>
          </p:nvPr>
        </p:nvSpPr>
        <p:spPr>
          <a:xfrm>
            <a:off x="332525" y="1377400"/>
            <a:ext cx="8411400" cy="5277600"/>
          </a:xfrm>
          <a:prstGeom prst="rect">
            <a:avLst/>
          </a:prstGeom>
          <a:noFill/>
          <a:ln>
            <a:noFill/>
          </a:ln>
        </p:spPr>
        <p:txBody>
          <a:bodyPr anchorCtr="0" anchor="ctr" bIns="45700" lIns="91425" spcFirstLastPara="1" rIns="91425" wrap="square" tIns="45700">
            <a:noAutofit/>
          </a:bodyPr>
          <a:lstStyle/>
          <a:p>
            <a:pPr indent="-330200" lvl="0" marL="914400" rtl="0" algn="l">
              <a:lnSpc>
                <a:spcPct val="200000"/>
              </a:lnSpc>
              <a:spcBef>
                <a:spcPts val="600"/>
              </a:spcBef>
              <a:spcAft>
                <a:spcPts val="0"/>
              </a:spcAft>
              <a:buSzPts val="1600"/>
              <a:buFont typeface="Times New Roman"/>
              <a:buChar char="●"/>
            </a:pPr>
            <a:r>
              <a:rPr lang="en-US" sz="1600">
                <a:latin typeface="Times New Roman"/>
                <a:ea typeface="Times New Roman"/>
                <a:cs typeface="Times New Roman"/>
                <a:sym typeface="Times New Roman"/>
              </a:rPr>
              <a:t>System ARM Chipset &gt; 1 GHz</a:t>
            </a:r>
            <a:endParaRPr sz="1600">
              <a:latin typeface="Times New Roman"/>
              <a:ea typeface="Times New Roman"/>
              <a:cs typeface="Times New Roman"/>
              <a:sym typeface="Times New Roman"/>
            </a:endParaRPr>
          </a:p>
          <a:p>
            <a:pPr indent="-330200" lvl="0" marL="914400" rtl="0" algn="just">
              <a:lnSpc>
                <a:spcPct val="2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Memory RAM - 512 MB</a:t>
            </a:r>
            <a:endParaRPr sz="1600">
              <a:latin typeface="Times New Roman"/>
              <a:ea typeface="Times New Roman"/>
              <a:cs typeface="Times New Roman"/>
              <a:sym typeface="Times New Roman"/>
            </a:endParaRPr>
          </a:p>
          <a:p>
            <a:pPr indent="-330200" lvl="0" marL="914400" rtl="0" algn="just">
              <a:lnSpc>
                <a:spcPct val="2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Disk Space - 350 GB</a:t>
            </a:r>
            <a:endParaRPr sz="1600">
              <a:latin typeface="Times New Roman"/>
              <a:ea typeface="Times New Roman"/>
              <a:cs typeface="Times New Roman"/>
              <a:sym typeface="Times New Roman"/>
            </a:endParaRPr>
          </a:p>
          <a:p>
            <a:pPr indent="-330200" lvl="0" marL="914400" rtl="0" algn="just">
              <a:lnSpc>
                <a:spcPct val="2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Download - 250MB / Day</a:t>
            </a:r>
            <a:endParaRPr sz="1600">
              <a:latin typeface="Times New Roman"/>
              <a:ea typeface="Times New Roman"/>
              <a:cs typeface="Times New Roman"/>
              <a:sym typeface="Times New Roman"/>
            </a:endParaRPr>
          </a:p>
          <a:p>
            <a:pPr indent="-330200" lvl="0" marL="914400" rtl="0" algn="just">
              <a:lnSpc>
                <a:spcPct val="2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Upload - 5 GB / Day</a:t>
            </a:r>
            <a:endParaRPr sz="1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7"/>
          <p:cNvSpPr txBox="1"/>
          <p:nvPr>
            <p:ph type="title"/>
          </p:nvPr>
        </p:nvSpPr>
        <p:spPr>
          <a:xfrm>
            <a:off x="333375" y="542926"/>
            <a:ext cx="8410575" cy="535531"/>
          </a:xfrm>
          <a:prstGeom prst="rect">
            <a:avLst/>
          </a:prstGeom>
          <a:noFill/>
          <a:ln>
            <a:noFill/>
          </a:ln>
        </p:spPr>
        <p:txBody>
          <a:bodyPr anchorCtr="0" anchor="t" bIns="45700" lIns="91425" spcFirstLastPara="1" rIns="91425" wrap="square" tIns="45700">
            <a:spAutoFit/>
          </a:bodyPr>
          <a:lstStyle/>
          <a:p>
            <a:pPr indent="0" lvl="0" marL="0" rtl="0" algn="ctr">
              <a:lnSpc>
                <a:spcPct val="90000"/>
              </a:lnSpc>
              <a:spcBef>
                <a:spcPts val="0"/>
              </a:spcBef>
              <a:spcAft>
                <a:spcPts val="0"/>
              </a:spcAft>
              <a:buClr>
                <a:schemeClr val="lt1"/>
              </a:buClr>
              <a:buSzPts val="3200"/>
              <a:buFont typeface="Trebuchet MS"/>
              <a:buNone/>
            </a:pPr>
            <a:r>
              <a:rPr lang="en-US"/>
              <a:t>Objective of the project</a:t>
            </a:r>
            <a:endParaRPr/>
          </a:p>
        </p:txBody>
      </p:sp>
      <p:sp>
        <p:nvSpPr>
          <p:cNvPr id="187" name="Google Shape;187;p17"/>
          <p:cNvSpPr txBox="1"/>
          <p:nvPr>
            <p:ph idx="1" type="body"/>
          </p:nvPr>
        </p:nvSpPr>
        <p:spPr>
          <a:xfrm>
            <a:off x="332524" y="1825624"/>
            <a:ext cx="8411426" cy="4699719"/>
          </a:xfrm>
          <a:prstGeom prst="rect">
            <a:avLst/>
          </a:prstGeom>
          <a:noFill/>
          <a:ln>
            <a:noFill/>
          </a:ln>
        </p:spPr>
        <p:txBody>
          <a:bodyPr anchorCtr="0" anchor="t" bIns="45700" lIns="91425" spcFirstLastPara="1" rIns="91425" wrap="square" tIns="45700">
            <a:noAutofit/>
          </a:bodyPr>
          <a:lstStyle/>
          <a:p>
            <a:pPr indent="-330200" lvl="0" marL="457200" rtl="0" algn="just">
              <a:lnSpc>
                <a:spcPct val="2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Create a private test Stellar network with the Stellar Core blockchain node and Horizon client/server. </a:t>
            </a:r>
            <a:endParaRPr sz="1600">
              <a:latin typeface="Times New Roman"/>
              <a:ea typeface="Times New Roman"/>
              <a:cs typeface="Times New Roman"/>
              <a:sym typeface="Times New Roman"/>
            </a:endParaRPr>
          </a:p>
          <a:p>
            <a:pPr indent="-330200" lvl="0" marL="457200" rtl="0" algn="just">
              <a:lnSpc>
                <a:spcPct val="2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Issue USD, GBP, and EUR assets on our private Stellar network using our issuing account. </a:t>
            </a:r>
            <a:endParaRPr sz="1600">
              <a:latin typeface="Times New Roman"/>
              <a:ea typeface="Times New Roman"/>
              <a:cs typeface="Times New Roman"/>
              <a:sym typeface="Times New Roman"/>
            </a:endParaRPr>
          </a:p>
          <a:p>
            <a:pPr indent="-330200" lvl="0" marL="457200" rtl="0" algn="just">
              <a:lnSpc>
                <a:spcPct val="2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Extend trustlines and transfer a "testing" amount of the assets to our receiving/trading accounts. Integrating </a:t>
            </a:r>
            <a:r>
              <a:rPr lang="en-US" sz="1600">
                <a:latin typeface="Times New Roman"/>
                <a:ea typeface="Times New Roman"/>
                <a:cs typeface="Times New Roman"/>
                <a:sym typeface="Times New Roman"/>
              </a:rPr>
              <a:t>the</a:t>
            </a:r>
            <a:r>
              <a:rPr lang="en-US" sz="1600">
                <a:latin typeface="Times New Roman"/>
                <a:ea typeface="Times New Roman"/>
                <a:cs typeface="Times New Roman"/>
                <a:sym typeface="Times New Roman"/>
              </a:rPr>
              <a:t> real time KYC/AML verification. </a:t>
            </a:r>
            <a:endParaRPr sz="1600">
              <a:latin typeface="Times New Roman"/>
              <a:ea typeface="Times New Roman"/>
              <a:cs typeface="Times New Roman"/>
              <a:sym typeface="Times New Roman"/>
            </a:endParaRPr>
          </a:p>
          <a:p>
            <a:pPr indent="-330200" lvl="0" marL="457200" rtl="0" algn="just">
              <a:lnSpc>
                <a:spcPct val="2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Build a frontend that will allow the trading user to log in with their account, view the available offers, and submit buy/sell offers. The frontend will also show us successful trades.</a:t>
            </a:r>
            <a:endParaRPr sz="16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ph type="title"/>
          </p:nvPr>
        </p:nvSpPr>
        <p:spPr>
          <a:xfrm>
            <a:off x="333375" y="542926"/>
            <a:ext cx="8410500" cy="535500"/>
          </a:xfrm>
          <a:prstGeom prst="rect">
            <a:avLst/>
          </a:prstGeom>
        </p:spPr>
        <p:txBody>
          <a:bodyPr anchorCtr="0" anchor="t" bIns="45700" lIns="91425" spcFirstLastPara="1" rIns="91425" wrap="square" tIns="45700">
            <a:spAutoFit/>
          </a:bodyPr>
          <a:lstStyle/>
          <a:p>
            <a:pPr indent="0" lvl="0" marL="0" rtl="0" algn="ctr">
              <a:spcBef>
                <a:spcPts val="0"/>
              </a:spcBef>
              <a:spcAft>
                <a:spcPts val="0"/>
              </a:spcAft>
              <a:buNone/>
            </a:pPr>
            <a:r>
              <a:rPr lang="en-US"/>
              <a:t>Output Snippet</a:t>
            </a:r>
            <a:endParaRPr/>
          </a:p>
        </p:txBody>
      </p:sp>
      <p:sp>
        <p:nvSpPr>
          <p:cNvPr id="298" name="Google Shape;298;p35"/>
          <p:cNvSpPr txBox="1"/>
          <p:nvPr>
            <p:ph idx="1" type="body"/>
          </p:nvPr>
        </p:nvSpPr>
        <p:spPr>
          <a:xfrm>
            <a:off x="4154349" y="6858000"/>
            <a:ext cx="84114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200"/>
              </a:spcAft>
              <a:buNone/>
            </a:pPr>
            <a:r>
              <a:t/>
            </a:r>
            <a:endParaRPr/>
          </a:p>
        </p:txBody>
      </p:sp>
      <p:pic>
        <p:nvPicPr>
          <p:cNvPr id="299" name="Google Shape;299;p35"/>
          <p:cNvPicPr preferRelativeResize="0"/>
          <p:nvPr/>
        </p:nvPicPr>
        <p:blipFill>
          <a:blip r:embed="rId3">
            <a:alphaModFix/>
          </a:blip>
          <a:stretch>
            <a:fillRect/>
          </a:stretch>
        </p:blipFill>
        <p:spPr>
          <a:xfrm>
            <a:off x="808887" y="1929282"/>
            <a:ext cx="7459475" cy="3833343"/>
          </a:xfrm>
          <a:prstGeom prst="rect">
            <a:avLst/>
          </a:prstGeom>
          <a:noFill/>
          <a:ln cap="flat" cmpd="sng" w="19050">
            <a:solidFill>
              <a:schemeClr val="lt1"/>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333375" y="542926"/>
            <a:ext cx="8410500" cy="535500"/>
          </a:xfrm>
          <a:prstGeom prst="rect">
            <a:avLst/>
          </a:prstGeom>
        </p:spPr>
        <p:txBody>
          <a:bodyPr anchorCtr="0" anchor="t" bIns="45700" lIns="91425" spcFirstLastPara="1" rIns="91425" wrap="square" tIns="45700">
            <a:spAutoFit/>
          </a:bodyPr>
          <a:lstStyle/>
          <a:p>
            <a:pPr indent="0" lvl="0" marL="0" rtl="0" algn="ctr">
              <a:spcBef>
                <a:spcPts val="0"/>
              </a:spcBef>
              <a:spcAft>
                <a:spcPts val="0"/>
              </a:spcAft>
              <a:buNone/>
            </a:pPr>
            <a:r>
              <a:rPr lang="en-US"/>
              <a:t>Output Snippet</a:t>
            </a:r>
            <a:endParaRPr/>
          </a:p>
        </p:txBody>
      </p:sp>
      <p:sp>
        <p:nvSpPr>
          <p:cNvPr id="305" name="Google Shape;305;p36"/>
          <p:cNvSpPr txBox="1"/>
          <p:nvPr>
            <p:ph idx="1" type="body"/>
          </p:nvPr>
        </p:nvSpPr>
        <p:spPr>
          <a:xfrm>
            <a:off x="4154349" y="6858000"/>
            <a:ext cx="84114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200"/>
              </a:spcAft>
              <a:buNone/>
            </a:pPr>
            <a:r>
              <a:t/>
            </a:r>
            <a:endParaRPr/>
          </a:p>
        </p:txBody>
      </p:sp>
      <p:pic>
        <p:nvPicPr>
          <p:cNvPr id="306" name="Google Shape;306;p36"/>
          <p:cNvPicPr preferRelativeResize="0"/>
          <p:nvPr/>
        </p:nvPicPr>
        <p:blipFill>
          <a:blip r:embed="rId3">
            <a:alphaModFix/>
          </a:blip>
          <a:stretch>
            <a:fillRect/>
          </a:stretch>
        </p:blipFill>
        <p:spPr>
          <a:xfrm>
            <a:off x="978025" y="2029800"/>
            <a:ext cx="7016951" cy="3595100"/>
          </a:xfrm>
          <a:prstGeom prst="rect">
            <a:avLst/>
          </a:prstGeom>
          <a:noFill/>
          <a:ln cap="flat" cmpd="sng" w="19050">
            <a:solidFill>
              <a:schemeClr val="lt1"/>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7"/>
          <p:cNvSpPr txBox="1"/>
          <p:nvPr>
            <p:ph type="title"/>
          </p:nvPr>
        </p:nvSpPr>
        <p:spPr>
          <a:xfrm>
            <a:off x="333375" y="542926"/>
            <a:ext cx="8410500" cy="535500"/>
          </a:xfrm>
          <a:prstGeom prst="rect">
            <a:avLst/>
          </a:prstGeom>
        </p:spPr>
        <p:txBody>
          <a:bodyPr anchorCtr="0" anchor="t" bIns="45700" lIns="91425" spcFirstLastPara="1" rIns="91425" wrap="square" tIns="45700">
            <a:spAutoFit/>
          </a:bodyPr>
          <a:lstStyle/>
          <a:p>
            <a:pPr indent="0" lvl="0" marL="0" rtl="0" algn="ctr">
              <a:spcBef>
                <a:spcPts val="0"/>
              </a:spcBef>
              <a:spcAft>
                <a:spcPts val="0"/>
              </a:spcAft>
              <a:buNone/>
            </a:pPr>
            <a:r>
              <a:rPr lang="en-US"/>
              <a:t>Output Snippet</a:t>
            </a:r>
            <a:endParaRPr/>
          </a:p>
        </p:txBody>
      </p:sp>
      <p:sp>
        <p:nvSpPr>
          <p:cNvPr id="312" name="Google Shape;312;p37"/>
          <p:cNvSpPr txBox="1"/>
          <p:nvPr>
            <p:ph idx="1" type="body"/>
          </p:nvPr>
        </p:nvSpPr>
        <p:spPr>
          <a:xfrm>
            <a:off x="4154349" y="6858000"/>
            <a:ext cx="84114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200"/>
              </a:spcAft>
              <a:buNone/>
            </a:pPr>
            <a:r>
              <a:t/>
            </a:r>
            <a:endParaRPr/>
          </a:p>
        </p:txBody>
      </p:sp>
      <p:pic>
        <p:nvPicPr>
          <p:cNvPr id="313" name="Google Shape;313;p37"/>
          <p:cNvPicPr preferRelativeResize="0"/>
          <p:nvPr/>
        </p:nvPicPr>
        <p:blipFill>
          <a:blip r:embed="rId3">
            <a:alphaModFix/>
          </a:blip>
          <a:stretch>
            <a:fillRect/>
          </a:stretch>
        </p:blipFill>
        <p:spPr>
          <a:xfrm>
            <a:off x="1097875" y="2029800"/>
            <a:ext cx="7042900" cy="3608400"/>
          </a:xfrm>
          <a:prstGeom prst="rect">
            <a:avLst/>
          </a:prstGeom>
          <a:noFill/>
          <a:ln cap="flat" cmpd="sng" w="19050">
            <a:solidFill>
              <a:schemeClr val="lt1"/>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8"/>
          <p:cNvSpPr txBox="1"/>
          <p:nvPr>
            <p:ph type="title"/>
          </p:nvPr>
        </p:nvSpPr>
        <p:spPr>
          <a:xfrm>
            <a:off x="333375" y="542926"/>
            <a:ext cx="8410500" cy="535500"/>
          </a:xfrm>
          <a:prstGeom prst="rect">
            <a:avLst/>
          </a:prstGeom>
        </p:spPr>
        <p:txBody>
          <a:bodyPr anchorCtr="0" anchor="t" bIns="45700" lIns="91425" spcFirstLastPara="1" rIns="91425" wrap="square" tIns="45700">
            <a:spAutoFit/>
          </a:bodyPr>
          <a:lstStyle/>
          <a:p>
            <a:pPr indent="0" lvl="0" marL="0" rtl="0" algn="ctr">
              <a:spcBef>
                <a:spcPts val="0"/>
              </a:spcBef>
              <a:spcAft>
                <a:spcPts val="0"/>
              </a:spcAft>
              <a:buNone/>
            </a:pPr>
            <a:r>
              <a:rPr lang="en-US"/>
              <a:t>Output Snippet</a:t>
            </a:r>
            <a:endParaRPr/>
          </a:p>
        </p:txBody>
      </p:sp>
      <p:sp>
        <p:nvSpPr>
          <p:cNvPr id="319" name="Google Shape;319;p38"/>
          <p:cNvSpPr txBox="1"/>
          <p:nvPr>
            <p:ph idx="1" type="body"/>
          </p:nvPr>
        </p:nvSpPr>
        <p:spPr>
          <a:xfrm>
            <a:off x="4154349" y="6858000"/>
            <a:ext cx="84114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200"/>
              </a:spcAft>
              <a:buNone/>
            </a:pPr>
            <a:r>
              <a:t/>
            </a:r>
            <a:endParaRPr/>
          </a:p>
        </p:txBody>
      </p:sp>
      <p:pic>
        <p:nvPicPr>
          <p:cNvPr id="320" name="Google Shape;320;p38"/>
          <p:cNvPicPr preferRelativeResize="0"/>
          <p:nvPr/>
        </p:nvPicPr>
        <p:blipFill>
          <a:blip r:embed="rId3">
            <a:alphaModFix/>
          </a:blip>
          <a:stretch>
            <a:fillRect/>
          </a:stretch>
        </p:blipFill>
        <p:spPr>
          <a:xfrm>
            <a:off x="1097875" y="1923002"/>
            <a:ext cx="7177800" cy="3688575"/>
          </a:xfrm>
          <a:prstGeom prst="rect">
            <a:avLst/>
          </a:prstGeom>
          <a:noFill/>
          <a:ln cap="flat" cmpd="sng" w="19050">
            <a:solidFill>
              <a:schemeClr val="lt1"/>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9"/>
          <p:cNvSpPr txBox="1"/>
          <p:nvPr>
            <p:ph type="title"/>
          </p:nvPr>
        </p:nvSpPr>
        <p:spPr>
          <a:xfrm>
            <a:off x="333375" y="542926"/>
            <a:ext cx="8410500" cy="535500"/>
          </a:xfrm>
          <a:prstGeom prst="rect">
            <a:avLst/>
          </a:prstGeom>
        </p:spPr>
        <p:txBody>
          <a:bodyPr anchorCtr="0" anchor="t" bIns="45700" lIns="91425" spcFirstLastPara="1" rIns="91425" wrap="square" tIns="45700">
            <a:spAutoFit/>
          </a:bodyPr>
          <a:lstStyle/>
          <a:p>
            <a:pPr indent="0" lvl="0" marL="0" rtl="0" algn="ctr">
              <a:spcBef>
                <a:spcPts val="0"/>
              </a:spcBef>
              <a:spcAft>
                <a:spcPts val="0"/>
              </a:spcAft>
              <a:buNone/>
            </a:pPr>
            <a:r>
              <a:rPr lang="en-US"/>
              <a:t>Output Snippet</a:t>
            </a:r>
            <a:endParaRPr/>
          </a:p>
        </p:txBody>
      </p:sp>
      <p:sp>
        <p:nvSpPr>
          <p:cNvPr id="326" name="Google Shape;326;p39"/>
          <p:cNvSpPr txBox="1"/>
          <p:nvPr>
            <p:ph idx="1" type="body"/>
          </p:nvPr>
        </p:nvSpPr>
        <p:spPr>
          <a:xfrm>
            <a:off x="4154349" y="6858000"/>
            <a:ext cx="84114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200"/>
              </a:spcAft>
              <a:buNone/>
            </a:pPr>
            <a:r>
              <a:t/>
            </a:r>
            <a:endParaRPr/>
          </a:p>
        </p:txBody>
      </p:sp>
      <p:pic>
        <p:nvPicPr>
          <p:cNvPr id="327" name="Google Shape;327;p39"/>
          <p:cNvPicPr preferRelativeResize="0"/>
          <p:nvPr/>
        </p:nvPicPr>
        <p:blipFill>
          <a:blip r:embed="rId3">
            <a:alphaModFix/>
          </a:blip>
          <a:stretch>
            <a:fillRect/>
          </a:stretch>
        </p:blipFill>
        <p:spPr>
          <a:xfrm>
            <a:off x="1193500" y="2083075"/>
            <a:ext cx="6757001" cy="3461925"/>
          </a:xfrm>
          <a:prstGeom prst="rect">
            <a:avLst/>
          </a:prstGeom>
          <a:noFill/>
          <a:ln cap="flat" cmpd="sng" w="19050">
            <a:solidFill>
              <a:schemeClr val="lt1"/>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0"/>
          <p:cNvSpPr txBox="1"/>
          <p:nvPr>
            <p:ph type="title"/>
          </p:nvPr>
        </p:nvSpPr>
        <p:spPr>
          <a:xfrm>
            <a:off x="333375" y="542926"/>
            <a:ext cx="8410500" cy="535500"/>
          </a:xfrm>
          <a:prstGeom prst="rect">
            <a:avLst/>
          </a:prstGeom>
        </p:spPr>
        <p:txBody>
          <a:bodyPr anchorCtr="0" anchor="t" bIns="45700" lIns="91425" spcFirstLastPara="1" rIns="91425" wrap="square" tIns="45700">
            <a:spAutoFit/>
          </a:bodyPr>
          <a:lstStyle/>
          <a:p>
            <a:pPr indent="0" lvl="0" marL="0" rtl="0" algn="ctr">
              <a:spcBef>
                <a:spcPts val="0"/>
              </a:spcBef>
              <a:spcAft>
                <a:spcPts val="0"/>
              </a:spcAft>
              <a:buNone/>
            </a:pPr>
            <a:r>
              <a:rPr lang="en-US"/>
              <a:t>Output Snippet</a:t>
            </a:r>
            <a:endParaRPr/>
          </a:p>
        </p:txBody>
      </p:sp>
      <p:sp>
        <p:nvSpPr>
          <p:cNvPr id="333" name="Google Shape;333;p40"/>
          <p:cNvSpPr txBox="1"/>
          <p:nvPr>
            <p:ph idx="1" type="body"/>
          </p:nvPr>
        </p:nvSpPr>
        <p:spPr>
          <a:xfrm>
            <a:off x="4154349" y="6858000"/>
            <a:ext cx="84114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200"/>
              </a:spcAft>
              <a:buNone/>
            </a:pPr>
            <a:r>
              <a:t/>
            </a:r>
            <a:endParaRPr/>
          </a:p>
        </p:txBody>
      </p:sp>
      <p:pic>
        <p:nvPicPr>
          <p:cNvPr id="334" name="Google Shape;334;p40"/>
          <p:cNvPicPr preferRelativeResize="0"/>
          <p:nvPr/>
        </p:nvPicPr>
        <p:blipFill rotWithShape="1">
          <a:blip r:embed="rId3">
            <a:alphaModFix/>
          </a:blip>
          <a:srcRect b="0" l="0" r="5374" t="0"/>
          <a:stretch/>
        </p:blipFill>
        <p:spPr>
          <a:xfrm>
            <a:off x="1191075" y="2202950"/>
            <a:ext cx="6694950" cy="3482875"/>
          </a:xfrm>
          <a:prstGeom prst="rect">
            <a:avLst/>
          </a:prstGeom>
          <a:noFill/>
          <a:ln cap="flat" cmpd="sng" w="19050">
            <a:solidFill>
              <a:schemeClr val="lt1"/>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1"/>
          <p:cNvSpPr txBox="1"/>
          <p:nvPr>
            <p:ph type="title"/>
          </p:nvPr>
        </p:nvSpPr>
        <p:spPr>
          <a:xfrm>
            <a:off x="333375" y="542926"/>
            <a:ext cx="8410500" cy="535500"/>
          </a:xfrm>
          <a:prstGeom prst="rect">
            <a:avLst/>
          </a:prstGeom>
          <a:noFill/>
          <a:ln>
            <a:noFill/>
          </a:ln>
        </p:spPr>
        <p:txBody>
          <a:bodyPr anchorCtr="0" anchor="t" bIns="45700" lIns="91425" spcFirstLastPara="1" rIns="91425" wrap="square" tIns="45700">
            <a:spAutoFit/>
          </a:bodyPr>
          <a:lstStyle/>
          <a:p>
            <a:pPr indent="0" lvl="0" marL="0" rtl="0" algn="ctr">
              <a:lnSpc>
                <a:spcPct val="90000"/>
              </a:lnSpc>
              <a:spcBef>
                <a:spcPts val="0"/>
              </a:spcBef>
              <a:spcAft>
                <a:spcPts val="0"/>
              </a:spcAft>
              <a:buClr>
                <a:schemeClr val="lt1"/>
              </a:buClr>
              <a:buSzPts val="3200"/>
              <a:buFont typeface="Trebuchet MS"/>
              <a:buNone/>
            </a:pPr>
            <a:r>
              <a:rPr lang="en-US"/>
              <a:t>REFERENCE</a:t>
            </a:r>
            <a:endParaRPr/>
          </a:p>
        </p:txBody>
      </p:sp>
      <p:sp>
        <p:nvSpPr>
          <p:cNvPr id="340" name="Google Shape;340;p41"/>
          <p:cNvSpPr txBox="1"/>
          <p:nvPr>
            <p:ph idx="1" type="body"/>
          </p:nvPr>
        </p:nvSpPr>
        <p:spPr>
          <a:xfrm>
            <a:off x="332525" y="1377400"/>
            <a:ext cx="8411400" cy="5277600"/>
          </a:xfrm>
          <a:prstGeom prst="rect">
            <a:avLst/>
          </a:prstGeom>
          <a:noFill/>
          <a:ln>
            <a:noFill/>
          </a:ln>
        </p:spPr>
        <p:txBody>
          <a:bodyPr anchorCtr="0" anchor="ctr" bIns="45700" lIns="91425" spcFirstLastPara="1" rIns="91425" wrap="square" tIns="45700">
            <a:noAutofit/>
          </a:bodyPr>
          <a:lstStyle/>
          <a:p>
            <a:pPr indent="-330200" lvl="0" marL="914400" rtl="0" algn="just">
              <a:lnSpc>
                <a:spcPct val="200000"/>
              </a:lnSpc>
              <a:spcBef>
                <a:spcPts val="600"/>
              </a:spcBef>
              <a:spcAft>
                <a:spcPts val="0"/>
              </a:spcAft>
              <a:buSzPts val="1600"/>
              <a:buFont typeface="Times New Roman"/>
              <a:buChar char="●"/>
            </a:pPr>
            <a:r>
              <a:rPr lang="en-US" sz="1600">
                <a:latin typeface="Times New Roman"/>
                <a:ea typeface="Times New Roman"/>
                <a:cs typeface="Times New Roman"/>
                <a:sym typeface="Times New Roman"/>
              </a:rPr>
              <a:t>[1] - </a:t>
            </a:r>
            <a:r>
              <a:rPr lang="en-US" sz="1400">
                <a:latin typeface="Times New Roman"/>
                <a:ea typeface="Times New Roman"/>
                <a:cs typeface="Times New Roman"/>
                <a:sym typeface="Times New Roman"/>
              </a:rPr>
              <a:t>https://link.springer.com/chapter/10.1007/978-3-030-17740-9_3#Abs1</a:t>
            </a:r>
            <a:endParaRPr sz="1400">
              <a:latin typeface="Times New Roman"/>
              <a:ea typeface="Times New Roman"/>
              <a:cs typeface="Times New Roman"/>
              <a:sym typeface="Times New Roman"/>
            </a:endParaRPr>
          </a:p>
          <a:p>
            <a:pPr indent="-330200" lvl="0" marL="914400" rtl="0" algn="just">
              <a:lnSpc>
                <a:spcPct val="2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[2] - </a:t>
            </a:r>
            <a:r>
              <a:rPr lang="en-US" sz="1400">
                <a:latin typeface="Times New Roman"/>
                <a:ea typeface="Times New Roman"/>
                <a:cs typeface="Times New Roman"/>
                <a:sym typeface="Times New Roman"/>
              </a:rPr>
              <a:t>https://link.springer.com/article/10.1007/s11276-021-02874-x</a:t>
            </a:r>
            <a:endParaRPr sz="1400">
              <a:latin typeface="Times New Roman"/>
              <a:ea typeface="Times New Roman"/>
              <a:cs typeface="Times New Roman"/>
              <a:sym typeface="Times New Roman"/>
            </a:endParaRPr>
          </a:p>
          <a:p>
            <a:pPr indent="-330200" lvl="0" marL="914400" rtl="0" algn="just">
              <a:lnSpc>
                <a:spcPct val="2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[3] - </a:t>
            </a:r>
            <a:r>
              <a:rPr lang="en-US" sz="1600" u="sng">
                <a:solidFill>
                  <a:schemeClr val="hlink"/>
                </a:solidFill>
                <a:latin typeface="Times New Roman"/>
                <a:ea typeface="Times New Roman"/>
                <a:cs typeface="Times New Roman"/>
                <a:sym typeface="Times New Roman"/>
                <a:hlinkClick r:id="rId3"/>
              </a:rPr>
              <a:t>https://link.springer.com/chapter/10.1007/978-3-030-03592-1_13</a:t>
            </a:r>
            <a:endParaRPr sz="1600">
              <a:latin typeface="Times New Roman"/>
              <a:ea typeface="Times New Roman"/>
              <a:cs typeface="Times New Roman"/>
              <a:sym typeface="Times New Roman"/>
            </a:endParaRPr>
          </a:p>
          <a:p>
            <a:pPr indent="-330200" lvl="0" marL="914400" rtl="0" algn="just">
              <a:lnSpc>
                <a:spcPct val="2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[4]  - </a:t>
            </a:r>
            <a:r>
              <a:rPr lang="en-US" sz="1600" u="sng">
                <a:solidFill>
                  <a:schemeClr val="hlink"/>
                </a:solidFill>
                <a:latin typeface="Times New Roman"/>
                <a:ea typeface="Times New Roman"/>
                <a:cs typeface="Times New Roman"/>
                <a:sym typeface="Times New Roman"/>
                <a:hlinkClick r:id="rId4"/>
              </a:rPr>
              <a:t>https://link.springer.com/chapter/10.1007/978-3-030-34083-4_6</a:t>
            </a:r>
            <a:endParaRPr sz="1600">
              <a:latin typeface="Times New Roman"/>
              <a:ea typeface="Times New Roman"/>
              <a:cs typeface="Times New Roman"/>
              <a:sym typeface="Times New Roman"/>
            </a:endParaRPr>
          </a:p>
          <a:p>
            <a:pPr indent="-330200" lvl="0" marL="914400" rtl="0" algn="just">
              <a:lnSpc>
                <a:spcPct val="2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[5] - </a:t>
            </a:r>
            <a:r>
              <a:rPr lang="en-US" sz="1600" u="sng">
                <a:solidFill>
                  <a:schemeClr val="hlink"/>
                </a:solidFill>
                <a:latin typeface="Times New Roman"/>
                <a:ea typeface="Times New Roman"/>
                <a:cs typeface="Times New Roman"/>
                <a:sym typeface="Times New Roman"/>
                <a:hlinkClick r:id="rId5"/>
              </a:rPr>
              <a:t>https://link.springer.com/chapter/10.1007/978-981-16-0171-2_52</a:t>
            </a:r>
            <a:endParaRPr sz="1600">
              <a:latin typeface="Times New Roman"/>
              <a:ea typeface="Times New Roman"/>
              <a:cs typeface="Times New Roman"/>
              <a:sym typeface="Times New Roman"/>
            </a:endParaRPr>
          </a:p>
          <a:p>
            <a:pPr indent="-330200" lvl="0" marL="914400" rtl="0" algn="just">
              <a:lnSpc>
                <a:spcPct val="2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[6] - https://link.springer.com/chapter/10.1007/978-981-16-1107-0_7</a:t>
            </a:r>
            <a:endParaRPr sz="16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2"/>
          <p:cNvSpPr txBox="1"/>
          <p:nvPr>
            <p:ph type="ctrTitle"/>
          </p:nvPr>
        </p:nvSpPr>
        <p:spPr>
          <a:xfrm>
            <a:off x="3912931" y="2807208"/>
            <a:ext cx="3709199" cy="124358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Font typeface="Trebuchet MS"/>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8"/>
          <p:cNvSpPr txBox="1"/>
          <p:nvPr>
            <p:ph type="title"/>
          </p:nvPr>
        </p:nvSpPr>
        <p:spPr>
          <a:xfrm>
            <a:off x="333375" y="542926"/>
            <a:ext cx="8410500" cy="535500"/>
          </a:xfrm>
          <a:prstGeom prst="rect">
            <a:avLst/>
          </a:prstGeom>
          <a:noFill/>
          <a:ln>
            <a:noFill/>
          </a:ln>
        </p:spPr>
        <p:txBody>
          <a:bodyPr anchorCtr="0" anchor="t" bIns="45700" lIns="91425" spcFirstLastPara="1" rIns="91425" wrap="square" tIns="45700">
            <a:spAutoFit/>
          </a:bodyPr>
          <a:lstStyle/>
          <a:p>
            <a:pPr indent="0" lvl="0" marL="0" rtl="0" algn="ctr">
              <a:lnSpc>
                <a:spcPct val="90000"/>
              </a:lnSpc>
              <a:spcBef>
                <a:spcPts val="0"/>
              </a:spcBef>
              <a:spcAft>
                <a:spcPts val="0"/>
              </a:spcAft>
              <a:buClr>
                <a:schemeClr val="lt1"/>
              </a:buClr>
              <a:buSzPts val="3200"/>
              <a:buFont typeface="Trebuchet MS"/>
              <a:buNone/>
            </a:pPr>
            <a:r>
              <a:rPr lang="en-US"/>
              <a:t>Abstract</a:t>
            </a:r>
            <a:endParaRPr/>
          </a:p>
        </p:txBody>
      </p:sp>
      <p:sp>
        <p:nvSpPr>
          <p:cNvPr id="193" name="Google Shape;193;p18"/>
          <p:cNvSpPr txBox="1"/>
          <p:nvPr>
            <p:ph idx="1" type="body"/>
          </p:nvPr>
        </p:nvSpPr>
        <p:spPr>
          <a:xfrm>
            <a:off x="332524" y="1825624"/>
            <a:ext cx="8411400" cy="4699800"/>
          </a:xfrm>
          <a:prstGeom prst="rect">
            <a:avLst/>
          </a:prstGeom>
          <a:noFill/>
          <a:ln>
            <a:noFill/>
          </a:ln>
        </p:spPr>
        <p:txBody>
          <a:bodyPr anchorCtr="0" anchor="t" bIns="45700" lIns="91425" spcFirstLastPara="1" rIns="91425" wrap="square" tIns="45700">
            <a:noAutofit/>
          </a:bodyPr>
          <a:lstStyle/>
          <a:p>
            <a:pPr indent="1236" lvl="0" marL="77791" marR="225546" rtl="0" algn="just">
              <a:lnSpc>
                <a:spcPct val="150000"/>
              </a:lnSpc>
              <a:spcBef>
                <a:spcPts val="297"/>
              </a:spcBef>
              <a:spcAft>
                <a:spcPts val="0"/>
              </a:spcAft>
              <a:buNone/>
            </a:pPr>
            <a:r>
              <a:rPr lang="en-US" sz="1400">
                <a:latin typeface="Times New Roman"/>
                <a:ea typeface="Times New Roman"/>
                <a:cs typeface="Times New Roman"/>
                <a:sym typeface="Times New Roman"/>
              </a:rPr>
              <a:t>Cross-border transactions refer to financial transactions that involve the transfer of money or other assets between individuals, businesses, or financial institutions located in different countries. Traditional cross-border transactions can involve several issues such as high transaction fees, long transaction times, foreign exchange rate fluctuations, and security risks.  Blockchain Technology can facilitate more transparent, faster, and efficient cross-border remittance transactions. The proposed system has the tendency of solving the above stated issues effectively based on the regulation. The proposed system converts the initial currency into a different currency for the beneficiary receiving the remittance transaction for the best market price in the market. The effects of middleman roles and fees structure are lessened. The issued assets in the system are ERC-20 token standard verified. The user logins with an approved wallet for exchanging assets. Know Your Customer and Anti Money Laundry are verified using the Distributed ledger Technology(Trustline). The trustline tracks the limit and the amount of credit for which your account trusts the issuing account. All the transactions take place in the stellar network which provides high security, cost and time efficiency. All the transactions are stored in the distributed ledger. Each asset value in the portfolio can be monitored in the real time market and including charts and analysis information.The proposed system is constructed in an user friendly way and the functionalities are well defined for both retail and institutional investors.</a:t>
            </a:r>
            <a:endParaRPr b="1" sz="1400">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9"/>
          <p:cNvSpPr txBox="1"/>
          <p:nvPr>
            <p:ph type="title"/>
          </p:nvPr>
        </p:nvSpPr>
        <p:spPr>
          <a:xfrm>
            <a:off x="333375" y="542926"/>
            <a:ext cx="8410500" cy="535500"/>
          </a:xfrm>
          <a:prstGeom prst="rect">
            <a:avLst/>
          </a:prstGeom>
          <a:noFill/>
          <a:ln>
            <a:noFill/>
          </a:ln>
        </p:spPr>
        <p:txBody>
          <a:bodyPr anchorCtr="0" anchor="t" bIns="45700" lIns="91425" spcFirstLastPara="1" rIns="91425" wrap="square" tIns="45700">
            <a:spAutoFit/>
          </a:bodyPr>
          <a:lstStyle/>
          <a:p>
            <a:pPr indent="0" lvl="0" marL="0" rtl="0" algn="ctr">
              <a:lnSpc>
                <a:spcPct val="90000"/>
              </a:lnSpc>
              <a:spcBef>
                <a:spcPts val="0"/>
              </a:spcBef>
              <a:spcAft>
                <a:spcPts val="0"/>
              </a:spcAft>
              <a:buClr>
                <a:schemeClr val="lt1"/>
              </a:buClr>
              <a:buSzPts val="3200"/>
              <a:buFont typeface="Trebuchet MS"/>
              <a:buNone/>
            </a:pPr>
            <a:r>
              <a:rPr lang="en-US"/>
              <a:t>Motivation &amp; Problem Statement</a:t>
            </a:r>
            <a:endParaRPr/>
          </a:p>
        </p:txBody>
      </p:sp>
      <p:sp>
        <p:nvSpPr>
          <p:cNvPr id="199" name="Google Shape;199;p19"/>
          <p:cNvSpPr txBox="1"/>
          <p:nvPr>
            <p:ph idx="1" type="body"/>
          </p:nvPr>
        </p:nvSpPr>
        <p:spPr>
          <a:xfrm>
            <a:off x="332525" y="1819300"/>
            <a:ext cx="8410500" cy="4706100"/>
          </a:xfrm>
          <a:prstGeom prst="rect">
            <a:avLst/>
          </a:prstGeom>
          <a:noFill/>
          <a:ln>
            <a:noFill/>
          </a:ln>
        </p:spPr>
        <p:txBody>
          <a:bodyPr anchorCtr="0" anchor="t" bIns="45700" lIns="91425" spcFirstLastPara="1" rIns="91425" wrap="square" tIns="45700">
            <a:noAutofit/>
          </a:bodyPr>
          <a:lstStyle/>
          <a:p>
            <a:pPr indent="-330200" lvl="0" marL="457200" rtl="0" algn="just">
              <a:lnSpc>
                <a:spcPct val="150000"/>
              </a:lnSpc>
              <a:spcBef>
                <a:spcPts val="600"/>
              </a:spcBef>
              <a:spcAft>
                <a:spcPts val="0"/>
              </a:spcAft>
              <a:buSzPts val="1600"/>
              <a:buFont typeface="Times New Roman"/>
              <a:buChar char="●"/>
            </a:pPr>
            <a:r>
              <a:rPr lang="en-US" sz="1600">
                <a:latin typeface="Times New Roman"/>
                <a:ea typeface="Times New Roman"/>
                <a:cs typeface="Times New Roman"/>
                <a:sym typeface="Times New Roman"/>
              </a:rPr>
              <a:t>Most remittances are made by foreign workers to family members in their home countries. Cross-border payments via a traditional bank transfer normally take between two and five days to process and an electronic payment system through a bank can take as little as ten minutes to reach the recipient. The operational and service fees are expensive. </a:t>
            </a:r>
            <a:endParaRPr sz="1600">
              <a:latin typeface="Times New Roman"/>
              <a:ea typeface="Times New Roman"/>
              <a:cs typeface="Times New Roman"/>
              <a:sym typeface="Times New Roman"/>
            </a:endParaRPr>
          </a:p>
          <a:p>
            <a:pPr indent="-330200" lvl="0" marL="457200" rtl="0" algn="just">
              <a:lnSpc>
                <a:spcPct val="150000"/>
              </a:lnSpc>
              <a:spcBef>
                <a:spcPts val="600"/>
              </a:spcBef>
              <a:spcAft>
                <a:spcPts val="0"/>
              </a:spcAft>
              <a:buSzPts val="1600"/>
              <a:buFont typeface="Times New Roman"/>
              <a:buChar char="●"/>
            </a:pPr>
            <a:r>
              <a:rPr lang="en-US" sz="1600">
                <a:latin typeface="Times New Roman"/>
                <a:ea typeface="Times New Roman"/>
                <a:cs typeface="Times New Roman"/>
                <a:sym typeface="Times New Roman"/>
              </a:rPr>
              <a:t>The reason for fees is due to the number of intermediaries involved in transferring money from one country to another, all of which charge fees for their services. Regulatory costs add up too, while FX fees will also be charged to convert one currency into another.</a:t>
            </a:r>
            <a:endParaRPr sz="1600">
              <a:latin typeface="Times New Roman"/>
              <a:ea typeface="Times New Roman"/>
              <a:cs typeface="Times New Roman"/>
              <a:sym typeface="Times New Roman"/>
            </a:endParaRPr>
          </a:p>
          <a:p>
            <a:pPr indent="-330200" lvl="0" marL="457200" rtl="0" algn="just">
              <a:lnSpc>
                <a:spcPct val="150000"/>
              </a:lnSpc>
              <a:spcBef>
                <a:spcPts val="600"/>
              </a:spcBef>
              <a:spcAft>
                <a:spcPts val="0"/>
              </a:spcAft>
              <a:buSzPts val="1600"/>
              <a:buFont typeface="Times New Roman"/>
              <a:buChar char="●"/>
            </a:pPr>
            <a:r>
              <a:rPr lang="en-US" sz="1600">
                <a:latin typeface="Times New Roman"/>
                <a:ea typeface="Times New Roman"/>
                <a:cs typeface="Times New Roman"/>
                <a:sym typeface="Times New Roman"/>
              </a:rPr>
              <a:t>Cross-border remittances are a complex affair from a compliance and settlement point of view. Banks need to devise complex workflows to carry out compliance checks of the remitter and the beneficiary. The sending bank, receiving bank, and other partner banks need to agree on the compliance requirements of the sender and the receiver before remittance transactions can be executed or credited to the beneficiary.</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ph type="title"/>
          </p:nvPr>
        </p:nvSpPr>
        <p:spPr>
          <a:xfrm>
            <a:off x="333375" y="542926"/>
            <a:ext cx="8410500" cy="535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lt1"/>
              </a:buClr>
              <a:buSzPts val="3200"/>
              <a:buFont typeface="Trebuchet MS"/>
              <a:buNone/>
            </a:pPr>
            <a:r>
              <a:rPr lang="en-US"/>
              <a:t>Literature Survey</a:t>
            </a:r>
            <a:endParaRPr/>
          </a:p>
        </p:txBody>
      </p:sp>
      <p:sp>
        <p:nvSpPr>
          <p:cNvPr id="205" name="Google Shape;205;p20"/>
          <p:cNvSpPr txBox="1"/>
          <p:nvPr>
            <p:ph idx="1" type="body"/>
          </p:nvPr>
        </p:nvSpPr>
        <p:spPr>
          <a:xfrm rot="-2022492">
            <a:off x="-10992448" y="5959330"/>
            <a:ext cx="8411363" cy="4560052"/>
          </a:xfrm>
          <a:prstGeom prst="rect">
            <a:avLst/>
          </a:prstGeom>
          <a:noFill/>
          <a:ln>
            <a:noFill/>
          </a:ln>
        </p:spPr>
        <p:txBody>
          <a:bodyPr anchorCtr="0" anchor="t" bIns="45700" lIns="91425" spcFirstLastPara="1" rIns="91425" wrap="square" tIns="45700">
            <a:noAutofit/>
          </a:bodyPr>
          <a:lstStyle/>
          <a:p>
            <a:pPr indent="0" lvl="0" marL="0" rtl="0" algn="just">
              <a:lnSpc>
                <a:spcPct val="200000"/>
              </a:lnSpc>
              <a:spcBef>
                <a:spcPts val="0"/>
              </a:spcBef>
              <a:spcAft>
                <a:spcPts val="0"/>
              </a:spcAft>
              <a:buNone/>
            </a:pPr>
            <a:r>
              <a:t/>
            </a:r>
            <a:endParaRPr sz="1800"/>
          </a:p>
        </p:txBody>
      </p:sp>
      <p:graphicFrame>
        <p:nvGraphicFramePr>
          <p:cNvPr id="206" name="Google Shape;206;p20"/>
          <p:cNvGraphicFramePr/>
          <p:nvPr/>
        </p:nvGraphicFramePr>
        <p:xfrm>
          <a:off x="128075" y="1269475"/>
          <a:ext cx="3000000" cy="3000000"/>
        </p:xfrm>
        <a:graphic>
          <a:graphicData uri="http://schemas.openxmlformats.org/drawingml/2006/table">
            <a:tbl>
              <a:tblPr>
                <a:noFill/>
                <a:tableStyleId>{BEEF4EA4-AEBF-46BA-B3EF-CF7A3353A45E}</a:tableStyleId>
              </a:tblPr>
              <a:tblGrid>
                <a:gridCol w="554800"/>
                <a:gridCol w="2714575"/>
                <a:gridCol w="2282875"/>
                <a:gridCol w="1915275"/>
                <a:gridCol w="1420300"/>
              </a:tblGrid>
              <a:tr h="438800">
                <a:tc>
                  <a:txBody>
                    <a:bodyPr/>
                    <a:lstStyle/>
                    <a:p>
                      <a:pPr indent="0" lvl="0" marL="0" rtl="0" algn="l">
                        <a:spcBef>
                          <a:spcPts val="0"/>
                        </a:spcBef>
                        <a:spcAft>
                          <a:spcPts val="0"/>
                        </a:spcAft>
                        <a:buNone/>
                      </a:pPr>
                      <a:r>
                        <a:rPr b="1" lang="en-US" sz="1600">
                          <a:solidFill>
                            <a:schemeClr val="lt1"/>
                          </a:solidFill>
                        </a:rPr>
                        <a:t>S No</a:t>
                      </a:r>
                      <a:endParaRPr b="1" sz="1600">
                        <a:solidFill>
                          <a:schemeClr val="lt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600">
                          <a:solidFill>
                            <a:schemeClr val="lt1"/>
                          </a:solidFill>
                        </a:rPr>
                        <a:t>Author, Year, Journal, Title</a:t>
                      </a:r>
                      <a:endParaRPr b="1" sz="1600">
                        <a:solidFill>
                          <a:schemeClr val="lt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600">
                          <a:solidFill>
                            <a:schemeClr val="lt1"/>
                          </a:solidFill>
                        </a:rPr>
                        <a:t>Concept</a:t>
                      </a:r>
                      <a:endParaRPr b="1" sz="1600">
                        <a:solidFill>
                          <a:schemeClr val="lt1"/>
                        </a:solidFill>
                      </a:endParaRPr>
                    </a:p>
                  </a:txBody>
                  <a:tcPr marT="91425" marB="91425" marR="91425" marL="91425">
                    <a:lnL cap="flat" cmpd="sng" w="19050">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b="1" lang="en-US" sz="1600">
                          <a:solidFill>
                            <a:schemeClr val="lt1"/>
                          </a:solidFill>
                        </a:rPr>
                        <a:t>Pros</a:t>
                      </a:r>
                      <a:endParaRPr b="1" sz="1600">
                        <a:solidFill>
                          <a:schemeClr val="lt1"/>
                        </a:solidFill>
                      </a:endParaRPr>
                    </a:p>
                  </a:txBody>
                  <a:tcPr marT="91425" marB="91425" marR="91425" marL="91425"/>
                </a:tc>
                <a:tc>
                  <a:txBody>
                    <a:bodyPr/>
                    <a:lstStyle/>
                    <a:p>
                      <a:pPr indent="0" lvl="0" marL="0" rtl="0" algn="l">
                        <a:spcBef>
                          <a:spcPts val="0"/>
                        </a:spcBef>
                        <a:spcAft>
                          <a:spcPts val="0"/>
                        </a:spcAft>
                        <a:buNone/>
                      </a:pPr>
                      <a:r>
                        <a:rPr b="1" lang="en-US" sz="1600">
                          <a:solidFill>
                            <a:schemeClr val="lt1"/>
                          </a:solidFill>
                        </a:rPr>
                        <a:t>Cons</a:t>
                      </a:r>
                      <a:endParaRPr b="1" sz="1600">
                        <a:solidFill>
                          <a:schemeClr val="lt1"/>
                        </a:solidFill>
                      </a:endParaRPr>
                    </a:p>
                  </a:txBody>
                  <a:tcPr marT="91425" marB="91425" marR="91425" marL="91425"/>
                </a:tc>
              </a:tr>
              <a:tr h="1433100">
                <a:tc>
                  <a:txBody>
                    <a:bodyPr/>
                    <a:lstStyle/>
                    <a:p>
                      <a:pPr indent="0" lvl="0" marL="0" rtl="0" algn="l">
                        <a:lnSpc>
                          <a:spcPct val="100000"/>
                        </a:lnSpc>
                        <a:spcBef>
                          <a:spcPts val="0"/>
                        </a:spcBef>
                        <a:spcAft>
                          <a:spcPts val="1200"/>
                        </a:spcAft>
                        <a:buNone/>
                      </a:pPr>
                      <a:r>
                        <a:rPr b="1" lang="en-US">
                          <a:solidFill>
                            <a:schemeClr val="lt1"/>
                          </a:solidFill>
                          <a:latin typeface="Times New Roman"/>
                          <a:ea typeface="Times New Roman"/>
                          <a:cs typeface="Times New Roman"/>
                          <a:sym typeface="Times New Roman"/>
                        </a:rPr>
                        <a:t>1</a:t>
                      </a:r>
                      <a:endParaRPr b="1">
                        <a:solidFill>
                          <a:schemeClr val="lt1"/>
                        </a:solidFill>
                        <a:latin typeface="Times New Roman"/>
                        <a:ea typeface="Times New Roman"/>
                        <a:cs typeface="Times New Roman"/>
                        <a:sym typeface="Times New Roman"/>
                      </a:endParaRPr>
                    </a:p>
                  </a:txBody>
                  <a:tcPr marT="91425" marB="91425" marR="91425" marL="91425">
                    <a:lnT cap="flat" cmpd="sng" w="19050">
                      <a:solidFill>
                        <a:srgbClr val="9E9E9E"/>
                      </a:solidFill>
                      <a:prstDash val="solid"/>
                      <a:round/>
                      <a:headEnd len="sm" w="sm" type="none"/>
                      <a:tailEnd len="sm" w="sm" type="none"/>
                    </a:lnT>
                  </a:tcPr>
                </a:tc>
                <a:tc>
                  <a:txBody>
                    <a:bodyPr/>
                    <a:lstStyle/>
                    <a:p>
                      <a:pPr indent="0" lvl="0" marL="0" rtl="0" algn="l">
                        <a:lnSpc>
                          <a:spcPct val="120000"/>
                        </a:lnSpc>
                        <a:spcBef>
                          <a:spcPts val="0"/>
                        </a:spcBef>
                        <a:spcAft>
                          <a:spcPts val="0"/>
                        </a:spcAft>
                        <a:buNone/>
                      </a:pPr>
                      <a:r>
                        <a:rPr lang="en-US" sz="1000">
                          <a:solidFill>
                            <a:schemeClr val="lt1"/>
                          </a:solidFill>
                          <a:latin typeface="Times New Roman"/>
                          <a:ea typeface="Times New Roman"/>
                          <a:cs typeface="Times New Roman"/>
                          <a:sym typeface="Times New Roman"/>
                        </a:rPr>
                        <a:t>Aleksander Berentsen</a:t>
                      </a:r>
                      <a:endParaRPr sz="1000">
                        <a:solidFill>
                          <a:schemeClr val="lt1"/>
                        </a:solidFill>
                        <a:latin typeface="Times New Roman"/>
                        <a:ea typeface="Times New Roman"/>
                        <a:cs typeface="Times New Roman"/>
                        <a:sym typeface="Times New Roman"/>
                      </a:endParaRPr>
                    </a:p>
                    <a:p>
                      <a:pPr indent="0" lvl="0" marL="0" rtl="0" algn="l">
                        <a:lnSpc>
                          <a:spcPct val="120000"/>
                        </a:lnSpc>
                        <a:spcBef>
                          <a:spcPts val="1200"/>
                        </a:spcBef>
                        <a:spcAft>
                          <a:spcPts val="0"/>
                        </a:spcAft>
                        <a:buNone/>
                      </a:pPr>
                      <a:r>
                        <a:rPr lang="en-US" sz="1000">
                          <a:solidFill>
                            <a:schemeClr val="lt1"/>
                          </a:solidFill>
                          <a:latin typeface="Times New Roman"/>
                          <a:ea typeface="Times New Roman"/>
                          <a:cs typeface="Times New Roman"/>
                          <a:sym typeface="Times New Roman"/>
                        </a:rPr>
                        <a:t>2019 - Springer</a:t>
                      </a:r>
                      <a:endParaRPr sz="1000">
                        <a:solidFill>
                          <a:schemeClr val="lt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i="1" lang="en-US" sz="1000">
                          <a:solidFill>
                            <a:schemeClr val="lt1"/>
                          </a:solidFill>
                          <a:latin typeface="Times New Roman"/>
                          <a:ea typeface="Times New Roman"/>
                          <a:cs typeface="Times New Roman"/>
                          <a:sym typeface="Times New Roman"/>
                        </a:rPr>
                        <a:t>Aleksander Berentsen</a:t>
                      </a:r>
                      <a:r>
                        <a:rPr lang="en-US" sz="1000">
                          <a:solidFill>
                            <a:schemeClr val="lt1"/>
                          </a:solidFill>
                          <a:latin typeface="Times New Roman"/>
                          <a:ea typeface="Times New Roman"/>
                          <a:cs typeface="Times New Roman"/>
                          <a:sym typeface="Times New Roman"/>
                        </a:rPr>
                        <a:t> Recommends “Bitcoin: A Peer-to-Peer Electronic Cash System” by Satoshi Nakamoto</a:t>
                      </a:r>
                      <a:endParaRPr sz="1000">
                        <a:solidFill>
                          <a:schemeClr val="lt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1000">
                        <a:solidFill>
                          <a:schemeClr val="lt1"/>
                        </a:solidFill>
                        <a:latin typeface="Times New Roman"/>
                        <a:ea typeface="Times New Roman"/>
                        <a:cs typeface="Times New Roman"/>
                        <a:sym typeface="Times New Roman"/>
                      </a:endParaRPr>
                    </a:p>
                  </a:txBody>
                  <a:tcPr marT="91425" marB="91425" marR="91425" marL="91425">
                    <a:lnT cap="flat" cmpd="sng" w="1905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1000">
                          <a:solidFill>
                            <a:schemeClr val="lt1"/>
                          </a:solidFill>
                          <a:latin typeface="Times New Roman"/>
                          <a:ea typeface="Times New Roman"/>
                          <a:cs typeface="Times New Roman"/>
                          <a:sym typeface="Times New Roman"/>
                        </a:rPr>
                        <a:t>Ideology to create  purely peer-to-peer version of electronic cash that would allow online payments to be sent directly from one party to another without going through a financial institution.</a:t>
                      </a:r>
                      <a:endParaRPr sz="1000">
                        <a:solidFill>
                          <a:schemeClr val="lt1"/>
                        </a:solidFill>
                        <a:latin typeface="Times New Roman"/>
                        <a:ea typeface="Times New Roman"/>
                        <a:cs typeface="Times New Roman"/>
                        <a:sym typeface="Times New Roman"/>
                      </a:endParaRPr>
                    </a:p>
                    <a:p>
                      <a:pPr indent="0" lvl="0" marL="0" rtl="0" algn="l">
                        <a:lnSpc>
                          <a:spcPct val="120000"/>
                        </a:lnSpc>
                        <a:spcBef>
                          <a:spcPts val="0"/>
                        </a:spcBef>
                        <a:spcAft>
                          <a:spcPts val="1200"/>
                        </a:spcAft>
                        <a:buNone/>
                      </a:pPr>
                      <a:r>
                        <a:t/>
                      </a:r>
                      <a:endParaRPr sz="10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000">
                          <a:solidFill>
                            <a:schemeClr val="lt1"/>
                          </a:solidFill>
                        </a:rPr>
                        <a:t>Blockchain technology is accessible to all, means anyone can create.</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US" sz="1000">
                          <a:solidFill>
                            <a:schemeClr val="lt1"/>
                          </a:solidFill>
                          <a:latin typeface="Times New Roman"/>
                          <a:ea typeface="Times New Roman"/>
                          <a:cs typeface="Times New Roman"/>
                          <a:sym typeface="Times New Roman"/>
                        </a:rPr>
                        <a:t>It cannot be scaled as the size of the block is fixed.</a:t>
                      </a:r>
                      <a:endParaRPr sz="1000">
                        <a:solidFill>
                          <a:schemeClr val="lt1"/>
                        </a:solidFill>
                        <a:latin typeface="Times New Roman"/>
                        <a:ea typeface="Times New Roman"/>
                        <a:cs typeface="Times New Roman"/>
                        <a:sym typeface="Times New Roman"/>
                      </a:endParaRPr>
                    </a:p>
                  </a:txBody>
                  <a:tcPr marT="91425" marB="91425" marR="91425" marL="91425"/>
                </a:tc>
              </a:tr>
              <a:tr h="955075">
                <a:tc>
                  <a:txBody>
                    <a:bodyPr/>
                    <a:lstStyle/>
                    <a:p>
                      <a:pPr indent="0" lvl="0" marL="0" rtl="0" algn="l">
                        <a:lnSpc>
                          <a:spcPct val="100000"/>
                        </a:lnSpc>
                        <a:spcBef>
                          <a:spcPts val="0"/>
                        </a:spcBef>
                        <a:spcAft>
                          <a:spcPts val="1200"/>
                        </a:spcAft>
                        <a:buNone/>
                      </a:pPr>
                      <a:r>
                        <a:rPr lang="en-US">
                          <a:solidFill>
                            <a:schemeClr val="lt1"/>
                          </a:solidFill>
                          <a:latin typeface="Times New Roman"/>
                          <a:ea typeface="Times New Roman"/>
                          <a:cs typeface="Times New Roman"/>
                          <a:sym typeface="Times New Roman"/>
                        </a:rPr>
                        <a:t>2</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just">
                        <a:lnSpc>
                          <a:spcPct val="200000"/>
                        </a:lnSpc>
                        <a:spcBef>
                          <a:spcPts val="1600"/>
                        </a:spcBef>
                        <a:spcAft>
                          <a:spcPts val="0"/>
                        </a:spcAft>
                        <a:buNone/>
                      </a:pPr>
                      <a:r>
                        <a:rPr lang="en-US" sz="1000">
                          <a:solidFill>
                            <a:schemeClr val="lt1"/>
                          </a:solidFill>
                          <a:latin typeface="Times New Roman"/>
                          <a:ea typeface="Times New Roman"/>
                          <a:cs typeface="Times New Roman"/>
                          <a:sym typeface="Times New Roman"/>
                        </a:rPr>
                        <a:t>Shi-Yi Lin, Lei Zhang </a:t>
                      </a:r>
                      <a:endParaRPr sz="1000">
                        <a:solidFill>
                          <a:schemeClr val="lt1"/>
                        </a:solidFill>
                        <a:latin typeface="Times New Roman"/>
                        <a:ea typeface="Times New Roman"/>
                        <a:cs typeface="Times New Roman"/>
                        <a:sym typeface="Times New Roman"/>
                      </a:endParaRPr>
                    </a:p>
                    <a:p>
                      <a:pPr indent="0" lvl="0" marL="0" rtl="0" algn="just">
                        <a:lnSpc>
                          <a:spcPct val="200000"/>
                        </a:lnSpc>
                        <a:spcBef>
                          <a:spcPts val="1600"/>
                        </a:spcBef>
                        <a:spcAft>
                          <a:spcPts val="0"/>
                        </a:spcAft>
                        <a:buNone/>
                      </a:pPr>
                      <a:r>
                        <a:rPr lang="en-US" sz="1000">
                          <a:solidFill>
                            <a:schemeClr val="lt1"/>
                          </a:solidFill>
                          <a:latin typeface="Times New Roman"/>
                          <a:ea typeface="Times New Roman"/>
                          <a:cs typeface="Times New Roman"/>
                          <a:sym typeface="Times New Roman"/>
                        </a:rPr>
                        <a:t>2022 - Springer</a:t>
                      </a:r>
                      <a:endParaRPr sz="10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1000">
                          <a:solidFill>
                            <a:schemeClr val="lt1"/>
                          </a:solidFill>
                          <a:latin typeface="Times New Roman"/>
                          <a:ea typeface="Times New Roman"/>
                          <a:cs typeface="Times New Roman"/>
                          <a:sym typeface="Times New Roman"/>
                        </a:rPr>
                        <a:t>A survey of application research based on blockchain smart contract</a:t>
                      </a:r>
                      <a:endParaRPr sz="10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0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just">
                        <a:lnSpc>
                          <a:spcPct val="115000"/>
                        </a:lnSpc>
                        <a:spcBef>
                          <a:spcPts val="1600"/>
                        </a:spcBef>
                        <a:spcAft>
                          <a:spcPts val="0"/>
                        </a:spcAft>
                        <a:buNone/>
                      </a:pPr>
                      <a:r>
                        <a:rPr lang="en-US" sz="1000">
                          <a:solidFill>
                            <a:schemeClr val="lt1"/>
                          </a:solidFill>
                          <a:latin typeface="Times New Roman"/>
                          <a:ea typeface="Times New Roman"/>
                          <a:cs typeface="Times New Roman"/>
                          <a:sym typeface="Times New Roman"/>
                        </a:rPr>
                        <a:t>Challenges faced by smart contract with technical issues, analyzes the impact on large-scale applications and mining system on the sustainable development of smart contract, and looks forward to the future research direction of blockchain smart contract.</a:t>
                      </a:r>
                      <a:endParaRPr sz="10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000">
                          <a:solidFill>
                            <a:schemeClr val="lt1"/>
                          </a:solidFill>
                        </a:rPr>
                        <a:t>It stores information in a decentralized manner, so everybody has access</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US" sz="1000">
                          <a:solidFill>
                            <a:schemeClr val="lt1"/>
                          </a:solidFill>
                          <a:latin typeface="Times New Roman"/>
                          <a:ea typeface="Times New Roman"/>
                          <a:cs typeface="Times New Roman"/>
                          <a:sym typeface="Times New Roman"/>
                        </a:rPr>
                        <a:t>People’s confidence in blockchain technology is low, so investing opportunities are low.</a:t>
                      </a:r>
                      <a:endParaRPr sz="1000">
                        <a:solidFill>
                          <a:schemeClr val="lt1"/>
                        </a:solidFill>
                        <a:latin typeface="Times New Roman"/>
                        <a:ea typeface="Times New Roman"/>
                        <a:cs typeface="Times New Roman"/>
                        <a:sym typeface="Times New Roman"/>
                      </a:endParaRPr>
                    </a:p>
                  </a:txBody>
                  <a:tcPr marT="91425" marB="91425" marR="91425" marL="91425"/>
                </a:tc>
              </a:tr>
              <a:tr h="1407750">
                <a:tc>
                  <a:txBody>
                    <a:bodyPr/>
                    <a:lstStyle/>
                    <a:p>
                      <a:pPr indent="0" lvl="0" marL="0" rtl="0" algn="just">
                        <a:lnSpc>
                          <a:spcPct val="100000"/>
                        </a:lnSpc>
                        <a:spcBef>
                          <a:spcPts val="1600"/>
                        </a:spcBef>
                        <a:spcAft>
                          <a:spcPts val="0"/>
                        </a:spcAft>
                        <a:buNone/>
                      </a:pPr>
                      <a:r>
                        <a:rPr lang="en-US">
                          <a:solidFill>
                            <a:schemeClr val="lt1"/>
                          </a:solidFill>
                          <a:latin typeface="Times New Roman"/>
                          <a:ea typeface="Times New Roman"/>
                          <a:cs typeface="Times New Roman"/>
                          <a:sym typeface="Times New Roman"/>
                        </a:rPr>
                        <a:t>3</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just">
                        <a:lnSpc>
                          <a:spcPct val="200000"/>
                        </a:lnSpc>
                        <a:spcBef>
                          <a:spcPts val="1600"/>
                        </a:spcBef>
                        <a:spcAft>
                          <a:spcPts val="0"/>
                        </a:spcAft>
                        <a:buNone/>
                      </a:pPr>
                      <a:r>
                        <a:rPr lang="en-US" sz="1000">
                          <a:solidFill>
                            <a:schemeClr val="lt1"/>
                          </a:solidFill>
                          <a:latin typeface="Times New Roman"/>
                          <a:ea typeface="Times New Roman"/>
                          <a:cs typeface="Times New Roman"/>
                          <a:sym typeface="Times New Roman"/>
                        </a:rPr>
                        <a:t>Jakub Zakrzewski</a:t>
                      </a:r>
                      <a:endParaRPr sz="1000">
                        <a:solidFill>
                          <a:schemeClr val="lt1"/>
                        </a:solidFill>
                        <a:latin typeface="Times New Roman"/>
                        <a:ea typeface="Times New Roman"/>
                        <a:cs typeface="Times New Roman"/>
                        <a:sym typeface="Times New Roman"/>
                      </a:endParaRPr>
                    </a:p>
                    <a:p>
                      <a:pPr indent="0" lvl="0" marL="0" rtl="0" algn="just">
                        <a:lnSpc>
                          <a:spcPct val="200000"/>
                        </a:lnSpc>
                        <a:spcBef>
                          <a:spcPts val="1600"/>
                        </a:spcBef>
                        <a:spcAft>
                          <a:spcPts val="0"/>
                        </a:spcAft>
                        <a:buNone/>
                      </a:pPr>
                      <a:r>
                        <a:rPr lang="en-US" sz="1000">
                          <a:solidFill>
                            <a:schemeClr val="lt1"/>
                          </a:solidFill>
                          <a:latin typeface="Times New Roman"/>
                          <a:ea typeface="Times New Roman"/>
                          <a:cs typeface="Times New Roman"/>
                          <a:sym typeface="Times New Roman"/>
                        </a:rPr>
                        <a:t>2018 - Springer </a:t>
                      </a:r>
                      <a:endParaRPr sz="1000">
                        <a:solidFill>
                          <a:schemeClr val="lt1"/>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lang="en-US" sz="1000">
                          <a:solidFill>
                            <a:schemeClr val="lt1"/>
                          </a:solidFill>
                          <a:latin typeface="Times New Roman"/>
                          <a:ea typeface="Times New Roman"/>
                          <a:cs typeface="Times New Roman"/>
                          <a:sym typeface="Times New Roman"/>
                        </a:rPr>
                        <a:t>Towards Verification of Ethereum Smart Contracts: A Formalization of Core of Solidity</a:t>
                      </a:r>
                      <a:endParaRPr sz="10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000">
                          <a:solidFill>
                            <a:schemeClr val="lt1"/>
                          </a:solidFill>
                          <a:latin typeface="Times New Roman"/>
                          <a:ea typeface="Times New Roman"/>
                          <a:cs typeface="Times New Roman"/>
                          <a:sym typeface="Times New Roman"/>
                        </a:rPr>
                        <a:t>Evaluate the feasibility of formalization of Solidity and propose a formalization of a small subset of Solidity that contains its core data model and some unique features, such as function modifiers.</a:t>
                      </a:r>
                      <a:endParaRPr sz="1000">
                        <a:solidFill>
                          <a:schemeClr val="lt1"/>
                        </a:solidFill>
                        <a:latin typeface="Times New Roman"/>
                        <a:ea typeface="Times New Roman"/>
                        <a:cs typeface="Times New Roman"/>
                        <a:sym typeface="Times New Roman"/>
                      </a:endParaRPr>
                    </a:p>
                    <a:p>
                      <a:pPr indent="0" lvl="0" marL="0" rtl="0" algn="just">
                        <a:lnSpc>
                          <a:spcPct val="200000"/>
                        </a:lnSpc>
                        <a:spcBef>
                          <a:spcPts val="1600"/>
                        </a:spcBef>
                        <a:spcAft>
                          <a:spcPts val="0"/>
                        </a:spcAft>
                        <a:buNone/>
                      </a:pPr>
                      <a:r>
                        <a:t/>
                      </a:r>
                      <a:endParaRPr sz="10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000">
                          <a:solidFill>
                            <a:schemeClr val="lt1"/>
                          </a:solidFill>
                        </a:rPr>
                        <a:t>Records or information stored are permanent.</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US" sz="1000">
                          <a:solidFill>
                            <a:schemeClr val="lt1"/>
                          </a:solidFill>
                          <a:latin typeface="Times New Roman"/>
                          <a:ea typeface="Times New Roman"/>
                          <a:cs typeface="Times New Roman"/>
                          <a:sym typeface="Times New Roman"/>
                        </a:rPr>
                        <a:t>It’s energy consumption makes it unviable for a lot of countries.</a:t>
                      </a:r>
                      <a:endParaRPr sz="1000">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1"/>
          <p:cNvSpPr txBox="1"/>
          <p:nvPr>
            <p:ph type="title"/>
          </p:nvPr>
        </p:nvSpPr>
        <p:spPr>
          <a:xfrm>
            <a:off x="333375" y="542926"/>
            <a:ext cx="8410500" cy="535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lt1"/>
              </a:buClr>
              <a:buSzPts val="3200"/>
              <a:buFont typeface="Trebuchet MS"/>
              <a:buNone/>
            </a:pPr>
            <a:r>
              <a:rPr lang="en-US"/>
              <a:t>Literature Survey</a:t>
            </a:r>
            <a:endParaRPr/>
          </a:p>
        </p:txBody>
      </p:sp>
      <p:sp>
        <p:nvSpPr>
          <p:cNvPr id="212" name="Google Shape;212;p21"/>
          <p:cNvSpPr txBox="1"/>
          <p:nvPr>
            <p:ph idx="1" type="body"/>
          </p:nvPr>
        </p:nvSpPr>
        <p:spPr>
          <a:xfrm rot="-2022492">
            <a:off x="-10992448" y="5959330"/>
            <a:ext cx="8411363" cy="4560052"/>
          </a:xfrm>
          <a:prstGeom prst="rect">
            <a:avLst/>
          </a:prstGeom>
          <a:noFill/>
          <a:ln>
            <a:noFill/>
          </a:ln>
        </p:spPr>
        <p:txBody>
          <a:bodyPr anchorCtr="0" anchor="t" bIns="45700" lIns="91425" spcFirstLastPara="1" rIns="91425" wrap="square" tIns="45700">
            <a:noAutofit/>
          </a:bodyPr>
          <a:lstStyle/>
          <a:p>
            <a:pPr indent="0" lvl="0" marL="0" rtl="0" algn="just">
              <a:lnSpc>
                <a:spcPct val="200000"/>
              </a:lnSpc>
              <a:spcBef>
                <a:spcPts val="0"/>
              </a:spcBef>
              <a:spcAft>
                <a:spcPts val="0"/>
              </a:spcAft>
              <a:buNone/>
            </a:pPr>
            <a:r>
              <a:t/>
            </a:r>
            <a:endParaRPr sz="1800"/>
          </a:p>
        </p:txBody>
      </p:sp>
      <p:graphicFrame>
        <p:nvGraphicFramePr>
          <p:cNvPr id="213" name="Google Shape;213;p21"/>
          <p:cNvGraphicFramePr/>
          <p:nvPr/>
        </p:nvGraphicFramePr>
        <p:xfrm>
          <a:off x="128075" y="1269475"/>
          <a:ext cx="3000000" cy="3000000"/>
        </p:xfrm>
        <a:graphic>
          <a:graphicData uri="http://schemas.openxmlformats.org/drawingml/2006/table">
            <a:tbl>
              <a:tblPr>
                <a:noFill/>
                <a:tableStyleId>{BEEF4EA4-AEBF-46BA-B3EF-CF7A3353A45E}</a:tableStyleId>
              </a:tblPr>
              <a:tblGrid>
                <a:gridCol w="554800"/>
                <a:gridCol w="2714575"/>
                <a:gridCol w="2282875"/>
                <a:gridCol w="1915275"/>
                <a:gridCol w="1420300"/>
              </a:tblGrid>
              <a:tr h="438800">
                <a:tc>
                  <a:txBody>
                    <a:bodyPr/>
                    <a:lstStyle/>
                    <a:p>
                      <a:pPr indent="0" lvl="0" marL="0" rtl="0" algn="l">
                        <a:spcBef>
                          <a:spcPts val="0"/>
                        </a:spcBef>
                        <a:spcAft>
                          <a:spcPts val="0"/>
                        </a:spcAft>
                        <a:buNone/>
                      </a:pPr>
                      <a:r>
                        <a:rPr b="1" lang="en-US" sz="1600">
                          <a:solidFill>
                            <a:schemeClr val="lt1"/>
                          </a:solidFill>
                        </a:rPr>
                        <a:t>S No</a:t>
                      </a:r>
                      <a:endParaRPr b="1" sz="1600">
                        <a:solidFill>
                          <a:schemeClr val="lt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600">
                          <a:solidFill>
                            <a:schemeClr val="lt1"/>
                          </a:solidFill>
                        </a:rPr>
                        <a:t>Author, Year, Journal, Title</a:t>
                      </a:r>
                      <a:endParaRPr b="1" sz="1600">
                        <a:solidFill>
                          <a:schemeClr val="lt1"/>
                        </a:solidFill>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600">
                          <a:solidFill>
                            <a:schemeClr val="lt1"/>
                          </a:solidFill>
                        </a:rPr>
                        <a:t>Concept</a:t>
                      </a:r>
                      <a:endParaRPr b="1" sz="1600">
                        <a:solidFill>
                          <a:schemeClr val="lt1"/>
                        </a:solidFill>
                      </a:endParaRPr>
                    </a:p>
                  </a:txBody>
                  <a:tcPr marT="91425" marB="91425" marR="91425" marL="91425">
                    <a:lnL cap="flat" cmpd="sng" w="19050">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b="1" lang="en-US" sz="1600">
                          <a:solidFill>
                            <a:schemeClr val="lt1"/>
                          </a:solidFill>
                        </a:rPr>
                        <a:t>Pros</a:t>
                      </a:r>
                      <a:endParaRPr b="1" sz="1600">
                        <a:solidFill>
                          <a:schemeClr val="lt1"/>
                        </a:solidFill>
                      </a:endParaRPr>
                    </a:p>
                  </a:txBody>
                  <a:tcPr marT="91425" marB="91425" marR="91425" marL="91425"/>
                </a:tc>
                <a:tc>
                  <a:txBody>
                    <a:bodyPr/>
                    <a:lstStyle/>
                    <a:p>
                      <a:pPr indent="0" lvl="0" marL="0" rtl="0" algn="l">
                        <a:spcBef>
                          <a:spcPts val="0"/>
                        </a:spcBef>
                        <a:spcAft>
                          <a:spcPts val="0"/>
                        </a:spcAft>
                        <a:buNone/>
                      </a:pPr>
                      <a:r>
                        <a:rPr b="1" lang="en-US" sz="1600">
                          <a:solidFill>
                            <a:schemeClr val="lt1"/>
                          </a:solidFill>
                        </a:rPr>
                        <a:t>Cons</a:t>
                      </a:r>
                      <a:endParaRPr b="1" sz="1600">
                        <a:solidFill>
                          <a:schemeClr val="lt1"/>
                        </a:solidFill>
                      </a:endParaRPr>
                    </a:p>
                  </a:txBody>
                  <a:tcPr marT="91425" marB="91425" marR="91425" marL="91425"/>
                </a:tc>
              </a:tr>
              <a:tr h="1433100">
                <a:tc>
                  <a:txBody>
                    <a:bodyPr/>
                    <a:lstStyle/>
                    <a:p>
                      <a:pPr indent="0" lvl="0" marL="0" rtl="0" algn="l">
                        <a:lnSpc>
                          <a:spcPct val="100000"/>
                        </a:lnSpc>
                        <a:spcBef>
                          <a:spcPts val="0"/>
                        </a:spcBef>
                        <a:spcAft>
                          <a:spcPts val="1200"/>
                        </a:spcAft>
                        <a:buNone/>
                      </a:pPr>
                      <a:r>
                        <a:rPr b="1" lang="en-US">
                          <a:solidFill>
                            <a:schemeClr val="lt1"/>
                          </a:solidFill>
                          <a:latin typeface="Times New Roman"/>
                          <a:ea typeface="Times New Roman"/>
                          <a:cs typeface="Times New Roman"/>
                          <a:sym typeface="Times New Roman"/>
                        </a:rPr>
                        <a:t>4</a:t>
                      </a:r>
                      <a:endParaRPr b="1">
                        <a:solidFill>
                          <a:schemeClr val="lt1"/>
                        </a:solidFill>
                        <a:latin typeface="Times New Roman"/>
                        <a:ea typeface="Times New Roman"/>
                        <a:cs typeface="Times New Roman"/>
                        <a:sym typeface="Times New Roman"/>
                      </a:endParaRPr>
                    </a:p>
                  </a:txBody>
                  <a:tcPr marT="91425" marB="91425" marR="91425" marL="91425">
                    <a:lnT cap="flat" cmpd="sng" w="19050">
                      <a:solidFill>
                        <a:srgbClr val="9E9E9E"/>
                      </a:solidFill>
                      <a:prstDash val="solid"/>
                      <a:round/>
                      <a:headEnd len="sm" w="sm" type="none"/>
                      <a:tailEnd len="sm" w="sm" type="none"/>
                    </a:lnT>
                  </a:tcPr>
                </a:tc>
                <a:tc>
                  <a:txBody>
                    <a:bodyPr/>
                    <a:lstStyle/>
                    <a:p>
                      <a:pPr indent="0" lvl="0" marL="0" rtl="0" algn="just">
                        <a:lnSpc>
                          <a:spcPct val="200000"/>
                        </a:lnSpc>
                        <a:spcBef>
                          <a:spcPts val="1600"/>
                        </a:spcBef>
                        <a:spcAft>
                          <a:spcPts val="0"/>
                        </a:spcAft>
                        <a:buNone/>
                      </a:pPr>
                      <a:r>
                        <a:rPr lang="en-US" sz="1000">
                          <a:solidFill>
                            <a:schemeClr val="lt1"/>
                          </a:solidFill>
                          <a:latin typeface="Times New Roman"/>
                          <a:ea typeface="Times New Roman"/>
                          <a:cs typeface="Times New Roman"/>
                          <a:sym typeface="Times New Roman"/>
                        </a:rPr>
                        <a:t>Nida Khan, Radu State</a:t>
                      </a:r>
                      <a:endParaRPr sz="1000">
                        <a:solidFill>
                          <a:schemeClr val="lt1"/>
                        </a:solidFill>
                        <a:latin typeface="Times New Roman"/>
                        <a:ea typeface="Times New Roman"/>
                        <a:cs typeface="Times New Roman"/>
                        <a:sym typeface="Times New Roman"/>
                      </a:endParaRPr>
                    </a:p>
                    <a:p>
                      <a:pPr indent="0" lvl="0" marL="0" rtl="0" algn="just">
                        <a:lnSpc>
                          <a:spcPct val="200000"/>
                        </a:lnSpc>
                        <a:spcBef>
                          <a:spcPts val="1600"/>
                        </a:spcBef>
                        <a:spcAft>
                          <a:spcPts val="0"/>
                        </a:spcAft>
                        <a:buNone/>
                      </a:pPr>
                      <a:r>
                        <a:rPr lang="en-US" sz="1000">
                          <a:solidFill>
                            <a:schemeClr val="lt1"/>
                          </a:solidFill>
                          <a:latin typeface="Times New Roman"/>
                          <a:ea typeface="Times New Roman"/>
                          <a:cs typeface="Times New Roman"/>
                          <a:sym typeface="Times New Roman"/>
                        </a:rPr>
                        <a:t>2019 - Springer</a:t>
                      </a:r>
                      <a:endParaRPr sz="1000">
                        <a:solidFill>
                          <a:schemeClr val="lt1"/>
                        </a:solidFill>
                        <a:latin typeface="Times New Roman"/>
                        <a:ea typeface="Times New Roman"/>
                        <a:cs typeface="Times New Roman"/>
                        <a:sym typeface="Times New Roman"/>
                      </a:endParaRPr>
                    </a:p>
                    <a:p>
                      <a:pPr indent="0" lvl="0" marL="0" rtl="0" algn="just">
                        <a:spcBef>
                          <a:spcPts val="1600"/>
                        </a:spcBef>
                        <a:spcAft>
                          <a:spcPts val="0"/>
                        </a:spcAft>
                        <a:buNone/>
                      </a:pPr>
                      <a:r>
                        <a:rPr lang="en-US" sz="1000">
                          <a:solidFill>
                            <a:schemeClr val="lt1"/>
                          </a:solidFill>
                          <a:latin typeface="Times New Roman"/>
                          <a:ea typeface="Times New Roman"/>
                          <a:cs typeface="Times New Roman"/>
                          <a:sym typeface="Times New Roman"/>
                        </a:rPr>
                        <a:t>Feasibility of Stellar as a Blockchain-Based Micropayment System</a:t>
                      </a:r>
                      <a:endParaRPr sz="10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000">
                        <a:solidFill>
                          <a:schemeClr val="lt1"/>
                        </a:solidFill>
                        <a:latin typeface="Times New Roman"/>
                        <a:ea typeface="Times New Roman"/>
                        <a:cs typeface="Times New Roman"/>
                        <a:sym typeface="Times New Roman"/>
                      </a:endParaRPr>
                    </a:p>
                  </a:txBody>
                  <a:tcPr marT="91425" marB="91425" marR="91425" marL="91425">
                    <a:lnT cap="flat" cmpd="sng" w="1905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1000">
                          <a:solidFill>
                            <a:schemeClr val="lt1"/>
                          </a:solidFill>
                          <a:latin typeface="Times New Roman"/>
                          <a:ea typeface="Times New Roman"/>
                          <a:cs typeface="Times New Roman"/>
                          <a:sym typeface="Times New Roman"/>
                        </a:rPr>
                        <a:t>conducts a comparison with the micropayment solutions from Bitcoin, Ethereum and PayPal and analyzes a subset of transactions from the Stellar blockchain to enable fraud prevention in online monetary transactions.</a:t>
                      </a:r>
                      <a:endParaRPr sz="1000">
                        <a:solidFill>
                          <a:schemeClr val="lt1"/>
                        </a:solidFill>
                        <a:latin typeface="Times New Roman"/>
                        <a:ea typeface="Times New Roman"/>
                        <a:cs typeface="Times New Roman"/>
                        <a:sym typeface="Times New Roman"/>
                      </a:endParaRPr>
                    </a:p>
                    <a:p>
                      <a:pPr indent="0" lvl="0" marL="0" rtl="0" algn="l">
                        <a:lnSpc>
                          <a:spcPct val="120000"/>
                        </a:lnSpc>
                        <a:spcBef>
                          <a:spcPts val="0"/>
                        </a:spcBef>
                        <a:spcAft>
                          <a:spcPts val="1200"/>
                        </a:spcAft>
                        <a:buNone/>
                      </a:pPr>
                      <a:r>
                        <a:t/>
                      </a:r>
                      <a:endParaRPr sz="10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000">
                          <a:solidFill>
                            <a:schemeClr val="lt1"/>
                          </a:solidFill>
                        </a:rPr>
                        <a:t>Blockchain technology is free from censorship as it doesn’t have control of any single party</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US" sz="1000">
                          <a:solidFill>
                            <a:schemeClr val="lt1"/>
                          </a:solidFill>
                          <a:latin typeface="Times New Roman"/>
                          <a:ea typeface="Times New Roman"/>
                          <a:cs typeface="Times New Roman"/>
                          <a:sym typeface="Times New Roman"/>
                        </a:rPr>
                        <a:t>It is time consuming to add chain miners and unsuitable for big industrial purposes.</a:t>
                      </a:r>
                      <a:endParaRPr sz="1000">
                        <a:solidFill>
                          <a:schemeClr val="lt1"/>
                        </a:solidFill>
                        <a:latin typeface="Times New Roman"/>
                        <a:ea typeface="Times New Roman"/>
                        <a:cs typeface="Times New Roman"/>
                        <a:sym typeface="Times New Roman"/>
                      </a:endParaRPr>
                    </a:p>
                  </a:txBody>
                  <a:tcPr marT="91425" marB="91425" marR="91425" marL="91425"/>
                </a:tc>
              </a:tr>
              <a:tr h="1637325">
                <a:tc>
                  <a:txBody>
                    <a:bodyPr/>
                    <a:lstStyle/>
                    <a:p>
                      <a:pPr indent="0" lvl="0" marL="0" rtl="0" algn="l">
                        <a:lnSpc>
                          <a:spcPct val="100000"/>
                        </a:lnSpc>
                        <a:spcBef>
                          <a:spcPts val="0"/>
                        </a:spcBef>
                        <a:spcAft>
                          <a:spcPts val="1200"/>
                        </a:spcAft>
                        <a:buNone/>
                      </a:pPr>
                      <a:r>
                        <a:rPr lang="en-US">
                          <a:solidFill>
                            <a:schemeClr val="lt1"/>
                          </a:solidFill>
                          <a:latin typeface="Times New Roman"/>
                          <a:ea typeface="Times New Roman"/>
                          <a:cs typeface="Times New Roman"/>
                          <a:sym typeface="Times New Roman"/>
                        </a:rPr>
                        <a:t>5</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just">
                        <a:lnSpc>
                          <a:spcPct val="200000"/>
                        </a:lnSpc>
                        <a:spcBef>
                          <a:spcPts val="1600"/>
                        </a:spcBef>
                        <a:spcAft>
                          <a:spcPts val="0"/>
                        </a:spcAft>
                        <a:buNone/>
                      </a:pPr>
                      <a:r>
                        <a:rPr lang="en-US" sz="1000">
                          <a:solidFill>
                            <a:schemeClr val="lt1"/>
                          </a:solidFill>
                          <a:latin typeface="Times New Roman"/>
                          <a:ea typeface="Times New Roman"/>
                          <a:cs typeface="Times New Roman"/>
                          <a:sym typeface="Times New Roman"/>
                        </a:rPr>
                        <a:t>Shi-Yi Lin, Lei Zhang </a:t>
                      </a:r>
                      <a:endParaRPr sz="1000">
                        <a:solidFill>
                          <a:schemeClr val="lt1"/>
                        </a:solidFill>
                        <a:latin typeface="Times New Roman"/>
                        <a:ea typeface="Times New Roman"/>
                        <a:cs typeface="Times New Roman"/>
                        <a:sym typeface="Times New Roman"/>
                      </a:endParaRPr>
                    </a:p>
                    <a:p>
                      <a:pPr indent="0" lvl="0" marL="0" rtl="0" algn="just">
                        <a:lnSpc>
                          <a:spcPct val="200000"/>
                        </a:lnSpc>
                        <a:spcBef>
                          <a:spcPts val="1600"/>
                        </a:spcBef>
                        <a:spcAft>
                          <a:spcPts val="0"/>
                        </a:spcAft>
                        <a:buNone/>
                      </a:pPr>
                      <a:r>
                        <a:rPr lang="en-US" sz="1000">
                          <a:solidFill>
                            <a:schemeClr val="lt1"/>
                          </a:solidFill>
                          <a:latin typeface="Times New Roman"/>
                          <a:ea typeface="Times New Roman"/>
                          <a:cs typeface="Times New Roman"/>
                          <a:sym typeface="Times New Roman"/>
                        </a:rPr>
                        <a:t>2021 - Springer</a:t>
                      </a:r>
                      <a:endParaRPr sz="1000">
                        <a:solidFill>
                          <a:schemeClr val="lt1"/>
                        </a:solidFill>
                        <a:latin typeface="Times New Roman"/>
                        <a:ea typeface="Times New Roman"/>
                        <a:cs typeface="Times New Roman"/>
                        <a:sym typeface="Times New Roman"/>
                      </a:endParaRPr>
                    </a:p>
                    <a:p>
                      <a:pPr indent="0" lvl="0" marL="0" rtl="0" algn="l">
                        <a:spcBef>
                          <a:spcPts val="1600"/>
                        </a:spcBef>
                        <a:spcAft>
                          <a:spcPts val="0"/>
                        </a:spcAft>
                        <a:buNone/>
                      </a:pPr>
                      <a:r>
                        <a:rPr lang="en-US" sz="1000">
                          <a:solidFill>
                            <a:schemeClr val="lt1"/>
                          </a:solidFill>
                          <a:latin typeface="Times New Roman"/>
                          <a:ea typeface="Times New Roman"/>
                          <a:cs typeface="Times New Roman"/>
                          <a:sym typeface="Times New Roman"/>
                        </a:rPr>
                        <a:t>An Investigation into Smart Contract Deployment on Ethereum Platform Using Web3.js and Solidity Using Blockchain</a:t>
                      </a:r>
                      <a:endParaRPr sz="1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000">
                          <a:solidFill>
                            <a:schemeClr val="lt1"/>
                          </a:solidFill>
                          <a:latin typeface="Times New Roman"/>
                          <a:ea typeface="Times New Roman"/>
                          <a:cs typeface="Times New Roman"/>
                          <a:sym typeface="Times New Roman"/>
                        </a:rPr>
                        <a:t>Discuss the challenges faced by smart contract with technical issues, analyzes the impact on large-scale applications and mining system on the sustainable development of smart contract and the future research direction of blockchain smart contract.</a:t>
                      </a:r>
                      <a:endParaRPr sz="1000">
                        <a:solidFill>
                          <a:schemeClr val="lt1"/>
                        </a:solidFill>
                        <a:latin typeface="Times New Roman"/>
                        <a:ea typeface="Times New Roman"/>
                        <a:cs typeface="Times New Roman"/>
                        <a:sym typeface="Times New Roman"/>
                      </a:endParaRPr>
                    </a:p>
                    <a:p>
                      <a:pPr indent="0" lvl="0" marL="0" rtl="0" algn="just">
                        <a:lnSpc>
                          <a:spcPct val="200000"/>
                        </a:lnSpc>
                        <a:spcBef>
                          <a:spcPts val="1600"/>
                        </a:spcBef>
                        <a:spcAft>
                          <a:spcPts val="0"/>
                        </a:spcAft>
                        <a:buNone/>
                      </a:pPr>
                      <a:r>
                        <a:t/>
                      </a:r>
                      <a:endParaRPr sz="10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000">
                          <a:solidFill>
                            <a:schemeClr val="lt1"/>
                          </a:solidFill>
                        </a:rPr>
                        <a:t>Blockchain uses hashing techniques to store each transaction on a block.</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US" sz="1000">
                          <a:solidFill>
                            <a:schemeClr val="lt1"/>
                          </a:solidFill>
                          <a:latin typeface="Times New Roman"/>
                          <a:ea typeface="Times New Roman"/>
                          <a:cs typeface="Times New Roman"/>
                          <a:sym typeface="Times New Roman"/>
                        </a:rPr>
                        <a:t>Blockchain technology applications are banned in some countries due to environmental concerns.</a:t>
                      </a:r>
                      <a:endParaRPr sz="1000">
                        <a:solidFill>
                          <a:schemeClr val="lt1"/>
                        </a:solidFill>
                        <a:latin typeface="Times New Roman"/>
                        <a:ea typeface="Times New Roman"/>
                        <a:cs typeface="Times New Roman"/>
                        <a:sym typeface="Times New Roman"/>
                      </a:endParaRPr>
                    </a:p>
                  </a:txBody>
                  <a:tcPr marT="91425" marB="91425" marR="91425" marL="91425"/>
                </a:tc>
              </a:tr>
              <a:tr h="1407750">
                <a:tc>
                  <a:txBody>
                    <a:bodyPr/>
                    <a:lstStyle/>
                    <a:p>
                      <a:pPr indent="0" lvl="0" marL="0" rtl="0" algn="just">
                        <a:lnSpc>
                          <a:spcPct val="100000"/>
                        </a:lnSpc>
                        <a:spcBef>
                          <a:spcPts val="1600"/>
                        </a:spcBef>
                        <a:spcAft>
                          <a:spcPts val="0"/>
                        </a:spcAft>
                        <a:buNone/>
                      </a:pPr>
                      <a:r>
                        <a:rPr lang="en-US">
                          <a:solidFill>
                            <a:schemeClr val="lt1"/>
                          </a:solidFill>
                          <a:latin typeface="Times New Roman"/>
                          <a:ea typeface="Times New Roman"/>
                          <a:cs typeface="Times New Roman"/>
                          <a:sym typeface="Times New Roman"/>
                        </a:rPr>
                        <a:t>6</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just">
                        <a:lnSpc>
                          <a:spcPct val="200000"/>
                        </a:lnSpc>
                        <a:spcBef>
                          <a:spcPts val="1600"/>
                        </a:spcBef>
                        <a:spcAft>
                          <a:spcPts val="0"/>
                        </a:spcAft>
                        <a:buNone/>
                      </a:pPr>
                      <a:r>
                        <a:rPr lang="en-US" sz="1000">
                          <a:solidFill>
                            <a:schemeClr val="lt1"/>
                          </a:solidFill>
                          <a:latin typeface="Times New Roman"/>
                          <a:ea typeface="Times New Roman"/>
                          <a:cs typeface="Times New Roman"/>
                          <a:sym typeface="Times New Roman"/>
                        </a:rPr>
                        <a:t>Niki Naderi, Mia Malkova</a:t>
                      </a:r>
                      <a:endParaRPr sz="1000">
                        <a:solidFill>
                          <a:schemeClr val="lt1"/>
                        </a:solidFill>
                        <a:latin typeface="Times New Roman"/>
                        <a:ea typeface="Times New Roman"/>
                        <a:cs typeface="Times New Roman"/>
                        <a:sym typeface="Times New Roman"/>
                      </a:endParaRPr>
                    </a:p>
                    <a:p>
                      <a:pPr indent="0" lvl="0" marL="0" rtl="0" algn="just">
                        <a:lnSpc>
                          <a:spcPct val="200000"/>
                        </a:lnSpc>
                        <a:spcBef>
                          <a:spcPts val="1600"/>
                        </a:spcBef>
                        <a:spcAft>
                          <a:spcPts val="0"/>
                        </a:spcAft>
                        <a:buNone/>
                      </a:pPr>
                      <a:r>
                        <a:rPr lang="en-US" sz="1000">
                          <a:solidFill>
                            <a:schemeClr val="lt1"/>
                          </a:solidFill>
                          <a:latin typeface="Times New Roman"/>
                          <a:ea typeface="Times New Roman"/>
                          <a:cs typeface="Times New Roman"/>
                          <a:sym typeface="Times New Roman"/>
                        </a:rPr>
                        <a:t>2021 - Springer </a:t>
                      </a:r>
                      <a:endParaRPr sz="1000">
                        <a:solidFill>
                          <a:schemeClr val="lt1"/>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US" sz="1000">
                          <a:solidFill>
                            <a:schemeClr val="lt1"/>
                          </a:solidFill>
                          <a:latin typeface="Georgia"/>
                          <a:ea typeface="Georgia"/>
                          <a:cs typeface="Georgia"/>
                          <a:sym typeface="Georgia"/>
                        </a:rPr>
                        <a:t>Utilizing Blockchain  in International Remittances for Poverty Reduction and Inclusive Growth</a:t>
                      </a:r>
                      <a:endParaRPr sz="1000">
                        <a:solidFill>
                          <a:schemeClr val="lt1"/>
                        </a:solidFill>
                        <a:latin typeface="Georgia"/>
                        <a:ea typeface="Georgia"/>
                        <a:cs typeface="Georgia"/>
                        <a:sym typeface="Georgia"/>
                      </a:endParaRPr>
                    </a:p>
                    <a:p>
                      <a:pPr indent="0" lvl="0" marL="0" rtl="0" algn="just">
                        <a:lnSpc>
                          <a:spcPct val="100000"/>
                        </a:lnSpc>
                        <a:spcBef>
                          <a:spcPts val="1600"/>
                        </a:spcBef>
                        <a:spcAft>
                          <a:spcPts val="0"/>
                        </a:spcAft>
                        <a:buNone/>
                      </a:pPr>
                      <a:r>
                        <a:t/>
                      </a:r>
                      <a:endParaRPr sz="10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just">
                        <a:lnSpc>
                          <a:spcPct val="100000"/>
                        </a:lnSpc>
                        <a:spcBef>
                          <a:spcPts val="1600"/>
                        </a:spcBef>
                        <a:spcAft>
                          <a:spcPts val="0"/>
                        </a:spcAft>
                        <a:buNone/>
                      </a:pPr>
                      <a:r>
                        <a:rPr lang="en-US" sz="900">
                          <a:solidFill>
                            <a:schemeClr val="lt1"/>
                          </a:solidFill>
                          <a:latin typeface="Roboto"/>
                          <a:ea typeface="Roboto"/>
                          <a:cs typeface="Roboto"/>
                          <a:sym typeface="Roboto"/>
                        </a:rPr>
                        <a:t>Support the migration-related SDGs and poverty reduction, it is crucial to utilize recent technological innovations and establish legal channels of remittance transactions. Developing Asia requires to let new players, such as blockchain remittance companies and DLT-based applications,</a:t>
                      </a:r>
                      <a:endParaRPr sz="9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000">
                          <a:solidFill>
                            <a:schemeClr val="lt1"/>
                          </a:solidFill>
                        </a:rPr>
                        <a:t>Blockchain data is immutable and hence cannot be modified</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US" sz="1000">
                          <a:solidFill>
                            <a:schemeClr val="lt1"/>
                          </a:solidFill>
                          <a:latin typeface="Times New Roman"/>
                          <a:ea typeface="Times New Roman"/>
                          <a:cs typeface="Times New Roman"/>
                          <a:sym typeface="Times New Roman"/>
                        </a:rPr>
                        <a:t>Databases stored on all nodes of the network creates storage issue.</a:t>
                      </a:r>
                      <a:endParaRPr sz="1000">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ph type="title"/>
          </p:nvPr>
        </p:nvSpPr>
        <p:spPr>
          <a:xfrm>
            <a:off x="333375" y="542926"/>
            <a:ext cx="8410575" cy="535531"/>
          </a:xfrm>
          <a:prstGeom prst="rect">
            <a:avLst/>
          </a:prstGeom>
          <a:noFill/>
          <a:ln>
            <a:noFill/>
          </a:ln>
        </p:spPr>
        <p:txBody>
          <a:bodyPr anchorCtr="0" anchor="t" bIns="45700" lIns="91425" spcFirstLastPara="1" rIns="91425" wrap="square" tIns="45700">
            <a:spAutoFit/>
          </a:bodyPr>
          <a:lstStyle/>
          <a:p>
            <a:pPr indent="0" lvl="0" marL="0" rtl="0" algn="ctr">
              <a:lnSpc>
                <a:spcPct val="90000"/>
              </a:lnSpc>
              <a:spcBef>
                <a:spcPts val="0"/>
              </a:spcBef>
              <a:spcAft>
                <a:spcPts val="0"/>
              </a:spcAft>
              <a:buClr>
                <a:schemeClr val="lt1"/>
              </a:buClr>
              <a:buSzPts val="3200"/>
              <a:buFont typeface="Trebuchet MS"/>
              <a:buNone/>
            </a:pPr>
            <a:r>
              <a:rPr lang="en-US"/>
              <a:t>Existing System</a:t>
            </a:r>
            <a:endParaRPr/>
          </a:p>
        </p:txBody>
      </p:sp>
      <p:sp>
        <p:nvSpPr>
          <p:cNvPr id="219" name="Google Shape;219;p22"/>
          <p:cNvSpPr txBox="1"/>
          <p:nvPr>
            <p:ph idx="1" type="body"/>
          </p:nvPr>
        </p:nvSpPr>
        <p:spPr>
          <a:xfrm>
            <a:off x="87000" y="1609375"/>
            <a:ext cx="8857800" cy="465450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200000"/>
              </a:lnSpc>
              <a:spcBef>
                <a:spcPts val="600"/>
              </a:spcBef>
              <a:spcAft>
                <a:spcPts val="0"/>
              </a:spcAft>
              <a:buNone/>
            </a:pPr>
            <a:r>
              <a:rPr lang="en-US" sz="1600">
                <a:latin typeface="Times New Roman"/>
                <a:ea typeface="Times New Roman"/>
                <a:cs typeface="Times New Roman"/>
                <a:sym typeface="Times New Roman"/>
              </a:rPr>
              <a:t>The</a:t>
            </a:r>
            <a:r>
              <a:rPr lang="en-US" sz="1600">
                <a:latin typeface="Times New Roman"/>
                <a:ea typeface="Times New Roman"/>
                <a:cs typeface="Times New Roman"/>
                <a:sym typeface="Times New Roman"/>
              </a:rPr>
              <a:t> traditional bank transfer normally takes between two and five days to process and an electronic payment system through a bank can take as little as ten minutes to reach the recipient. The operational and service fees are expensive. There are many intermediaries involved in transferring money from one country to another, all of which charge fees for their services. Regulatory costs add up too, while FX fees will also be charged to convert one currency into another. Cross-border remittances are a complex affair from a compliance and settlement point of view. Banks need to devise complex workflows to carry out compliance checks of the remitter and the beneficiary. These parameters make the existing system operationally inefficient and not scalable. Thus, A new innovative system needs to be proposed to solve the shortcomes of the existing system which is in active.</a:t>
            </a:r>
            <a:endParaRPr sz="1600">
              <a:latin typeface="Times New Roman"/>
              <a:ea typeface="Times New Roman"/>
              <a:cs typeface="Times New Roman"/>
              <a:sym typeface="Times New Roman"/>
            </a:endParaRPr>
          </a:p>
          <a:p>
            <a:pPr indent="0" lvl="0" marL="0" rtl="0" algn="just">
              <a:lnSpc>
                <a:spcPct val="200000"/>
              </a:lnSpc>
              <a:spcBef>
                <a:spcPts val="60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333375" y="542926"/>
            <a:ext cx="8410500" cy="535500"/>
          </a:xfrm>
          <a:prstGeom prst="rect">
            <a:avLst/>
          </a:prstGeom>
          <a:noFill/>
          <a:ln>
            <a:noFill/>
          </a:ln>
        </p:spPr>
        <p:txBody>
          <a:bodyPr anchorCtr="0" anchor="t" bIns="45700" lIns="91425" spcFirstLastPara="1" rIns="91425" wrap="square" tIns="45700">
            <a:spAutoFit/>
          </a:bodyPr>
          <a:lstStyle/>
          <a:p>
            <a:pPr indent="0" lvl="0" marL="0" rtl="0" algn="ctr">
              <a:lnSpc>
                <a:spcPct val="90000"/>
              </a:lnSpc>
              <a:spcBef>
                <a:spcPts val="0"/>
              </a:spcBef>
              <a:spcAft>
                <a:spcPts val="0"/>
              </a:spcAft>
              <a:buClr>
                <a:schemeClr val="lt1"/>
              </a:buClr>
              <a:buSzPts val="3200"/>
              <a:buFont typeface="Trebuchet MS"/>
              <a:buNone/>
            </a:pPr>
            <a:r>
              <a:rPr lang="en-US"/>
              <a:t>Disadvantage of Existing</a:t>
            </a:r>
            <a:r>
              <a:rPr lang="en-US"/>
              <a:t> System</a:t>
            </a:r>
            <a:endParaRPr/>
          </a:p>
        </p:txBody>
      </p:sp>
      <p:sp>
        <p:nvSpPr>
          <p:cNvPr id="225" name="Google Shape;225;p23"/>
          <p:cNvSpPr txBox="1"/>
          <p:nvPr>
            <p:ph idx="1" type="body"/>
          </p:nvPr>
        </p:nvSpPr>
        <p:spPr>
          <a:xfrm>
            <a:off x="87000" y="1609375"/>
            <a:ext cx="8857800" cy="4654500"/>
          </a:xfrm>
          <a:prstGeom prst="rect">
            <a:avLst/>
          </a:prstGeom>
          <a:noFill/>
          <a:ln>
            <a:noFill/>
          </a:ln>
        </p:spPr>
        <p:txBody>
          <a:bodyPr anchorCtr="0" anchor="t" bIns="45700" lIns="91425" spcFirstLastPara="1" rIns="91425" wrap="square" tIns="45700">
            <a:normAutofit/>
          </a:bodyPr>
          <a:lstStyle/>
          <a:p>
            <a:pPr indent="0" lvl="0" marL="0" rtl="0" algn="just">
              <a:lnSpc>
                <a:spcPct val="200000"/>
              </a:lnSpc>
              <a:spcBef>
                <a:spcPts val="0"/>
              </a:spcBef>
              <a:spcAft>
                <a:spcPts val="0"/>
              </a:spcAft>
              <a:buNone/>
            </a:pPr>
            <a:r>
              <a:rPr lang="en-US" sz="1600">
                <a:latin typeface="Times New Roman"/>
                <a:ea typeface="Times New Roman"/>
                <a:cs typeface="Times New Roman"/>
                <a:sym typeface="Times New Roman"/>
              </a:rPr>
              <a:t>Many banks and other financial institutions have taken steps to close the gap since then, but lots of cross-border payment systems still suffer from the same problems.</a:t>
            </a:r>
            <a:endParaRPr sz="1600">
              <a:latin typeface="Times New Roman"/>
              <a:ea typeface="Times New Roman"/>
              <a:cs typeface="Times New Roman"/>
              <a:sym typeface="Times New Roman"/>
            </a:endParaRPr>
          </a:p>
          <a:p>
            <a:pPr indent="-330200" lvl="0" marL="457200" rtl="0" algn="just">
              <a:lnSpc>
                <a:spcPct val="200000"/>
              </a:lnSpc>
              <a:spcBef>
                <a:spcPts val="2700"/>
              </a:spcBef>
              <a:spcAft>
                <a:spcPts val="0"/>
              </a:spcAft>
              <a:buSzPts val="1600"/>
              <a:buFont typeface="Times New Roman"/>
              <a:buChar char="●"/>
            </a:pPr>
            <a:r>
              <a:rPr lang="en-US" sz="1600">
                <a:latin typeface="Times New Roman"/>
                <a:ea typeface="Times New Roman"/>
                <a:cs typeface="Times New Roman"/>
                <a:sym typeface="Times New Roman"/>
              </a:rPr>
              <a:t>High costs of transactional fees</a:t>
            </a:r>
            <a:endParaRPr sz="1600">
              <a:latin typeface="Times New Roman"/>
              <a:ea typeface="Times New Roman"/>
              <a:cs typeface="Times New Roman"/>
              <a:sym typeface="Times New Roman"/>
            </a:endParaRPr>
          </a:p>
          <a:p>
            <a:pPr indent="-330200" lvl="0" marL="457200" rtl="0" algn="just">
              <a:lnSpc>
                <a:spcPct val="200000"/>
              </a:lnSpc>
              <a:spcBef>
                <a:spcPts val="2700"/>
              </a:spcBef>
              <a:spcAft>
                <a:spcPts val="0"/>
              </a:spcAft>
              <a:buSzPts val="1600"/>
              <a:buFont typeface="Times New Roman"/>
              <a:buChar char="●"/>
            </a:pPr>
            <a:r>
              <a:rPr lang="en-US" sz="1600">
                <a:latin typeface="Times New Roman"/>
                <a:ea typeface="Times New Roman"/>
                <a:cs typeface="Times New Roman"/>
                <a:sym typeface="Times New Roman"/>
              </a:rPr>
              <a:t>Slow transactions between sender and receiver.</a:t>
            </a:r>
            <a:endParaRPr sz="1600">
              <a:latin typeface="Times New Roman"/>
              <a:ea typeface="Times New Roman"/>
              <a:cs typeface="Times New Roman"/>
              <a:sym typeface="Times New Roman"/>
            </a:endParaRPr>
          </a:p>
          <a:p>
            <a:pPr indent="-330200" lvl="0" marL="457200" rtl="0" algn="just">
              <a:lnSpc>
                <a:spcPct val="200000"/>
              </a:lnSpc>
              <a:spcBef>
                <a:spcPts val="2700"/>
              </a:spcBef>
              <a:spcAft>
                <a:spcPts val="0"/>
              </a:spcAft>
              <a:buSzPts val="1600"/>
              <a:buFont typeface="Times New Roman"/>
              <a:buChar char="●"/>
            </a:pPr>
            <a:r>
              <a:rPr lang="en-US" sz="1600">
                <a:latin typeface="Times New Roman"/>
                <a:ea typeface="Times New Roman"/>
                <a:cs typeface="Times New Roman"/>
                <a:sym typeface="Times New Roman"/>
              </a:rPr>
              <a:t>Security issues as the transaction can be </a:t>
            </a:r>
            <a:r>
              <a:rPr lang="en-US" sz="1600">
                <a:latin typeface="Times New Roman"/>
                <a:ea typeface="Times New Roman"/>
                <a:cs typeface="Times New Roman"/>
                <a:sym typeface="Times New Roman"/>
              </a:rPr>
              <a:t>compromised</a:t>
            </a: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330200" lvl="0" marL="457200" rtl="0" algn="just">
              <a:lnSpc>
                <a:spcPct val="200000"/>
              </a:lnSpc>
              <a:spcBef>
                <a:spcPts val="2700"/>
              </a:spcBef>
              <a:spcAft>
                <a:spcPts val="0"/>
              </a:spcAft>
              <a:buSzPts val="1600"/>
              <a:buFont typeface="Times New Roman"/>
              <a:buChar char="●"/>
            </a:pPr>
            <a:r>
              <a:rPr lang="en-US" sz="1600">
                <a:latin typeface="Times New Roman"/>
                <a:ea typeface="Times New Roman"/>
                <a:cs typeface="Times New Roman"/>
                <a:sym typeface="Times New Roman"/>
              </a:rPr>
              <a:t>A lack of transparency due to the complex workflow.</a:t>
            </a:r>
            <a:endParaRPr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333375" y="542926"/>
            <a:ext cx="8410500" cy="535500"/>
          </a:xfrm>
          <a:prstGeom prst="rect">
            <a:avLst/>
          </a:prstGeom>
          <a:noFill/>
          <a:ln>
            <a:noFill/>
          </a:ln>
        </p:spPr>
        <p:txBody>
          <a:bodyPr anchorCtr="0" anchor="t" bIns="45700" lIns="91425" spcFirstLastPara="1" rIns="91425" wrap="square" tIns="45700">
            <a:spAutoFit/>
          </a:bodyPr>
          <a:lstStyle/>
          <a:p>
            <a:pPr indent="0" lvl="0" marL="0" rtl="0" algn="ctr">
              <a:lnSpc>
                <a:spcPct val="90000"/>
              </a:lnSpc>
              <a:spcBef>
                <a:spcPts val="0"/>
              </a:spcBef>
              <a:spcAft>
                <a:spcPts val="0"/>
              </a:spcAft>
              <a:buClr>
                <a:schemeClr val="lt1"/>
              </a:buClr>
              <a:buSzPts val="3200"/>
              <a:buFont typeface="Trebuchet MS"/>
              <a:buNone/>
            </a:pPr>
            <a:r>
              <a:rPr lang="en-US"/>
              <a:t>Proposed System</a:t>
            </a:r>
            <a:endParaRPr/>
          </a:p>
        </p:txBody>
      </p:sp>
      <p:sp>
        <p:nvSpPr>
          <p:cNvPr id="231" name="Google Shape;231;p24"/>
          <p:cNvSpPr txBox="1"/>
          <p:nvPr>
            <p:ph idx="1" type="body"/>
          </p:nvPr>
        </p:nvSpPr>
        <p:spPr>
          <a:xfrm>
            <a:off x="87000" y="1609375"/>
            <a:ext cx="8857800" cy="4654500"/>
          </a:xfrm>
          <a:prstGeom prst="rect">
            <a:avLst/>
          </a:prstGeom>
          <a:noFill/>
          <a:ln>
            <a:noFill/>
          </a:ln>
        </p:spPr>
        <p:txBody>
          <a:bodyPr anchorCtr="0" anchor="t" bIns="45700" lIns="91425" spcFirstLastPara="1" rIns="91425" wrap="square" tIns="45700">
            <a:noAutofit/>
          </a:bodyPr>
          <a:lstStyle/>
          <a:p>
            <a:pPr indent="0" lvl="0" marL="0" rtl="0" algn="just">
              <a:lnSpc>
                <a:spcPct val="200000"/>
              </a:lnSpc>
              <a:spcBef>
                <a:spcPts val="600"/>
              </a:spcBef>
              <a:spcAft>
                <a:spcPts val="0"/>
              </a:spcAft>
              <a:buNone/>
            </a:pPr>
            <a:r>
              <a:rPr lang="en-US" sz="1600">
                <a:latin typeface="Times New Roman"/>
                <a:ea typeface="Times New Roman"/>
                <a:cs typeface="Times New Roman"/>
                <a:sym typeface="Times New Roman"/>
              </a:rPr>
              <a:t>Blockchain technology in cross-border payments can enable secure transfers between an infinite number of bank ledgers. This allows one to bypass banking intermediaries who serve as middlemen to help transfer money from one bank to another. The transaction is secure, quicker, and cheaper and has end-to-end visibility anywhere in the world. </a:t>
            </a:r>
            <a:r>
              <a:rPr lang="en-US" sz="1600">
                <a:latin typeface="Times New Roman"/>
                <a:ea typeface="Times New Roman"/>
                <a:cs typeface="Times New Roman"/>
                <a:sym typeface="Times New Roman"/>
              </a:rPr>
              <a:t> The proposed payment system provides user with the best rate suitable for transaction. User can choose their starting and destination assets , and the system will choose the best rates from these exchanges and facilitate the transaction for them. </a:t>
            </a:r>
            <a:r>
              <a:rPr lang="en-US" sz="1600">
                <a:latin typeface="Times New Roman"/>
                <a:ea typeface="Times New Roman"/>
                <a:cs typeface="Times New Roman"/>
                <a:sym typeface="Times New Roman"/>
              </a:rPr>
              <a:t>By complying with AML laws, banks can avoid hefty fines and other penalties from regulators while safeguarding their reputation. By ensuring that only verified users can become customers, banks can curb even the most innovative fraud attacks.When banks optimize their KYC/AML flows according to applicant risk profiles, users don’t have to pass extra checks. This reduces drop-offs and improves the user experience.</a:t>
            </a:r>
            <a:endParaRPr sz="1600">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2800"/>
              <a:buNone/>
            </a:pPr>
            <a:r>
              <a:t/>
            </a:r>
            <a:endParaRPr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