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50" d="100"/>
          <a:sy n="50" d="100"/>
        </p:scale>
        <p:origin x="1925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649B-EDF9-C7EC-50C6-F145745A2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813A7-E7CB-D043-08EC-E79B87CC3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E3B5-581D-00EA-6A40-99A07FCA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FFCD-F57D-432C-A8B0-2F66CE12EB8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75C0-81B1-E7B5-08A5-278EEDFD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729C-06E7-BD20-DB95-E320EA6E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7054-576F-4CE3-B6D0-349ABCD4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8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F98A-316C-BF6C-893D-9BAA3660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FB61A-C87E-A50B-A124-61D035416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CF24E-1487-B035-B935-3F8E280D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FFCD-F57D-432C-A8B0-2F66CE12EB8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B4563-019D-622B-695B-A06F672B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61E2-B648-B407-AB34-91441A1C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7054-576F-4CE3-B6D0-349ABCD4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57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67C71-AC4E-274E-BE8B-EDCC684FE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BE9A3-4A43-CA06-E2E3-05244CF98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BA46-9960-7201-7844-D3B88A93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FFCD-F57D-432C-A8B0-2F66CE12EB8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28981-CF9B-0F38-CBEF-9487EEA6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8CD7-55A4-102F-BF98-3B321D72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7054-576F-4CE3-B6D0-349ABCD4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82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A7BF-3D23-0376-8C31-A1D0A115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2872-2C85-97BA-AD95-2A80F71D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EA0F-02B2-8914-14C8-C3FBEBB6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FFCD-F57D-432C-A8B0-2F66CE12EB8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1E0E-A5DC-EBE7-DB46-B9F5F543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613E2-1024-7B88-3C3B-F667BB7C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7054-576F-4CE3-B6D0-349ABCD4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7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D0DF-B049-1388-B322-A4B33D1D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9BAFE-6E9F-47CB-77B5-57F69B2EB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46B6-786D-E8DF-E2E7-5422DC37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FFCD-F57D-432C-A8B0-2F66CE12EB8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D542-72B9-C844-8E64-72760AEC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26A30-E4F1-048E-A749-385A6312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7054-576F-4CE3-B6D0-349ABCD4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58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E399-E8D0-6A82-40B3-F5AF82DB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D4BC-BDEB-2247-8AA8-1F5510BA6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DC4ED-8247-D5E9-AC0E-2991A6C40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061FF-2220-C762-9B2F-6A3A2354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FFCD-F57D-432C-A8B0-2F66CE12EB8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7F1F8-8003-BD3B-12F6-B4C11C20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B5CA8-41A3-9B57-C797-EF951735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7054-576F-4CE3-B6D0-349ABCD4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2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7939-918F-EBCF-B582-5DC8B321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29BB-F550-C55A-39A7-435634AA9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159FE-112B-6D21-0BDA-6B4A87A03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A1C94-E26C-9EE3-ADB8-FD0A4EF57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43017-621F-1B16-A88F-87DCA65DA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49148-431F-44BC-FB86-16275479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FFCD-F57D-432C-A8B0-2F66CE12EB8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D164A-9E92-BE91-FA4D-75AD816C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D3ED5-AA88-AF3E-E173-B06C1ABD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7054-576F-4CE3-B6D0-349ABCD4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09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C6BF-12AA-7836-FFAA-F10027E8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48F36-4B37-6AF4-FBA2-FE710360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FFCD-F57D-432C-A8B0-2F66CE12EB8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AF167-DB07-2130-8991-F2E65CA4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EB716-64EB-F7D0-6442-6D55AF7B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7054-576F-4CE3-B6D0-349ABCD4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73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70DAA-1834-CE5D-9BD6-9F6047C2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FFCD-F57D-432C-A8B0-2F66CE12EB8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E73DB-AE59-B652-87E9-1C9649A8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E682F-B311-DF6F-5131-0AFCF23F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7054-576F-4CE3-B6D0-349ABCD4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49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6FB3-B03F-DFE5-31B7-FECCCE32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798A-B108-4206-7F19-10A6C83CF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D92B1-4E75-8861-4FD0-C24F61D3B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1DB62-8D65-C05E-3857-EFD7D8AA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FFCD-F57D-432C-A8B0-2F66CE12EB8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16F98-8EE6-6499-845B-D919CAB9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6DC83-B12D-F733-D090-2BE302B7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7054-576F-4CE3-B6D0-349ABCD4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4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6E4D-4E65-20DF-1AFE-4DACC6E9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DBD7E-8AFF-D478-C1D0-69DA7861B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CB346-34C7-1BF9-6E50-C5A4B54EA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79D81-8329-6CB2-9C67-C8DB9291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FFCD-F57D-432C-A8B0-2F66CE12EB8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BD3F2-CC68-23BA-95DA-66FF128D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9A598-A0B4-CC6C-1F7A-66DFD3E5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7054-576F-4CE3-B6D0-349ABCD4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00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22CDA-DB08-BA60-2D65-144B7C5E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F047-8B02-5DB2-CD5E-D18681E0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1746B-7CB4-CAE7-4D20-F1B58CC08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FFCD-F57D-432C-A8B0-2F66CE12EB8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D31E-0D65-AD91-A69B-3C17C8EAF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B7A94-FB13-99D4-59EB-3F6B9DA51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7054-576F-4CE3-B6D0-349ABCD4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EB12F1-3391-56FC-E1FC-DD52E59F54F4}"/>
              </a:ext>
            </a:extLst>
          </p:cNvPr>
          <p:cNvSpPr txBox="1"/>
          <p:nvPr/>
        </p:nvSpPr>
        <p:spPr>
          <a:xfrm>
            <a:off x="1365813" y="2367171"/>
            <a:ext cx="91208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 Driven Waste Management in Jaipur’s Tourism Sector</a:t>
            </a:r>
            <a:endParaRPr lang="en-IN" sz="4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3FF85-E8DD-77D0-A224-F612B81C7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" y="175009"/>
            <a:ext cx="2672300" cy="1501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7AC7E-A50E-2267-A5AF-5C76F1131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699" y="5356068"/>
            <a:ext cx="2672301" cy="15019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81EB5C-9224-D406-5BA5-EAEF71606799}"/>
              </a:ext>
            </a:extLst>
          </p:cNvPr>
          <p:cNvSpPr/>
          <p:nvPr/>
        </p:nvSpPr>
        <p:spPr>
          <a:xfrm>
            <a:off x="12467863" y="0"/>
            <a:ext cx="943337" cy="6858000"/>
          </a:xfrm>
          <a:prstGeom prst="rect">
            <a:avLst/>
          </a:prstGeom>
          <a:solidFill>
            <a:schemeClr val="tx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C1C94-7F09-9E32-6D9A-1261E241BA0E}"/>
              </a:ext>
            </a:extLst>
          </p:cNvPr>
          <p:cNvSpPr txBox="1"/>
          <p:nvPr/>
        </p:nvSpPr>
        <p:spPr>
          <a:xfrm>
            <a:off x="13296816" y="3601742"/>
            <a:ext cx="3446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Swarnalatha 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Grade 1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3834D-6BE5-3EEA-A0D9-AD7277BD39D4}"/>
              </a:ext>
            </a:extLst>
          </p:cNvPr>
          <p:cNvSpPr txBox="1"/>
          <p:nvPr/>
        </p:nvSpPr>
        <p:spPr>
          <a:xfrm>
            <a:off x="13168114" y="925975"/>
            <a:ext cx="381837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Authors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Akhil Anand (22BCE3639)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 Aditya (22BCE2004)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Shagun (21BCE0873)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8055D-29D9-D053-7421-61FB7C532B72}"/>
              </a:ext>
            </a:extLst>
          </p:cNvPr>
          <p:cNvSpPr txBox="1"/>
          <p:nvPr/>
        </p:nvSpPr>
        <p:spPr>
          <a:xfrm>
            <a:off x="-6208467" y="2782669"/>
            <a:ext cx="6583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Jaipur produces large and unpredictable amounts of municipal waste.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fail to factor in tourism, events, and climate changes.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AI-based model predicts waste generation using enhanced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enables smarter planning by analyzing tourism, weather, and time trends.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60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B6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497C6C-4C0C-E016-F013-EE4882331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9A5134-EC1E-1F2F-0F67-561AD7BA636C}"/>
              </a:ext>
            </a:extLst>
          </p:cNvPr>
          <p:cNvSpPr txBox="1"/>
          <p:nvPr/>
        </p:nvSpPr>
        <p:spPr>
          <a:xfrm>
            <a:off x="3283352" y="274772"/>
            <a:ext cx="56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0F71D-2AEB-D169-FDF8-A53D057255C6}"/>
              </a:ext>
            </a:extLst>
          </p:cNvPr>
          <p:cNvSpPr txBox="1"/>
          <p:nvPr/>
        </p:nvSpPr>
        <p:spPr>
          <a:xfrm>
            <a:off x="416689" y="1828800"/>
            <a:ext cx="112853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IN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RMSE 1,723 kg, MAE 1,154 kg (10.1% festival error).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Diwali predictions: &lt;11% error despite 1.8x waste spikes.</a:t>
            </a:r>
          </a:p>
          <a:p>
            <a:pPr algn="l"/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IN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Monsoon &gt;20mm rainfall → 13.2% collection efficiency drop.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Weekend waste volumes exceed weekdays by 15-18%.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Applications</a:t>
            </a:r>
            <a:endParaRPr lang="en-IN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30-day projections: Baseline 29,488–30,136 kg/day; New Year’s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31,656 kg.</a:t>
            </a:r>
          </a:p>
          <a:p>
            <a:pPr algn="l"/>
            <a:r>
              <a:rPr lang="en-IN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Pre-position compactors (Diwali), +25% monsoon</a:t>
            </a:r>
          </a:p>
          <a:p>
            <a:pPr algn="l"/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405EA-B347-C795-595B-4580DF701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11" y="124452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94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B6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88E3E-F3C1-B955-48BB-05D76FB27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9E891-5A17-F0C2-42D0-F40253422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10760"/>
              </p:ext>
            </p:extLst>
          </p:nvPr>
        </p:nvGraphicFramePr>
        <p:xfrm>
          <a:off x="1150620" y="1383453"/>
          <a:ext cx="9890760" cy="519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690">
                  <a:extLst>
                    <a:ext uri="{9D8B030D-6E8A-4147-A177-3AD203B41FA5}">
                      <a16:colId xmlns:a16="http://schemas.microsoft.com/office/drawing/2014/main" val="2258292939"/>
                    </a:ext>
                  </a:extLst>
                </a:gridCol>
                <a:gridCol w="2472690">
                  <a:extLst>
                    <a:ext uri="{9D8B030D-6E8A-4147-A177-3AD203B41FA5}">
                      <a16:colId xmlns:a16="http://schemas.microsoft.com/office/drawing/2014/main" val="2173519286"/>
                    </a:ext>
                  </a:extLst>
                </a:gridCol>
                <a:gridCol w="2472690">
                  <a:extLst>
                    <a:ext uri="{9D8B030D-6E8A-4147-A177-3AD203B41FA5}">
                      <a16:colId xmlns:a16="http://schemas.microsoft.com/office/drawing/2014/main" val="1931560560"/>
                    </a:ext>
                  </a:extLst>
                </a:gridCol>
                <a:gridCol w="2472690">
                  <a:extLst>
                    <a:ext uri="{9D8B030D-6E8A-4147-A177-3AD203B41FA5}">
                      <a16:colId xmlns:a16="http://schemas.microsoft.com/office/drawing/2014/main" val="1517161800"/>
                    </a:ext>
                  </a:extLst>
                </a:gridCol>
              </a:tblGrid>
              <a:tr h="595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AI-Driven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Manual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Savings/Improvement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01253"/>
                  </a:ext>
                </a:extLst>
              </a:tr>
              <a:tr h="344816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Efficiency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routes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 schedules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30% fewer truck trips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96176"/>
                  </a:ext>
                </a:extLst>
              </a:tr>
              <a:tr h="344816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Fuel Costs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Optimized routes reduce mileage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routes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$12,000/month saved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24703"/>
                  </a:ext>
                </a:extLst>
              </a:tr>
              <a:tr h="344816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Labor Costs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 fewer manual sorters (AI sorting)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manual</a:t>
                      </a:r>
                    </a:p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workforce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$8,000/month saved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3597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Recycling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40% (AI-powered sorting)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25% (current)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15% increase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89281"/>
                  </a:ext>
                </a:extLst>
              </a:tr>
              <a:tr h="103551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Overflow Incidents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Predictive alerts prevent 90% of cases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Reactive cleanup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75% reduction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4083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 Dumping</a:t>
                      </a:r>
                    </a:p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28% faster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Rarely enforced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$5,000/month revenue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697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Annual</a:t>
                      </a:r>
                    </a:p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$300,000+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7039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755F59A-1D37-A414-5C14-E7D818C23B84}"/>
              </a:ext>
            </a:extLst>
          </p:cNvPr>
          <p:cNvSpPr txBox="1"/>
          <p:nvPr/>
        </p:nvSpPr>
        <p:spPr>
          <a:xfrm>
            <a:off x="2330245" y="221036"/>
            <a:ext cx="7157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Cost-Benefit Analysis of</a:t>
            </a:r>
          </a:p>
          <a:p>
            <a:pPr algn="ctr"/>
            <a:r>
              <a:rPr lang="en-IN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vs. Manual Systems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73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B6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26D388-8B65-EA54-E2C6-39F18929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809697-0EC9-385D-7D87-7AB763F6FA38}"/>
              </a:ext>
            </a:extLst>
          </p:cNvPr>
          <p:cNvSpPr txBox="1"/>
          <p:nvPr/>
        </p:nvSpPr>
        <p:spPr>
          <a:xfrm>
            <a:off x="3954379" y="509717"/>
            <a:ext cx="428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60D04-5977-7376-4E42-0DD36AAC5A9E}"/>
              </a:ext>
            </a:extLst>
          </p:cNvPr>
          <p:cNvSpPr txBox="1"/>
          <p:nvPr/>
        </p:nvSpPr>
        <p:spPr>
          <a:xfrm>
            <a:off x="1804737" y="1267327"/>
            <a:ext cx="8582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IoT-Enabled Smart Waste Bin for Efficient Waste Management in Metropolitan Cities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066FD-F32C-3021-9533-9100CB2C54AA}"/>
              </a:ext>
            </a:extLst>
          </p:cNvPr>
          <p:cNvSpPr txBox="1"/>
          <p:nvPr/>
        </p:nvSpPr>
        <p:spPr>
          <a:xfrm>
            <a:off x="609600" y="2394269"/>
            <a:ext cx="112134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Solution</a:t>
            </a:r>
          </a:p>
          <a:p>
            <a:pPr algn="l"/>
            <a:r>
              <a:rPr lang="en-IN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Bin Design</a:t>
            </a:r>
            <a:endParaRPr lang="en-IN" sz="18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ultrasonic sensors (for waste level and motion detection) and parallel plate capacitance</a:t>
            </a:r>
          </a:p>
          <a:p>
            <a:pPr algn="just"/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(for accurate waste level measurement).</a:t>
            </a:r>
          </a:p>
          <a:p>
            <a:pPr algn="just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 for automated lid opening/closing when a person is detected nearby.</a:t>
            </a:r>
          </a:p>
          <a:p>
            <a:pPr algn="just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ESP8266 for real-time data transmission to a cloud-based monitoring system via</a:t>
            </a:r>
          </a:p>
          <a:p>
            <a:pPr algn="just"/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protocol.</a:t>
            </a:r>
          </a:p>
          <a:p>
            <a:pPr algn="just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Advancements</a:t>
            </a:r>
          </a:p>
          <a:p>
            <a:pPr algn="l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Capacitance-Based Detection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Overcomes limitations of ultrasonic sensors (e.g., errors during lid movement) by</a:t>
            </a:r>
          </a:p>
          <a:p>
            <a:pPr algn="l"/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measuring dielectric changes in waste materials (e.g., plastic, paper).</a:t>
            </a:r>
          </a:p>
          <a:p>
            <a:pPr algn="l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Bins transmit data (ID, location, fill level, battery status) to a central server, enabling alerts for</a:t>
            </a:r>
          </a:p>
          <a:p>
            <a:pPr algn="l"/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municipal workers via a mobile app (e.g., Blynk).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7D2529-BF9C-258F-F68D-150E02DDD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55571"/>
              </p:ext>
            </p:extLst>
          </p:nvPr>
        </p:nvGraphicFramePr>
        <p:xfrm>
          <a:off x="-10523220" y="1661159"/>
          <a:ext cx="9890760" cy="519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690">
                  <a:extLst>
                    <a:ext uri="{9D8B030D-6E8A-4147-A177-3AD203B41FA5}">
                      <a16:colId xmlns:a16="http://schemas.microsoft.com/office/drawing/2014/main" val="2258292939"/>
                    </a:ext>
                  </a:extLst>
                </a:gridCol>
                <a:gridCol w="2472690">
                  <a:extLst>
                    <a:ext uri="{9D8B030D-6E8A-4147-A177-3AD203B41FA5}">
                      <a16:colId xmlns:a16="http://schemas.microsoft.com/office/drawing/2014/main" val="2173519286"/>
                    </a:ext>
                  </a:extLst>
                </a:gridCol>
                <a:gridCol w="2472690">
                  <a:extLst>
                    <a:ext uri="{9D8B030D-6E8A-4147-A177-3AD203B41FA5}">
                      <a16:colId xmlns:a16="http://schemas.microsoft.com/office/drawing/2014/main" val="1931560560"/>
                    </a:ext>
                  </a:extLst>
                </a:gridCol>
                <a:gridCol w="2472690">
                  <a:extLst>
                    <a:ext uri="{9D8B030D-6E8A-4147-A177-3AD203B41FA5}">
                      <a16:colId xmlns:a16="http://schemas.microsoft.com/office/drawing/2014/main" val="1517161800"/>
                    </a:ext>
                  </a:extLst>
                </a:gridCol>
              </a:tblGrid>
              <a:tr h="595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AI-Driven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Manual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Savings/Improvement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01253"/>
                  </a:ext>
                </a:extLst>
              </a:tr>
              <a:tr h="344816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Efficiency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routes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 schedules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30% fewer truck trips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9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Fuel Costs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Optimized routes reduce mileage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routes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$12,000/month saved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24703"/>
                  </a:ext>
                </a:extLst>
              </a:tr>
              <a:tr h="344816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Labor Costs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 fewer manual sorters (AI sorting)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manual</a:t>
                      </a:r>
                    </a:p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workforce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$8,000/month saved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35971"/>
                  </a:ext>
                </a:extLst>
              </a:tr>
              <a:tr h="215945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Recycling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40% (AI-powered sorting)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25% (current)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15% increase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89281"/>
                  </a:ext>
                </a:extLst>
              </a:tr>
              <a:tr h="1035519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Overflow Incidents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Predictive alerts prevent 90% of cases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Reactive cleanup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75% reduction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4083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 Dumping</a:t>
                      </a:r>
                    </a:p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28% faster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Rarely enforced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$5,000/month revenue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697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Annual</a:t>
                      </a:r>
                    </a:p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$300,000+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703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1413EB-F8B4-BF08-7F79-26FE1C304CEC}"/>
              </a:ext>
            </a:extLst>
          </p:cNvPr>
          <p:cNvSpPr txBox="1"/>
          <p:nvPr/>
        </p:nvSpPr>
        <p:spPr>
          <a:xfrm>
            <a:off x="12192000" y="313220"/>
            <a:ext cx="7157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Cost-Benefit Analysis of</a:t>
            </a:r>
          </a:p>
          <a:p>
            <a:pPr algn="ctr"/>
            <a:r>
              <a:rPr lang="en-IN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vs. Manual Systems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374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B6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812F10-F9BF-2E67-C25F-396968603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76C4E-CC34-EC4F-D32C-DCDAED421A70}"/>
              </a:ext>
            </a:extLst>
          </p:cNvPr>
          <p:cNvSpPr txBox="1"/>
          <p:nvPr/>
        </p:nvSpPr>
        <p:spPr>
          <a:xfrm>
            <a:off x="577516" y="833673"/>
            <a:ext cx="107642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Scalability</a:t>
            </a:r>
          </a:p>
          <a:p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Outdoor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Networked bins with GPS/GSM modules for optimized waste collection routes</a:t>
            </a:r>
            <a:r>
              <a:rPr lang="en-US" sz="1800" b="0" i="0" u="sng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Indoor (Future Work)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robotic bins that self-navigate to dumpsters, enhancing efficiency in smart buildings.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l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validation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 changes (4.6 pF for plastic, 2.2 pF for paper) correlating to fill levels.</a:t>
            </a:r>
          </a:p>
          <a:p>
            <a:pPr algn="l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raffic-light alerts (red = full, yellow = 50%, green = 25%).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5A5EC-9CBE-EF2A-A3D2-467B77E8E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41" y="3839720"/>
            <a:ext cx="4240976" cy="2831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FFB822-58EF-ED84-64E2-AEAAF9B9BB32}"/>
              </a:ext>
            </a:extLst>
          </p:cNvPr>
          <p:cNvSpPr txBox="1"/>
          <p:nvPr/>
        </p:nvSpPr>
        <p:spPr>
          <a:xfrm>
            <a:off x="12893040" y="2318069"/>
            <a:ext cx="112134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Solution</a:t>
            </a:r>
          </a:p>
          <a:p>
            <a:pPr algn="l"/>
            <a:r>
              <a:rPr lang="en-IN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Bin Design</a:t>
            </a:r>
            <a:endParaRPr lang="en-IN" sz="18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ultrasonic sensors (for waste level and motion detection) and parallel plate capacitance</a:t>
            </a:r>
          </a:p>
          <a:p>
            <a:pPr algn="just"/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(for accurate waste level measurement).</a:t>
            </a:r>
          </a:p>
          <a:p>
            <a:pPr algn="just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 for automated lid opening/closing when a person is detected nearby.</a:t>
            </a:r>
          </a:p>
          <a:p>
            <a:pPr algn="just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ESP8266 for real-time data transmission to a cloud-based monitoring system via</a:t>
            </a:r>
          </a:p>
          <a:p>
            <a:pPr algn="just"/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protocol.</a:t>
            </a:r>
          </a:p>
          <a:p>
            <a:pPr algn="just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Advancements</a:t>
            </a:r>
          </a:p>
          <a:p>
            <a:pPr algn="l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Capacitance-Based Detection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Overcomes limitations of ultrasonic sensors (e.g., errors during lid movement) by</a:t>
            </a:r>
          </a:p>
          <a:p>
            <a:pPr algn="l"/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measuring dielectric changes in waste materials (e.g., plastic, paper).</a:t>
            </a:r>
          </a:p>
          <a:p>
            <a:pPr algn="l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Bins transmit data (ID, location, fill level, battery status) to a central server, enabling alerts for</a:t>
            </a:r>
          </a:p>
          <a:p>
            <a:pPr algn="l"/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municipal workers via a mobile app (e.g., Blynk).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7333B-6261-8C94-34DB-8CE3A2DF6B69}"/>
              </a:ext>
            </a:extLst>
          </p:cNvPr>
          <p:cNvSpPr txBox="1"/>
          <p:nvPr/>
        </p:nvSpPr>
        <p:spPr>
          <a:xfrm>
            <a:off x="1668379" y="-1414913"/>
            <a:ext cx="8582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IoT-Enabled Smart Waste Bin for Efficient Waste Management in Metropolitan Cities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921EF-D1E5-6FD3-5DA0-3F58DC503E8C}"/>
              </a:ext>
            </a:extLst>
          </p:cNvPr>
          <p:cNvSpPr txBox="1"/>
          <p:nvPr/>
        </p:nvSpPr>
        <p:spPr>
          <a:xfrm>
            <a:off x="-5256998" y="541285"/>
            <a:ext cx="428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56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B6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108E2-8CB8-D01C-C879-0148A08C1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1244C-E5E9-3BC9-5202-D21CE300D808}"/>
              </a:ext>
            </a:extLst>
          </p:cNvPr>
          <p:cNvSpPr txBox="1"/>
          <p:nvPr/>
        </p:nvSpPr>
        <p:spPr>
          <a:xfrm>
            <a:off x="713874" y="416984"/>
            <a:ext cx="10764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Pathways to Sustainable Waste Management in Indian Smart Cities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F648A-9651-90EF-A01E-D4497931F389}"/>
              </a:ext>
            </a:extLst>
          </p:cNvPr>
          <p:cNvSpPr txBox="1"/>
          <p:nvPr/>
        </p:nvSpPr>
        <p:spPr>
          <a:xfrm>
            <a:off x="555584" y="2025570"/>
            <a:ext cx="11636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integrated solid waste management (SWM) systems aligned with India’s Smart Cities Mission and Clean India Mission to address urbanization 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DD9DC-F34C-3FB1-64F2-B2A2AFEC1F50}"/>
              </a:ext>
            </a:extLst>
          </p:cNvPr>
          <p:cNvSpPr txBox="1"/>
          <p:nvPr/>
        </p:nvSpPr>
        <p:spPr>
          <a:xfrm>
            <a:off x="555584" y="3113591"/>
            <a:ext cx="1117332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Challenges</a:t>
            </a:r>
            <a:endParaRPr lang="en-IN" sz="1800" b="0" i="0" u="sng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capita waste: 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0.47–0.97 kg/day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(60% organic).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 waste collection (60% segregation failure).</a:t>
            </a:r>
          </a:p>
          <a:p>
            <a:pPr algn="l"/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dumping dominates (e.g., Ghazipur, </a:t>
            </a:r>
            <a:r>
              <a:rPr lang="en-IN" sz="1800" b="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Pirana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/>
            <a:r>
              <a:rPr lang="en-IN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Strategies</a:t>
            </a:r>
            <a:endParaRPr lang="en-IN" sz="1800" b="0" i="0" u="sng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segregation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Twin-bin systems (biodegradable/non-biodegradable).</a:t>
            </a:r>
          </a:p>
          <a:p>
            <a:pPr algn="l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IoT, GPS tracking, and waste-to-energy plants (e.g., NDMC’s 3 operational incineration plants).</a:t>
            </a:r>
          </a:p>
          <a:p>
            <a:pPr algn="l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economy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Public-private partnerships (PPP) for composting/MRF facilities.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0903D-9342-AC39-D68B-E1A4825BD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101" y="3809240"/>
            <a:ext cx="4240976" cy="2831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CD534A-F94E-544E-8938-5458BB3798E5}"/>
              </a:ext>
            </a:extLst>
          </p:cNvPr>
          <p:cNvSpPr txBox="1"/>
          <p:nvPr/>
        </p:nvSpPr>
        <p:spPr>
          <a:xfrm>
            <a:off x="1126156" y="7158273"/>
            <a:ext cx="107642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Scalability</a:t>
            </a:r>
          </a:p>
          <a:p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Outdoor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Networked bins with GPS/GSM modules for optimized waste collection routes</a:t>
            </a:r>
            <a:r>
              <a:rPr lang="en-US" sz="1800" b="0" i="0" u="sng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Indoor (Future Work)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robotic bins that self-navigate to dumpsters, enhancing efficiency in smart buildings.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l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validation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 changes (4.6 pF for plastic, 2.2 pF for paper) correlating to fill levels.</a:t>
            </a:r>
          </a:p>
          <a:p>
            <a:pPr algn="l"/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raffic-light alerts (red = full, yellow = 50%, green = 25%).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16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B6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0DD22C-F4E3-3740-CDA4-3E2F14CEF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F7D413-B947-56BF-A801-EC6D87D99D02}"/>
              </a:ext>
            </a:extLst>
          </p:cNvPr>
          <p:cNvSpPr txBox="1"/>
          <p:nvPr/>
        </p:nvSpPr>
        <p:spPr>
          <a:xfrm>
            <a:off x="713874" y="416984"/>
            <a:ext cx="10764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F964C-7ADF-FADE-E98B-C6467503F6BB}"/>
              </a:ext>
            </a:extLst>
          </p:cNvPr>
          <p:cNvSpPr txBox="1"/>
          <p:nvPr/>
        </p:nvSpPr>
        <p:spPr>
          <a:xfrm>
            <a:off x="439838" y="1504709"/>
            <a:ext cx="113084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Achievements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model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(LSTM/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predict waste generation using tourism, weather, and event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waste collection efficiency by optimizing routes and reducing overflowing bins.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Aligned with Jaipur’s 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goals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sustainability.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2000" b="0" i="0" u="sng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real-world data (pending RTI requests).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and cost barriers for IoT integration.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IN" sz="2000" b="0" i="0" u="sng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dataset with municipal corporation collaboration.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IoT smart bins for real-time monitoring.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route optimization algorithms for dynamic collection.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40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B6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4184A-3681-368F-3C93-5AD29F98B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1F32B-5108-B091-A072-603B5CEDDE5E}"/>
              </a:ext>
            </a:extLst>
          </p:cNvPr>
          <p:cNvSpPr txBox="1"/>
          <p:nvPr/>
        </p:nvSpPr>
        <p:spPr>
          <a:xfrm>
            <a:off x="713874" y="2630715"/>
            <a:ext cx="10764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76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B6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081F8C-E73B-85D0-FE96-943BB2742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0D516F-6FBB-AA1D-4746-B098C618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3047" y="0"/>
            <a:ext cx="2672300" cy="15019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0BC0A1-36E7-52F4-F306-C4EED52A2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579" y="5356068"/>
            <a:ext cx="2672301" cy="15019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8B6E71-0A09-B51F-9BC5-692FFA3215BF}"/>
              </a:ext>
            </a:extLst>
          </p:cNvPr>
          <p:cNvSpPr/>
          <p:nvPr/>
        </p:nvSpPr>
        <p:spPr>
          <a:xfrm>
            <a:off x="7376160" y="0"/>
            <a:ext cx="4815840" cy="685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B1879-35A0-2AB4-FD65-A4D09933896E}"/>
              </a:ext>
            </a:extLst>
          </p:cNvPr>
          <p:cNvSpPr txBox="1"/>
          <p:nvPr/>
        </p:nvSpPr>
        <p:spPr>
          <a:xfrm>
            <a:off x="531080" y="701040"/>
            <a:ext cx="5806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Driven Waste Management in Jaipur’s Tourism Sector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Vellore Institute of Technology - Wikipedia">
            <a:extLst>
              <a:ext uri="{FF2B5EF4-FFF2-40B4-BE49-F238E27FC236}">
                <a16:creationId xmlns:a16="http://schemas.microsoft.com/office/drawing/2014/main" id="{A40C9E66-7755-E9B8-ABAA-B440B95A9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0" y="74687"/>
            <a:ext cx="927378" cy="97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26E94-1007-3D91-909F-41CD2C06F549}"/>
              </a:ext>
            </a:extLst>
          </p:cNvPr>
          <p:cNvSpPr txBox="1"/>
          <p:nvPr/>
        </p:nvSpPr>
        <p:spPr>
          <a:xfrm>
            <a:off x="7737231" y="701040"/>
            <a:ext cx="381837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Authors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Akhil Anand (22BCE3639)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 Aditya (22BCE2004)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Shagun (21BCE0873)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0A31E-3986-09A6-08C5-09BC138094AE}"/>
              </a:ext>
            </a:extLst>
          </p:cNvPr>
          <p:cNvSpPr txBox="1"/>
          <p:nvPr/>
        </p:nvSpPr>
        <p:spPr>
          <a:xfrm>
            <a:off x="8008536" y="3587262"/>
            <a:ext cx="3446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Swarnalatha 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Grade 1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617C7-B38A-B05C-6E5F-BA537236085C}"/>
              </a:ext>
            </a:extLst>
          </p:cNvPr>
          <p:cNvSpPr txBox="1"/>
          <p:nvPr/>
        </p:nvSpPr>
        <p:spPr>
          <a:xfrm>
            <a:off x="381000" y="2758440"/>
            <a:ext cx="6583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Jaipur produces large and unpredictable amounts of municipal waste.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fail to factor in tourism, events, and climate changes.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AI-based model predicts waste generation using enhanced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enables smarter planning by analyzing tourism, weather, and time trends.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93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B6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17403D-7B34-D48C-AA9E-657628719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D67A10-F56C-75C8-39B6-C1D90C1C4570}"/>
              </a:ext>
            </a:extLst>
          </p:cNvPr>
          <p:cNvSpPr/>
          <p:nvPr/>
        </p:nvSpPr>
        <p:spPr>
          <a:xfrm>
            <a:off x="12487421" y="-12680"/>
            <a:ext cx="900333" cy="685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A62B8-7FE6-C5CB-2311-95DE248E1B47}"/>
              </a:ext>
            </a:extLst>
          </p:cNvPr>
          <p:cNvSpPr txBox="1"/>
          <p:nvPr/>
        </p:nvSpPr>
        <p:spPr>
          <a:xfrm>
            <a:off x="562122" y="-1114842"/>
            <a:ext cx="5806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Driven Waste Management in Jaipur’s Tourism Sector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Vellore Institute of Technology - Wikipedia">
            <a:extLst>
              <a:ext uri="{FF2B5EF4-FFF2-40B4-BE49-F238E27FC236}">
                <a16:creationId xmlns:a16="http://schemas.microsoft.com/office/drawing/2014/main" id="{76879C31-C390-BAA9-A459-CDE2D0B8A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2854" y="-964222"/>
            <a:ext cx="927378" cy="97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8A233F-0C4B-475C-10D8-B018BDB11799}"/>
              </a:ext>
            </a:extLst>
          </p:cNvPr>
          <p:cNvSpPr txBox="1"/>
          <p:nvPr/>
        </p:nvSpPr>
        <p:spPr>
          <a:xfrm>
            <a:off x="-6583680" y="3429000"/>
            <a:ext cx="6583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Jaipur produces large and unpredictable amounts of municipal waste.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fail to factor in tourism, events, and climate changes.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AI-based model predicts waste generation using enhanced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enables smarter planning by analyzing tourism, weather, and time trends.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9C4B7-C357-D335-8E97-2EB9C7F7AEE7}"/>
              </a:ext>
            </a:extLst>
          </p:cNvPr>
          <p:cNvSpPr txBox="1"/>
          <p:nvPr/>
        </p:nvSpPr>
        <p:spPr>
          <a:xfrm>
            <a:off x="2719754" y="458541"/>
            <a:ext cx="7104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Gaps in Current System &amp; AI’s Role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20266-7CBA-5B44-7451-490CC5EC963C}"/>
              </a:ext>
            </a:extLst>
          </p:cNvPr>
          <p:cNvSpPr txBox="1"/>
          <p:nvPr/>
        </p:nvSpPr>
        <p:spPr>
          <a:xfrm>
            <a:off x="562122" y="1539481"/>
            <a:ext cx="10715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Reactive, Not Proactive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 fails to anticipate tourist influx (15k +/- 3k daily visitors) or festival spikes.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Routes: Collection trucks follow fixed schedules - 30% fuel waste.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F3578-89D8-CB7E-DC71-F634B84D3CA7}"/>
              </a:ext>
            </a:extLst>
          </p:cNvPr>
          <p:cNvSpPr txBox="1"/>
          <p:nvPr/>
        </p:nvSpPr>
        <p:spPr>
          <a:xfrm>
            <a:off x="612931" y="2963118"/>
            <a:ext cx="11193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Blindness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monitoring - 45.16% variation in per capita waste/day across seasons.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data logging - Delays in resource allocation.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5D342-A11B-AC89-96B2-2C5000CA716B}"/>
              </a:ext>
            </a:extLst>
          </p:cNvPr>
          <p:cNvSpPr txBox="1"/>
          <p:nvPr/>
        </p:nvSpPr>
        <p:spPr>
          <a:xfrm>
            <a:off x="623854" y="4536995"/>
            <a:ext cx="96417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Paralysis</a:t>
            </a:r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EPR Absence: Unlike Tunisia’s ECO-Lef, Jaipur lacks producer accountability for packaging </a:t>
            </a:r>
            <a:r>
              <a:rPr lang="en-IN" sz="20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Lag: Smart bins (e.g., capacitance sensors) are absent, unlike Chennai’s pilot 90.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060234-CFB2-2CB2-A66D-31BBA73BFD49}"/>
              </a:ext>
            </a:extLst>
          </p:cNvPr>
          <p:cNvSpPr/>
          <p:nvPr/>
        </p:nvSpPr>
        <p:spPr>
          <a:xfrm>
            <a:off x="-8548468" y="41949"/>
            <a:ext cx="1509933" cy="685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BB236-0AC9-C002-C6F2-51DF157FC9A3}"/>
              </a:ext>
            </a:extLst>
          </p:cNvPr>
          <p:cNvSpPr txBox="1"/>
          <p:nvPr/>
        </p:nvSpPr>
        <p:spPr>
          <a:xfrm>
            <a:off x="-11317904" y="1724147"/>
            <a:ext cx="270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Method-1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C6775-CDCF-4BC0-5A4F-1448B8B4C748}"/>
              </a:ext>
            </a:extLst>
          </p:cNvPr>
          <p:cNvSpPr txBox="1"/>
          <p:nvPr/>
        </p:nvSpPr>
        <p:spPr>
          <a:xfrm>
            <a:off x="-12124562" y="4469724"/>
            <a:ext cx="270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Method-2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37104-EFA0-64E0-7672-59991C10E98F}"/>
              </a:ext>
            </a:extLst>
          </p:cNvPr>
          <p:cNvSpPr txBox="1"/>
          <p:nvPr/>
        </p:nvSpPr>
        <p:spPr>
          <a:xfrm>
            <a:off x="3183988" y="6962250"/>
            <a:ext cx="77633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Waste Forecasting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AI (</a:t>
            </a:r>
            <a:r>
              <a:rPr lang="en-IN" sz="180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Random Forest) trained on</a:t>
            </a: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Tourism data (15k +/- 3k daily visitors, +/- 35% seasonal variance).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patterns (monsoon gamma distributions, 45% moisture swings).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Festival calendars (Diwali 1.8x waste spikes).</a:t>
            </a:r>
          </a:p>
          <a:p>
            <a:pPr algn="l"/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30-day waste generation forecasts with &lt;10% MAE.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DF597-D0A6-7EFC-97D1-DCF023F4A39D}"/>
              </a:ext>
            </a:extLst>
          </p:cNvPr>
          <p:cNvSpPr txBox="1"/>
          <p:nvPr/>
        </p:nvSpPr>
        <p:spPr>
          <a:xfrm>
            <a:off x="3322651" y="9187449"/>
            <a:ext cx="74860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Route Optimization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Integration: </a:t>
            </a: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bins with ultrasonic/capacitance sensors (like Chennai’s pilot, </a:t>
            </a:r>
            <a:r>
              <a:rPr lang="en-IN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IOT-Enabled-Smart-Bin).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Action: </a:t>
            </a: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route adjustments via fog nodes (Paper 1’s 2-ST framework) - </a:t>
            </a:r>
            <a:r>
              <a:rPr lang="en-IN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 fuel savings.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00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B6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9F9423-5AFD-D66C-EF5A-5816C71E8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305675-38C7-2705-DC72-F46A6A615670}"/>
              </a:ext>
            </a:extLst>
          </p:cNvPr>
          <p:cNvSpPr/>
          <p:nvPr/>
        </p:nvSpPr>
        <p:spPr>
          <a:xfrm>
            <a:off x="0" y="-1"/>
            <a:ext cx="3992880" cy="6858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AF2AA-3688-6934-99E6-CC00A93C0E34}"/>
              </a:ext>
            </a:extLst>
          </p:cNvPr>
          <p:cNvSpPr txBox="1"/>
          <p:nvPr/>
        </p:nvSpPr>
        <p:spPr>
          <a:xfrm>
            <a:off x="2841674" y="-974019"/>
            <a:ext cx="7104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Gaps in Current System &amp; AI’s Role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62088-FA54-26F2-2058-CE5AD659ACA4}"/>
              </a:ext>
            </a:extLst>
          </p:cNvPr>
          <p:cNvSpPr txBox="1"/>
          <p:nvPr/>
        </p:nvSpPr>
        <p:spPr>
          <a:xfrm>
            <a:off x="-9633306" y="1254542"/>
            <a:ext cx="10715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Reactive, Not Proactive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 fails to anticipate tourist influx (15k±3k daily visitors) or festival spikes.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Routes: Collection trucks follow fixed schedules - 30% fuel waste.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31598-DB07-4964-1CE5-B26E2A493865}"/>
              </a:ext>
            </a:extLst>
          </p:cNvPr>
          <p:cNvSpPr txBox="1"/>
          <p:nvPr/>
        </p:nvSpPr>
        <p:spPr>
          <a:xfrm>
            <a:off x="-9196805" y="3036602"/>
            <a:ext cx="11193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Blindness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monitoring - 45.16% variation in per capita waste/day across seasons.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data logging - Delays in resource allocation.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300E1-5469-5D7B-BA5E-EC716FF85CE6}"/>
              </a:ext>
            </a:extLst>
          </p:cNvPr>
          <p:cNvSpPr txBox="1"/>
          <p:nvPr/>
        </p:nvSpPr>
        <p:spPr>
          <a:xfrm>
            <a:off x="-9641711" y="4747061"/>
            <a:ext cx="96417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Paralysis</a:t>
            </a:r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EPR Absence: Unlike Tunisia’s ECO-Lef, Jaipur lacks producer accountability for packaging </a:t>
            </a:r>
            <a:r>
              <a:rPr lang="en-IN" sz="20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Lag: Smart bins (e.g., capacitance sensors) are absent, unlike Chennai’s pilot 90.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07F80-4766-B5C9-CC37-65F48BF1E656}"/>
              </a:ext>
            </a:extLst>
          </p:cNvPr>
          <p:cNvSpPr txBox="1"/>
          <p:nvPr/>
        </p:nvSpPr>
        <p:spPr>
          <a:xfrm>
            <a:off x="208344" y="261945"/>
            <a:ext cx="437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Driven Solution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76A3E-FADE-B538-EDEF-B2BF2A812EED}"/>
              </a:ext>
            </a:extLst>
          </p:cNvPr>
          <p:cNvSpPr txBox="1"/>
          <p:nvPr/>
        </p:nvSpPr>
        <p:spPr>
          <a:xfrm>
            <a:off x="537503" y="2064772"/>
            <a:ext cx="270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Method-1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DF9D7-EFAA-2973-591D-515A44940DD0}"/>
              </a:ext>
            </a:extLst>
          </p:cNvPr>
          <p:cNvSpPr txBox="1"/>
          <p:nvPr/>
        </p:nvSpPr>
        <p:spPr>
          <a:xfrm>
            <a:off x="612931" y="4444678"/>
            <a:ext cx="270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Method-2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2BBB9-BBE5-B28F-8C14-A17A7C126C88}"/>
              </a:ext>
            </a:extLst>
          </p:cNvPr>
          <p:cNvSpPr txBox="1"/>
          <p:nvPr/>
        </p:nvSpPr>
        <p:spPr>
          <a:xfrm>
            <a:off x="4220308" y="432079"/>
            <a:ext cx="77633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Waste Forecasting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AI (</a:t>
            </a:r>
            <a:r>
              <a:rPr lang="en-IN" sz="180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Random Forest) trained on</a:t>
            </a: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Tourism data (15k +/- 3k daily visitors, +/- 35% seasonal variance).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patterns (monsoon gamma distributions, 45% moisture swings).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Festival calendars (Diwali 1.8x waste spikes).</a:t>
            </a:r>
          </a:p>
          <a:p>
            <a:pPr algn="l"/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30-day waste generation forecasts with &lt;10% MAE.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11320-C3A6-39E8-C7D3-784D065E9FA3}"/>
              </a:ext>
            </a:extLst>
          </p:cNvPr>
          <p:cNvSpPr txBox="1"/>
          <p:nvPr/>
        </p:nvSpPr>
        <p:spPr>
          <a:xfrm>
            <a:off x="4358971" y="3690625"/>
            <a:ext cx="74860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Route Optimization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Integration: </a:t>
            </a: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bins with ultrasonic/capacitance sensors (like Chennai’s pilot, </a:t>
            </a:r>
            <a:r>
              <a:rPr lang="en-IN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IOT-Enabled-Smart-Bin).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Action: </a:t>
            </a:r>
            <a:r>
              <a:rPr lang="en-US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route adjustments via fog nodes (Paper 1’s 2-ST framework) - </a:t>
            </a:r>
            <a:r>
              <a:rPr lang="en-IN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 fuel savings.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01371-A5DC-CF4C-6ED5-F0DEAB2664C4}"/>
              </a:ext>
            </a:extLst>
          </p:cNvPr>
          <p:cNvSpPr txBox="1"/>
          <p:nvPr/>
        </p:nvSpPr>
        <p:spPr>
          <a:xfrm>
            <a:off x="12763500" y="432079"/>
            <a:ext cx="10957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Overview &amp; Data Synthesis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68186-E68C-F941-2665-34E69E0667CC}"/>
              </a:ext>
            </a:extLst>
          </p:cNvPr>
          <p:cNvSpPr txBox="1"/>
          <p:nvPr/>
        </p:nvSpPr>
        <p:spPr>
          <a:xfrm>
            <a:off x="14394180" y="2270205"/>
            <a:ext cx="167182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Foundation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municipal records (Jaipur Municipal Corporation 2019-2022) with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Rajasthan tourism statistics.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 addressed gaps while preserving real-world patterns.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A726B0-5B15-A1B8-97C5-5301FFD12497}"/>
              </a:ext>
            </a:extLst>
          </p:cNvPr>
          <p:cNvSpPr txBox="1"/>
          <p:nvPr/>
        </p:nvSpPr>
        <p:spPr>
          <a:xfrm>
            <a:off x="14394180" y="4113057"/>
            <a:ext cx="10683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Data Transformations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Tourism Adjustments: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Modeled 15,000 +/- 3,000 daily domestic tourists (winter peaks).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Modifiers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+0.2% waste/°C &gt;30°C (food spoilage).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Monsoon rainfall scaled via gamma distribution.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Festival Multipliers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Diwali (1.8x), Holi (1.6x), weekly markets (1.15x).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65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B6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AF6A8-7A94-8085-26C4-B9747CDFB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BF9016-0974-37E5-8BDB-64A7E823BF3A}"/>
              </a:ext>
            </a:extLst>
          </p:cNvPr>
          <p:cNvSpPr txBox="1"/>
          <p:nvPr/>
        </p:nvSpPr>
        <p:spPr>
          <a:xfrm>
            <a:off x="2727960" y="411480"/>
            <a:ext cx="673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Overview &amp; Data Synthesis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822CC-13B4-6225-18A5-18E9CE444241}"/>
              </a:ext>
            </a:extLst>
          </p:cNvPr>
          <p:cNvSpPr txBox="1"/>
          <p:nvPr/>
        </p:nvSpPr>
        <p:spPr>
          <a:xfrm>
            <a:off x="472440" y="1798320"/>
            <a:ext cx="11247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Foundation</a:t>
            </a:r>
            <a:endParaRPr lang="en-IN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municipal records (Jaipur Municipal Corporation 2019-2022) with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Rajasthan tourism statistics.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 addressed gaps while preserving real-world patterns.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1FCFD-7A4F-DD26-F813-03DF2B6C281C}"/>
              </a:ext>
            </a:extLst>
          </p:cNvPr>
          <p:cNvSpPr txBox="1"/>
          <p:nvPr/>
        </p:nvSpPr>
        <p:spPr>
          <a:xfrm>
            <a:off x="609600" y="3947160"/>
            <a:ext cx="10683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Data Transformations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Tourism Adjustments: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Modeled 15,000 +/- 3,000 daily domestic tourists (winter peaks).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Modifiers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+0.2% waste/°C &gt;30°C (food spoilage).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Monsoon rainfall scaled via gamma distribution.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Festival Multipliers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Diwali (1.8x), Holi (1.6x), weekly markets (1.15x).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34F47-C068-71EF-11B9-7F9813FF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10060" y="934700"/>
            <a:ext cx="10287000" cy="518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657734-A2EA-462F-0112-E1079E919084}"/>
              </a:ext>
            </a:extLst>
          </p:cNvPr>
          <p:cNvSpPr txBox="1"/>
          <p:nvPr/>
        </p:nvSpPr>
        <p:spPr>
          <a:xfrm>
            <a:off x="11292840" y="303758"/>
            <a:ext cx="12054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44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B6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31C278-89AF-8EB9-632E-7F0FA4FC7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C9C3ED2-C209-BDBB-C03A-F660795CD7EF}"/>
              </a:ext>
            </a:extLst>
          </p:cNvPr>
          <p:cNvSpPr txBox="1"/>
          <p:nvPr/>
        </p:nvSpPr>
        <p:spPr>
          <a:xfrm>
            <a:off x="2330245" y="221036"/>
            <a:ext cx="715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19BE8-79F2-2E3C-4492-123D3E3D4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838200"/>
            <a:ext cx="10287000" cy="518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6091DB-0989-8985-0905-D21315809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9500" y="838200"/>
            <a:ext cx="102870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53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B6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362C5-A2B7-9D97-CAC9-D1DDFB6E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8167D-9898-1855-09FB-2C68C9A12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766762"/>
            <a:ext cx="10287000" cy="532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91777-D271-A9C1-9008-6147B135D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09020" y="428624"/>
            <a:ext cx="10287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63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B6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F7838D-705D-91E9-1C17-741DB65B1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8820C-4BFB-A941-D3A3-57B60CDC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28625"/>
            <a:ext cx="10287000" cy="6000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8D4D4E-A0CC-1F93-BE76-0CDF81315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7100" y="781050"/>
            <a:ext cx="10287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60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B61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9C0CF-15C0-F92C-F2A0-0584E50F3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AD25C7-ACDA-714E-DAFD-5CE7E3C6B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781050"/>
            <a:ext cx="10287000" cy="529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1DC70-3C8D-31E3-10C7-F12559E23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3144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61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1817</Words>
  <Application>Microsoft Office PowerPoint</Application>
  <PresentationFormat>Widescreen</PresentationFormat>
  <Paragraphs>266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 Anand Balu</dc:creator>
  <cp:lastModifiedBy>Akhil Anand Balu</cp:lastModifiedBy>
  <cp:revision>2</cp:revision>
  <dcterms:created xsi:type="dcterms:W3CDTF">2025-04-13T15:00:54Z</dcterms:created>
  <dcterms:modified xsi:type="dcterms:W3CDTF">2025-04-15T15:39:53Z</dcterms:modified>
</cp:coreProperties>
</file>