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5" r:id="rId9"/>
    <p:sldId id="277" r:id="rId10"/>
    <p:sldId id="278" r:id="rId11"/>
    <p:sldId id="266" r:id="rId12"/>
    <p:sldId id="275" r:id="rId13"/>
    <p:sldId id="267" r:id="rId14"/>
    <p:sldId id="269" r:id="rId15"/>
    <p:sldId id="279" r:id="rId16"/>
    <p:sldId id="289" r:id="rId17"/>
    <p:sldId id="280" r:id="rId18"/>
    <p:sldId id="272" r:id="rId19"/>
    <p:sldId id="273" r:id="rId20"/>
    <p:sldId id="274" r:id="rId21"/>
    <p:sldId id="283" r:id="rId22"/>
    <p:sldId id="284" r:id="rId23"/>
    <p:sldId id="285" r:id="rId24"/>
    <p:sldId id="286" r:id="rId25"/>
    <p:sldId id="287" r:id="rId26"/>
    <p:sldId id="288" r:id="rId27"/>
    <p:sldId id="276" r:id="rId28"/>
    <p:sldId id="281" r:id="rId29"/>
    <p:sldId id="28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4563-F005-4FDA-A642-836FD24DC2AF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5BAC-F163-4F2E-B2AF-71D74526EE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4563-F005-4FDA-A642-836FD24DC2AF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5BAC-F163-4F2E-B2AF-71D74526EE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4563-F005-4FDA-A642-836FD24DC2AF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5BAC-F163-4F2E-B2AF-71D74526EE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4563-F005-4FDA-A642-836FD24DC2AF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5BAC-F163-4F2E-B2AF-71D74526EE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4563-F005-4FDA-A642-836FD24DC2AF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5BAC-F163-4F2E-B2AF-71D74526EE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4563-F005-4FDA-A642-836FD24DC2AF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5BAC-F163-4F2E-B2AF-71D74526EE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4563-F005-4FDA-A642-836FD24DC2AF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5BAC-F163-4F2E-B2AF-71D74526EE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4563-F005-4FDA-A642-836FD24DC2AF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5BAC-F163-4F2E-B2AF-71D74526EE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4563-F005-4FDA-A642-836FD24DC2AF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5BAC-F163-4F2E-B2AF-71D74526EE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4563-F005-4FDA-A642-836FD24DC2AF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5BAC-F163-4F2E-B2AF-71D74526EE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4563-F005-4FDA-A642-836FD24DC2AF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5BAC-F163-4F2E-B2AF-71D74526EE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14563-F005-4FDA-A642-836FD24DC2AF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F5BAC-F163-4F2E-B2AF-71D74526EE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Tumor Detection and classification of MRI Brain Image Using Wavelet Transformation and Svm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382000" cy="664797"/>
          </a:xfrm>
        </p:spPr>
        <p:txBody>
          <a:bodyPr>
            <a:normAutofit/>
          </a:bodyPr>
          <a:lstStyle/>
          <a:p>
            <a:pPr algn="ctr"/>
            <a:r>
              <a:rPr sz="3600" dirty="0">
                <a:latin typeface="+mn-lt"/>
                <a:cs typeface="Times New Roman" pitchFamily="18" charset="0"/>
              </a:rPr>
              <a:t>Software Requirement</a:t>
            </a:r>
            <a:endParaRPr lang="en-US" sz="3600" dirty="0">
              <a:latin typeface="+mn-lt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6781800" cy="2667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Operating System               :   Windows7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Technology                         :   Mat lab 2014a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Implementation	      :   Algorithms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Techniques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Fuzzy Clustering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Texture segmentation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Watershed algorithm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SVM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Benchmark Evaluation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Block Diagram</a:t>
            </a:r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3276600" y="1600200"/>
            <a:ext cx="2743470" cy="4892334"/>
            <a:chOff x="4155" y="8599"/>
            <a:chExt cx="2390" cy="6728"/>
          </a:xfrm>
        </p:grpSpPr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4155" y="8599"/>
              <a:ext cx="2187" cy="571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Load Image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4183" y="9754"/>
              <a:ext cx="2187" cy="53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Pre-Process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4183" y="10828"/>
              <a:ext cx="2187" cy="57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Enhancement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4225" y="11891"/>
              <a:ext cx="2187" cy="516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400" dirty="0">
                  <a:latin typeface="Times New Roman" pitchFamily="18" charset="0"/>
                  <a:cs typeface="Arial" pitchFamily="34" charset="0"/>
                </a:rPr>
                <a:t>Segmentation</a:t>
              </a:r>
              <a:endParaRPr lang="en-US" sz="2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4169" y="12869"/>
              <a:ext cx="2187" cy="502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rPr>
                <a:t>Wavelet Transform and Svm</a:t>
              </a:r>
            </a:p>
          </p:txBody>
        </p:sp>
        <p:sp>
          <p:nvSpPr>
            <p:cNvPr id="1032" name="AutoShape 8"/>
            <p:cNvSpPr>
              <a:spLocks noChangeArrowheads="1"/>
            </p:cNvSpPr>
            <p:nvPr/>
          </p:nvSpPr>
          <p:spPr bwMode="auto">
            <a:xfrm>
              <a:off x="5133" y="9170"/>
              <a:ext cx="143" cy="584"/>
            </a:xfrm>
            <a:prstGeom prst="downArrow">
              <a:avLst>
                <a:gd name="adj1" fmla="val 50000"/>
                <a:gd name="adj2" fmla="val 102098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AutoShape 9"/>
            <p:cNvSpPr>
              <a:spLocks noChangeArrowheads="1"/>
            </p:cNvSpPr>
            <p:nvPr/>
          </p:nvSpPr>
          <p:spPr bwMode="auto">
            <a:xfrm>
              <a:off x="5121" y="10208"/>
              <a:ext cx="143" cy="584"/>
            </a:xfrm>
            <a:prstGeom prst="downArrow">
              <a:avLst>
                <a:gd name="adj1" fmla="val 50000"/>
                <a:gd name="adj2" fmla="val 102098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AutoShape 10"/>
            <p:cNvSpPr>
              <a:spLocks noChangeArrowheads="1"/>
            </p:cNvSpPr>
            <p:nvPr/>
          </p:nvSpPr>
          <p:spPr bwMode="auto">
            <a:xfrm>
              <a:off x="5109" y="11316"/>
              <a:ext cx="143" cy="584"/>
            </a:xfrm>
            <a:prstGeom prst="downArrow">
              <a:avLst>
                <a:gd name="adj1" fmla="val 50000"/>
                <a:gd name="adj2" fmla="val 102098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AutoShape 11"/>
            <p:cNvSpPr>
              <a:spLocks noChangeArrowheads="1"/>
            </p:cNvSpPr>
            <p:nvPr/>
          </p:nvSpPr>
          <p:spPr bwMode="auto">
            <a:xfrm>
              <a:off x="5097" y="12407"/>
              <a:ext cx="167" cy="461"/>
            </a:xfrm>
            <a:prstGeom prst="downArrow">
              <a:avLst>
                <a:gd name="adj1" fmla="val 50000"/>
                <a:gd name="adj2" fmla="val 69012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4358" y="13851"/>
              <a:ext cx="2187" cy="502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Analysis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7" name="AutoShape 13"/>
            <p:cNvSpPr>
              <a:spLocks noChangeArrowheads="1"/>
            </p:cNvSpPr>
            <p:nvPr/>
          </p:nvSpPr>
          <p:spPr bwMode="auto">
            <a:xfrm>
              <a:off x="5127" y="13389"/>
              <a:ext cx="167" cy="461"/>
            </a:xfrm>
            <a:prstGeom prst="downArrow">
              <a:avLst>
                <a:gd name="adj1" fmla="val 50000"/>
                <a:gd name="adj2" fmla="val 69012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4242" y="14825"/>
              <a:ext cx="2187" cy="502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Normal/ Abnormal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AutoShape 13"/>
            <p:cNvSpPr>
              <a:spLocks noChangeArrowheads="1"/>
            </p:cNvSpPr>
            <p:nvPr/>
          </p:nvSpPr>
          <p:spPr bwMode="auto">
            <a:xfrm>
              <a:off x="5170" y="14363"/>
              <a:ext cx="167" cy="461"/>
            </a:xfrm>
            <a:prstGeom prst="downArrow">
              <a:avLst>
                <a:gd name="adj1" fmla="val 50000"/>
                <a:gd name="adj2" fmla="val 69012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08038"/>
          </a:xfrm>
        </p:spPr>
        <p:txBody>
          <a:bodyPr>
            <a:normAutofit/>
          </a:bodyPr>
          <a:lstStyle/>
          <a:p>
            <a:r>
              <a:rPr lang="en-US" sz="3600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000" dirty="0"/>
              <a:t>Grey Scale Conversion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/>
              <a:t>Pre processing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/>
              <a:t>Denoised Image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/>
              <a:t>Wavelet Transform with Svm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/>
              <a:t>Region Growing Identify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/>
              <a:t>Normal/ Abnormal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7"/>
            <a:ext cx="7499350" cy="792163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600" dirty="0"/>
              <a:t>Grayscale Conversion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499350" cy="4267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  <a:defRPr/>
            </a:pPr>
            <a:r>
              <a:rPr lang="en-IN" sz="2000" dirty="0"/>
              <a:t>	The luminance of a pixel value of a </a:t>
            </a:r>
            <a:r>
              <a:rPr lang="en-IN" sz="2000" b="1" dirty="0" err="1"/>
              <a:t>grayscale</a:t>
            </a:r>
            <a:r>
              <a:rPr lang="en-IN" sz="2000" b="1" dirty="0"/>
              <a:t> image</a:t>
            </a:r>
            <a:r>
              <a:rPr lang="en-IN" sz="2000" dirty="0"/>
              <a:t> ranges from 0 to 255. The </a:t>
            </a:r>
            <a:r>
              <a:rPr lang="en-IN" sz="2000" b="1" dirty="0"/>
              <a:t>conversion</a:t>
            </a:r>
            <a:r>
              <a:rPr lang="en-IN" sz="2000" dirty="0"/>
              <a:t> of a color </a:t>
            </a:r>
            <a:r>
              <a:rPr lang="en-IN" sz="2000" b="1" dirty="0"/>
              <a:t>image</a:t>
            </a:r>
            <a:r>
              <a:rPr lang="en-IN" sz="2000" dirty="0"/>
              <a:t> into a </a:t>
            </a:r>
            <a:r>
              <a:rPr lang="en-IN" sz="2000" b="1" dirty="0" err="1"/>
              <a:t>grayscale</a:t>
            </a:r>
            <a:r>
              <a:rPr lang="en-IN" sz="2000" b="1" dirty="0"/>
              <a:t> image</a:t>
            </a:r>
            <a:r>
              <a:rPr lang="en-IN" sz="2000" dirty="0"/>
              <a:t> is </a:t>
            </a:r>
            <a:r>
              <a:rPr lang="en-IN" sz="2000" b="1" dirty="0"/>
              <a:t>converting</a:t>
            </a:r>
            <a:r>
              <a:rPr lang="en-IN" sz="2000" dirty="0"/>
              <a:t> the RGB values (24 bit) into </a:t>
            </a:r>
            <a:r>
              <a:rPr lang="en-IN" sz="2000" b="1" dirty="0" err="1"/>
              <a:t>grayscale</a:t>
            </a:r>
            <a:r>
              <a:rPr lang="en-IN" sz="2000" dirty="0"/>
              <a:t> value (8 bit). Various </a:t>
            </a:r>
            <a:r>
              <a:rPr lang="en-IN" sz="2000" b="1" dirty="0"/>
              <a:t>image processing</a:t>
            </a:r>
            <a:r>
              <a:rPr lang="en-IN" sz="2000" dirty="0"/>
              <a:t> techniques and software applications converts color </a:t>
            </a:r>
            <a:r>
              <a:rPr lang="en-IN" sz="2000" b="1" dirty="0"/>
              <a:t>image</a:t>
            </a:r>
            <a:r>
              <a:rPr lang="en-IN" sz="2000" dirty="0"/>
              <a:t> to </a:t>
            </a:r>
            <a:r>
              <a:rPr lang="en-IN" sz="2000" b="1" dirty="0" err="1"/>
              <a:t>grayscale</a:t>
            </a:r>
            <a:r>
              <a:rPr lang="en-IN" sz="2000" b="1" dirty="0"/>
              <a:t> image</a:t>
            </a: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7"/>
            <a:ext cx="7499350" cy="792163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600" dirty="0"/>
              <a:t>Preprocessing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499350" cy="4267200"/>
          </a:xfrm>
        </p:spPr>
        <p:txBody>
          <a:bodyPr>
            <a:normAutofit/>
          </a:bodyPr>
          <a:lstStyle/>
          <a:p>
            <a:pPr marL="274320" indent="-274320" algn="just" eaLnBrk="1" fontAlgn="auto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In noise removal process, Initially we convert the image in gray. And then we filter the noise from the image. </a:t>
            </a:r>
          </a:p>
          <a:p>
            <a:pPr marL="274320" indent="-274320" algn="just" eaLnBrk="1" fontAlgn="auto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000" dirty="0"/>
              <a:t>In Filtering we are applying Gaussian filtering to our input image. </a:t>
            </a:r>
          </a:p>
          <a:p>
            <a:pPr marL="274320" indent="-274320" algn="just" eaLnBrk="1" fontAlgn="auto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000" dirty="0"/>
              <a:t>Gaussian filtering is often used to remove the noise from the image. </a:t>
            </a:r>
          </a:p>
          <a:p>
            <a:pPr marL="274320" indent="-274320" algn="just" eaLnBrk="1" fontAlgn="auto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000" dirty="0"/>
              <a:t>Here we used wiener2 function to our input image.</a:t>
            </a:r>
          </a:p>
          <a:p>
            <a:pPr marL="274320" indent="-274320" algn="just" eaLnBrk="1" fontAlgn="auto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000" dirty="0"/>
              <a:t> </a:t>
            </a:r>
            <a:r>
              <a:rPr lang="en-US" sz="2000" b="1" dirty="0"/>
              <a:t>Gaussian filter</a:t>
            </a:r>
            <a:r>
              <a:rPr lang="en-US" sz="2000" dirty="0"/>
              <a:t> is windowed filter of linear class, by its nature is weighted mean. </a:t>
            </a:r>
          </a:p>
          <a:p>
            <a:pPr algn="just" eaLnBrk="1" hangingPunct="1">
              <a:lnSpc>
                <a:spcPct val="150000"/>
              </a:lnSpc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7"/>
            <a:ext cx="7499350" cy="792163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600" dirty="0"/>
              <a:t>Denoised Image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499350" cy="4267200"/>
          </a:xfrm>
        </p:spPr>
        <p:txBody>
          <a:bodyPr>
            <a:normAutofit/>
          </a:bodyPr>
          <a:lstStyle/>
          <a:p>
            <a:pPr marL="274320" indent="-274320" algn="just">
              <a:lnSpc>
                <a:spcPct val="150000"/>
              </a:lnSpc>
              <a:spcBef>
                <a:spcPts val="580"/>
              </a:spcBef>
              <a:buNone/>
              <a:defRPr/>
            </a:pPr>
            <a:r>
              <a:rPr lang="en-IN" sz="2000" dirty="0"/>
              <a:t>	One of the fundamental challenges in the field of </a:t>
            </a:r>
            <a:r>
              <a:rPr lang="en-IN" sz="2000" b="1" dirty="0"/>
              <a:t>image</a:t>
            </a:r>
            <a:r>
              <a:rPr lang="en-IN" sz="2000" dirty="0"/>
              <a:t> processing and computer vision is </a:t>
            </a:r>
            <a:r>
              <a:rPr lang="en-IN" sz="2000" b="1" dirty="0"/>
              <a:t>image denoising</a:t>
            </a:r>
            <a:r>
              <a:rPr lang="en-IN" sz="2000" dirty="0"/>
              <a:t>, where the underlying goal is to estimate the original </a:t>
            </a:r>
            <a:r>
              <a:rPr lang="en-IN" sz="2000" b="1" dirty="0"/>
              <a:t>image</a:t>
            </a:r>
            <a:r>
              <a:rPr lang="en-IN" sz="2000" dirty="0"/>
              <a:t> by suppressing noise from a noise-contaminated version of the </a:t>
            </a:r>
            <a:r>
              <a:rPr lang="en-IN" sz="2000" b="1" dirty="0"/>
              <a:t>image</a:t>
            </a:r>
            <a:r>
              <a:rPr lang="en-IN" sz="2000" dirty="0"/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7"/>
            <a:ext cx="7499350" cy="792163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600" dirty="0"/>
              <a:t>Wavelet Transform and SVM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880350" cy="4953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A wavelet transform (WT) is the decomposition of a signal into a set of basis functions consisting of contractions, expansions, and translations of a mother function ψ(t), called the wavelet </a:t>
            </a:r>
            <a:endParaRPr lang="en-IN" sz="2000" dirty="0"/>
          </a:p>
          <a:p>
            <a:pPr algn="just">
              <a:lnSpc>
                <a:spcPct val="150000"/>
              </a:lnSpc>
            </a:pPr>
            <a:r>
              <a:rPr lang="en-US" sz="2000" dirty="0"/>
              <a:t>A Support Vector Machine (SVM) is a discriminative classifier formally defined by a separating hyper plane. </a:t>
            </a:r>
            <a:endParaRPr lang="en-IN" sz="2000" dirty="0"/>
          </a:p>
          <a:p>
            <a:pPr algn="just">
              <a:lnSpc>
                <a:spcPct val="150000"/>
              </a:lnSpc>
            </a:pPr>
            <a:r>
              <a:rPr lang="en-US" sz="2000" dirty="0"/>
              <a:t>In other words, given labeled training data (supervised learning), the algorithm outputs an optimal hyper plane which categorizes new examples.</a:t>
            </a:r>
            <a:endParaRPr lang="en-IN" sz="2000" dirty="0"/>
          </a:p>
          <a:p>
            <a:pPr algn="just" eaLnBrk="1" hangingPunct="1">
              <a:lnSpc>
                <a:spcPct val="150000"/>
              </a:lnSpc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499350" cy="8382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dirty="0"/>
              <a:t>Region Grow Identify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IN" sz="2000" dirty="0"/>
              <a:t>	The fundamental drawback of histogram-based region detection is that histograms provide no spatial information (only the distribution of gray levels).</a:t>
            </a:r>
          </a:p>
          <a:p>
            <a:pPr marL="457200" indent="-457200" algn="just">
              <a:lnSpc>
                <a:spcPct val="150000"/>
              </a:lnSpc>
              <a:buAutoNum type="arabicParenBoth"/>
            </a:pPr>
            <a:r>
              <a:rPr lang="en-IN" sz="2000" dirty="0"/>
              <a:t>Choose the seed pixel</a:t>
            </a:r>
          </a:p>
          <a:p>
            <a:pPr marL="457200" indent="-457200" algn="just">
              <a:lnSpc>
                <a:spcPct val="150000"/>
              </a:lnSpc>
              <a:buAutoNum type="arabicParenBoth"/>
            </a:pPr>
            <a:r>
              <a:rPr lang="en-IN" sz="2000" dirty="0"/>
              <a:t> (2) Check the </a:t>
            </a:r>
            <a:r>
              <a:rPr lang="en-IN" sz="2000" dirty="0" err="1"/>
              <a:t>neighboring</a:t>
            </a:r>
            <a:r>
              <a:rPr lang="en-IN" sz="2000" dirty="0"/>
              <a:t> pixels and add them to the region if they are similar to the image</a:t>
            </a:r>
          </a:p>
          <a:p>
            <a:pPr marL="457200" indent="-457200" algn="just">
              <a:lnSpc>
                <a:spcPct val="150000"/>
              </a:lnSpc>
              <a:buAutoNum type="arabicParenBoth"/>
            </a:pPr>
            <a:r>
              <a:rPr lang="en-IN" sz="2000" dirty="0"/>
              <a:t>(3) Repeat step 2 for each of the newly added pixels; stop if no more pixels can be added.</a:t>
            </a:r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499350" cy="6096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3600" dirty="0"/>
              <a:t>Analysis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096250" cy="4191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sv-SE" sz="2000" dirty="0"/>
              <a:t>Peak Signal-to-Noise Ratio, often abbreviated PSNR, </a:t>
            </a:r>
          </a:p>
          <a:p>
            <a:pPr algn="just">
              <a:lnSpc>
                <a:spcPct val="150000"/>
              </a:lnSpc>
            </a:pPr>
            <a:r>
              <a:rPr lang="en-US" altLang="sv-SE" sz="2000" dirty="0"/>
              <a:t>It is an engineering term for the ratio between the maximum possible power of a signal and the power of corrupting noise that affects the fidelity of its representation. </a:t>
            </a:r>
          </a:p>
          <a:p>
            <a:pPr algn="just">
              <a:lnSpc>
                <a:spcPct val="150000"/>
              </a:lnSpc>
            </a:pPr>
            <a:r>
              <a:rPr lang="en-US" altLang="sv-SE" sz="2000" dirty="0"/>
              <a:t>Because many signals have a very wide dynamic range, PSNR is usually expressed in terms of the logarithmic decibel scale.</a:t>
            </a:r>
          </a:p>
          <a:p>
            <a:pPr algn="just">
              <a:lnSpc>
                <a:spcPct val="150000"/>
              </a:lnSpc>
            </a:pPr>
            <a:r>
              <a:rPr lang="en-US" altLang="sv-SE" sz="2000" dirty="0"/>
              <a:t>Compression ratio is a value that represents the ratio of the volume of its combustion chamber from its largest capacity to its smallest capacity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810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Identify a brain tumor level using  segmentation of Magnetic Resonance Image (MRI) in image processing.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To split a group of data from real time dataset to identify level of brain tumor using machine learning and support vector machine.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cs typeface="Times New Roman" pitchFamily="18" charset="0"/>
              </a:rPr>
              <a:t>It can detect a level of tumor Malignant or Benign in present dataset.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cs typeface="Times New Roman" pitchFamily="18" charset="0"/>
              </a:rPr>
              <a:t>Malignant are not curable and Benign are curable.</a:t>
            </a:r>
            <a:endParaRPr lang="en-US" sz="2000" dirty="0"/>
          </a:p>
          <a:p>
            <a:pPr algn="just">
              <a:lnSpc>
                <a:spcPct val="15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Normal / Abnormal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After all the separation and segmentation process is completed  we find the affected area in the certain level 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It denotes as Benign as a normal and Malignant as an abnormal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Final stage to identify a level of tumor cell present in brain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/>
              <a:t>Screenshots</a:t>
            </a:r>
          </a:p>
        </p:txBody>
      </p:sp>
      <p:pic>
        <p:nvPicPr>
          <p:cNvPr id="5" name="Picture 4" descr="brain.PNG"/>
          <p:cNvPicPr/>
          <p:nvPr/>
        </p:nvPicPr>
        <p:blipFill>
          <a:blip r:embed="rId2"/>
          <a:srcRect t="12281" r="75000" b="59984"/>
          <a:stretch>
            <a:fillRect/>
          </a:stretch>
        </p:blipFill>
        <p:spPr>
          <a:xfrm>
            <a:off x="1219200" y="1524000"/>
            <a:ext cx="624840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/>
              <a:t>Screenshots</a:t>
            </a:r>
          </a:p>
        </p:txBody>
      </p:sp>
      <p:pic>
        <p:nvPicPr>
          <p:cNvPr id="4" name="Picture 3" descr="brain.PNG"/>
          <p:cNvPicPr/>
          <p:nvPr/>
        </p:nvPicPr>
        <p:blipFill>
          <a:blip r:embed="rId2"/>
          <a:srcRect l="28729" t="12603" r="49214" b="61064"/>
          <a:stretch>
            <a:fillRect/>
          </a:stretch>
        </p:blipFill>
        <p:spPr>
          <a:xfrm>
            <a:off x="1371600" y="1600200"/>
            <a:ext cx="59436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/>
              <a:t>Screenshots</a:t>
            </a:r>
          </a:p>
        </p:txBody>
      </p:sp>
      <p:pic>
        <p:nvPicPr>
          <p:cNvPr id="5" name="Picture 4" descr="brain.PNG"/>
          <p:cNvPicPr/>
          <p:nvPr/>
        </p:nvPicPr>
        <p:blipFill>
          <a:blip r:embed="rId2"/>
          <a:srcRect l="73706" t="16296" b="59551"/>
          <a:stretch>
            <a:fillRect/>
          </a:stretch>
        </p:blipFill>
        <p:spPr>
          <a:xfrm>
            <a:off x="1524000" y="1219200"/>
            <a:ext cx="60960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/>
              <a:t>Screenshots</a:t>
            </a:r>
          </a:p>
        </p:txBody>
      </p:sp>
      <p:pic>
        <p:nvPicPr>
          <p:cNvPr id="4" name="Picture 3" descr="brain.PNG"/>
          <p:cNvPicPr/>
          <p:nvPr/>
        </p:nvPicPr>
        <p:blipFill>
          <a:blip r:embed="rId2"/>
          <a:srcRect l="4000" t="37778" r="75054" b="34003"/>
          <a:stretch>
            <a:fillRect/>
          </a:stretch>
        </p:blipFill>
        <p:spPr>
          <a:xfrm>
            <a:off x="1447800" y="1905000"/>
            <a:ext cx="5852361" cy="291164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/>
              <a:t>Screenshots</a:t>
            </a:r>
          </a:p>
        </p:txBody>
      </p:sp>
      <p:pic>
        <p:nvPicPr>
          <p:cNvPr id="5" name="Picture 4" descr="brain.PNG"/>
          <p:cNvPicPr/>
          <p:nvPr/>
        </p:nvPicPr>
        <p:blipFill>
          <a:blip r:embed="rId2"/>
          <a:srcRect l="50639" t="38686" r="27256" b="31238"/>
          <a:stretch>
            <a:fillRect/>
          </a:stretch>
        </p:blipFill>
        <p:spPr>
          <a:xfrm>
            <a:off x="1295400" y="1600200"/>
            <a:ext cx="58674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/>
              <a:t>Screenshots</a:t>
            </a:r>
          </a:p>
        </p:txBody>
      </p:sp>
      <p:pic>
        <p:nvPicPr>
          <p:cNvPr id="4" name="Picture 3" descr="3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676400" y="1371600"/>
            <a:ext cx="5382377" cy="473458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5287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The brain tumor detection and classification system is implemented using K-Means, Texture Segmentation and SVMs.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The proposed method uses different levels for wavelets, the high accuracy part is obtained using texture segmentation. It prevents the loss of edges in segmentation.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The result shows that SVMs having the proper sets of training data are able to distinguish between abnormal and normal tumor regions and classify them correctly as a benign tumor, malign tumor or healthy brain. In practice, SVMs have significant computational advantages.</a:t>
            </a:r>
            <a:endParaRPr lang="en-IN" sz="2000" dirty="0"/>
          </a:p>
          <a:p>
            <a:pPr algn="just">
              <a:lnSpc>
                <a:spcPct val="150000"/>
              </a:lnSpc>
              <a:buNone/>
            </a:pPr>
            <a:r>
              <a:rPr lang="en-US" sz="2000" b="1" dirty="0"/>
              <a:t> </a:t>
            </a:r>
            <a:endParaRPr lang="en-IN" sz="2000" dirty="0"/>
          </a:p>
          <a:p>
            <a:pPr algn="just">
              <a:lnSpc>
                <a:spcPct val="15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Future Enhancement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5287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000" b="1" dirty="0"/>
              <a:t> 		</a:t>
            </a:r>
            <a:r>
              <a:rPr lang="en-US" sz="2000" dirty="0"/>
              <a:t> In future work this method exhibits an elegant and methodological choice of the threshold parameter. It also outperforms previous rule-based segmentation technique. The assessment of the Bayesian classification with regard to the </a:t>
            </a:r>
            <a:r>
              <a:rPr lang="en-US" sz="2000" dirty="0" err="1"/>
              <a:t>colour</a:t>
            </a:r>
            <a:r>
              <a:rPr lang="en-US" sz="2000" dirty="0"/>
              <a:t> reveals a close performance across the different </a:t>
            </a:r>
            <a:r>
              <a:rPr lang="en-US" sz="2000" dirty="0" err="1"/>
              <a:t>colour</a:t>
            </a:r>
            <a:r>
              <a:rPr lang="en-US" sz="2000" dirty="0"/>
              <a:t> spaces for a histogram resolution above 64. However, it should be noted that a slight advance of the HSV representation has been noticed. With regard to the </a:t>
            </a:r>
            <a:r>
              <a:rPr lang="en-US" sz="2000" dirty="0" err="1"/>
              <a:t>colour</a:t>
            </a:r>
            <a:r>
              <a:rPr lang="en-US" sz="2000" dirty="0"/>
              <a:t> quantization, we found that a larger histogram size (finer color quantization) gives better cell detection result.</a:t>
            </a:r>
            <a:endParaRPr lang="en-IN" sz="2000" dirty="0"/>
          </a:p>
          <a:p>
            <a:pPr algn="just">
              <a:lnSpc>
                <a:spcPct val="15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562600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000" dirty="0" err="1"/>
              <a:t>S.Grgic,M.Grgic</a:t>
            </a:r>
            <a:r>
              <a:rPr lang="en-US" sz="2000" dirty="0"/>
              <a:t>, </a:t>
            </a:r>
            <a:r>
              <a:rPr lang="en-US" sz="2000" dirty="0" err="1"/>
              <a:t>B.Zovko-cihlar,Performance</a:t>
            </a:r>
            <a:r>
              <a:rPr lang="en-US" sz="2000" dirty="0"/>
              <a:t> analysis of image compression using wavelets, IEEE </a:t>
            </a:r>
            <a:r>
              <a:rPr lang="en-US" sz="2000" dirty="0" err="1"/>
              <a:t>Trans.Ind.Electron</a:t>
            </a:r>
            <a:r>
              <a:rPr lang="en-US" sz="2000" dirty="0"/>
              <a:t>. 48(2010) 682-695.</a:t>
            </a:r>
            <a:endParaRPr lang="en-IN" sz="2000" dirty="0"/>
          </a:p>
          <a:p>
            <a:pPr lvl="0" algn="just">
              <a:lnSpc>
                <a:spcPct val="150000"/>
              </a:lnSpc>
            </a:pPr>
            <a:r>
              <a:rPr lang="en-US" sz="2000" dirty="0" err="1"/>
              <a:t>J.Askelof,M.Carlander,C.Christopoulos</a:t>
            </a:r>
            <a:r>
              <a:rPr lang="en-US" sz="2000" dirty="0"/>
              <a:t>, Region of interest coding in JPEG2000, Signal </a:t>
            </a:r>
            <a:r>
              <a:rPr lang="en-US" sz="2000" dirty="0" err="1"/>
              <a:t>Process,image</a:t>
            </a:r>
            <a:r>
              <a:rPr lang="en-US" sz="2000" dirty="0"/>
              <a:t> Commun,17 (2012) 105-111</a:t>
            </a:r>
            <a:endParaRPr lang="en-IN" sz="2000" dirty="0"/>
          </a:p>
          <a:p>
            <a:pPr lvl="0" algn="just">
              <a:lnSpc>
                <a:spcPct val="150000"/>
              </a:lnSpc>
            </a:pPr>
            <a:r>
              <a:rPr lang="en-US" sz="2000" dirty="0" err="1"/>
              <a:t>A.said</a:t>
            </a:r>
            <a:r>
              <a:rPr lang="en-US" sz="2000" dirty="0"/>
              <a:t> and </a:t>
            </a:r>
            <a:r>
              <a:rPr lang="en-US" sz="2000" dirty="0" err="1"/>
              <a:t>W.Pearlman</a:t>
            </a:r>
            <a:r>
              <a:rPr lang="en-US" sz="2000" dirty="0"/>
              <a:t>, A new, fast and efficient image codec based on set partitioning, IEEE </a:t>
            </a:r>
            <a:r>
              <a:rPr lang="en-US" sz="2000" dirty="0" err="1"/>
              <a:t>Trans.Circuits</a:t>
            </a:r>
            <a:r>
              <a:rPr lang="en-US" sz="2000" dirty="0"/>
              <a:t> </a:t>
            </a:r>
            <a:r>
              <a:rPr lang="en-US" sz="2000" dirty="0" err="1"/>
              <a:t>Syst.VideoTechnol</a:t>
            </a:r>
            <a:r>
              <a:rPr lang="en-US" sz="2000" dirty="0"/>
              <a:t>..6,pp.243-250,.(2016)</a:t>
            </a:r>
            <a:endParaRPr lang="en-IN" sz="2000" dirty="0"/>
          </a:p>
          <a:p>
            <a:pPr lvl="0" algn="just">
              <a:lnSpc>
                <a:spcPct val="150000"/>
              </a:lnSpc>
            </a:pPr>
            <a:r>
              <a:rPr lang="en-US" sz="2000" dirty="0"/>
              <a:t>Martin, K. </a:t>
            </a:r>
            <a:r>
              <a:rPr lang="en-US" sz="2000" dirty="0" err="1"/>
              <a:t>Lukac</a:t>
            </a:r>
            <a:r>
              <a:rPr lang="en-US" sz="2000" dirty="0"/>
              <a:t>, R. </a:t>
            </a:r>
            <a:r>
              <a:rPr lang="en-US" sz="2000" dirty="0" err="1"/>
              <a:t>Plataniotis</a:t>
            </a:r>
            <a:r>
              <a:rPr lang="en-US" sz="2000" dirty="0"/>
              <a:t>, K.N., SPIHT-Based Coding of the Shape and Texture of Arbitrarily Shaped Visual Objects, IEEE Transactions on Circuits and Systems for Video Technology,  16(10), pp. 1196-1208,(2016)</a:t>
            </a:r>
            <a:endParaRPr lang="en-IN" sz="2000" dirty="0"/>
          </a:p>
          <a:p>
            <a:pPr algn="just">
              <a:lnSpc>
                <a:spcPct val="15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cs typeface="Times New Roman" pitchFamily="18" charset="0"/>
              </a:rPr>
              <a:t>Image segmentation holds an important position in the area of medical image processing.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cs typeface="Times New Roman" pitchFamily="18" charset="0"/>
              </a:rPr>
              <a:t> Segmentation can be used to detect tumor from MRI image.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cs typeface="Times New Roman" pitchFamily="18" charset="0"/>
              </a:rPr>
              <a:t>Different segmentation methods have been used for tumor detection but it is time consuming process and also gives inaccurate result.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cs typeface="Times New Roman" pitchFamily="18" charset="0"/>
              </a:rPr>
              <a:t>So, computer aided system can be designed for accurate brain tumor detection from MRI images.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cs typeface="Times New Roman" pitchFamily="18" charset="0"/>
              </a:rPr>
              <a:t>Primary brain tumors do not spread to other body parts and can be malignant or benign and secondary brain tumors are always malignant.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58674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An efficient brain tumor detection method, which can detect tumor and locate it in the brain MRI images.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This method extracts the tumor by using Fuzzy clustering algorithm followed by Watershed segmentation.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Also, some preprocessing step (median filtering and morphological operation) are used for tumor  detection purpose.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The detection and classification of MRI brain tumors are implemented using different wavelet transforms and support vector machines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It is observed that the experimental results of the proposed method gives better result in comparison to other techniques.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Accurate and automated classification of MRI brain images is extremely important for medical analysis and interpretation.</a:t>
            </a:r>
            <a:endParaRPr lang="en-IN" sz="2000" dirty="0"/>
          </a:p>
          <a:p>
            <a:pPr algn="just">
              <a:lnSpc>
                <a:spcPct val="150000"/>
              </a:lnSpc>
              <a:buNone/>
            </a:pPr>
            <a:r>
              <a:rPr lang="en-US" sz="2000" dirty="0"/>
              <a:t> </a:t>
            </a:r>
            <a:endParaRPr lang="en-IN" sz="2000" dirty="0"/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/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sv-SE" sz="2000" dirty="0">
                <a:cs typeface="Times New Roman" pitchFamily="18" charset="0"/>
              </a:rPr>
              <a:t>It Extracts the tumor by using thresholding method.</a:t>
            </a:r>
          </a:p>
          <a:p>
            <a:pPr algn="just">
              <a:lnSpc>
                <a:spcPct val="150000"/>
              </a:lnSpc>
            </a:pPr>
            <a:r>
              <a:rPr lang="en-US" altLang="sv-SE" sz="2000" dirty="0">
                <a:cs typeface="Times New Roman" pitchFamily="18" charset="0"/>
              </a:rPr>
              <a:t>Existing brain tumor detection methods are based on different learning algorithms (K-</a:t>
            </a:r>
            <a:r>
              <a:rPr lang="en-US" altLang="sv-SE" sz="2000" dirty="0" err="1">
                <a:cs typeface="Times New Roman" pitchFamily="18" charset="0"/>
              </a:rPr>
              <a:t>means,Texture</a:t>
            </a:r>
            <a:r>
              <a:rPr lang="en-US" altLang="sv-SE" sz="2000" dirty="0">
                <a:cs typeface="Times New Roman" pitchFamily="18" charset="0"/>
              </a:rPr>
              <a:t> Segmentation method etc.,)</a:t>
            </a:r>
            <a:endParaRPr lang="en-US" altLang="sv-SE" sz="2000" dirty="0"/>
          </a:p>
          <a:p>
            <a:pPr algn="just">
              <a:lnSpc>
                <a:spcPct val="150000"/>
              </a:lnSpc>
            </a:pPr>
            <a:r>
              <a:rPr lang="en-US" altLang="sv-SE" sz="2000" dirty="0"/>
              <a:t>The PSNR value of these compression methods are provide the low value than our proposed method.</a:t>
            </a:r>
          </a:p>
          <a:p>
            <a:pPr algn="just">
              <a:lnSpc>
                <a:spcPct val="150000"/>
              </a:lnSpc>
            </a:pPr>
            <a:r>
              <a:rPr lang="en-US" altLang="sv-SE" sz="2000" dirty="0"/>
              <a:t>Iwmp method using Psnr Value 12.275008808004</a:t>
            </a:r>
          </a:p>
          <a:p>
            <a:pPr algn="just">
              <a:lnSpc>
                <a:spcPct val="150000"/>
              </a:lnSpc>
            </a:pPr>
            <a:endParaRPr lang="en-US" altLang="sv-SE" sz="2000" dirty="0"/>
          </a:p>
          <a:p>
            <a:pPr algn="just">
              <a:lnSpc>
                <a:spcPct val="150000"/>
              </a:lnSpc>
            </a:pPr>
            <a:endParaRPr lang="en-US" altLang="sv-SE" sz="22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Drawbacks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sv-SE" sz="2000" dirty="0">
                <a:cs typeface="Times New Roman" pitchFamily="18" charset="0"/>
              </a:rPr>
              <a:t>In thresholding, Region Growing Identity(RGI) from the image background, chosen in the range of 0 to 255 </a:t>
            </a:r>
          </a:p>
          <a:p>
            <a:pPr algn="just">
              <a:lnSpc>
                <a:spcPct val="150000"/>
              </a:lnSpc>
            </a:pPr>
            <a:r>
              <a:rPr lang="en-US" altLang="sv-SE" sz="2000" dirty="0">
                <a:cs typeface="Times New Roman" pitchFamily="18" charset="0"/>
              </a:rPr>
              <a:t>That clustering methods followed by threshold cannot detect tumor properly from MRI image </a:t>
            </a:r>
          </a:p>
          <a:p>
            <a:pPr algn="just">
              <a:lnSpc>
                <a:spcPct val="150000"/>
              </a:lnSpc>
            </a:pPr>
            <a:r>
              <a:rPr lang="en-US" altLang="sv-SE" sz="2000" dirty="0">
                <a:cs typeface="Times New Roman" pitchFamily="18" charset="0"/>
              </a:rPr>
              <a:t>Because image consist of several non brain tumor tissue.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7545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By using machine learning algorithm we implements this project with two types. They are Load Image Data Set.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We implemented other process to split data.</a:t>
            </a:r>
            <a:r>
              <a:rPr lang="en-US" sz="2000" b="1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In Image Dataset when uploading image data for analyses process will be done with  conversion of image.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It implemented in separate modules pre-processing, Noise removal, Wavelet Transform and Svm, Texture Segmentation, Separation, Enhancement.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Compare with K-Means, Texture Segment and Watershed to predict accuracy time and error.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Easily Identifies the tumor region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It can predict a type of tumor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It classified a type as M(Malignant) Or Benign.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Best accuracy rate of prediction.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382000" cy="664797"/>
          </a:xfrm>
        </p:spPr>
        <p:txBody>
          <a:bodyPr>
            <a:normAutofit/>
          </a:bodyPr>
          <a:lstStyle/>
          <a:p>
            <a:pPr algn="ctr"/>
            <a:r>
              <a:rPr sz="3600" dirty="0">
                <a:latin typeface="+mn-lt"/>
                <a:cs typeface="Times New Roman" pitchFamily="18" charset="0"/>
              </a:rPr>
              <a:t>Hardware Requirement</a:t>
            </a:r>
            <a:endParaRPr lang="en-US" sz="3600" dirty="0">
              <a:latin typeface="+mn-lt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848600" cy="2743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Processor                  :   Intel i3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RAM                       :    4GB RAM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Hard Disk                 :    360 GB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Input Device             :   Logitech Keyboard &amp; Mouse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Monitor	          :     LG 18 inch Led monitor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1394</Words>
  <Application>Microsoft Office PowerPoint</Application>
  <PresentationFormat>On-screen Show (4:3)</PresentationFormat>
  <Paragraphs>119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Times New Roman</vt:lpstr>
      <vt:lpstr>Wingdings 2</vt:lpstr>
      <vt:lpstr>Office Theme</vt:lpstr>
      <vt:lpstr>Tumor Detection and classification of MRI Brain Image Using Wavelet Transformation and Svm</vt:lpstr>
      <vt:lpstr>Aim</vt:lpstr>
      <vt:lpstr>Objectives</vt:lpstr>
      <vt:lpstr>Abstract</vt:lpstr>
      <vt:lpstr>Existing System</vt:lpstr>
      <vt:lpstr>Drawbacks</vt:lpstr>
      <vt:lpstr>Proposed System</vt:lpstr>
      <vt:lpstr>Advantages</vt:lpstr>
      <vt:lpstr>Hardware Requirement</vt:lpstr>
      <vt:lpstr>Software Requirement</vt:lpstr>
      <vt:lpstr>Techniques </vt:lpstr>
      <vt:lpstr>Block Diagram</vt:lpstr>
      <vt:lpstr>Modules</vt:lpstr>
      <vt:lpstr>Grayscale Conversion</vt:lpstr>
      <vt:lpstr>Preprocessing</vt:lpstr>
      <vt:lpstr>Denoised Image</vt:lpstr>
      <vt:lpstr>Wavelet Transform and SVM</vt:lpstr>
      <vt:lpstr>Region Grow Identify</vt:lpstr>
      <vt:lpstr>Analysis</vt:lpstr>
      <vt:lpstr>Normal / Abnormal</vt:lpstr>
      <vt:lpstr>Screenshots</vt:lpstr>
      <vt:lpstr>Screenshots</vt:lpstr>
      <vt:lpstr>Screenshots</vt:lpstr>
      <vt:lpstr>Screenshots</vt:lpstr>
      <vt:lpstr>Screenshots</vt:lpstr>
      <vt:lpstr>Screenshots</vt:lpstr>
      <vt:lpstr>Conclusion</vt:lpstr>
      <vt:lpstr>Future Enhancement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Surya Ramesh</dc:creator>
  <cp:lastModifiedBy>pradeep king</cp:lastModifiedBy>
  <cp:revision>47</cp:revision>
  <dcterms:created xsi:type="dcterms:W3CDTF">2019-11-13T05:09:56Z</dcterms:created>
  <dcterms:modified xsi:type="dcterms:W3CDTF">2024-02-27T06:24:10Z</dcterms:modified>
</cp:coreProperties>
</file>