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11" r:id="rId26"/>
  </p:sldIdLst>
  <p:sldSz cx="9144000" cy="5143500" type="screen16x9"/>
  <p:notesSz cx="6858000" cy="9144000"/>
  <p:embeddedFontLst>
    <p:embeddedFont>
      <p:font typeface="Roboto Mono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813997-F367-4AC9-A3EF-BF1ED839B412}">
  <a:tblStyle styleId="{A1813997-F367-4AC9-A3EF-BF1ED839B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5"/>
    <p:restoredTop sz="94626"/>
  </p:normalViewPr>
  <p:slideViewPr>
    <p:cSldViewPr snapToGrid="0">
      <p:cViewPr varScale="1">
        <p:scale>
          <a:sx n="132" d="100"/>
          <a:sy n="132" d="100"/>
        </p:scale>
        <p:origin x="168" y="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c18accf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c18accf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18accf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c18accf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c18accf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c18accf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c18accf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c18accf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b807bb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b807bb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b807bb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b807bb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c18accf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c18accf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c18accf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c18accf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c18accf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c18accf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b807bb5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b807bb5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bc8829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bc8829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c18accf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c18accf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4c18accf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4c18accf2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b807bb5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b807bb5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4c18acc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4c18acc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ebcc4a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2ebcc4a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4c18accf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4c18accf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b807bb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b807bb5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c18acc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c18acc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c18accf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c18accf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c18accf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c18accf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c18accf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c18accf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c18acc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c18acc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c18accf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c18accf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7C41"/>
                </a:solidFill>
              </a:rPr>
              <a:t>CMPUT 379 Lab</a:t>
            </a:r>
            <a:endParaRPr sz="5200">
              <a:solidFill>
                <a:srgbClr val="007C4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20037C-7B19-0141-90F3-7893F3F0D5F8}"/>
              </a:ext>
            </a:extLst>
          </p:cNvPr>
          <p:cNvSpPr txBox="1">
            <a:spLocks/>
          </p:cNvSpPr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synchronization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resource (i.e. variable) shouldn’t be accessed by multiple threads at the same time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Mutex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Conditional Variable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milk revisited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Consider that Peter and Greg are roommates</a:t>
            </a:r>
            <a:endParaRPr dirty="0"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783300" y="1674075"/>
          <a:ext cx="7416650" cy="3048000"/>
        </p:xfrm>
        <a:graphic>
          <a:graphicData uri="http://schemas.openxmlformats.org/drawingml/2006/table">
            <a:tbl>
              <a:tblPr>
                <a:noFill/>
                <a:tableStyleId>{A1813997-F367-4AC9-A3EF-BF1ED839B412}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Greg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Look in fridge, no milk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Leave for store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Arrive at 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Look in fridge, no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 milk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Leave for store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Arrive at home, put milk away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Arrive at store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Arrive at home, put milk away (</a:t>
                      </a:r>
                      <a:r>
                        <a:rPr lang="en" sz="1200" i="1" dirty="0"/>
                        <a:t>oof)</a:t>
                      </a:r>
                      <a:endParaRPr sz="1200"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milk revisited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401700" y="128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solve this problem, talk with your </a:t>
            </a:r>
            <a:r>
              <a:rPr lang="en" dirty="0" err="1"/>
              <a:t>neighbour</a:t>
            </a:r>
            <a:r>
              <a:rPr lang="en" dirty="0"/>
              <a:t>?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solutions!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milk revisited 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88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Adding locks! 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91075" y="1545475"/>
          <a:ext cx="8201025" cy="3169830"/>
        </p:xfrm>
        <a:graphic>
          <a:graphicData uri="http://schemas.openxmlformats.org/drawingml/2006/table">
            <a:tbl>
              <a:tblPr>
                <a:noFill/>
                <a:tableStyleId>{A1813997-F367-4AC9-A3EF-BF1ED839B412}</a:tableStyleId>
              </a:tblPr>
              <a:tblGrid>
                <a:gridCol w="266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Greg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🔒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Lock the kitchen</a:t>
                      </a:r>
                      <a:r>
                        <a:rPr lang="en" sz="1200"/>
                        <a:t>. Look in fridge, no milk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Leave for 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Arrive at 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Try to look in fridge,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but the kitchen is locked!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 milk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Waiting for Peter 🕙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Arrive at home, put milk away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🔓 </a:t>
                      </a:r>
                      <a:r>
                        <a:rPr lang="en" sz="1200">
                          <a:solidFill>
                            <a:srgbClr val="FF0000"/>
                          </a:solidFill>
                        </a:rPr>
                        <a:t>Unlock the kitchen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Look in fridge after Peter unlocks the door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Enjoy milk 🥛!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mutex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pthread_mutex_t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Implements a mutually exclusive object and allows locking access to a single thread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Initialization:</a:t>
            </a:r>
            <a:br>
              <a:rPr lang="en" dirty="0"/>
            </a:br>
            <a:r>
              <a:rPr lang="en" i="1" dirty="0" err="1"/>
              <a:t>pthread_mutex_t</a:t>
            </a:r>
            <a:r>
              <a:rPr lang="en" i="1" dirty="0"/>
              <a:t> mutex = PTHREAD_MUTEX_INITIALIZER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mutex locking and unlocking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Locking</a:t>
            </a:r>
            <a:br>
              <a:rPr lang="en" dirty="0"/>
            </a:br>
            <a:r>
              <a:rPr lang="en" i="1" dirty="0"/>
              <a:t>int </a:t>
            </a:r>
            <a:r>
              <a:rPr lang="en" i="1" dirty="0" err="1"/>
              <a:t>pthread_mutex_lock</a:t>
            </a:r>
            <a:r>
              <a:rPr lang="en" i="1" dirty="0"/>
              <a:t>(</a:t>
            </a:r>
            <a:r>
              <a:rPr lang="en" i="1" dirty="0" err="1"/>
              <a:t>pthread_mutex_t</a:t>
            </a:r>
            <a:r>
              <a:rPr lang="en" i="1" dirty="0"/>
              <a:t> *)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Unlocking</a:t>
            </a:r>
            <a:br>
              <a:rPr lang="en" dirty="0"/>
            </a:br>
            <a:r>
              <a:rPr lang="en" i="1" dirty="0"/>
              <a:t>int </a:t>
            </a:r>
            <a:r>
              <a:rPr lang="en" i="1" dirty="0" err="1"/>
              <a:t>pthread_mutex_unlock</a:t>
            </a:r>
            <a:r>
              <a:rPr lang="en" i="1" dirty="0"/>
              <a:t>(</a:t>
            </a:r>
            <a:r>
              <a:rPr lang="en" i="1" dirty="0" err="1"/>
              <a:t>pthread_mutex_t</a:t>
            </a:r>
            <a:r>
              <a:rPr lang="en" i="1" dirty="0"/>
              <a:t> *)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Both return non zero on an error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Exhausted assistant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time, Peter has an assistant Arthur to help refill milk </a:t>
            </a:r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783300" y="1674075"/>
          <a:ext cx="7416650" cy="3048000"/>
        </p:xfrm>
        <a:graphic>
          <a:graphicData uri="http://schemas.openxmlformats.org/drawingml/2006/table">
            <a:tbl>
              <a:tblPr>
                <a:noFill/>
                <a:tableStyleId>{A1813997-F367-4AC9-A3EF-BF1ED839B412}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Arthur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Check the fridge: enough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Check the fridge: enough milk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Check the fridge: enough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Drink milk 🥛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Check the fridge: no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Buy milk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Arrive at home, put milk away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Check the fridge: enough milk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Exhausted assistant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Arthur has a very inefficient way of working. Why?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Exhausted</a:t>
            </a:r>
            <a:r>
              <a:rPr lang="en"/>
              <a:t> Relaxed assistant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Arthur can wait for the fridge to be empty, and Peter can notify Arthur.</a:t>
            </a:r>
            <a:endParaRPr/>
          </a:p>
        </p:txBody>
      </p:sp>
      <p:graphicFrame>
        <p:nvGraphicFramePr>
          <p:cNvPr id="198" name="Google Shape;198;p34"/>
          <p:cNvGraphicFramePr/>
          <p:nvPr/>
        </p:nvGraphicFramePr>
        <p:xfrm>
          <a:off x="706125" y="1786900"/>
          <a:ext cx="7416650" cy="3048000"/>
        </p:xfrm>
        <a:graphic>
          <a:graphicData uri="http://schemas.openxmlformats.org/drawingml/2006/table">
            <a:tbl>
              <a:tblPr>
                <a:noFill/>
                <a:tableStyleId>{A1813997-F367-4AC9-A3EF-BF1ED839B412}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Peter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Arthur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Sleeping 🛏 😴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3:05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Sleeping 🛏 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Sleeping 🛏 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Drink milk 🥛, 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notify Arthur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⏰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Buy milk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Arrive at home, put milk away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3:25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Sleeping 🛏 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3:30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Sleeping 🛏 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condition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pthread_cond_t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Representing a condition to wait for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Initialization:</a:t>
            </a:r>
            <a:br>
              <a:rPr lang="en" dirty="0"/>
            </a:br>
            <a:r>
              <a:rPr lang="en" i="1" dirty="0" err="1"/>
              <a:t>pthread_cond_t</a:t>
            </a:r>
            <a:r>
              <a:rPr lang="en" i="1" dirty="0"/>
              <a:t> </a:t>
            </a:r>
            <a:r>
              <a:rPr lang="en" i="1" dirty="0" err="1"/>
              <a:t>cond</a:t>
            </a:r>
            <a:r>
              <a:rPr lang="en" i="1" dirty="0"/>
              <a:t> = PTHREAD_COND_INITIALIZER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POSIX thread library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and link with </a:t>
            </a:r>
            <a:r>
              <a:rPr lang="en" b="1"/>
              <a:t>-pthread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condition - wait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int </a:t>
            </a:r>
            <a:r>
              <a:rPr lang="en" i="1" dirty="0" err="1"/>
              <a:t>pthread_cond_wait</a:t>
            </a:r>
            <a:r>
              <a:rPr lang="en" i="1" dirty="0"/>
              <a:t>(</a:t>
            </a:r>
            <a:r>
              <a:rPr lang="en" i="1" dirty="0" err="1"/>
              <a:t>pthread_cond_t</a:t>
            </a:r>
            <a:r>
              <a:rPr lang="en" i="1" dirty="0"/>
              <a:t> *, </a:t>
            </a:r>
            <a:r>
              <a:rPr lang="en" i="1" dirty="0" err="1"/>
              <a:t>pthread_mutex_t</a:t>
            </a:r>
            <a:r>
              <a:rPr lang="en" i="1" dirty="0"/>
              <a:t> *)</a:t>
            </a:r>
            <a:endParaRPr i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</a:t>
            </a:r>
            <a:r>
              <a:rPr lang="en" dirty="0" err="1"/>
              <a:t>pthreads</a:t>
            </a:r>
            <a:r>
              <a:rPr lang="en" dirty="0"/>
              <a:t> to wait on for a condition to be set before continuing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mutex must be locked before calling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it returns the mutex will be locked and owned by that thread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condition - waiting</a:t>
            </a:r>
            <a:endParaRPr/>
          </a:p>
        </p:txBody>
      </p:sp>
      <p:sp>
        <p:nvSpPr>
          <p:cNvPr id="216" name="Google Shape;216;p37"/>
          <p:cNvSpPr/>
          <p:nvPr/>
        </p:nvSpPr>
        <p:spPr>
          <a:xfrm>
            <a:off x="232950" y="1401600"/>
            <a:ext cx="8678100" cy="302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kitchen_mutex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has_milk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// automatically release the lock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pthread_cond_wait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no_milk_cond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kitchen_mutex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buy_milk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pthread_mutex_unlock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kitchen_mutex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condition - signalling and broadcasting</a:t>
            </a: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int </a:t>
            </a:r>
            <a:r>
              <a:rPr lang="en" i="1" dirty="0" err="1"/>
              <a:t>pthread_cond_signal</a:t>
            </a:r>
            <a:r>
              <a:rPr lang="en" i="1" dirty="0"/>
              <a:t>(</a:t>
            </a:r>
            <a:r>
              <a:rPr lang="en" i="1" dirty="0" err="1"/>
              <a:t>pthread_cond_t</a:t>
            </a:r>
            <a:r>
              <a:rPr lang="en" i="1" dirty="0"/>
              <a:t> *)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int </a:t>
            </a:r>
            <a:r>
              <a:rPr lang="en" i="1" dirty="0" err="1"/>
              <a:t>pthread_cond_broadcast</a:t>
            </a:r>
            <a:r>
              <a:rPr lang="en" i="1" dirty="0"/>
              <a:t>(</a:t>
            </a:r>
            <a:r>
              <a:rPr lang="en" i="1" dirty="0" err="1"/>
              <a:t>pthread_cond_t</a:t>
            </a:r>
            <a:r>
              <a:rPr lang="en" i="1" dirty="0"/>
              <a:t> *)</a:t>
            </a:r>
            <a:endParaRPr i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Signal one or all threads waiting for the condition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mutex must be locked before calling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Pthread cheatsheet</a:t>
            </a:r>
            <a:endParaRPr/>
          </a:p>
        </p:txBody>
      </p:sp>
      <p:graphicFrame>
        <p:nvGraphicFramePr>
          <p:cNvPr id="228" name="Google Shape;228;p39"/>
          <p:cNvGraphicFramePr/>
          <p:nvPr/>
        </p:nvGraphicFramePr>
        <p:xfrm>
          <a:off x="952500" y="1457875"/>
          <a:ext cx="7239000" cy="3128250"/>
        </p:xfrm>
        <a:graphic>
          <a:graphicData uri="http://schemas.openxmlformats.org/drawingml/2006/table">
            <a:tbl>
              <a:tblPr>
                <a:noFill/>
                <a:tableStyleId>{A1813997-F367-4AC9-A3EF-BF1ED839B412}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Thread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Process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Starting point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Another function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line of code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Creation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pthread_create()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fork()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Get identifier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pthread_self()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getpid()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Waiting / Joining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pthread_wait()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wait() / waitpid()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Terminating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pthread_exit()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exit()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Safe Data Structures</a:t>
            </a:r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Avoid writing data at the same time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Avoid reading data while data is being written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Lock data when it is being written to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straightforward solution: add a global mutex for each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Usually, the more you lock, the worse performance you will have</a:t>
            </a:r>
            <a:endParaRPr dirty="0"/>
          </a:p>
        </p:txBody>
      </p:sp>
      <p:sp>
        <p:nvSpPr>
          <p:cNvPr id="235" name="Google Shape;235;p40"/>
          <p:cNvSpPr txBox="1"/>
          <p:nvPr/>
        </p:nvSpPr>
        <p:spPr>
          <a:xfrm>
            <a:off x="398625" y="4568875"/>
            <a:ext cx="810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See also:</a:t>
            </a:r>
            <a:r>
              <a:rPr lang="en" sz="1000" b="1" i="1">
                <a:solidFill>
                  <a:schemeClr val="dk1"/>
                </a:solidFill>
              </a:rPr>
              <a:t> Operating Systems: Three Easy Pieces (Chap. 29, 30)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. V1.0.1</a:t>
            </a:r>
            <a:r>
              <a:rPr lang="en" sz="1000" i="1">
                <a:solidFill>
                  <a:schemeClr val="dk1"/>
                </a:solidFill>
              </a:rPr>
              <a:t>. 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Remzi H. Arpaci-Dusseau and Andrea C. Arpaci-Dusseau. </a:t>
            </a:r>
            <a:endParaRPr sz="1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Both"/>
            </a:pPr>
            <a:r>
              <a:rPr lang="en" dirty="0"/>
              <a:t>Design a concurrent array data structure that allows multiple threads to access its content without conflicts. Your implementation can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lphaLcParenBoth"/>
            </a:pPr>
            <a:r>
              <a:rPr lang="en" dirty="0"/>
              <a:t>Have a global mutex (lock) for the entire array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 dirty="0"/>
              <a:t>Have one separate mutex for each element of the array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Both"/>
            </a:pPr>
            <a:r>
              <a:rPr lang="en" dirty="0"/>
              <a:t>Create multiple threads that accesses your array concurrently. Measure the performance difference across different designs</a:t>
            </a:r>
            <a:endParaRPr dirty="0"/>
          </a:p>
        </p:txBody>
      </p:sp>
      <p:sp>
        <p:nvSpPr>
          <p:cNvPr id="542" name="Google Shape;542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problems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Pthreads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indent="0">
              <a:buNone/>
            </a:pPr>
            <a:r>
              <a:rPr lang="en-CA" b="1" dirty="0"/>
              <a:t>int</a:t>
            </a:r>
            <a:r>
              <a:rPr lang="en-CA" dirty="0"/>
              <a:t> </a:t>
            </a:r>
            <a:r>
              <a:rPr lang="en-CA" b="1" dirty="0" err="1"/>
              <a:t>pthread_create</a:t>
            </a:r>
            <a:r>
              <a:rPr lang="en-CA" b="1" dirty="0"/>
              <a:t>(</a:t>
            </a:r>
            <a:r>
              <a:rPr lang="en-CA" b="1" dirty="0" err="1"/>
              <a:t>pthread_t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/>
              <a:t>thread</a:t>
            </a:r>
            <a:r>
              <a:rPr lang="en-CA" b="1" dirty="0"/>
              <a:t>,</a:t>
            </a:r>
            <a:r>
              <a:rPr lang="en-CA" dirty="0"/>
              <a:t> </a:t>
            </a:r>
            <a:r>
              <a:rPr lang="en-CA" b="1" dirty="0"/>
              <a:t>const</a:t>
            </a:r>
            <a:r>
              <a:rPr lang="en-CA" dirty="0"/>
              <a:t> </a:t>
            </a:r>
            <a:r>
              <a:rPr lang="en-CA" b="1" dirty="0" err="1"/>
              <a:t>pthread_attr_t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 err="1"/>
              <a:t>attr</a:t>
            </a:r>
            <a:r>
              <a:rPr lang="en-CA" b="1" dirty="0"/>
              <a:t>,</a:t>
            </a:r>
            <a:endParaRPr lang="en-CA" dirty="0"/>
          </a:p>
          <a:p>
            <a:pPr marL="114300" indent="0">
              <a:buNone/>
            </a:pPr>
            <a:r>
              <a:rPr lang="en-CA" b="1" dirty="0"/>
              <a:t>	void</a:t>
            </a:r>
            <a:r>
              <a:rPr lang="en-CA" dirty="0"/>
              <a:t> </a:t>
            </a:r>
            <a:r>
              <a:rPr lang="en-CA" b="1" dirty="0"/>
              <a:t>*(*</a:t>
            </a:r>
            <a:r>
              <a:rPr lang="en-CA" u="sng" dirty="0" err="1"/>
              <a:t>start_routine</a:t>
            </a:r>
            <a:r>
              <a:rPr lang="en-CA" b="1" dirty="0"/>
              <a:t>)</a:t>
            </a:r>
            <a:r>
              <a:rPr lang="en-CA" dirty="0"/>
              <a:t> </a:t>
            </a:r>
            <a:r>
              <a:rPr lang="en-CA" b="1" dirty="0"/>
              <a:t>(void</a:t>
            </a:r>
            <a:r>
              <a:rPr lang="en-CA" dirty="0"/>
              <a:t> </a:t>
            </a:r>
            <a:r>
              <a:rPr lang="en-CA" b="1" dirty="0"/>
              <a:t>*),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 err="1"/>
              <a:t>arg</a:t>
            </a:r>
            <a:r>
              <a:rPr lang="en-CA" b="1" dirty="0"/>
              <a:t>);</a:t>
            </a:r>
            <a:br>
              <a:rPr lang="en-CA" dirty="0"/>
            </a:br>
            <a:endParaRPr lang="en" i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Starts the given function in a thread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default attributes </a:t>
            </a:r>
            <a:r>
              <a:rPr lang="en" dirty="0" err="1"/>
              <a:t>attr</a:t>
            </a:r>
            <a:r>
              <a:rPr lang="en" dirty="0"/>
              <a:t> = NULL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thread start routines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94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0" lvl="0" indent="-4572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void *(*</a:t>
            </a:r>
            <a:r>
              <a:rPr lang="en" i="1" u="sng" dirty="0" err="1"/>
              <a:t>start_routine</a:t>
            </a:r>
            <a:r>
              <a:rPr lang="en" b="1" i="1" dirty="0"/>
              <a:t>) (void *)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start_routine</a:t>
            </a:r>
            <a:r>
              <a:rPr lang="en" dirty="0"/>
              <a:t> is a function pointer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Return value of type </a:t>
            </a:r>
            <a:r>
              <a:rPr lang="en" b="1" dirty="0"/>
              <a:t>void *</a:t>
            </a:r>
            <a:r>
              <a:rPr lang="en" dirty="0"/>
              <a:t>  (pointer to any type)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Single parameter of type </a:t>
            </a:r>
            <a:r>
              <a:rPr lang="en" b="1" dirty="0"/>
              <a:t>void *</a:t>
            </a:r>
            <a:endParaRPr dirty="0"/>
          </a:p>
        </p:txBody>
      </p:sp>
      <p:sp>
        <p:nvSpPr>
          <p:cNvPr id="99" name="Google Shape;99;p20"/>
          <p:cNvSpPr/>
          <p:nvPr/>
        </p:nvSpPr>
        <p:spPr>
          <a:xfrm>
            <a:off x="457967" y="3366154"/>
            <a:ext cx="8369400" cy="147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the input */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num = 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cast the input to the type you want */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/* do something */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 ret;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return the value as void * pointer */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thread start routines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Pass the function name when calling </a:t>
            </a:r>
            <a:r>
              <a:rPr lang="en" b="1" dirty="0" err="1"/>
              <a:t>pthread_create</a:t>
            </a:r>
            <a:endParaRPr b="1" dirty="0"/>
          </a:p>
        </p:txBody>
      </p:sp>
      <p:sp>
        <p:nvSpPr>
          <p:cNvPr id="106" name="Google Shape;106;p21"/>
          <p:cNvSpPr/>
          <p:nvPr/>
        </p:nvSpPr>
        <p:spPr>
          <a:xfrm>
            <a:off x="387300" y="2263275"/>
            <a:ext cx="83694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thread_handle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NULL);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Passing parameters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679075"/>
            <a:ext cx="85206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last parameter is a pointer to the argument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For example, to pass an integer, take its address as the last argument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08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CA" b="1" dirty="0"/>
              <a:t>int</a:t>
            </a:r>
            <a:r>
              <a:rPr lang="en-CA" dirty="0"/>
              <a:t> </a:t>
            </a:r>
            <a:r>
              <a:rPr lang="en-CA" b="1" dirty="0" err="1"/>
              <a:t>pthread_create</a:t>
            </a:r>
            <a:r>
              <a:rPr lang="en-CA" b="1" dirty="0"/>
              <a:t>(</a:t>
            </a:r>
            <a:r>
              <a:rPr lang="en-CA" b="1" dirty="0" err="1"/>
              <a:t>pthread_t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/>
              <a:t>thread</a:t>
            </a:r>
            <a:r>
              <a:rPr lang="en-CA" b="1" dirty="0"/>
              <a:t>,</a:t>
            </a:r>
            <a:r>
              <a:rPr lang="en-CA" dirty="0"/>
              <a:t> </a:t>
            </a:r>
            <a:r>
              <a:rPr lang="en-CA" b="1" dirty="0"/>
              <a:t>const</a:t>
            </a:r>
            <a:r>
              <a:rPr lang="en-CA" dirty="0"/>
              <a:t> </a:t>
            </a:r>
            <a:r>
              <a:rPr lang="en-CA" b="1" dirty="0" err="1"/>
              <a:t>pthread_attr_t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 err="1"/>
              <a:t>attr</a:t>
            </a:r>
            <a:r>
              <a:rPr lang="en-CA" b="1" dirty="0"/>
              <a:t>,</a:t>
            </a:r>
            <a:endParaRPr lang="en-CA" dirty="0"/>
          </a:p>
          <a:p>
            <a:pPr marL="114300" indent="0">
              <a:buNone/>
            </a:pPr>
            <a:r>
              <a:rPr lang="en-CA" dirty="0"/>
              <a:t>                         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b="1" dirty="0"/>
              <a:t>*(*</a:t>
            </a:r>
            <a:r>
              <a:rPr lang="en-CA" u="sng" dirty="0" err="1"/>
              <a:t>start_routine</a:t>
            </a:r>
            <a:r>
              <a:rPr lang="en-CA" b="1" dirty="0"/>
              <a:t>)</a:t>
            </a:r>
            <a:r>
              <a:rPr lang="en-CA" dirty="0"/>
              <a:t> </a:t>
            </a:r>
            <a:r>
              <a:rPr lang="en-CA" b="1" dirty="0"/>
              <a:t>(void</a:t>
            </a:r>
            <a:r>
              <a:rPr lang="en-CA" dirty="0"/>
              <a:t> </a:t>
            </a:r>
            <a:r>
              <a:rPr lang="en-CA" b="1" dirty="0"/>
              <a:t>*),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b="1" dirty="0"/>
              <a:t>*</a:t>
            </a:r>
            <a:r>
              <a:rPr lang="en-CA" u="sng" dirty="0" err="1"/>
              <a:t>arg</a:t>
            </a:r>
            <a:r>
              <a:rPr lang="en-CA" b="1" dirty="0"/>
              <a:t>);</a:t>
            </a:r>
            <a:endParaRPr lang="en-CA" dirty="0"/>
          </a:p>
        </p:txBody>
      </p:sp>
      <p:sp>
        <p:nvSpPr>
          <p:cNvPr id="114" name="Google Shape;114;p22"/>
          <p:cNvSpPr txBox="1"/>
          <p:nvPr/>
        </p:nvSpPr>
        <p:spPr>
          <a:xfrm>
            <a:off x="578650" y="2805450"/>
            <a:ext cx="8126700" cy="6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num_to_pass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thread_handle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num_to_pass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3406825"/>
            <a:ext cx="85206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To receive it, cast the last argument back to </a:t>
            </a:r>
            <a:r>
              <a:rPr lang="en" b="1" dirty="0"/>
              <a:t>int *</a:t>
            </a:r>
            <a:r>
              <a:rPr lang="en" dirty="0"/>
              <a:t> in the thread routine</a:t>
            </a:r>
            <a:endParaRPr dirty="0"/>
          </a:p>
        </p:txBody>
      </p:sp>
      <p:sp>
        <p:nvSpPr>
          <p:cNvPr id="116" name="Google Shape;116;p22"/>
          <p:cNvSpPr/>
          <p:nvPr/>
        </p:nvSpPr>
        <p:spPr>
          <a:xfrm>
            <a:off x="457300" y="4036675"/>
            <a:ext cx="8369400" cy="93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the input */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num = 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cast the input to the type you want */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/* do something */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Pthreads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CA" b="1" dirty="0"/>
              <a:t>int</a:t>
            </a:r>
            <a:r>
              <a:rPr lang="en-CA" dirty="0"/>
              <a:t> </a:t>
            </a:r>
            <a:r>
              <a:rPr lang="en-CA" b="1" dirty="0" err="1"/>
              <a:t>pthread_join</a:t>
            </a:r>
            <a:r>
              <a:rPr lang="en-CA" b="1" dirty="0"/>
              <a:t>(</a:t>
            </a:r>
            <a:r>
              <a:rPr lang="en-CA" b="1" dirty="0" err="1"/>
              <a:t>pthread_t</a:t>
            </a:r>
            <a:r>
              <a:rPr lang="en-CA" dirty="0"/>
              <a:t> </a:t>
            </a:r>
            <a:r>
              <a:rPr lang="en-CA" u="sng" dirty="0"/>
              <a:t>thread</a:t>
            </a:r>
            <a:r>
              <a:rPr lang="en-CA" b="1" dirty="0"/>
              <a:t>,</a:t>
            </a:r>
            <a:r>
              <a:rPr lang="en-CA" dirty="0"/>
              <a:t> </a:t>
            </a:r>
            <a:r>
              <a:rPr lang="en-CA" b="1" dirty="0"/>
              <a:t>void</a:t>
            </a:r>
            <a:r>
              <a:rPr lang="en-CA" dirty="0"/>
              <a:t> </a:t>
            </a:r>
            <a:r>
              <a:rPr lang="en-CA" b="1" dirty="0"/>
              <a:t>**</a:t>
            </a:r>
            <a:r>
              <a:rPr lang="en-CA" u="sng" dirty="0" err="1"/>
              <a:t>retval</a:t>
            </a:r>
            <a:r>
              <a:rPr lang="en-CA" b="1" dirty="0"/>
              <a:t>);</a:t>
            </a:r>
            <a:endParaRPr lang="en-CA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Wait until the target thread (1</a:t>
            </a:r>
            <a:r>
              <a:rPr lang="en" baseline="30000" dirty="0"/>
              <a:t>st</a:t>
            </a:r>
            <a:r>
              <a:rPr lang="en" dirty="0"/>
              <a:t> argument) terminates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Store the return value to where </a:t>
            </a:r>
            <a:r>
              <a:rPr lang="en" i="1" u="sng" dirty="0" err="1"/>
              <a:t>retavl</a:t>
            </a:r>
            <a:r>
              <a:rPr lang="en" dirty="0"/>
              <a:t> points 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return value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3675"/>
            <a:ext cx="8520600" cy="14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 defined in thread routines are stored on the stack, and are destroyed after the thread terminates.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To persist it, use </a:t>
            </a:r>
            <a:r>
              <a:rPr lang="en" b="1" dirty="0"/>
              <a:t>malloc / new</a:t>
            </a:r>
            <a:r>
              <a:rPr lang="en" dirty="0"/>
              <a:t> to store it in the heap. ⚠️ Remember to free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3496825"/>
            <a:ext cx="8520600" cy="1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To receive it</a:t>
            </a:r>
            <a:endParaRPr dirty="0"/>
          </a:p>
        </p:txBody>
      </p:sp>
      <p:sp>
        <p:nvSpPr>
          <p:cNvPr id="130" name="Google Shape;130;p24"/>
          <p:cNvSpPr/>
          <p:nvPr/>
        </p:nvSpPr>
        <p:spPr>
          <a:xfrm>
            <a:off x="387300" y="2648975"/>
            <a:ext cx="8369400" cy="93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the input */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num = malloc(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(int));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*num = 42; 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num;</a:t>
            </a:r>
            <a:endParaRPr sz="1200" dirty="0"/>
          </a:p>
        </p:txBody>
      </p:sp>
      <p:sp>
        <p:nvSpPr>
          <p:cNvPr id="131" name="Google Shape;131;p24"/>
          <p:cNvSpPr txBox="1"/>
          <p:nvPr/>
        </p:nvSpPr>
        <p:spPr>
          <a:xfrm>
            <a:off x="518700" y="4140500"/>
            <a:ext cx="8106600" cy="73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p_ret_value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(thread, 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p_ret_value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now </a:t>
            </a:r>
            <a:r>
              <a:rPr lang="en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p_ret_value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points to 42 */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return value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223675"/>
            <a:ext cx="8520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For small types (size &lt;= </a:t>
            </a:r>
            <a:r>
              <a:rPr lang="en" dirty="0" err="1"/>
              <a:t>sizeof</a:t>
            </a:r>
            <a:r>
              <a:rPr lang="en" dirty="0"/>
              <a:t>(void *)), you can return it directly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3099125"/>
            <a:ext cx="8520600" cy="1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To receive it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87300" y="1967450"/>
            <a:ext cx="8369400" cy="1041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thread_function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args_p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the input */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 = 42; 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*) num;</a:t>
            </a:r>
            <a:endParaRPr dirty="0"/>
          </a:p>
        </p:txBody>
      </p:sp>
      <p:sp>
        <p:nvSpPr>
          <p:cNvPr id="140" name="Google Shape;140;p25"/>
          <p:cNvSpPr txBox="1"/>
          <p:nvPr/>
        </p:nvSpPr>
        <p:spPr>
          <a:xfrm>
            <a:off x="518700" y="3780475"/>
            <a:ext cx="8106600" cy="118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ret;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pthread_join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thread_handle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**)&amp;ret);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"ret: %d\n"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ret);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1373</Words>
  <Application>Microsoft Macintosh PowerPoint</Application>
  <PresentationFormat>On-screen Show (16:9)</PresentationFormat>
  <Paragraphs>210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Roboto Mono</vt:lpstr>
      <vt:lpstr>Courier New</vt:lpstr>
      <vt:lpstr>Simple Light</vt:lpstr>
      <vt:lpstr>PowerPoint Presentation</vt:lpstr>
      <vt:lpstr>Pthreads</vt:lpstr>
      <vt:lpstr>Creating Pthreads</vt:lpstr>
      <vt:lpstr>Defining thread start routines</vt:lpstr>
      <vt:lpstr>Defining thread start routines</vt:lpstr>
      <vt:lpstr>Passing parameters</vt:lpstr>
      <vt:lpstr>Joining Pthreads</vt:lpstr>
      <vt:lpstr>Receiving return value</vt:lpstr>
      <vt:lpstr>Receiving return value</vt:lpstr>
      <vt:lpstr>Pthread synchronization</vt:lpstr>
      <vt:lpstr>Too much milk revisited</vt:lpstr>
      <vt:lpstr>Too much milk revisited</vt:lpstr>
      <vt:lpstr>Too much milk revisited </vt:lpstr>
      <vt:lpstr>Pthread mutex</vt:lpstr>
      <vt:lpstr>Pthread mutex locking and unlocking</vt:lpstr>
      <vt:lpstr>Exhausted assistant</vt:lpstr>
      <vt:lpstr>Exhausted assistant</vt:lpstr>
      <vt:lpstr>Exhausted Relaxed assistant</vt:lpstr>
      <vt:lpstr>Pthread condition</vt:lpstr>
      <vt:lpstr>Pthread condition - wait</vt:lpstr>
      <vt:lpstr>Pthread condition - waiting</vt:lpstr>
      <vt:lpstr>Pthread condition - signalling and broadcasting</vt:lpstr>
      <vt:lpstr>Pthread cheatsheet</vt:lpstr>
      <vt:lpstr>Thread Safe Data Structures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Riley, Jai</cp:lastModifiedBy>
  <cp:revision>8</cp:revision>
  <dcterms:modified xsi:type="dcterms:W3CDTF">2023-10-13T16:43:27Z</dcterms:modified>
</cp:coreProperties>
</file>