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7" r:id="rId11"/>
    <p:sldId id="275" r:id="rId12"/>
    <p:sldId id="278" r:id="rId13"/>
    <p:sldId id="276" r:id="rId14"/>
    <p:sldId id="279" r:id="rId15"/>
    <p:sldId id="281" r:id="rId16"/>
  </p:sldIdLst>
  <p:sldSz cx="9144000" cy="5143500" type="screen16x9"/>
  <p:notesSz cx="6858000" cy="9144000"/>
  <p:embeddedFontLst>
    <p:embeddedFont>
      <p:font typeface="Courier" pitchFamily="2" charset="0"/>
      <p:regular r:id="rId18"/>
      <p:bold r:id="rId19"/>
      <p:italic r:id="rId20"/>
      <p:boldItalic r:id="rId21"/>
    </p:embeddedFont>
    <p:embeddedFont>
      <p:font typeface="Roboto Mono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6"/>
    <p:restoredTop sz="94650"/>
  </p:normalViewPr>
  <p:slideViewPr>
    <p:cSldViewPr snapToGrid="0">
      <p:cViewPr varScale="1">
        <p:scale>
          <a:sx n="81" d="100"/>
          <a:sy n="81" d="100"/>
        </p:scale>
        <p:origin x="192" y="1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0b05c28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0b05c28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67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22d5cd2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22d5cd2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130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22d5cd2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22d5cd2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597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22d5cd2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22d5cd2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862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422d5cd2b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422d5cd2b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44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0b05c28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0b05c28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50b05c28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50b05c28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50b05c28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50b05c28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0b05c28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0b05c28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0b05c28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0b05c28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50b05c28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50b05c28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0b05c28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0b05c28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50b05c28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50b05c28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7C41"/>
                </a:solidFill>
              </a:rPr>
              <a:t>CMPUT 379 Lab</a:t>
            </a:r>
            <a:endParaRPr sz="5200">
              <a:solidFill>
                <a:srgbClr val="007C4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Common Bugs – I/O</a:t>
            </a:r>
            <a:endParaRPr dirty="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Be careful with I/O routines – </a:t>
            </a:r>
            <a:r>
              <a:rPr lang="en-US" i="1" dirty="0"/>
              <a:t>some of them may not be thread-safe</a:t>
            </a:r>
          </a:p>
          <a:p>
            <a:r>
              <a:rPr lang="en-US" dirty="0"/>
              <a:t>Threads can share I/O streams (stdin, </a:t>
            </a:r>
            <a:r>
              <a:rPr lang="en-US" dirty="0" err="1"/>
              <a:t>stdout</a:t>
            </a:r>
            <a:r>
              <a:rPr lang="en-US" dirty="0"/>
              <a:t>, stderr) and files</a:t>
            </a:r>
          </a:p>
          <a:p>
            <a:r>
              <a:rPr lang="en-US" dirty="0"/>
              <a:t>What happens if multiple threads write to the same shared buffer?</a:t>
            </a:r>
            <a:endParaRPr lang="en" dirty="0"/>
          </a:p>
          <a:p>
            <a:pPr marL="719138" indent="-271463"/>
            <a:r>
              <a:rPr lang="en-US" sz="1400" dirty="0"/>
              <a:t>Might see interleaved I/O</a:t>
            </a:r>
          </a:p>
          <a:p>
            <a:r>
              <a:rPr lang="en-US" dirty="0"/>
              <a:t>Solutions?</a:t>
            </a:r>
          </a:p>
          <a:p>
            <a:pPr marL="719138" indent="-271463"/>
            <a:r>
              <a:rPr lang="en-US" sz="1400" dirty="0"/>
              <a:t>Designate one thread to do the I/O</a:t>
            </a:r>
          </a:p>
          <a:p>
            <a:pPr marL="719138" indent="-271463"/>
            <a:r>
              <a:rPr lang="en-US" sz="1400" dirty="0"/>
              <a:t>Add locking to the I/O stream</a:t>
            </a:r>
            <a:endParaRPr lang="en"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47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E02A-F4D4-0640-B8E9-3C75EFD7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BF38-FB82-ED42-A294-9155C08E2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scaffolding approach:</a:t>
            </a:r>
          </a:p>
          <a:p>
            <a:pPr marL="719138" indent="-271463"/>
            <a:r>
              <a:rPr lang="en-US" sz="1400" dirty="0"/>
              <a:t>Write a producer-consumer solution that only creates threads and manipulates shared data structures (ignoring the details of the assignment)</a:t>
            </a:r>
          </a:p>
          <a:p>
            <a:pPr marL="719138" indent="-271463"/>
            <a:r>
              <a:rPr lang="en-US" sz="1400" dirty="0"/>
              <a:t>Get solution working with one thread</a:t>
            </a:r>
          </a:p>
          <a:p>
            <a:pPr marL="719138" indent="-271463"/>
            <a:r>
              <a:rPr lang="en-US" sz="1400" dirty="0"/>
              <a:t>Then expand to two threads, etc.</a:t>
            </a:r>
          </a:p>
          <a:p>
            <a:pPr marL="719138" indent="-271463"/>
            <a:r>
              <a:rPr lang="en-US" sz="1400" dirty="0"/>
              <a:t>Only when this has been thoroughly tested, add in the assignment specifications</a:t>
            </a:r>
            <a:endParaRPr lang="en-US" dirty="0"/>
          </a:p>
          <a:p>
            <a:r>
              <a:rPr lang="en-US" dirty="0"/>
              <a:t>Always compile with "-g" for debugging</a:t>
            </a:r>
          </a:p>
          <a:p>
            <a:r>
              <a:rPr lang="en-US" dirty="0"/>
              <a:t>Run using </a:t>
            </a:r>
            <a:r>
              <a:rPr lang="en-US" b="1" dirty="0" err="1"/>
              <a:t>valgrind</a:t>
            </a:r>
            <a:r>
              <a:rPr lang="en-US" dirty="0"/>
              <a:t> to identify hard-to-find memory errors</a:t>
            </a:r>
          </a:p>
          <a:p>
            <a:r>
              <a:rPr lang="en-US" dirty="0"/>
              <a:t>Add assertions to your code (just because the code looks "correct" in a sequential world, does not mean it's correct in a threaded environment)</a:t>
            </a:r>
          </a:p>
        </p:txBody>
      </p:sp>
    </p:spTree>
    <p:extLst>
      <p:ext uri="{BB962C8B-B14F-4D97-AF65-F5344CB8AC3E}">
        <p14:creationId xmlns:p14="http://schemas.microsoft.com/office/powerpoint/2010/main" val="3033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Debugger</a:t>
            </a:r>
            <a:endParaRPr dirty="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Why do I encounter segmentation faults?</a:t>
            </a:r>
            <a:endParaRPr b="1"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code / the external function you called is accessing invalid memory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</a:t>
            </a:r>
            <a:r>
              <a:rPr lang="en" b="1" dirty="0" err="1"/>
              <a:t>gdb</a:t>
            </a:r>
            <a:r>
              <a:rPr lang="en" dirty="0"/>
              <a:t> or </a:t>
            </a:r>
            <a:r>
              <a:rPr lang="en" b="1" dirty="0" err="1"/>
              <a:t>valgrind</a:t>
            </a:r>
            <a:r>
              <a:rPr lang="en" dirty="0"/>
              <a:t> to locate the cause</a:t>
            </a:r>
            <a:endParaRPr dirty="0"/>
          </a:p>
        </p:txBody>
      </p:sp>
      <p:sp>
        <p:nvSpPr>
          <p:cNvPr id="160" name="Google Shape;160;p29"/>
          <p:cNvSpPr txBox="1"/>
          <p:nvPr/>
        </p:nvSpPr>
        <p:spPr>
          <a:xfrm>
            <a:off x="1707513" y="2893225"/>
            <a:ext cx="5728975" cy="14501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$ </a:t>
            </a:r>
            <a:r>
              <a:rPr lang="en" sz="1200" dirty="0" err="1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gcc</a:t>
            </a:r>
            <a:r>
              <a:rPr lang="en" sz="1200" dirty="0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myprogram.c</a:t>
            </a:r>
            <a:r>
              <a:rPr lang="en" sz="1200" dirty="0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 -g        (Add -g to compiler options)</a:t>
            </a:r>
            <a:endParaRPr sz="1200" dirty="0">
              <a:solidFill>
                <a:schemeClr val="dk1"/>
              </a:solidFill>
              <a:latin typeface="Courier" pitchFamily="2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$ </a:t>
            </a:r>
            <a:r>
              <a:rPr lang="en" sz="1200" dirty="0" err="1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gdb</a:t>
            </a:r>
            <a:r>
              <a:rPr lang="en" sz="1200" dirty="0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 ./</a:t>
            </a:r>
            <a:r>
              <a:rPr lang="en" sz="1200" dirty="0" err="1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a.out</a:t>
            </a:r>
            <a:r>
              <a:rPr lang="en" sz="1200" dirty="0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               (Open </a:t>
            </a:r>
            <a:r>
              <a:rPr lang="en" sz="1200" dirty="0" err="1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gdb</a:t>
            </a:r>
            <a:r>
              <a:rPr lang="en" sz="1200" dirty="0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)</a:t>
            </a:r>
            <a:endParaRPr sz="1200" dirty="0">
              <a:solidFill>
                <a:schemeClr val="dk1"/>
              </a:solidFill>
              <a:latin typeface="Courier" pitchFamily="2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 err="1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gdb</a:t>
            </a:r>
            <a:r>
              <a:rPr lang="en" sz="1200" dirty="0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)  run                  (run your program in </a:t>
            </a:r>
            <a:r>
              <a:rPr lang="en" sz="1200" dirty="0" err="1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gdb</a:t>
            </a:r>
            <a:r>
              <a:rPr lang="en" sz="1200" dirty="0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)</a:t>
            </a:r>
            <a:endParaRPr sz="1200" dirty="0">
              <a:solidFill>
                <a:schemeClr val="dk1"/>
              </a:solidFill>
              <a:latin typeface="Courier" pitchFamily="2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……                          (some output)</a:t>
            </a:r>
            <a:endParaRPr sz="1200" dirty="0">
              <a:solidFill>
                <a:schemeClr val="dk1"/>
              </a:solidFill>
              <a:latin typeface="Courier" pitchFamily="2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Segmentation fault          (segmentation fault happened)</a:t>
            </a:r>
            <a:endParaRPr sz="1200" dirty="0">
              <a:solidFill>
                <a:schemeClr val="dk1"/>
              </a:solidFill>
              <a:latin typeface="Courier" pitchFamily="2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 err="1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gdb</a:t>
            </a:r>
            <a:r>
              <a:rPr lang="en" sz="1200" dirty="0">
                <a:solidFill>
                  <a:schemeClr val="dk1"/>
                </a:solidFill>
                <a:latin typeface="Courier" pitchFamily="2" charset="0"/>
                <a:ea typeface="Roboto Mono"/>
                <a:cs typeface="Roboto Mono"/>
                <a:sym typeface="Roboto Mono"/>
              </a:rPr>
              <a:t>) where                 (locate the cause)</a:t>
            </a:r>
            <a:endParaRPr sz="1200" dirty="0">
              <a:solidFill>
                <a:srgbClr val="AF00DB"/>
              </a:solidFill>
              <a:highlight>
                <a:srgbClr val="FFFFFF"/>
              </a:highlight>
              <a:latin typeface="Courier" pitchFamily="2" charset="0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55644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Valgrind</a:t>
            </a:r>
            <a:endParaRPr dirty="0"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Helps detect prob</a:t>
            </a:r>
            <a:r>
              <a:rPr lang="en-CA" dirty="0"/>
              <a:t>le</a:t>
            </a:r>
            <a:r>
              <a:rPr lang="en" dirty="0" err="1"/>
              <a:t>ms</a:t>
            </a:r>
            <a:r>
              <a:rPr lang="en" dirty="0"/>
              <a:t> in advance of them manifesting themselves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 dirty="0"/>
              <a:t>Identifies when you are accessing uninitialized memory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 dirty="0"/>
              <a:t>Identifies memory leaks</a:t>
            </a:r>
            <a:endParaRPr dirty="0"/>
          </a:p>
        </p:txBody>
      </p:sp>
      <p:sp>
        <p:nvSpPr>
          <p:cNvPr id="4" name="Google Shape;174;p28">
            <a:extLst>
              <a:ext uri="{FF2B5EF4-FFF2-40B4-BE49-F238E27FC236}">
                <a16:creationId xmlns:a16="http://schemas.microsoft.com/office/drawing/2014/main" id="{8F3D3B24-6B62-0441-9CBE-017DAC3B106D}"/>
              </a:ext>
            </a:extLst>
          </p:cNvPr>
          <p:cNvSpPr/>
          <p:nvPr/>
        </p:nvSpPr>
        <p:spPr>
          <a:xfrm>
            <a:off x="482916" y="2258725"/>
            <a:ext cx="3159633" cy="145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int main() {</a:t>
            </a:r>
          </a:p>
          <a:p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    int i, j;</a:t>
            </a:r>
          </a:p>
          <a:p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    printf("&gt; ");</a:t>
            </a:r>
          </a:p>
          <a:p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    </a:t>
            </a:r>
            <a:r>
              <a:rPr lang="en-CA" sz="1200" dirty="0" err="1">
                <a:highlight>
                  <a:srgbClr val="FFFFFF"/>
                </a:highlight>
                <a:latin typeface="Courier" pitchFamily="2" charset="0"/>
              </a:rPr>
              <a:t>scanf</a:t>
            </a:r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("%d", &amp;i );</a:t>
            </a:r>
          </a:p>
          <a:p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    if( i%1 )</a:t>
            </a:r>
          </a:p>
          <a:p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        j = i;</a:t>
            </a:r>
          </a:p>
          <a:p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    printf("i=%d j=%d\n", i, j);</a:t>
            </a:r>
          </a:p>
          <a:p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}</a:t>
            </a:r>
          </a:p>
        </p:txBody>
      </p:sp>
      <p:sp>
        <p:nvSpPr>
          <p:cNvPr id="11" name="Google Shape;174;p28">
            <a:extLst>
              <a:ext uri="{FF2B5EF4-FFF2-40B4-BE49-F238E27FC236}">
                <a16:creationId xmlns:a16="http://schemas.microsoft.com/office/drawing/2014/main" id="{C75618C4-70CD-274E-8B1F-F79F058B69BA}"/>
              </a:ext>
            </a:extLst>
          </p:cNvPr>
          <p:cNvSpPr/>
          <p:nvPr/>
        </p:nvSpPr>
        <p:spPr>
          <a:xfrm>
            <a:off x="482915" y="3690600"/>
            <a:ext cx="3159633" cy="145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% cc </a:t>
            </a:r>
            <a:r>
              <a:rPr lang="en-CA" sz="1200" dirty="0" err="1">
                <a:highlight>
                  <a:srgbClr val="FFFFFF"/>
                </a:highlight>
                <a:latin typeface="Courier" pitchFamily="2" charset="0"/>
              </a:rPr>
              <a:t>test.c</a:t>
            </a:r>
            <a:endParaRPr lang="en-CA" sz="1200" dirty="0">
              <a:highlight>
                <a:srgbClr val="FFFFFF"/>
              </a:highlight>
              <a:latin typeface="Courier" pitchFamily="2" charset="0"/>
            </a:endParaRPr>
          </a:p>
          <a:p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% </a:t>
            </a:r>
            <a:r>
              <a:rPr lang="en-CA" sz="1200" dirty="0" err="1">
                <a:highlight>
                  <a:srgbClr val="FFFFFF"/>
                </a:highlight>
                <a:latin typeface="Courier" pitchFamily="2" charset="0"/>
              </a:rPr>
              <a:t>a.out</a:t>
            </a:r>
            <a:endParaRPr lang="en-CA" sz="1200" dirty="0">
              <a:highlight>
                <a:srgbClr val="FFFFFF"/>
              </a:highlight>
              <a:latin typeface="Courier" pitchFamily="2" charset="0"/>
            </a:endParaRPr>
          </a:p>
          <a:p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&gt; 1</a:t>
            </a:r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i=1 j=32764</a:t>
            </a:r>
          </a:p>
          <a:p>
            <a:r>
              <a:rPr lang="en-CA" sz="1200" dirty="0">
                <a:latin typeface="Courier" pitchFamily="2" charset="0"/>
              </a:rPr>
              <a:t>% </a:t>
            </a:r>
            <a:r>
              <a:rPr lang="en-CA" sz="1200" dirty="0" err="1">
                <a:latin typeface="Courier" pitchFamily="2" charset="0"/>
              </a:rPr>
              <a:t>a.out</a:t>
            </a:r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&gt; 2</a:t>
            </a:r>
          </a:p>
          <a:p>
            <a:r>
              <a:rPr lang="en-CA" sz="1200" dirty="0">
                <a:latin typeface="Courier" pitchFamily="2" charset="0"/>
              </a:rPr>
              <a:t>i=2 j=32766</a:t>
            </a:r>
            <a:endParaRPr lang="en-CA" sz="1200" dirty="0">
              <a:highlight>
                <a:srgbClr val="FFFFFF"/>
              </a:highlight>
              <a:latin typeface="Courier" pitchFamily="2" charset="0"/>
            </a:endParaRPr>
          </a:p>
        </p:txBody>
      </p:sp>
      <p:sp>
        <p:nvSpPr>
          <p:cNvPr id="12" name="Google Shape;174;p28">
            <a:extLst>
              <a:ext uri="{FF2B5EF4-FFF2-40B4-BE49-F238E27FC236}">
                <a16:creationId xmlns:a16="http://schemas.microsoft.com/office/drawing/2014/main" id="{593421CC-A7EC-4F40-B9C0-E61531F54769}"/>
              </a:ext>
            </a:extLst>
          </p:cNvPr>
          <p:cNvSpPr/>
          <p:nvPr/>
        </p:nvSpPr>
        <p:spPr>
          <a:xfrm>
            <a:off x="3813763" y="2812795"/>
            <a:ext cx="5122649" cy="160425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% cc –g </a:t>
            </a:r>
            <a:r>
              <a:rPr lang="en-CA" sz="1200" dirty="0" err="1">
                <a:highlight>
                  <a:srgbClr val="FFFFFF"/>
                </a:highlight>
                <a:latin typeface="Courier" pitchFamily="2" charset="0"/>
              </a:rPr>
              <a:t>test.c</a:t>
            </a:r>
            <a:endParaRPr lang="en-CA" sz="1200" dirty="0">
              <a:highlight>
                <a:srgbClr val="FFFFFF"/>
              </a:highlight>
              <a:latin typeface="Courier" pitchFamily="2" charset="0"/>
            </a:endParaRPr>
          </a:p>
          <a:p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% </a:t>
            </a:r>
            <a:r>
              <a:rPr lang="en-CA" sz="1200" dirty="0" err="1">
                <a:highlight>
                  <a:srgbClr val="FFFFFF"/>
                </a:highlight>
                <a:latin typeface="Courier" pitchFamily="2" charset="0"/>
              </a:rPr>
              <a:t>valgrind</a:t>
            </a:r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 </a:t>
            </a:r>
            <a:r>
              <a:rPr lang="en-CA" sz="1200" dirty="0" err="1">
                <a:highlight>
                  <a:srgbClr val="FFFFFF"/>
                </a:highlight>
                <a:latin typeface="Courier" pitchFamily="2" charset="0"/>
              </a:rPr>
              <a:t>a.out</a:t>
            </a:r>
            <a:endParaRPr lang="en-CA" sz="1200" dirty="0">
              <a:highlight>
                <a:srgbClr val="FFFFFF"/>
              </a:highlight>
              <a:latin typeface="Courier" pitchFamily="2" charset="0"/>
            </a:endParaRPr>
          </a:p>
          <a:p>
            <a:r>
              <a:rPr lang="en-CA" sz="1200" dirty="0">
                <a:highlight>
                  <a:srgbClr val="FFFFFF"/>
                </a:highlight>
                <a:latin typeface="Courier" pitchFamily="2" charset="0"/>
              </a:rPr>
              <a:t>&gt; 2</a:t>
            </a:r>
          </a:p>
          <a:p>
            <a:r>
              <a:rPr lang="en-CA" sz="1100" dirty="0">
                <a:latin typeface="Courier" pitchFamily="2" charset="0"/>
              </a:rPr>
              <a:t>Conditional jump or move depends on </a:t>
            </a:r>
            <a:r>
              <a:rPr lang="en-CA" sz="1100" dirty="0" err="1">
                <a:latin typeface="Courier" pitchFamily="2" charset="0"/>
              </a:rPr>
              <a:t>uninitialised</a:t>
            </a:r>
            <a:r>
              <a:rPr lang="en-CA" sz="1100" dirty="0">
                <a:latin typeface="Courier" pitchFamily="2" charset="0"/>
              </a:rPr>
              <a:t> value(s)</a:t>
            </a:r>
          </a:p>
          <a:p>
            <a:r>
              <a:rPr lang="en-CA" sz="1200" dirty="0">
                <a:latin typeface="Courier" pitchFamily="2" charset="0"/>
              </a:rPr>
              <a:t>Use of </a:t>
            </a:r>
            <a:r>
              <a:rPr lang="en-CA" sz="1200" dirty="0" err="1">
                <a:latin typeface="Courier" pitchFamily="2" charset="0"/>
              </a:rPr>
              <a:t>uninitialised</a:t>
            </a:r>
            <a:r>
              <a:rPr lang="en-CA" sz="1200" dirty="0">
                <a:latin typeface="Courier" pitchFamily="2" charset="0"/>
              </a:rPr>
              <a:t> value of size 8</a:t>
            </a:r>
          </a:p>
          <a:p>
            <a:r>
              <a:rPr lang="en-CA" sz="1200" dirty="0">
                <a:latin typeface="Courier" pitchFamily="2" charset="0"/>
              </a:rPr>
              <a:t>main (test.c:10)</a:t>
            </a:r>
          </a:p>
        </p:txBody>
      </p:sp>
    </p:spTree>
    <p:extLst>
      <p:ext uri="{BB962C8B-B14F-4D97-AF65-F5344CB8AC3E}">
        <p14:creationId xmlns:p14="http://schemas.microsoft.com/office/powerpoint/2010/main" val="344113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Assertions</a:t>
            </a:r>
            <a:endParaRPr dirty="0"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Why is my code not working as expected?</a:t>
            </a:r>
            <a:endParaRPr b="1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Check errors of system calls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 assertions</a:t>
            </a:r>
            <a:endParaRPr dirty="0"/>
          </a:p>
        </p:txBody>
      </p:sp>
      <p:sp>
        <p:nvSpPr>
          <p:cNvPr id="167" name="Google Shape;167;p30"/>
          <p:cNvSpPr txBox="1"/>
          <p:nvPr/>
        </p:nvSpPr>
        <p:spPr>
          <a:xfrm>
            <a:off x="1225892" y="2828775"/>
            <a:ext cx="2766600" cy="99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F00DB"/>
                </a:solidFill>
                <a:highlight>
                  <a:srgbClr val="FFFFFF"/>
                </a:highlight>
                <a:latin typeface="Courier" pitchFamily="2" charset="0"/>
                <a:ea typeface="Courier New"/>
                <a:cs typeface="Courier New"/>
                <a:sym typeface="Courier New"/>
              </a:rPr>
              <a:t>#include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" pitchFamily="2" charset="0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" pitchFamily="2" charset="0"/>
                <a:ea typeface="Courier New"/>
                <a:cs typeface="Courier New"/>
                <a:sym typeface="Courier New"/>
              </a:rPr>
              <a:t>&lt;</a:t>
            </a:r>
            <a:r>
              <a:rPr lang="en" sz="1200" dirty="0" err="1">
                <a:solidFill>
                  <a:srgbClr val="A31515"/>
                </a:solidFill>
                <a:highlight>
                  <a:srgbClr val="FFFFFF"/>
                </a:highlight>
                <a:latin typeface="Courier" pitchFamily="2" charset="0"/>
                <a:ea typeface="Courier New"/>
                <a:cs typeface="Courier New"/>
                <a:sym typeface="Courier New"/>
              </a:rPr>
              <a:t>cassert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" pitchFamily="2" charset="0"/>
                <a:ea typeface="Courier New"/>
                <a:cs typeface="Courier New"/>
                <a:sym typeface="Courier New"/>
              </a:rPr>
              <a:t>&gt;</a:t>
            </a:r>
            <a:endParaRPr sz="1200" dirty="0">
              <a:solidFill>
                <a:srgbClr val="A31515"/>
              </a:solidFill>
              <a:highlight>
                <a:srgbClr val="FFFFFF"/>
              </a:highlight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Courier" pitchFamily="2" charset="0"/>
                <a:ea typeface="Courier New"/>
                <a:cs typeface="Courier New"/>
                <a:sym typeface="Courier New"/>
              </a:rPr>
              <a:t>// ......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Courier" pitchFamily="2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795E26"/>
                </a:solidFill>
                <a:highlight>
                  <a:srgbClr val="FFFFFF"/>
                </a:highlight>
                <a:latin typeface="Courier" pitchFamily="2" charset="0"/>
                <a:ea typeface="Courier New"/>
                <a:cs typeface="Courier New"/>
                <a:sym typeface="Courier New"/>
              </a:rPr>
              <a:t>assert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" pitchFamily="2" charset="0"/>
                <a:ea typeface="Courier New"/>
                <a:cs typeface="Courier New"/>
                <a:sym typeface="Courier New"/>
              </a:rPr>
              <a:t>(x &gt;=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Courier" pitchFamily="2" charset="0"/>
                <a:ea typeface="Courier New"/>
                <a:cs typeface="Courier New"/>
                <a:sym typeface="Courier New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" pitchFamily="2" charset="0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" pitchFamily="2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4194567" y="2828775"/>
            <a:ext cx="3433900" cy="99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Assertion failed: (x &lt; 0), function main, file </a:t>
            </a:r>
            <a:r>
              <a:rPr lang="en" sz="1200" dirty="0" err="1">
                <a:solidFill>
                  <a:schemeClr val="dk2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assert.c</a:t>
            </a:r>
            <a:r>
              <a:rPr lang="en" sz="1200" dirty="0">
                <a:solidFill>
                  <a:schemeClr val="dk2"/>
                </a:solidFill>
                <a:latin typeface="Courier" pitchFamily="2" charset="0"/>
                <a:ea typeface="Courier New"/>
                <a:cs typeface="Courier New"/>
                <a:sym typeface="Courier New"/>
              </a:rPr>
              <a:t>, line 6.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Courier" pitchFamily="2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5402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Where can I find tutorials for beginners on </a:t>
            </a:r>
            <a:r>
              <a:rPr lang="en" b="1" dirty="0" err="1"/>
              <a:t>pthread</a:t>
            </a:r>
            <a:r>
              <a:rPr lang="en" b="1" dirty="0"/>
              <a:t> (and other topics)? </a:t>
            </a:r>
            <a:endParaRPr b="1" dirty="0"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Operating Systems: Three Easy Pieces </a:t>
            </a:r>
            <a:br>
              <a:rPr lang="en" dirty="0"/>
            </a:b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Advanced Programming in a Unix Environment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83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Problems</a:t>
            </a:r>
            <a:endParaRPr dirty="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Programming threads can be tricky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Multiple concurrent "processes" all accessing shared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of system calls that might not be thread safe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Symptoms: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Mutual exclusion errors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Race conditions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Non-deterministic </a:t>
            </a:r>
            <a:r>
              <a:rPr lang="en" dirty="0" err="1"/>
              <a:t>behaviour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Deadlock</a:t>
            </a:r>
          </a:p>
          <a:p>
            <a:r>
              <a:rPr lang="en" dirty="0"/>
              <a:t>Adding a debugging print statement can change the order of execution, making a bug appear... </a:t>
            </a:r>
            <a:r>
              <a:rPr lang="en-CA" dirty="0"/>
              <a:t>o</a:t>
            </a:r>
            <a:r>
              <a:rPr lang="en" dirty="0"/>
              <a:t>r disappear!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Common Bugs – Atomicity Failure</a:t>
            </a:r>
            <a:endParaRPr dirty="0"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Check-then-use should be protected by locks.</a:t>
            </a:r>
            <a:endParaRPr dirty="0"/>
          </a:p>
        </p:txBody>
      </p:sp>
      <p:sp>
        <p:nvSpPr>
          <p:cNvPr id="152" name="Google Shape;152;p25"/>
          <p:cNvSpPr/>
          <p:nvPr/>
        </p:nvSpPr>
        <p:spPr>
          <a:xfrm>
            <a:off x="385775" y="1725175"/>
            <a:ext cx="8520600" cy="325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*thread1(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"t1: before check\n"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proc_info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"t1: after check\n"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sleep(</a:t>
            </a:r>
            <a:r>
              <a:rPr lang="en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"t1: use!\n"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"%d\n"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proc_info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D8FBE-58B0-AE40-9D13-9614361E7DD6}"/>
              </a:ext>
            </a:extLst>
          </p:cNvPr>
          <p:cNvSpPr txBox="1"/>
          <p:nvPr/>
        </p:nvSpPr>
        <p:spPr>
          <a:xfrm>
            <a:off x="5731934" y="2338425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 a multi-threaded program, </a:t>
            </a:r>
            <a:r>
              <a:rPr lang="en-US" sz="1800" dirty="0" err="1">
                <a:solidFill>
                  <a:srgbClr val="FF0000"/>
                </a:solidFill>
              </a:rPr>
              <a:t>proc_info</a:t>
            </a:r>
            <a:r>
              <a:rPr lang="en-US" sz="1800" dirty="0">
                <a:solidFill>
                  <a:srgbClr val="FF0000"/>
                </a:solidFill>
              </a:rPr>
              <a:t> might change between the "if" and "printf"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Bugs – Atomicity Failure</a:t>
            </a:r>
            <a:endParaRPr dirty="0"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Check-then-use should be protected by locks.</a:t>
            </a:r>
            <a:endParaRPr dirty="0"/>
          </a:p>
        </p:txBody>
      </p:sp>
      <p:sp>
        <p:nvSpPr>
          <p:cNvPr id="159" name="Google Shape;159;p26"/>
          <p:cNvSpPr/>
          <p:nvPr/>
        </p:nvSpPr>
        <p:spPr>
          <a:xfrm>
            <a:off x="385775" y="1725175"/>
            <a:ext cx="8520600" cy="325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*thread2(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"t2: begin\n"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sleep(</a:t>
            </a:r>
            <a:r>
              <a:rPr lang="en" dirty="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change to 5 to make the code "work"...</a:t>
            </a:r>
            <a:endParaRPr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"t2: set to NULL\n"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proc_info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Bugs – Atomicity Failure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Fix: add a lock to </a:t>
            </a:r>
            <a:r>
              <a:rPr lang="en" b="1" dirty="0" err="1"/>
              <a:t>proc_info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Common Bugs – Ordering</a:t>
            </a:r>
            <a:endParaRPr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089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threads may have different order of execution</a:t>
            </a:r>
            <a:endParaRPr b="1" dirty="0"/>
          </a:p>
        </p:txBody>
      </p:sp>
      <p:sp>
        <p:nvSpPr>
          <p:cNvPr id="172" name="Google Shape;172;p28"/>
          <p:cNvSpPr/>
          <p:nvPr/>
        </p:nvSpPr>
        <p:spPr>
          <a:xfrm>
            <a:off x="506162" y="2368041"/>
            <a:ext cx="3674533" cy="21693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argc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"ordering: begin\n"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mThread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PR_CreateThread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mMain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PR_WaitThread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mThread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"ordering: end\n"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4428256" y="1017724"/>
            <a:ext cx="4715744" cy="26446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pr_thread_t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PR_CreateThread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*(*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start_routine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*))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pr_thread_t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*p = malloc(</a:t>
            </a:r>
            <a:r>
              <a:rPr lang="en" sz="1200" dirty="0" err="1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pr_thread_t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p-&gt;State = PR_STATE_INIT;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Pthread_create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(&amp;p-&gt;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	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start_routine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sleep(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p;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4428256" y="3662378"/>
            <a:ext cx="3934800" cy="145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mMain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050" dirty="0" err="1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mMain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begin\n"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mState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mThread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-&gt;State;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050" dirty="0" err="1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mMain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state is %d\n"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mState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610800" y="3812600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7610800" y="2038908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367035" y="3373400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6" grpId="0" animBg="1"/>
      <p:bldP spid="1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Bugs – Ordering</a:t>
            </a:r>
            <a:endParaRPr dirty="0"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635000" cy="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Fix: use condition variables</a:t>
            </a:r>
            <a:endParaRPr dirty="0"/>
          </a:p>
        </p:txBody>
      </p:sp>
      <p:sp>
        <p:nvSpPr>
          <p:cNvPr id="184" name="Google Shape;184;p29"/>
          <p:cNvSpPr/>
          <p:nvPr/>
        </p:nvSpPr>
        <p:spPr>
          <a:xfrm>
            <a:off x="385775" y="1903100"/>
            <a:ext cx="3934800" cy="315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mMain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050" dirty="0" err="1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mMain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begin\n"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wait for thread structure to be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// initialized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pthread_mutex_lock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mtLock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mtInit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== </a:t>
            </a:r>
            <a:r>
              <a:rPr lang="en" sz="105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pthread_cond_wait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mtCond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mtLock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pthread_mutex_unlock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mtLock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mState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mThread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-&gt;State;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050" dirty="0" err="1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mMain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 state is %d\n"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5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mState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4665825" y="1903100"/>
            <a:ext cx="3934800" cy="315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main(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argc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argv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printf(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"ordering: begin\n"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mThread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PR_CreateThread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mMain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signal: thread has been created,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// and </a:t>
            </a:r>
            <a:r>
              <a:rPr lang="en" sz="1200" dirty="0" err="1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mThread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initialized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pthread_mutex_lock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mtInit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200" dirty="0">
                <a:solidFill>
                  <a:srgbClr val="09885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pthread_cond_signal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mtCond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pthread_mutex_unlock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(&amp;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mtLock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……….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8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Common Bugs – Deadlock</a:t>
            </a:r>
            <a:endParaRPr dirty="0"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075325"/>
            <a:ext cx="8289000" cy="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both threads are waiting for a resource that the other is holding</a:t>
            </a:r>
            <a:endParaRPr dirty="0"/>
          </a:p>
        </p:txBody>
      </p:sp>
      <p:sp>
        <p:nvSpPr>
          <p:cNvPr id="192" name="Google Shape;192;p30"/>
          <p:cNvSpPr/>
          <p:nvPr/>
        </p:nvSpPr>
        <p:spPr>
          <a:xfrm>
            <a:off x="385775" y="1697350"/>
            <a:ext cx="3934800" cy="335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*thread1(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"t1: begin\n"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"t1: try to acquire L1...\n"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Pthread_mutex_lock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(&amp;L1);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"t1: L1 acquired\n"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"t1: try to acquire L2...\n"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Pthread_mutex_lock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(&amp;L2);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"t1: L2 acquired\n"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Pthread_mutex_unlock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(&amp;L1);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Pthread_mutex_unlock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(&amp;L2);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4665825" y="1697300"/>
            <a:ext cx="4166400" cy="335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*thread2(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"t2: begin\n"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"t2: try to acquire L2...\n"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Pthread_mutex_lock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(&amp;L2);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"t2: L2 acquired\n"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"t2: try to acquire L1...\n"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Pthread_mutex_lock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(&amp;L1);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"t2: L1 acquired\n"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Pthread_mutex_unlock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(&amp;L1);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Pthread_mutex_unlock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(&amp;L2);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3125254" y="2352150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7832800" y="2518438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3089776" y="3488225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7792472" y="3384704"/>
            <a:ext cx="439200" cy="4392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Bugs – Deadlock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311700" y="1075325"/>
            <a:ext cx="828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Fix: order of resource acquisition matters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1349</Words>
  <Application>Microsoft Macintosh PowerPoint</Application>
  <PresentationFormat>On-screen Show (16:9)</PresentationFormat>
  <Paragraphs>185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Courier</vt:lpstr>
      <vt:lpstr>Roboto Mono</vt:lpstr>
      <vt:lpstr>Simple Light</vt:lpstr>
      <vt:lpstr>PowerPoint Presentation</vt:lpstr>
      <vt:lpstr>Common Problems</vt:lpstr>
      <vt:lpstr>1. Common Bugs – Atomicity Failure</vt:lpstr>
      <vt:lpstr>Common Bugs – Atomicity Failure</vt:lpstr>
      <vt:lpstr>Common Bugs – Atomicity Failure</vt:lpstr>
      <vt:lpstr>2. Common Bugs – Ordering</vt:lpstr>
      <vt:lpstr>Common Bugs – Ordering</vt:lpstr>
      <vt:lpstr>3. Common Bugs – Deadlock</vt:lpstr>
      <vt:lpstr>Common Bugs – Deadlock</vt:lpstr>
      <vt:lpstr>4. Common Bugs – I/O</vt:lpstr>
      <vt:lpstr>Debugging Tips</vt:lpstr>
      <vt:lpstr>Debugger</vt:lpstr>
      <vt:lpstr>Valgrind</vt:lpstr>
      <vt:lpstr>Assertions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Buhr, Jai</cp:lastModifiedBy>
  <cp:revision>7</cp:revision>
  <dcterms:modified xsi:type="dcterms:W3CDTF">2023-10-27T19:39:08Z</dcterms:modified>
</cp:coreProperties>
</file>