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98" r:id="rId3"/>
    <p:sldId id="276" r:id="rId4"/>
    <p:sldId id="295" r:id="rId5"/>
    <p:sldId id="296" r:id="rId6"/>
    <p:sldId id="277" r:id="rId7"/>
    <p:sldId id="278" r:id="rId8"/>
    <p:sldId id="279" r:id="rId9"/>
    <p:sldId id="280" r:id="rId10"/>
    <p:sldId id="285" r:id="rId11"/>
    <p:sldId id="294" r:id="rId12"/>
    <p:sldId id="286" r:id="rId13"/>
    <p:sldId id="287" r:id="rId14"/>
    <p:sldId id="288" r:id="rId15"/>
    <p:sldId id="289" r:id="rId16"/>
    <p:sldId id="290" r:id="rId17"/>
    <p:sldId id="291" r:id="rId18"/>
    <p:sldId id="297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urier" pitchFamily="2" charset="0"/>
      <p:regular r:id="rId25"/>
      <p:bold r:id="rId26"/>
      <p:italic r:id="rId27"/>
      <p:boldItalic r:id="rId28"/>
    </p:embeddedFont>
    <p:embeddedFont>
      <p:font typeface="Roboto Mono" pitchFamily="49" charset="0"/>
      <p:regular r:id="rId29"/>
      <p:bold r:id="rId30"/>
      <p:italic r:id="rId31"/>
      <p:boldItalic r:id="rId32"/>
    </p:embeddedFont>
    <p:embeddedFont>
      <p:font typeface="Roboto Mono Regular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94626"/>
  </p:normalViewPr>
  <p:slideViewPr>
    <p:cSldViewPr snapToGrid="0">
      <p:cViewPr varScale="1">
        <p:scale>
          <a:sx n="147" d="100"/>
          <a:sy n="147" d="100"/>
        </p:scale>
        <p:origin x="216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60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74247bbb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74247bbb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74247bbb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74247bbb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174247bbb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174247bbb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174247bbb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174247bbb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answers part of their assignment we can’t have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74247bbb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74247bbb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74247bbb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174247bbb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74247bbb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74247bbb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174247bbb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174247bbb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174247bbb_5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174247bbb_5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74247bbb_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74247bbb_5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74247bbb_5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74247bbb_5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74247bbb_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174247bbb_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3"/>
          </p:nvPr>
        </p:nvSpPr>
        <p:spPr>
          <a:xfrm>
            <a:off x="408875" y="4460500"/>
            <a:ext cx="80784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  <a:defRPr sz="900">
                <a:solidFill>
                  <a:srgbClr val="666666"/>
                </a:solidFill>
              </a:defRPr>
            </a:lvl1pPr>
            <a:lvl2pPr marL="914400" lvl="1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lphaLcPeriod"/>
              <a:defRPr sz="900">
                <a:solidFill>
                  <a:srgbClr val="666666"/>
                </a:solidFill>
              </a:defRPr>
            </a:lvl2pPr>
            <a:lvl3pPr marL="1371600" lvl="2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romanLcPeriod"/>
              <a:defRPr sz="900">
                <a:solidFill>
                  <a:srgbClr val="666666"/>
                </a:solidFill>
              </a:defRPr>
            </a:lvl3pPr>
            <a:lvl4pPr marL="1828800" lvl="3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  <a:defRPr sz="900">
                <a:solidFill>
                  <a:srgbClr val="666666"/>
                </a:solidFill>
              </a:defRPr>
            </a:lvl4pPr>
            <a:lvl5pPr marL="2286000" lvl="4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lphaLcPeriod"/>
              <a:defRPr sz="900">
                <a:solidFill>
                  <a:srgbClr val="666666"/>
                </a:solidFill>
              </a:defRPr>
            </a:lvl5pPr>
            <a:lvl6pPr marL="2743200" lvl="5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romanLcPeriod"/>
              <a:defRPr sz="900">
                <a:solidFill>
                  <a:srgbClr val="666666"/>
                </a:solidFill>
              </a:defRPr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  <a:defRPr sz="900">
                <a:solidFill>
                  <a:srgbClr val="666666"/>
                </a:solidFill>
              </a:defRPr>
            </a:lvl7pPr>
            <a:lvl8pPr marL="3657600" lvl="7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lphaLcPeriod"/>
              <a:defRPr sz="900">
                <a:solidFill>
                  <a:srgbClr val="666666"/>
                </a:solidFill>
              </a:defRPr>
            </a:lvl8pPr>
            <a:lvl9pPr marL="4114800" lvl="8" indent="-2857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AutoNum type="romanLcPeriod"/>
              <a:defRPr sz="9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B1E962DA-6107-944A-B3B2-AA1CB6A31052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5200" dirty="0">
                <a:solidFill>
                  <a:srgbClr val="007C41"/>
                </a:solidFill>
              </a:rPr>
              <a:t>CMPUT 379 Lab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C6F3AF1-0585-E144-888D-FBEABA647FD0}"/>
              </a:ext>
            </a:extLst>
          </p:cNvPr>
          <p:cNvSpPr txBox="1">
            <a:spLocks/>
          </p:cNvSpPr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59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7;p77">
            <a:extLst>
              <a:ext uri="{FF2B5EF4-FFF2-40B4-BE49-F238E27FC236}">
                <a16:creationId xmlns:a16="http://schemas.microsoft.com/office/drawing/2014/main" id="{5FF78787-F7E0-5A42-A0E0-531BF22DF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pipe</a:t>
            </a:r>
            <a:r>
              <a:rPr lang="en" dirty="0"/>
              <a:t> example</a:t>
            </a:r>
            <a:endParaRPr dirty="0"/>
          </a:p>
        </p:txBody>
      </p:sp>
      <p:sp>
        <p:nvSpPr>
          <p:cNvPr id="7" name="Google Shape;538;p77">
            <a:extLst>
              <a:ext uri="{FF2B5EF4-FFF2-40B4-BE49-F238E27FC236}">
                <a16:creationId xmlns:a16="http://schemas.microsoft.com/office/drawing/2014/main" id="{F7B24F4E-D6D5-7547-BF64-8D27868029BA}"/>
              </a:ext>
            </a:extLst>
          </p:cNvPr>
          <p:cNvSpPr txBox="1"/>
          <p:nvPr/>
        </p:nvSpPr>
        <p:spPr>
          <a:xfrm>
            <a:off x="311700" y="1152475"/>
            <a:ext cx="599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stdlib.h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unistd.h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stdio.h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fcntl.h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[]) {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msg[] =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"Tester"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p[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pipe(p); // Two file descriptors – for r and for w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write(p[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msg, </a:t>
            </a:r>
            <a:r>
              <a:rPr lang="en" sz="135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(msg));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read(p[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 err="1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(msg));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"%s\n"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8924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>
            <a:spLocks noGrp="1"/>
          </p:cNvSpPr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- talk to self</a:t>
            </a:r>
            <a:endParaRPr/>
          </a:p>
        </p:txBody>
      </p:sp>
      <p:sp>
        <p:nvSpPr>
          <p:cNvPr id="302" name="Google Shape;302;p55"/>
          <p:cNvSpPr txBox="1">
            <a:spLocks noGrp="1"/>
          </p:cNvSpPr>
          <p:nvPr>
            <p:ph type="body" idx="1"/>
          </p:nvPr>
        </p:nvSpPr>
        <p:spPr>
          <a:xfrm>
            <a:off x="311700" y="799500"/>
            <a:ext cx="8520600" cy="4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MSG_SIZE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PipeSel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wt_pipe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first =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"msg1"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second =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"msg2"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line[MSG_SIZE];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(pipe(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create a pipe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"pipe error"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write(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wt_pipe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first, MSG_SIZE);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write to the write end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write(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wt_pipe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second, MSG_SIZE);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write to the write end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read(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line, MSG_SIZE);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read from the read end*/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line);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print the first message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read(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rd_pipe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line, MSG_SIZE);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read from the read end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line);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print the second message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ordinary-pipe/pipe1.c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259;p49">
            <a:extLst>
              <a:ext uri="{FF2B5EF4-FFF2-40B4-BE49-F238E27FC236}">
                <a16:creationId xmlns:a16="http://schemas.microsoft.com/office/drawing/2014/main" id="{D2E1DBFC-3C42-0A42-A49E-E433AB48FF6B}"/>
              </a:ext>
            </a:extLst>
          </p:cNvPr>
          <p:cNvSpPr txBox="1"/>
          <p:nvPr/>
        </p:nvSpPr>
        <p:spPr>
          <a:xfrm>
            <a:off x="6636600" y="0"/>
            <a:ext cx="2507400" cy="15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" sz="1200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pipemsg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CA" sz="1200" dirty="0"/>
              <a:t>msg1</a:t>
            </a:r>
          </a:p>
          <a:p>
            <a:r>
              <a:rPr lang="en-CA" sz="1200" dirty="0"/>
              <a:t>msg2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>
            <a:spLocks noGrp="1"/>
          </p:cNvSpPr>
          <p:nvPr>
            <p:ph type="title"/>
          </p:nvPr>
        </p:nvSpPr>
        <p:spPr>
          <a:xfrm>
            <a:off x="198489" y="19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 - talk to child process</a:t>
            </a:r>
            <a:endParaRPr dirty="0"/>
          </a:p>
        </p:txBody>
      </p:sp>
      <p:sp>
        <p:nvSpPr>
          <p:cNvPr id="310" name="Google Shape;310;p56"/>
          <p:cNvSpPr txBox="1">
            <a:spLocks noGrp="1"/>
          </p:cNvSpPr>
          <p:nvPr>
            <p:ph type="body" idx="1"/>
          </p:nvPr>
        </p:nvSpPr>
        <p:spPr>
          <a:xfrm>
            <a:off x="311700" y="608829"/>
            <a:ext cx="7398300" cy="4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MAXLINE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n; </a:t>
            </a:r>
            <a:r>
              <a:rPr lang="en" sz="105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pid_t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line[MAXLINE];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(pipe(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create a pipe before forking a child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"pipe error"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fork())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fork a child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"fork error"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parent continues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close the unused end of the pipe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write(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      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child continues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close the unused end of the pipe */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 = read(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line, MAXLINE);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write(STDOUT_FILENO, line, n);   }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_exit(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ordinary-pipe/pipe2.c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259;p49">
            <a:extLst>
              <a:ext uri="{FF2B5EF4-FFF2-40B4-BE49-F238E27FC236}">
                <a16:creationId xmlns:a16="http://schemas.microsoft.com/office/drawing/2014/main" id="{8C770934-DA67-FE4D-94BC-31BB88BBC54F}"/>
              </a:ext>
            </a:extLst>
          </p:cNvPr>
          <p:cNvSpPr txBox="1"/>
          <p:nvPr/>
        </p:nvSpPr>
        <p:spPr>
          <a:xfrm>
            <a:off x="6636600" y="0"/>
            <a:ext cx="2507400" cy="15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" sz="1200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pipec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CA" sz="1200" dirty="0"/>
              <a:t>Hello world</a:t>
            </a: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$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 txBox="1">
            <a:spLocks noGrp="1"/>
          </p:cNvSpPr>
          <p:nvPr>
            <p:ph type="title"/>
          </p:nvPr>
        </p:nvSpPr>
        <p:spPr>
          <a:xfrm>
            <a:off x="311700" y="20400"/>
            <a:ext cx="656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 - redirect child’s output to parent</a:t>
            </a:r>
            <a:endParaRPr dirty="0"/>
          </a:p>
        </p:txBody>
      </p:sp>
      <p:sp>
        <p:nvSpPr>
          <p:cNvPr id="316" name="Google Shape;316;p57"/>
          <p:cNvSpPr txBox="1">
            <a:spLocks noGrp="1"/>
          </p:cNvSpPr>
          <p:nvPr>
            <p:ph type="body" idx="1"/>
          </p:nvPr>
        </p:nvSpPr>
        <p:spPr>
          <a:xfrm>
            <a:off x="311700" y="512117"/>
            <a:ext cx="6982800" cy="4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 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[MAXBUF];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status,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pid_t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(pipe(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"pipe error!"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fork())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"fork error!"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child won’t read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dup2(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STDOUT_FILENO);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05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05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 still open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/bin/w"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&lt;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error!"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           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parent won’t write 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((n= read(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MAXBUF)) &gt;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write(STDOUT_FILENO,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close(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wait(&amp;status);}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  }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ordinary-pipe/pipe3.c */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259;p49">
            <a:extLst>
              <a:ext uri="{FF2B5EF4-FFF2-40B4-BE49-F238E27FC236}">
                <a16:creationId xmlns:a16="http://schemas.microsoft.com/office/drawing/2014/main" id="{E7843E30-3E3A-234C-B700-63C1A0394C90}"/>
              </a:ext>
            </a:extLst>
          </p:cNvPr>
          <p:cNvSpPr txBox="1"/>
          <p:nvPr/>
        </p:nvSpPr>
        <p:spPr>
          <a:xfrm>
            <a:off x="4154956" y="593100"/>
            <a:ext cx="4910667" cy="10970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" sz="1200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pipep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CA" sz="900" dirty="0"/>
              <a:t> </a:t>
            </a:r>
            <a:r>
              <a:rPr lang="en-CA" sz="900" dirty="0">
                <a:latin typeface="Courier" pitchFamily="2" charset="0"/>
              </a:rPr>
              <a:t>18:29:59 up 25 days,  8:09,  7 users,  load average: 0.38, 0.34, 0.29</a:t>
            </a:r>
          </a:p>
          <a:p>
            <a:r>
              <a:rPr lang="en-CA" sz="900" dirty="0">
                <a:latin typeface="Courier" pitchFamily="2" charset="0"/>
              </a:rPr>
              <a:t>USER     TTY      FROM             LOGIN@   IDLE   JCPU   PCPU WHAT</a:t>
            </a:r>
          </a:p>
          <a:p>
            <a:r>
              <a:rPr lang="en-CA" sz="900" dirty="0" err="1">
                <a:latin typeface="Courier" pitchFamily="2" charset="0"/>
              </a:rPr>
              <a:t>jonathan</a:t>
            </a:r>
            <a:r>
              <a:rPr lang="en-CA" sz="900" dirty="0">
                <a:latin typeface="Courier" pitchFamily="2" charset="0"/>
              </a:rPr>
              <a:t> pts/2    129.128.21.245   18:21    3.00s  0.06s  0.00s </a:t>
            </a:r>
            <a:r>
              <a:rPr lang="en-CA" sz="900" dirty="0" err="1">
                <a:latin typeface="Courier" pitchFamily="2" charset="0"/>
              </a:rPr>
              <a:t>pipep</a:t>
            </a:r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chinook  pts/7    209.107.108.173  Fri13    2days  1.09s  1.09s -bash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- Word Count of w</a:t>
            </a:r>
            <a:endParaRPr/>
          </a:p>
        </p:txBody>
      </p:sp>
      <p:sp>
        <p:nvSpPr>
          <p:cNvPr id="322" name="Google Shape;322;p58"/>
          <p:cNvSpPr txBox="1"/>
          <p:nvPr/>
        </p:nvSpPr>
        <p:spPr>
          <a:xfrm>
            <a:off x="311700" y="115247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 (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[]) { 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" sz="1200" dirty="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pid_t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(pipe(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"pipe error!"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fork()) &lt;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"fork error!"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close(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         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child won't write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dup2(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STDIN_FILENO);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stdin = </a:t>
            </a:r>
            <a:r>
              <a:rPr lang="en" sz="1200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[0]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close(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         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stdin is still open 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/bin/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"-w"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*)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error!"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close(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         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parent won't read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dup2(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], STDOUT_FILENO);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sz="1200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[1]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close(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]);         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sz="1200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stdout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is still open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/bin/w"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*)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2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error!"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259;p49">
            <a:extLst>
              <a:ext uri="{FF2B5EF4-FFF2-40B4-BE49-F238E27FC236}">
                <a16:creationId xmlns:a16="http://schemas.microsoft.com/office/drawing/2014/main" id="{F5734939-FF61-644D-9AD4-3EBD16220EF2}"/>
              </a:ext>
            </a:extLst>
          </p:cNvPr>
          <p:cNvSpPr txBox="1"/>
          <p:nvPr/>
        </p:nvSpPr>
        <p:spPr>
          <a:xfrm>
            <a:off x="4091939" y="52195"/>
            <a:ext cx="5052061" cy="18776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w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-CA" sz="900" dirty="0">
                <a:latin typeface="Courier" pitchFamily="2" charset="0"/>
              </a:rPr>
              <a:t>18:40:02 up 25 days,  8:19,  6 users,  load average: 0.32, 0.30, 0.28</a:t>
            </a:r>
          </a:p>
          <a:p>
            <a:r>
              <a:rPr lang="en-CA" sz="900" dirty="0">
                <a:latin typeface="Courier" pitchFamily="2" charset="0"/>
              </a:rPr>
              <a:t>USER     TTY      FROM             LOGIN@   IDLE   JCPU   PCPU WHAT</a:t>
            </a:r>
          </a:p>
          <a:p>
            <a:r>
              <a:rPr lang="en-CA" sz="900" dirty="0" err="1">
                <a:latin typeface="Courier" pitchFamily="2" charset="0"/>
              </a:rPr>
              <a:t>jonathan</a:t>
            </a:r>
            <a:r>
              <a:rPr lang="en-CA" sz="900" dirty="0">
                <a:latin typeface="Courier" pitchFamily="2" charset="0"/>
              </a:rPr>
              <a:t> pts/2    129.128.21.245   18:21    2.00s  0.11s  0.01s w</a:t>
            </a:r>
          </a:p>
          <a:p>
            <a:r>
              <a:rPr lang="en-CA" sz="900" dirty="0">
                <a:latin typeface="Courier" pitchFamily="2" charset="0"/>
              </a:rPr>
              <a:t>chinook  pts/3    199.126.171.206  15:04   30:50   0.17s  0.02s chinook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w | </a:t>
            </a:r>
            <a:r>
              <a:rPr lang="en-CA" sz="1200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-CA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-w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solidFill>
                  <a:schemeClr val="tx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36</a:t>
            </a:r>
          </a:p>
          <a:p>
            <a:pPr>
              <a:lnSpc>
                <a:spcPct val="150000"/>
              </a:lnSpc>
            </a:pPr>
            <a:r>
              <a:rPr lang="en-CA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-CA" sz="1200" dirty="0" err="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pipewc</a:t>
            </a:r>
            <a:endParaRPr lang="en-CA"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 dirty="0">
                <a:solidFill>
                  <a:schemeClr val="tx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36</a:t>
            </a:r>
            <a:endParaRPr sz="900" dirty="0">
              <a:solidFill>
                <a:schemeClr val="tx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- </a:t>
            </a:r>
            <a:r>
              <a:rPr lang="en" b="1"/>
              <a:t>popen </a:t>
            </a:r>
            <a:r>
              <a:rPr lang="en"/>
              <a:t>/ </a:t>
            </a:r>
            <a:r>
              <a:rPr lang="en" b="1"/>
              <a:t>pclose</a:t>
            </a:r>
            <a:r>
              <a:rPr lang="en"/>
              <a:t> </a:t>
            </a:r>
            <a:endParaRPr/>
          </a:p>
        </p:txBody>
      </p:sp>
      <p:sp>
        <p:nvSpPr>
          <p:cNvPr id="328" name="Google Shape;32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LINESIZE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050" dirty="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main (</a:t>
            </a: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[]) { 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[LINESIZE];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FILE *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popen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"ls -l"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, LINESIZE,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) != NULL)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pclose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" sz="1050" dirty="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- redirect command output to a file</a:t>
            </a:r>
            <a:endParaRPr/>
          </a:p>
        </p:txBody>
      </p:sp>
      <p:sp>
        <p:nvSpPr>
          <p:cNvPr id="334" name="Google Shape;334;p60"/>
          <p:cNvSpPr txBox="1"/>
          <p:nvPr/>
        </p:nvSpPr>
        <p:spPr>
          <a:xfrm>
            <a:off x="311700" y="115247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 (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[]) { 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ffd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ffd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open(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a.txt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O_CREAT | O_RDONLY, </a:t>
            </a:r>
            <a:r>
              <a:rPr lang="en" sz="18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0644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&lt; </a:t>
            </a:r>
            <a:r>
              <a:rPr lang="en" sz="18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"open failed!"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dup2(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ffd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STDIN_FILENO);    </a:t>
            </a:r>
            <a:r>
              <a:rPr lang="en" sz="18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stdin = </a:t>
            </a:r>
            <a:r>
              <a:rPr lang="en" sz="1800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ffd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close(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ffd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               </a:t>
            </a:r>
            <a:r>
              <a:rPr lang="en" sz="18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stdin is still open 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"/</a:t>
            </a:r>
            <a:r>
              <a:rPr lang="en" sz="18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usr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/bin/</a:t>
            </a:r>
            <a:r>
              <a:rPr lang="en" sz="18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wc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"-w"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*) </a:t>
            </a:r>
            <a:r>
              <a:rPr lang="en" sz="18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&lt; </a:t>
            </a:r>
            <a:r>
              <a:rPr lang="en" sz="18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perror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80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execl</a:t>
            </a:r>
            <a:r>
              <a:rPr lang="en" sz="18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error!"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1;p81">
            <a:extLst>
              <a:ext uri="{FF2B5EF4-FFF2-40B4-BE49-F238E27FC236}">
                <a16:creationId xmlns:a16="http://schemas.microsoft.com/office/drawing/2014/main" id="{94F0031E-3F98-2A49-9DF3-A720ADC42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- process management</a:t>
            </a:r>
            <a:endParaRPr dirty="0"/>
          </a:p>
        </p:txBody>
      </p:sp>
      <p:sp>
        <p:nvSpPr>
          <p:cNvPr id="5" name="Google Shape;562;p81">
            <a:extLst>
              <a:ext uri="{FF2B5EF4-FFF2-40B4-BE49-F238E27FC236}">
                <a16:creationId xmlns:a16="http://schemas.microsoft.com/office/drawing/2014/main" id="{E5B068CB-7EE5-6146-A717-95F98AD349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</a:t>
            </a:r>
            <a:r>
              <a:rPr lang="en" b="1" u="sng">
                <a:solidFill>
                  <a:srgbClr val="CC0000"/>
                </a:solidFill>
              </a:rPr>
              <a:t>timer.c</a:t>
            </a:r>
            <a:r>
              <a:rPr lang="en"/>
              <a:t> that reads the path of a program from </a:t>
            </a:r>
            <a:r>
              <a:rPr lang="en" b="1"/>
              <a:t>stdin </a:t>
            </a:r>
            <a:r>
              <a:rPr lang="en"/>
              <a:t>(you can use </a:t>
            </a:r>
            <a:r>
              <a:rPr lang="en" b="1"/>
              <a:t>scanf() </a:t>
            </a:r>
            <a:r>
              <a:rPr lang="en"/>
              <a:t>or </a:t>
            </a:r>
            <a:r>
              <a:rPr lang="en" b="1"/>
              <a:t>cin</a:t>
            </a:r>
            <a:r>
              <a:rPr lang="en"/>
              <a:t>), and use</a:t>
            </a:r>
            <a:r>
              <a:rPr lang="en" b="1"/>
              <a:t> fork() </a:t>
            </a:r>
            <a:r>
              <a:rPr lang="en"/>
              <a:t>and</a:t>
            </a:r>
            <a:r>
              <a:rPr lang="en" b="1"/>
              <a:t> execv() </a:t>
            </a:r>
            <a:r>
              <a:rPr lang="en"/>
              <a:t>to run that program located at the path as a subprocess. Use </a:t>
            </a:r>
            <a:r>
              <a:rPr lang="en" b="1"/>
              <a:t>kill() </a:t>
            </a:r>
            <a:r>
              <a:rPr lang="en"/>
              <a:t>to send </a:t>
            </a:r>
            <a:r>
              <a:rPr lang="en" b="1"/>
              <a:t>SIGKILL</a:t>
            </a:r>
            <a:r>
              <a:rPr lang="en"/>
              <a:t> to that subprocess after </a:t>
            </a:r>
            <a:r>
              <a:rPr lang="en" b="1"/>
              <a:t>1 second</a:t>
            </a:r>
            <a:r>
              <a:rPr lang="en"/>
              <a:t> to stop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unsigned int sleep(unsigned int seconds);   // unistd.h</a:t>
            </a:r>
            <a:endParaRPr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04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</a:t>
            </a:r>
            <a:endParaRPr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/>
              <a:t>kill()</a:t>
            </a:r>
            <a:r>
              <a:rPr lang="en" dirty="0"/>
              <a:t> to send a signal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/>
              <a:t>signal()</a:t>
            </a:r>
            <a:r>
              <a:rPr lang="en" dirty="0"/>
              <a:t> or </a:t>
            </a:r>
            <a:r>
              <a:rPr lang="en" b="1" dirty="0" err="1"/>
              <a:t>sigaction</a:t>
            </a:r>
            <a:r>
              <a:rPr lang="en" b="1" dirty="0"/>
              <a:t>()</a:t>
            </a:r>
            <a:r>
              <a:rPr lang="en" dirty="0"/>
              <a:t> to install signal handlers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3;p78">
            <a:extLst>
              <a:ext uri="{FF2B5EF4-FFF2-40B4-BE49-F238E27FC236}">
                <a16:creationId xmlns:a16="http://schemas.microsoft.com/office/drawing/2014/main" id="{D615F07C-F2DE-3F4E-A235-7FCC28D7A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1 - functions</a:t>
            </a:r>
            <a:endParaRPr dirty="0"/>
          </a:p>
        </p:txBody>
      </p:sp>
      <p:sp>
        <p:nvSpPr>
          <p:cNvPr id="5" name="Google Shape;544;p78">
            <a:extLst>
              <a:ext uri="{FF2B5EF4-FFF2-40B4-BE49-F238E27FC236}">
                <a16:creationId xmlns:a16="http://schemas.microsoft.com/office/drawing/2014/main" id="{50DC91CD-283F-EC46-ADEB-6A046CA64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#include &lt;sys/</a:t>
            </a:r>
            <a:r>
              <a:rPr lang="en" dirty="0" err="1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types.h</a:t>
            </a: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" dirty="0" err="1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signal.h</a:t>
            </a: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kill(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pid_t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int sig);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// Send signal to the target process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Parameter: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- target process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Sig - signal want to send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Return Value: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0  - success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-1 - error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84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9;p79">
            <a:extLst>
              <a:ext uri="{FF2B5EF4-FFF2-40B4-BE49-F238E27FC236}">
                <a16:creationId xmlns:a16="http://schemas.microsoft.com/office/drawing/2014/main" id="{75C724A4-E502-A84D-9010-BEA693BC7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35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kill</a:t>
            </a:r>
            <a:r>
              <a:rPr lang="en" dirty="0"/>
              <a:t> example</a:t>
            </a:r>
            <a:endParaRPr dirty="0"/>
          </a:p>
        </p:txBody>
      </p:sp>
      <p:sp>
        <p:nvSpPr>
          <p:cNvPr id="5" name="Google Shape;550;p79">
            <a:extLst>
              <a:ext uri="{FF2B5EF4-FFF2-40B4-BE49-F238E27FC236}">
                <a16:creationId xmlns:a16="http://schemas.microsoft.com/office/drawing/2014/main" id="{589DBBAC-881C-0340-8E47-E89B14AAF464}"/>
              </a:ext>
            </a:extLst>
          </p:cNvPr>
          <p:cNvSpPr txBox="1"/>
          <p:nvPr/>
        </p:nvSpPr>
        <p:spPr>
          <a:xfrm>
            <a:off x="311700" y="753017"/>
            <a:ext cx="598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&lt;sys/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types.h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signal.h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unistd.h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stdio.h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[]) {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pid_t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fork();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"Child with 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%d\n"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getpid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"*"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sleep(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nParent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killing </a:t>
            </a:r>
            <a:r>
              <a:rPr lang="en" sz="1350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%d\n"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kill(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pid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SIGKILL);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"hello\n"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8388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Signal Handling with </a:t>
            </a:r>
            <a:r>
              <a:rPr lang="en" b="1" dirty="0"/>
              <a:t>signal()</a:t>
            </a:r>
            <a:endParaRPr b="1"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" dirty="0" err="1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signal.h</a:t>
            </a: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007C4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sighandler_t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signal(int signum,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sighandler_t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handler);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// Sets the disposition of signal signum to handler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Parameters: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signum: Specifies the signal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handler: A function that takes a single int and returns nothing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Value: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On success: The previous value of the signal handler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On failure: SIG_ERR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Portability Problem: Behavior across UNIX versions may vary</a:t>
            </a:r>
            <a:endParaRPr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handling with </a:t>
            </a:r>
            <a:r>
              <a:rPr lang="en" b="1"/>
              <a:t>signal()</a:t>
            </a:r>
            <a:endParaRPr b="1"/>
          </a:p>
        </p:txBody>
      </p:sp>
      <p:sp>
        <p:nvSpPr>
          <p:cNvPr id="245" name="Google Shape;245;p47"/>
          <p:cNvSpPr txBox="1">
            <a:spLocks noGrp="1"/>
          </p:cNvSpPr>
          <p:nvPr>
            <p:ph type="body" idx="1"/>
          </p:nvPr>
        </p:nvSpPr>
        <p:spPr>
          <a:xfrm>
            <a:off x="311700" y="1069675"/>
            <a:ext cx="8520600" cy="3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quit(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signum)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(stderr,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nInterrupt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(code= %d, 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%d)\n"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signum,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 ()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(signal(SIGQUIT, quit) == SIG_ERR)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perror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"can′t catch SIGQUIT"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usleep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stderr);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signal/signal2.c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246" name="Google Shape;246;p47"/>
          <p:cNvSpPr txBox="1"/>
          <p:nvPr/>
        </p:nvSpPr>
        <p:spPr>
          <a:xfrm>
            <a:off x="6636600" y="0"/>
            <a:ext cx="2507400" cy="270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./signal2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........</a:t>
            </a:r>
            <a:r>
              <a:rPr lang="en" sz="12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^\</a:t>
            </a:r>
            <a:endParaRPr sz="1200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Interrupt (code= 3, i= 752)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.......</a:t>
            </a:r>
            <a:r>
              <a:rPr lang="en" sz="12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^\</a:t>
            </a:r>
            <a:endParaRPr sz="1200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Interrupt (code= 3, i= 1416)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.........</a:t>
            </a:r>
            <a:r>
              <a:rPr lang="en" sz="12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^\</a:t>
            </a:r>
            <a:endParaRPr sz="1200" dirty="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Interrupt (code= 3, i= 2336)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...............^C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Handling with </a:t>
            </a:r>
            <a:r>
              <a:rPr lang="en" b="1"/>
              <a:t>sigaction()</a:t>
            </a:r>
            <a:endParaRPr b="1"/>
          </a:p>
        </p:txBody>
      </p:sp>
      <p:sp>
        <p:nvSpPr>
          <p:cNvPr id="252" name="Google Shape;252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signal.h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sigaction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(int signum, const struct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sigaction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*act, struct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sigaction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oldact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// Changes the action taken by a process on a receipt of a specific signal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Parameters: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signum: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Specifies the signal - Cannot be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SIGKILL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SIGSTOP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act: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If non-NULL, this is the new action for signal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signum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 err="1">
                <a:latin typeface="Consolas"/>
                <a:ea typeface="Consolas"/>
                <a:cs typeface="Consolas"/>
                <a:sym typeface="Consolas"/>
              </a:rPr>
              <a:t>oldact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If non-NULL, the previous action is saved in </a:t>
            </a:r>
            <a:r>
              <a:rPr lang="en" b="1" dirty="0" err="1">
                <a:latin typeface="Consolas"/>
                <a:ea typeface="Consolas"/>
                <a:cs typeface="Consolas"/>
                <a:sym typeface="Consolas"/>
              </a:rPr>
              <a:t>oldact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Value: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0 - success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-1 - error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handling with </a:t>
            </a:r>
            <a:r>
              <a:rPr lang="en" b="1"/>
              <a:t>sigaction()</a:t>
            </a:r>
            <a:endParaRPr b="1"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signal/signal1.c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signal_callback_handler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signum)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"Caught signal!\n"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sa.sa_flags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sigemptyset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sa.sa_mask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sa.sa_handler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signal_callback_handler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(SIGINT, 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(SIGTSTP, &amp;</a:t>
            </a:r>
            <a:r>
              <a:rPr lang="en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9" name="Google Shape;259;p49"/>
          <p:cNvSpPr txBox="1"/>
          <p:nvPr/>
        </p:nvSpPr>
        <p:spPr>
          <a:xfrm>
            <a:off x="6636600" y="0"/>
            <a:ext cx="2507400" cy="153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$ ./signal1</a:t>
            </a:r>
            <a:endParaRPr sz="1200" dirty="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lang="en" sz="1200" dirty="0" err="1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Caught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signal!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lang="en" sz="12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Caught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signal!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^</a:t>
            </a:r>
            <a:r>
              <a:rPr lang="en" sz="12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2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Caught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signal!</a:t>
            </a: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</a:t>
            </a:r>
            <a:endParaRPr/>
          </a:p>
        </p:txBody>
      </p:sp>
      <p:sp>
        <p:nvSpPr>
          <p:cNvPr id="296" name="Google Shape;29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" dirty="0" err="1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unistd.h</a:t>
            </a:r>
            <a:r>
              <a:rPr lang="en" dirty="0">
                <a:solidFill>
                  <a:srgbClr val="007C4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pipe(int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pipefd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[2]);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// creates a unidirectional data channel 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interprocess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communication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Parameter: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Pipefd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- two file descriptors, read/write ends of the pipe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●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Return Value: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-1 - error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0  - success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2045</Words>
  <Application>Microsoft Macintosh PowerPoint</Application>
  <PresentationFormat>On-screen Show (16:9)</PresentationFormat>
  <Paragraphs>260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 New</vt:lpstr>
      <vt:lpstr>Courier</vt:lpstr>
      <vt:lpstr>Arial</vt:lpstr>
      <vt:lpstr>Roboto Mono Regular</vt:lpstr>
      <vt:lpstr>Roboto Mono</vt:lpstr>
      <vt:lpstr>Consolas</vt:lpstr>
      <vt:lpstr>Simple Light</vt:lpstr>
      <vt:lpstr>Simple Light</vt:lpstr>
      <vt:lpstr>PowerPoint Presentation</vt:lpstr>
      <vt:lpstr>Signal</vt:lpstr>
      <vt:lpstr>Assignment 1 - functions</vt:lpstr>
      <vt:lpstr>kill example</vt:lpstr>
      <vt:lpstr>Signal Handling with signal()</vt:lpstr>
      <vt:lpstr>Signal handling with signal()</vt:lpstr>
      <vt:lpstr>Signal Handling with sigaction()</vt:lpstr>
      <vt:lpstr>Signal handling with sigaction()</vt:lpstr>
      <vt:lpstr>Pipe</vt:lpstr>
      <vt:lpstr>pipe example</vt:lpstr>
      <vt:lpstr>Pipe - talk to self</vt:lpstr>
      <vt:lpstr>Pipe - talk to child process</vt:lpstr>
      <vt:lpstr>Pipe - redirect child’s output to parent</vt:lpstr>
      <vt:lpstr>Pipe - Word Count of w</vt:lpstr>
      <vt:lpstr>Pipe - popen / pclose </vt:lpstr>
      <vt:lpstr>Pipe - redirect command output to a file</vt:lpstr>
      <vt:lpstr>Practice - process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cp:lastModifiedBy>Riley, Jai</cp:lastModifiedBy>
  <cp:revision>8</cp:revision>
  <dcterms:modified xsi:type="dcterms:W3CDTF">2023-09-27T23:23:01Z</dcterms:modified>
</cp:coreProperties>
</file>