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84" r:id="rId8"/>
    <p:sldId id="285" r:id="rId9"/>
    <p:sldId id="286" r:id="rId10"/>
    <p:sldId id="287" r:id="rId11"/>
    <p:sldId id="288" r:id="rId12"/>
    <p:sldId id="289" r:id="rId13"/>
    <p:sldId id="264" r:id="rId14"/>
    <p:sldId id="265" r:id="rId15"/>
    <p:sldId id="266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5143500" type="screen16x9"/>
  <p:notesSz cx="6858000" cy="9144000"/>
  <p:embeddedFontLst>
    <p:embeddedFont>
      <p:font typeface="Roboto Mono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0"/>
    <p:restoredTop sz="94626"/>
  </p:normalViewPr>
  <p:slideViewPr>
    <p:cSldViewPr snapToGrid="0">
      <p:cViewPr varScale="1">
        <p:scale>
          <a:sx n="131" d="100"/>
          <a:sy n="131" d="100"/>
        </p:scale>
        <p:origin x="200" y="6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22d5cd2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22d5cd2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12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22d5cd2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22d5cd2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4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0b05c28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0b05c28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0b05c28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0b05c28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0b05c28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0b05c28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f6c0fc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f6c0fc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f6c0fc6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f6c0fc6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0b05c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0b05c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25ff96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25ff96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0b05c28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0b05c28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0b05c28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0b05c28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0b05c2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0b05c2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50b05c2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50b05c2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0b05c28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0b05c28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0b05c28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0b05c28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0b05c28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0b05c28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0b05c28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0b05c28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0b05c28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0b05c28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0b05c28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0b05c28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05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22d5cd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22d5cd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986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22d5cd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22d5cd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57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7C41"/>
                </a:solidFill>
              </a:rPr>
              <a:t>CMPUT 379 Lab</a:t>
            </a:r>
            <a:endParaRPr sz="5200">
              <a:solidFill>
                <a:srgbClr val="007C4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- replacing mutex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the initial value to 1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Lock: </a:t>
            </a:r>
            <a:r>
              <a:rPr lang="en" b="1" dirty="0" err="1"/>
              <a:t>sem_wait</a:t>
            </a:r>
            <a:r>
              <a:rPr lang="en" b="1" dirty="0"/>
              <a:t>()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Unlock: </a:t>
            </a:r>
            <a:r>
              <a:rPr lang="en" b="1" dirty="0" err="1"/>
              <a:t>sem_post</a:t>
            </a:r>
            <a:r>
              <a:rPr lang="en" b="1" dirty="0"/>
              <a:t>()</a:t>
            </a:r>
            <a:endParaRPr b="1" dirty="0"/>
          </a:p>
        </p:txBody>
      </p:sp>
      <p:sp>
        <p:nvSpPr>
          <p:cNvPr id="121" name="Google Shape;121;p23"/>
          <p:cNvSpPr txBox="1"/>
          <p:nvPr/>
        </p:nvSpPr>
        <p:spPr>
          <a:xfrm>
            <a:off x="234968" y="2494675"/>
            <a:ext cx="3507691" cy="2648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child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10000000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sem_wait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(&amp;mutex);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counter++;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sem_post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(&amp;mutex);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3742659" y="1903100"/>
            <a:ext cx="5401341" cy="32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sem_init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(&amp;mutex,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c1, c2;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(&amp;c1,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child,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(&amp;c2,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child,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pthread_join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(c1,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pthread_join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(c2,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"result: %d (should be 20000000)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,counter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30156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- replacing condition variable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the initial value to 0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Wait: </a:t>
            </a:r>
            <a:r>
              <a:rPr lang="en" b="1" dirty="0" err="1"/>
              <a:t>sem_wait</a:t>
            </a:r>
            <a:r>
              <a:rPr lang="en" b="1" dirty="0"/>
              <a:t>()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Signal: </a:t>
            </a:r>
            <a:r>
              <a:rPr lang="en" b="1" dirty="0" err="1"/>
              <a:t>sem_post</a:t>
            </a:r>
            <a:r>
              <a:rPr lang="en" b="1" dirty="0"/>
              <a:t>()</a:t>
            </a:r>
            <a:endParaRPr b="1" dirty="0"/>
          </a:p>
        </p:txBody>
      </p:sp>
      <p:sp>
        <p:nvSpPr>
          <p:cNvPr id="129" name="Google Shape;129;p24"/>
          <p:cNvSpPr txBox="1"/>
          <p:nvPr/>
        </p:nvSpPr>
        <p:spPr>
          <a:xfrm>
            <a:off x="311700" y="2629425"/>
            <a:ext cx="4558012" cy="20690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child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"child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sem_post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(&amp;s);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signal here: child is done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869712" y="2494700"/>
            <a:ext cx="4118588" cy="264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sem_init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(&amp;s,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begin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child,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sem_wait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(&amp;s);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wait here for child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end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2367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- throttling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Control how many threads can access a resource / perform an action at the same time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Initialize the value to the maximum concurrent accesses allowed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1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Producer-Consumer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producers produce items and put them in a queue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consumers take items out of queue and process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The queue has a limited size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Producer-Consumer Challenges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producers produce items and put them in a queue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consumers take items out of queue and process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 queue has a limited size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907750" y="1249350"/>
            <a:ext cx="3625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Concurrent access to a data structure</a:t>
            </a:r>
            <a:endParaRPr/>
          </a:p>
        </p:txBody>
      </p:sp>
      <p:cxnSp>
        <p:nvCxnSpPr>
          <p:cNvPr id="130" name="Google Shape;130;p22"/>
          <p:cNvCxnSpPr/>
          <p:nvPr/>
        </p:nvCxnSpPr>
        <p:spPr>
          <a:xfrm rot="10800000" flipH="1">
            <a:off x="3765975" y="1768150"/>
            <a:ext cx="1141800" cy="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/>
          <p:nvPr/>
        </p:nvCxnSpPr>
        <p:spPr>
          <a:xfrm rot="10800000" flipH="1">
            <a:off x="3855975" y="1955200"/>
            <a:ext cx="961800" cy="82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5026825" y="2782900"/>
            <a:ext cx="3625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What to do when the queue is full / empty?</a:t>
            </a:r>
            <a:endParaRPr/>
          </a:p>
        </p:txBody>
      </p:sp>
      <p:cxnSp>
        <p:nvCxnSpPr>
          <p:cNvPr id="133" name="Google Shape;133;p22"/>
          <p:cNvCxnSpPr>
            <a:endCxn id="132" idx="1"/>
          </p:cNvCxnSpPr>
          <p:nvPr/>
        </p:nvCxnSpPr>
        <p:spPr>
          <a:xfrm rot="10800000" flipH="1">
            <a:off x="3876925" y="3291400"/>
            <a:ext cx="1149900" cy="14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Producer-Consumer Solutions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access to a data structure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locks to protect it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do when the queue is full?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Producers use condition variable to wait for the queue have spaces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Consumers notify producers when they removed items from a full queue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do when the queue is empty?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Consumers use condition variable to wait for the queue to be filled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Producers notify consumers if there is a new item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Locking - Fine and Coarse Grained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Fine grained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Locking small sections of a data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only locking what needs to be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Usually faster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Coarse grained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Locking larger sections of a data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Locking large sections of a data structure that are not modified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Usually slower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Fine Grained Locks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multiple threads to access shared data more freely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Improved efficiency from allowing more threads to access data in parallel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Concurrent Array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Suppose we wish to share an array across threads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Discuss potential solutions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Concurrent Array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Potential design choices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 global mutex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 local mutex per element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 mutex per block of element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joining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Suppose we’d like to wait until a thread finishes.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there is no </a:t>
            </a:r>
            <a:r>
              <a:rPr lang="en" b="1" dirty="0" err="1"/>
              <a:t>pthread_wait</a:t>
            </a:r>
            <a:r>
              <a:rPr lang="en" b="1" dirty="0"/>
              <a:t>()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Note in the following we use abbreviated names for </a:t>
            </a:r>
            <a:r>
              <a:rPr lang="en" b="1" dirty="0" err="1"/>
              <a:t>pthread</a:t>
            </a:r>
            <a:r>
              <a:rPr lang="en" b="1" dirty="0"/>
              <a:t> routines, e.g.: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 err="1"/>
              <a:t>cond_wait</a:t>
            </a:r>
            <a:r>
              <a:rPr lang="en" b="1" dirty="0"/>
              <a:t> == </a:t>
            </a:r>
            <a:r>
              <a:rPr lang="en" b="1" dirty="0" err="1"/>
              <a:t>pthread_cond_wait</a:t>
            </a:r>
            <a:endParaRPr lang="en" b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 err="1"/>
              <a:t>mutex_lock</a:t>
            </a:r>
            <a:r>
              <a:rPr lang="en" b="1" dirty="0"/>
              <a:t> == </a:t>
            </a:r>
            <a:r>
              <a:rPr lang="en" b="1" dirty="0" err="1"/>
              <a:t>pthread_mutex_lock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Concurrent Array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thread randomly replaces an element</a:t>
            </a:r>
            <a:br>
              <a:rPr lang="en" dirty="0"/>
            </a:br>
            <a:endParaRPr dirty="0"/>
          </a:p>
        </p:txBody>
      </p:sp>
      <p:sp>
        <p:nvSpPr>
          <p:cNvPr id="234" name="Google Shape;234;p36"/>
          <p:cNvSpPr/>
          <p:nvPr/>
        </p:nvSpPr>
        <p:spPr>
          <a:xfrm>
            <a:off x="385775" y="1725175"/>
            <a:ext cx="8520600" cy="325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random_acccess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thread function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seed = 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time(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rand() has a global lock. Use </a:t>
            </a:r>
            <a:r>
              <a:rPr lang="en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rand_r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instead.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1024000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randomly replace an element </a:t>
            </a:r>
          </a:p>
          <a:p>
            <a:pPr lvl="0">
              <a:lnSpc>
                <a:spcPct val="150000"/>
              </a:lnSpc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replace(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rand_r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(&amp;seed) % ARRAY_SIZE,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rand_r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(&amp;seed)); 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Concurrent Array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Lock the entire array (coarse)</a:t>
            </a:r>
            <a:br>
              <a:rPr lang="en" dirty="0"/>
            </a:br>
            <a:endParaRPr dirty="0"/>
          </a:p>
        </p:txBody>
      </p:sp>
      <p:sp>
        <p:nvSpPr>
          <p:cNvPr id="241" name="Google Shape;241;p37"/>
          <p:cNvSpPr/>
          <p:nvPr/>
        </p:nvSpPr>
        <p:spPr>
          <a:xfrm>
            <a:off x="385775" y="1568775"/>
            <a:ext cx="8520600" cy="357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shared_array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[ARRAY_SIZE];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mutex = PTHREAD_MUTEX_INITIALIZER;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 mutex for entire array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replace(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(&amp;mutex); 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lock the whole array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shared_array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[index];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shared_array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[index] =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pthread_mutex_unlock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(&amp;mutex);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Concurrent Array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 single element (most fine-grained)</a:t>
            </a:r>
            <a:br>
              <a:rPr lang="en"/>
            </a:b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398650" y="1581600"/>
            <a:ext cx="8520600" cy="356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shared_array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[ARRAY_SIZE];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mutex[ARRAY_SIZE];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one mutex per element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replace(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(&amp;mutex[index]);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only lock the element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shared_array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[index];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shared_array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[index] =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pthread_mutex_unlock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(&amp;mutex[index]);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old_val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Concurrent Array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Comparing the efficiency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32 elements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16 threads</a:t>
            </a:r>
            <a:endParaRPr dirty="0"/>
          </a:p>
        </p:txBody>
      </p:sp>
      <p:sp>
        <p:nvSpPr>
          <p:cNvPr id="255" name="Google Shape;255;p39"/>
          <p:cNvSpPr/>
          <p:nvPr/>
        </p:nvSpPr>
        <p:spPr>
          <a:xfrm>
            <a:off x="1183800" y="2648900"/>
            <a:ext cx="6776400" cy="14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dirty="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./fine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./fine  1.16s user 0.67s system 353% 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cpu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0.518 total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dirty="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./coarse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./coarse  1.46s user 5.45s system 343% </a:t>
            </a:r>
            <a:r>
              <a:rPr lang="en" dirty="0" err="1">
                <a:latin typeface="Roboto Mono"/>
                <a:ea typeface="Roboto Mono"/>
                <a:cs typeface="Roboto Mono"/>
                <a:sym typeface="Roboto Mono"/>
              </a:rPr>
              <a:t>cpu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2.008 total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- Spin Lock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 solution: use global variable and while loop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it wastes CPU</a:t>
            </a: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385775" y="2057400"/>
            <a:ext cx="3651900" cy="291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*child(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"child\n"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done 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000175" y="2057275"/>
            <a:ext cx="3651900" cy="291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(&amp;p,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child,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(done ==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spin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end\n"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- Condition Variable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Fix: use condition variable to send signals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85775" y="1761650"/>
            <a:ext cx="3651900" cy="321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*child(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"child\n"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done 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cond_signal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000175" y="1465900"/>
            <a:ext cx="3651900" cy="358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(&amp;p,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child,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(done ==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Cond_wait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(&amp;c, &amp;m);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releases lock when going to sleep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end\n"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- Why Use Lock?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06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done</a:t>
            </a:r>
            <a:r>
              <a:rPr lang="en" dirty="0"/>
              <a:t> might be changed to 1, and the main thread will miss the signal before it starts waiting</a:t>
            </a:r>
            <a:endParaRPr dirty="0"/>
          </a:p>
        </p:txBody>
      </p:sp>
      <p:sp>
        <p:nvSpPr>
          <p:cNvPr id="98" name="Google Shape;98;p19"/>
          <p:cNvSpPr/>
          <p:nvPr/>
        </p:nvSpPr>
        <p:spPr>
          <a:xfrm>
            <a:off x="385775" y="2494600"/>
            <a:ext cx="3651900" cy="248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*child(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"child: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done 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"child: signal\n"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cond_signal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719150" y="707225"/>
            <a:ext cx="4320600" cy="443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(&amp;p,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child,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check condition\n"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(done ==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sleep(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wait to be 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signalled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cond_wait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(&amp;c, &amp;m);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end\n"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9"/>
          <p:cNvSpPr/>
          <p:nvPr/>
        </p:nvSpPr>
        <p:spPr>
          <a:xfrm rot="-8558810">
            <a:off x="3447091" y="2181310"/>
            <a:ext cx="1600557" cy="5016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719150" y="1412925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836900" y="3339850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472000" y="3991025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6991350" y="2352150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192400" y="3339850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- Why Use </a:t>
            </a:r>
            <a:r>
              <a:rPr lang="en" b="1"/>
              <a:t>done</a:t>
            </a:r>
            <a:r>
              <a:rPr lang="en"/>
              <a:t>?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06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thread may also miss the signal before waiting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85775" y="2494600"/>
            <a:ext cx="3651900" cy="248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*child(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"child: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"child: signal\n"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cond_signal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719150" y="1285600"/>
            <a:ext cx="4320600" cy="369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(&amp;p,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child,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wait to be 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signalled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cond_wait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(&amp;c, &amp;m);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(&amp;m);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"parent: end\n"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853700" y="3317575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376950" y="3688550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8704800" y="2107686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17C7-572C-5244-9F78-580E2F8C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AD20-7EE0-2A40-8FBF-C4AFDDB10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tricky to anticipate every possible interleaving of threads/processes</a:t>
            </a:r>
          </a:p>
          <a:p>
            <a:r>
              <a:rPr lang="en-US" dirty="0"/>
              <a:t>Err on the side of being overly restrictive (limit concurrency) until correctness is established</a:t>
            </a:r>
          </a:p>
          <a:p>
            <a:r>
              <a:rPr lang="en-US" dirty="0"/>
              <a:t>Then revisit concurrency to tighten/reduce the mutual exclusion, thereby increasing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067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many other ways of guaranteeing mutual exclusion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Semaphores combine the functionalities of a mutex and a condition variable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be shared across processes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8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- features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combination of an unsigned integer </a:t>
            </a:r>
            <a:r>
              <a:rPr lang="en" b="1" dirty="0"/>
              <a:t>x</a:t>
            </a:r>
            <a:r>
              <a:rPr lang="en" dirty="0"/>
              <a:t>, a lock, and a condition variable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int </a:t>
            </a:r>
            <a:r>
              <a:rPr lang="en" b="1" dirty="0" err="1"/>
              <a:t>sem_init</a:t>
            </a:r>
            <a:r>
              <a:rPr lang="en" b="1" dirty="0"/>
              <a:t>(</a:t>
            </a:r>
            <a:r>
              <a:rPr lang="en" b="1" dirty="0" err="1"/>
              <a:t>sem_t</a:t>
            </a:r>
            <a:r>
              <a:rPr lang="en" b="1" dirty="0"/>
              <a:t> *</a:t>
            </a:r>
            <a:r>
              <a:rPr lang="en" u="sng" dirty="0" err="1"/>
              <a:t>sem</a:t>
            </a:r>
            <a:r>
              <a:rPr lang="en" b="1" dirty="0"/>
              <a:t>, int</a:t>
            </a:r>
            <a:r>
              <a:rPr lang="en" dirty="0"/>
              <a:t> </a:t>
            </a:r>
            <a:r>
              <a:rPr lang="en" u="sng" dirty="0" err="1"/>
              <a:t>pshared</a:t>
            </a:r>
            <a:r>
              <a:rPr lang="en" b="1" dirty="0"/>
              <a:t>, unsigned int</a:t>
            </a:r>
            <a:r>
              <a:rPr lang="en" dirty="0"/>
              <a:t> </a:t>
            </a:r>
            <a:r>
              <a:rPr lang="en" u="sng" dirty="0"/>
              <a:t>value</a:t>
            </a:r>
            <a:r>
              <a:rPr lang="en" b="1" dirty="0"/>
              <a:t>)</a:t>
            </a:r>
            <a:r>
              <a:rPr lang="en" dirty="0"/>
              <a:t>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int </a:t>
            </a:r>
            <a:r>
              <a:rPr lang="en" b="1" dirty="0" err="1"/>
              <a:t>sem_wait</a:t>
            </a:r>
            <a:r>
              <a:rPr lang="en" b="1" dirty="0"/>
              <a:t>(</a:t>
            </a:r>
            <a:r>
              <a:rPr lang="en" b="1" dirty="0" err="1"/>
              <a:t>sem_t</a:t>
            </a:r>
            <a:r>
              <a:rPr lang="en" b="1" dirty="0"/>
              <a:t> *</a:t>
            </a:r>
            <a:r>
              <a:rPr lang="en" u="sng" dirty="0" err="1"/>
              <a:t>sem</a:t>
            </a:r>
            <a:r>
              <a:rPr lang="en" b="1" dirty="0"/>
              <a:t>);</a:t>
            </a: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int </a:t>
            </a:r>
            <a:r>
              <a:rPr lang="en" b="1" dirty="0" err="1"/>
              <a:t>sem_post</a:t>
            </a:r>
            <a:r>
              <a:rPr lang="en" b="1" dirty="0"/>
              <a:t>(</a:t>
            </a:r>
            <a:r>
              <a:rPr lang="en" b="1" dirty="0" err="1"/>
              <a:t>sem_t</a:t>
            </a:r>
            <a:r>
              <a:rPr lang="en" b="1" dirty="0"/>
              <a:t> *</a:t>
            </a:r>
            <a:r>
              <a:rPr lang="en" u="sng" dirty="0" err="1"/>
              <a:t>sem</a:t>
            </a:r>
            <a:r>
              <a:rPr lang="en" b="1" dirty="0"/>
              <a:t>);</a:t>
            </a:r>
            <a:endParaRPr dirty="0"/>
          </a:p>
        </p:txBody>
      </p:sp>
      <p:sp>
        <p:nvSpPr>
          <p:cNvPr id="111" name="Google Shape;111;p22"/>
          <p:cNvSpPr txBox="1"/>
          <p:nvPr/>
        </p:nvSpPr>
        <p:spPr>
          <a:xfrm>
            <a:off x="911050" y="2037625"/>
            <a:ext cx="3780600" cy="4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value;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2"/>
          <p:cNvSpPr txBox="1"/>
          <p:nvPr/>
        </p:nvSpPr>
        <p:spPr>
          <a:xfrm>
            <a:off x="911050" y="2932375"/>
            <a:ext cx="3780600" cy="1015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x--;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2"/>
          <p:cNvSpPr txBox="1"/>
          <p:nvPr/>
        </p:nvSpPr>
        <p:spPr>
          <a:xfrm>
            <a:off x="911050" y="4491700"/>
            <a:ext cx="3780600" cy="4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x++;</a:t>
            </a:r>
            <a:endParaRPr sz="1200" dirty="0"/>
          </a:p>
        </p:txBody>
      </p:sp>
      <p:sp>
        <p:nvSpPr>
          <p:cNvPr id="114" name="Google Shape;114;p22"/>
          <p:cNvSpPr txBox="1"/>
          <p:nvPr/>
        </p:nvSpPr>
        <p:spPr>
          <a:xfrm>
            <a:off x="6120775" y="3163250"/>
            <a:ext cx="2711400" cy="16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x</a:t>
            </a:r>
            <a:r>
              <a:rPr lang="en" dirty="0"/>
              <a:t> is automatically protected by locking, and </a:t>
            </a:r>
            <a:r>
              <a:rPr lang="en" b="1" dirty="0"/>
              <a:t>wait() </a:t>
            </a:r>
            <a:r>
              <a:rPr lang="en" dirty="0"/>
              <a:t>is automatically managed with mechanisms similar to condition variable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92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1811</Words>
  <Application>Microsoft Macintosh PowerPoint</Application>
  <PresentationFormat>On-screen Show (16:9)</PresentationFormat>
  <Paragraphs>256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Roboto Mono</vt:lpstr>
      <vt:lpstr>Courier New</vt:lpstr>
      <vt:lpstr>Simple Light</vt:lpstr>
      <vt:lpstr>PowerPoint Presentation</vt:lpstr>
      <vt:lpstr>Example: joining</vt:lpstr>
      <vt:lpstr>Joining - Spin Lock</vt:lpstr>
      <vt:lpstr>Joining - Condition Variable</vt:lpstr>
      <vt:lpstr>Joining - Why Use Lock?</vt:lpstr>
      <vt:lpstr>Joining - Why Use done?</vt:lpstr>
      <vt:lpstr>Lessons Learned?</vt:lpstr>
      <vt:lpstr>Semaphore</vt:lpstr>
      <vt:lpstr>Semaphore - features</vt:lpstr>
      <vt:lpstr>Semaphore - replacing mutex</vt:lpstr>
      <vt:lpstr>Semaphore - replacing condition variable</vt:lpstr>
      <vt:lpstr>Semaphore - throttling</vt:lpstr>
      <vt:lpstr>Example: Producer-Consumer</vt:lpstr>
      <vt:lpstr>Producer-Consumer Challenges</vt:lpstr>
      <vt:lpstr>Producer-Consumer Solutions</vt:lpstr>
      <vt:lpstr>Locking - Fine and Coarse Grained</vt:lpstr>
      <vt:lpstr>Advantages of Fine Grained Locks</vt:lpstr>
      <vt:lpstr>Example - Concurrent Array</vt:lpstr>
      <vt:lpstr>Example - Concurrent Array</vt:lpstr>
      <vt:lpstr>Example - Concurrent Array</vt:lpstr>
      <vt:lpstr>Example - Concurrent Array</vt:lpstr>
      <vt:lpstr>Example - Concurrent Array</vt:lpstr>
      <vt:lpstr>Example - Concurrent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Riley, Jai</cp:lastModifiedBy>
  <cp:revision>8</cp:revision>
  <dcterms:modified xsi:type="dcterms:W3CDTF">2023-10-20T19:12:10Z</dcterms:modified>
</cp:coreProperties>
</file>