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79" r:id="rId3"/>
    <p:sldId id="261" r:id="rId4"/>
    <p:sldId id="260" r:id="rId5"/>
    <p:sldId id="278" r:id="rId6"/>
    <p:sldId id="280" r:id="rId7"/>
    <p:sldId id="281" r:id="rId8"/>
    <p:sldId id="282" r:id="rId9"/>
    <p:sldId id="283" r:id="rId10"/>
    <p:sldId id="284" r:id="rId11"/>
    <p:sldId id="285" r:id="rId12"/>
    <p:sldId id="286" r:id="rId13"/>
    <p:sldId id="287" r:id="rId14"/>
    <p:sldId id="288" r:id="rId15"/>
    <p:sldId id="290" r:id="rId16"/>
    <p:sldId id="289"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4"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4965F-8011-4954-BBA4-FB39B85873E6}" type="datetimeFigureOut">
              <a:rPr lang="en-US" smtClean="0"/>
              <a:t>3/16/2018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67F76-54B8-47A9-8F60-06AF6FBCBCEA}" type="slidenum">
              <a:rPr lang="en-US" smtClean="0"/>
              <a:t>‹#›</a:t>
            </a:fld>
            <a:endParaRPr lang="en-US"/>
          </a:p>
        </p:txBody>
      </p:sp>
    </p:spTree>
    <p:extLst>
      <p:ext uri="{BB962C8B-B14F-4D97-AF65-F5344CB8AC3E}">
        <p14:creationId xmlns:p14="http://schemas.microsoft.com/office/powerpoint/2010/main" val="3439685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most important arguments in </a:t>
            </a:r>
            <a:r>
              <a:rPr lang="en-US" sz="1200" b="0" i="0" kern="1200" dirty="0" err="1">
                <a:solidFill>
                  <a:schemeClr val="tx1"/>
                </a:solidFill>
                <a:effectLst/>
                <a:latin typeface="+mn-lt"/>
                <a:ea typeface="+mn-ea"/>
                <a:cs typeface="+mn-cs"/>
              </a:rPr>
              <a:t>RandomizedSearchCV</a:t>
            </a:r>
            <a:r>
              <a:rPr lang="en-US" sz="1200" b="0" i="0" kern="1200" dirty="0">
                <a:solidFill>
                  <a:schemeClr val="tx1"/>
                </a:solidFill>
                <a:effectLst/>
                <a:latin typeface="+mn-lt"/>
                <a:ea typeface="+mn-ea"/>
                <a:cs typeface="+mn-cs"/>
              </a:rPr>
              <a:t> are </a:t>
            </a:r>
            <a:r>
              <a:rPr lang="en-US" sz="1200" b="0" i="0" kern="1200" dirty="0" err="1">
                <a:solidFill>
                  <a:schemeClr val="tx1"/>
                </a:solidFill>
                <a:effectLst/>
                <a:latin typeface="+mn-lt"/>
                <a:ea typeface="+mn-ea"/>
                <a:cs typeface="+mn-cs"/>
              </a:rPr>
              <a:t>n_iter</a:t>
            </a:r>
            <a:r>
              <a:rPr lang="en-US" sz="1200" b="0" i="0" kern="1200" dirty="0">
                <a:solidFill>
                  <a:schemeClr val="tx1"/>
                </a:solidFill>
                <a:effectLst/>
                <a:latin typeface="+mn-lt"/>
                <a:ea typeface="+mn-ea"/>
                <a:cs typeface="+mn-cs"/>
              </a:rPr>
              <a:t>, which controls the number of different combinations to try, and cv which is the number of folds to use for cross validation (we use 20 and 5 respectively). More iterations will cover a wider search space and more cv folds reduces the chances of overfitting, but raising each will increase the run time. Machine learning is a field of trade-offs, and performance vs time is one of the most fundamental.</a:t>
            </a:r>
            <a:endParaRPr lang="en-US" dirty="0"/>
          </a:p>
        </p:txBody>
      </p:sp>
      <p:sp>
        <p:nvSpPr>
          <p:cNvPr id="4" name="Slide Number Placeholder 3"/>
          <p:cNvSpPr>
            <a:spLocks noGrp="1"/>
          </p:cNvSpPr>
          <p:nvPr>
            <p:ph type="sldNum" sz="quarter" idx="10"/>
          </p:nvPr>
        </p:nvSpPr>
        <p:spPr/>
        <p:txBody>
          <a:bodyPr/>
          <a:lstStyle/>
          <a:p>
            <a:fld id="{EBD67F76-54B8-47A9-8F60-06AF6FBCBCEA}" type="slidenum">
              <a:rPr lang="en-US" smtClean="0"/>
              <a:t>41</a:t>
            </a:fld>
            <a:endParaRPr lang="en-US"/>
          </a:p>
        </p:txBody>
      </p:sp>
    </p:spTree>
    <p:extLst>
      <p:ext uri="{BB962C8B-B14F-4D97-AF65-F5344CB8AC3E}">
        <p14:creationId xmlns:p14="http://schemas.microsoft.com/office/powerpoint/2010/main" val="1058789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680C-1AB9-4845-9C38-2A2E436383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1A8E-7356-412D-9A33-5C9558D811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6B9EDD-B3B8-4874-84F7-3D6CA77FF0B2}"/>
              </a:ext>
            </a:extLst>
          </p:cNvPr>
          <p:cNvSpPr>
            <a:spLocks noGrp="1"/>
          </p:cNvSpPr>
          <p:nvPr>
            <p:ph type="dt" sz="half" idx="10"/>
          </p:nvPr>
        </p:nvSpPr>
        <p:spPr/>
        <p:txBody>
          <a:bodyPr/>
          <a:lstStyle/>
          <a:p>
            <a:fld id="{189A3B81-3C2D-4D8A-97BB-57F94F5785B8}" type="datetimeFigureOut">
              <a:rPr lang="en-US" smtClean="0"/>
              <a:t>3/16/2018</a:t>
            </a:fld>
            <a:endParaRPr lang="en-US"/>
          </a:p>
        </p:txBody>
      </p:sp>
      <p:sp>
        <p:nvSpPr>
          <p:cNvPr id="5" name="Footer Placeholder 4">
            <a:extLst>
              <a:ext uri="{FF2B5EF4-FFF2-40B4-BE49-F238E27FC236}">
                <a16:creationId xmlns:a16="http://schemas.microsoft.com/office/drawing/2014/main" id="{1FF6CB70-242A-41FF-9463-173F5F152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D6479A-71AF-40DF-BA0A-95F8D6B73E1F}"/>
              </a:ext>
            </a:extLst>
          </p:cNvPr>
          <p:cNvSpPr>
            <a:spLocks noGrp="1"/>
          </p:cNvSpPr>
          <p:nvPr>
            <p:ph type="sldNum" sz="quarter" idx="12"/>
          </p:nvPr>
        </p:nvSpPr>
        <p:spPr/>
        <p:txBody>
          <a:bodyPr/>
          <a:lstStyle/>
          <a:p>
            <a:fld id="{35D69711-770C-4087-AFE6-3FEC10899BEE}" type="slidenum">
              <a:rPr lang="en-US" smtClean="0"/>
              <a:t>‹#›</a:t>
            </a:fld>
            <a:endParaRPr lang="en-US"/>
          </a:p>
        </p:txBody>
      </p:sp>
    </p:spTree>
    <p:extLst>
      <p:ext uri="{BB962C8B-B14F-4D97-AF65-F5344CB8AC3E}">
        <p14:creationId xmlns:p14="http://schemas.microsoft.com/office/powerpoint/2010/main" val="1257846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FA27B-E698-4CF3-AF7F-0CA8F2EAD3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06EFEC-7F02-4476-AE89-8B8A7A98275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D6107-0901-4297-8676-F32ECDF33B1D}"/>
              </a:ext>
            </a:extLst>
          </p:cNvPr>
          <p:cNvSpPr>
            <a:spLocks noGrp="1"/>
          </p:cNvSpPr>
          <p:nvPr>
            <p:ph type="dt" sz="half" idx="10"/>
          </p:nvPr>
        </p:nvSpPr>
        <p:spPr/>
        <p:txBody>
          <a:bodyPr/>
          <a:lstStyle/>
          <a:p>
            <a:fld id="{189A3B81-3C2D-4D8A-97BB-57F94F5785B8}" type="datetimeFigureOut">
              <a:rPr lang="en-US" smtClean="0"/>
              <a:t>3/16/2018</a:t>
            </a:fld>
            <a:endParaRPr lang="en-US"/>
          </a:p>
        </p:txBody>
      </p:sp>
      <p:sp>
        <p:nvSpPr>
          <p:cNvPr id="5" name="Footer Placeholder 4">
            <a:extLst>
              <a:ext uri="{FF2B5EF4-FFF2-40B4-BE49-F238E27FC236}">
                <a16:creationId xmlns:a16="http://schemas.microsoft.com/office/drawing/2014/main" id="{80785849-4919-4BA9-B9A1-84A8EC7D7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7EA84-FC67-4ACF-988A-3D62760A2DA2}"/>
              </a:ext>
            </a:extLst>
          </p:cNvPr>
          <p:cNvSpPr>
            <a:spLocks noGrp="1"/>
          </p:cNvSpPr>
          <p:nvPr>
            <p:ph type="sldNum" sz="quarter" idx="12"/>
          </p:nvPr>
        </p:nvSpPr>
        <p:spPr/>
        <p:txBody>
          <a:bodyPr/>
          <a:lstStyle/>
          <a:p>
            <a:fld id="{35D69711-770C-4087-AFE6-3FEC10899BEE}" type="slidenum">
              <a:rPr lang="en-US" smtClean="0"/>
              <a:t>‹#›</a:t>
            </a:fld>
            <a:endParaRPr lang="en-US"/>
          </a:p>
        </p:txBody>
      </p:sp>
    </p:spTree>
    <p:extLst>
      <p:ext uri="{BB962C8B-B14F-4D97-AF65-F5344CB8AC3E}">
        <p14:creationId xmlns:p14="http://schemas.microsoft.com/office/powerpoint/2010/main" val="270747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966A8A-8A65-4A92-A804-5720DEAD2C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CEB328-C80C-443D-BCF2-0F7C547C718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E77DAC-42B6-478C-9B0C-95F587C98D61}"/>
              </a:ext>
            </a:extLst>
          </p:cNvPr>
          <p:cNvSpPr>
            <a:spLocks noGrp="1"/>
          </p:cNvSpPr>
          <p:nvPr>
            <p:ph type="dt" sz="half" idx="10"/>
          </p:nvPr>
        </p:nvSpPr>
        <p:spPr/>
        <p:txBody>
          <a:bodyPr/>
          <a:lstStyle/>
          <a:p>
            <a:fld id="{189A3B81-3C2D-4D8A-97BB-57F94F5785B8}" type="datetimeFigureOut">
              <a:rPr lang="en-US" smtClean="0"/>
              <a:t>3/16/2018</a:t>
            </a:fld>
            <a:endParaRPr lang="en-US"/>
          </a:p>
        </p:txBody>
      </p:sp>
      <p:sp>
        <p:nvSpPr>
          <p:cNvPr id="5" name="Footer Placeholder 4">
            <a:extLst>
              <a:ext uri="{FF2B5EF4-FFF2-40B4-BE49-F238E27FC236}">
                <a16:creationId xmlns:a16="http://schemas.microsoft.com/office/drawing/2014/main" id="{191B73DB-0E7B-4F92-AE64-513B8D785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4A31B3-3F69-472C-8BF0-95E9CAB66D51}"/>
              </a:ext>
            </a:extLst>
          </p:cNvPr>
          <p:cNvSpPr>
            <a:spLocks noGrp="1"/>
          </p:cNvSpPr>
          <p:nvPr>
            <p:ph type="sldNum" sz="quarter" idx="12"/>
          </p:nvPr>
        </p:nvSpPr>
        <p:spPr/>
        <p:txBody>
          <a:bodyPr/>
          <a:lstStyle/>
          <a:p>
            <a:fld id="{35D69711-770C-4087-AFE6-3FEC10899BEE}" type="slidenum">
              <a:rPr lang="en-US" smtClean="0"/>
              <a:t>‹#›</a:t>
            </a:fld>
            <a:endParaRPr lang="en-US"/>
          </a:p>
        </p:txBody>
      </p:sp>
    </p:spTree>
    <p:extLst>
      <p:ext uri="{BB962C8B-B14F-4D97-AF65-F5344CB8AC3E}">
        <p14:creationId xmlns:p14="http://schemas.microsoft.com/office/powerpoint/2010/main" val="979286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6533-9AB7-4910-AC3B-E49E0A4BD0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A219D-6A1A-461B-896E-22231284A59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C0AE0-032B-4C2C-B39E-30ACF12B076F}"/>
              </a:ext>
            </a:extLst>
          </p:cNvPr>
          <p:cNvSpPr>
            <a:spLocks noGrp="1"/>
          </p:cNvSpPr>
          <p:nvPr>
            <p:ph type="dt" sz="half" idx="10"/>
          </p:nvPr>
        </p:nvSpPr>
        <p:spPr/>
        <p:txBody>
          <a:bodyPr/>
          <a:lstStyle/>
          <a:p>
            <a:fld id="{189A3B81-3C2D-4D8A-97BB-57F94F5785B8}" type="datetimeFigureOut">
              <a:rPr lang="en-US" smtClean="0"/>
              <a:t>3/16/2018</a:t>
            </a:fld>
            <a:endParaRPr lang="en-US"/>
          </a:p>
        </p:txBody>
      </p:sp>
      <p:sp>
        <p:nvSpPr>
          <p:cNvPr id="5" name="Footer Placeholder 4">
            <a:extLst>
              <a:ext uri="{FF2B5EF4-FFF2-40B4-BE49-F238E27FC236}">
                <a16:creationId xmlns:a16="http://schemas.microsoft.com/office/drawing/2014/main" id="{BC0B8DFF-0AD0-40EA-86A7-8CF6A259F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CFEC7D-3C9D-45D2-8586-BB9C2E5CF978}"/>
              </a:ext>
            </a:extLst>
          </p:cNvPr>
          <p:cNvSpPr>
            <a:spLocks noGrp="1"/>
          </p:cNvSpPr>
          <p:nvPr>
            <p:ph type="sldNum" sz="quarter" idx="12"/>
          </p:nvPr>
        </p:nvSpPr>
        <p:spPr/>
        <p:txBody>
          <a:bodyPr/>
          <a:lstStyle/>
          <a:p>
            <a:fld id="{35D69711-770C-4087-AFE6-3FEC10899BEE}" type="slidenum">
              <a:rPr lang="en-US" smtClean="0"/>
              <a:t>‹#›</a:t>
            </a:fld>
            <a:endParaRPr lang="en-US"/>
          </a:p>
        </p:txBody>
      </p:sp>
    </p:spTree>
    <p:extLst>
      <p:ext uri="{BB962C8B-B14F-4D97-AF65-F5344CB8AC3E}">
        <p14:creationId xmlns:p14="http://schemas.microsoft.com/office/powerpoint/2010/main" val="349248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82C33-27CF-479E-AE23-C25A8B85C3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7B815C-AED1-471B-ADEA-2F4155CABE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C59FF0-6C59-40C6-82A3-B338165A427C}"/>
              </a:ext>
            </a:extLst>
          </p:cNvPr>
          <p:cNvSpPr>
            <a:spLocks noGrp="1"/>
          </p:cNvSpPr>
          <p:nvPr>
            <p:ph type="dt" sz="half" idx="10"/>
          </p:nvPr>
        </p:nvSpPr>
        <p:spPr/>
        <p:txBody>
          <a:bodyPr/>
          <a:lstStyle/>
          <a:p>
            <a:fld id="{189A3B81-3C2D-4D8A-97BB-57F94F5785B8}" type="datetimeFigureOut">
              <a:rPr lang="en-US" smtClean="0"/>
              <a:t>3/16/2018</a:t>
            </a:fld>
            <a:endParaRPr lang="en-US"/>
          </a:p>
        </p:txBody>
      </p:sp>
      <p:sp>
        <p:nvSpPr>
          <p:cNvPr id="5" name="Footer Placeholder 4">
            <a:extLst>
              <a:ext uri="{FF2B5EF4-FFF2-40B4-BE49-F238E27FC236}">
                <a16:creationId xmlns:a16="http://schemas.microsoft.com/office/drawing/2014/main" id="{BF156060-6AF6-4578-9D42-86F721982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ECBBD-2D83-440E-9040-3BA759503FAC}"/>
              </a:ext>
            </a:extLst>
          </p:cNvPr>
          <p:cNvSpPr>
            <a:spLocks noGrp="1"/>
          </p:cNvSpPr>
          <p:nvPr>
            <p:ph type="sldNum" sz="quarter" idx="12"/>
          </p:nvPr>
        </p:nvSpPr>
        <p:spPr/>
        <p:txBody>
          <a:bodyPr/>
          <a:lstStyle/>
          <a:p>
            <a:fld id="{35D69711-770C-4087-AFE6-3FEC10899BEE}" type="slidenum">
              <a:rPr lang="en-US" smtClean="0"/>
              <a:t>‹#›</a:t>
            </a:fld>
            <a:endParaRPr lang="en-US"/>
          </a:p>
        </p:txBody>
      </p:sp>
    </p:spTree>
    <p:extLst>
      <p:ext uri="{BB962C8B-B14F-4D97-AF65-F5344CB8AC3E}">
        <p14:creationId xmlns:p14="http://schemas.microsoft.com/office/powerpoint/2010/main" val="1914363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3B18-DE75-4965-9103-1CE48CA063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74C8AC-63AC-4B9D-ADD6-F56EAF4A276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4C1945-0355-41B7-B474-8FCC58478E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0D9956-AC1B-4758-AFB8-A26300E723F2}"/>
              </a:ext>
            </a:extLst>
          </p:cNvPr>
          <p:cNvSpPr>
            <a:spLocks noGrp="1"/>
          </p:cNvSpPr>
          <p:nvPr>
            <p:ph type="dt" sz="half" idx="10"/>
          </p:nvPr>
        </p:nvSpPr>
        <p:spPr/>
        <p:txBody>
          <a:bodyPr/>
          <a:lstStyle/>
          <a:p>
            <a:fld id="{189A3B81-3C2D-4D8A-97BB-57F94F5785B8}" type="datetimeFigureOut">
              <a:rPr lang="en-US" smtClean="0"/>
              <a:t>3/16/2018</a:t>
            </a:fld>
            <a:endParaRPr lang="en-US"/>
          </a:p>
        </p:txBody>
      </p:sp>
      <p:sp>
        <p:nvSpPr>
          <p:cNvPr id="6" name="Footer Placeholder 5">
            <a:extLst>
              <a:ext uri="{FF2B5EF4-FFF2-40B4-BE49-F238E27FC236}">
                <a16:creationId xmlns:a16="http://schemas.microsoft.com/office/drawing/2014/main" id="{A247F925-D003-42E1-B4AB-140679EC88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457596-FB9C-4033-91B1-2B5D0C88F20B}"/>
              </a:ext>
            </a:extLst>
          </p:cNvPr>
          <p:cNvSpPr>
            <a:spLocks noGrp="1"/>
          </p:cNvSpPr>
          <p:nvPr>
            <p:ph type="sldNum" sz="quarter" idx="12"/>
          </p:nvPr>
        </p:nvSpPr>
        <p:spPr/>
        <p:txBody>
          <a:bodyPr/>
          <a:lstStyle/>
          <a:p>
            <a:fld id="{35D69711-770C-4087-AFE6-3FEC10899BEE}" type="slidenum">
              <a:rPr lang="en-US" smtClean="0"/>
              <a:t>‹#›</a:t>
            </a:fld>
            <a:endParaRPr lang="en-US"/>
          </a:p>
        </p:txBody>
      </p:sp>
    </p:spTree>
    <p:extLst>
      <p:ext uri="{BB962C8B-B14F-4D97-AF65-F5344CB8AC3E}">
        <p14:creationId xmlns:p14="http://schemas.microsoft.com/office/powerpoint/2010/main" val="1544489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7034E-DAA1-4F73-99F5-789A48362A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67C705-3299-450B-BF47-422472AC3B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AF188D-FF22-42CD-B499-5BCC560276B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B2C6AE-A4BF-414C-A9FA-CD1CF1A933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4FD3742-2F14-4A9C-9934-DAF472E028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9C16AF-0B5F-4049-8C05-DB6D24B74F47}"/>
              </a:ext>
            </a:extLst>
          </p:cNvPr>
          <p:cNvSpPr>
            <a:spLocks noGrp="1"/>
          </p:cNvSpPr>
          <p:nvPr>
            <p:ph type="dt" sz="half" idx="10"/>
          </p:nvPr>
        </p:nvSpPr>
        <p:spPr/>
        <p:txBody>
          <a:bodyPr/>
          <a:lstStyle/>
          <a:p>
            <a:fld id="{189A3B81-3C2D-4D8A-97BB-57F94F5785B8}" type="datetimeFigureOut">
              <a:rPr lang="en-US" smtClean="0"/>
              <a:t>3/16/2018</a:t>
            </a:fld>
            <a:endParaRPr lang="en-US"/>
          </a:p>
        </p:txBody>
      </p:sp>
      <p:sp>
        <p:nvSpPr>
          <p:cNvPr id="8" name="Footer Placeholder 7">
            <a:extLst>
              <a:ext uri="{FF2B5EF4-FFF2-40B4-BE49-F238E27FC236}">
                <a16:creationId xmlns:a16="http://schemas.microsoft.com/office/drawing/2014/main" id="{4AF15597-6D88-466E-B724-E577857EF0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E972D6-2531-4FC4-8594-E21331609EF7}"/>
              </a:ext>
            </a:extLst>
          </p:cNvPr>
          <p:cNvSpPr>
            <a:spLocks noGrp="1"/>
          </p:cNvSpPr>
          <p:nvPr>
            <p:ph type="sldNum" sz="quarter" idx="12"/>
          </p:nvPr>
        </p:nvSpPr>
        <p:spPr/>
        <p:txBody>
          <a:bodyPr/>
          <a:lstStyle/>
          <a:p>
            <a:fld id="{35D69711-770C-4087-AFE6-3FEC10899BEE}" type="slidenum">
              <a:rPr lang="en-US" smtClean="0"/>
              <a:t>‹#›</a:t>
            </a:fld>
            <a:endParaRPr lang="en-US"/>
          </a:p>
        </p:txBody>
      </p:sp>
    </p:spTree>
    <p:extLst>
      <p:ext uri="{BB962C8B-B14F-4D97-AF65-F5344CB8AC3E}">
        <p14:creationId xmlns:p14="http://schemas.microsoft.com/office/powerpoint/2010/main" val="3867200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287E-1C7F-40AA-AF76-CC0BE23879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9587D9-B969-449E-92B3-4C1FA9A59E7D}"/>
              </a:ext>
            </a:extLst>
          </p:cNvPr>
          <p:cNvSpPr>
            <a:spLocks noGrp="1"/>
          </p:cNvSpPr>
          <p:nvPr>
            <p:ph type="dt" sz="half" idx="10"/>
          </p:nvPr>
        </p:nvSpPr>
        <p:spPr/>
        <p:txBody>
          <a:bodyPr/>
          <a:lstStyle/>
          <a:p>
            <a:fld id="{189A3B81-3C2D-4D8A-97BB-57F94F5785B8}" type="datetimeFigureOut">
              <a:rPr lang="en-US" smtClean="0"/>
              <a:t>3/16/2018</a:t>
            </a:fld>
            <a:endParaRPr lang="en-US"/>
          </a:p>
        </p:txBody>
      </p:sp>
      <p:sp>
        <p:nvSpPr>
          <p:cNvPr id="4" name="Footer Placeholder 3">
            <a:extLst>
              <a:ext uri="{FF2B5EF4-FFF2-40B4-BE49-F238E27FC236}">
                <a16:creationId xmlns:a16="http://schemas.microsoft.com/office/drawing/2014/main" id="{F69064DF-6279-45D0-8E03-2E9AAF4346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F0810C-E2EE-4802-A0CB-19AFA7928737}"/>
              </a:ext>
            </a:extLst>
          </p:cNvPr>
          <p:cNvSpPr>
            <a:spLocks noGrp="1"/>
          </p:cNvSpPr>
          <p:nvPr>
            <p:ph type="sldNum" sz="quarter" idx="12"/>
          </p:nvPr>
        </p:nvSpPr>
        <p:spPr/>
        <p:txBody>
          <a:bodyPr/>
          <a:lstStyle/>
          <a:p>
            <a:fld id="{35D69711-770C-4087-AFE6-3FEC10899BEE}" type="slidenum">
              <a:rPr lang="en-US" smtClean="0"/>
              <a:t>‹#›</a:t>
            </a:fld>
            <a:endParaRPr lang="en-US"/>
          </a:p>
        </p:txBody>
      </p:sp>
    </p:spTree>
    <p:extLst>
      <p:ext uri="{BB962C8B-B14F-4D97-AF65-F5344CB8AC3E}">
        <p14:creationId xmlns:p14="http://schemas.microsoft.com/office/powerpoint/2010/main" val="3304498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E369FD-10C7-44F1-9E42-754ED69DB79C}"/>
              </a:ext>
            </a:extLst>
          </p:cNvPr>
          <p:cNvSpPr>
            <a:spLocks noGrp="1"/>
          </p:cNvSpPr>
          <p:nvPr>
            <p:ph type="dt" sz="half" idx="10"/>
          </p:nvPr>
        </p:nvSpPr>
        <p:spPr/>
        <p:txBody>
          <a:bodyPr/>
          <a:lstStyle/>
          <a:p>
            <a:fld id="{189A3B81-3C2D-4D8A-97BB-57F94F5785B8}" type="datetimeFigureOut">
              <a:rPr lang="en-US" smtClean="0"/>
              <a:t>3/16/2018</a:t>
            </a:fld>
            <a:endParaRPr lang="en-US"/>
          </a:p>
        </p:txBody>
      </p:sp>
      <p:sp>
        <p:nvSpPr>
          <p:cNvPr id="3" name="Footer Placeholder 2">
            <a:extLst>
              <a:ext uri="{FF2B5EF4-FFF2-40B4-BE49-F238E27FC236}">
                <a16:creationId xmlns:a16="http://schemas.microsoft.com/office/drawing/2014/main" id="{FAE1F0D1-6FAB-4CD3-9AAC-1A190F72F3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5D0EB2-7255-4B53-9775-D8941ABFA929}"/>
              </a:ext>
            </a:extLst>
          </p:cNvPr>
          <p:cNvSpPr>
            <a:spLocks noGrp="1"/>
          </p:cNvSpPr>
          <p:nvPr>
            <p:ph type="sldNum" sz="quarter" idx="12"/>
          </p:nvPr>
        </p:nvSpPr>
        <p:spPr/>
        <p:txBody>
          <a:bodyPr/>
          <a:lstStyle/>
          <a:p>
            <a:fld id="{35D69711-770C-4087-AFE6-3FEC10899BEE}" type="slidenum">
              <a:rPr lang="en-US" smtClean="0"/>
              <a:t>‹#›</a:t>
            </a:fld>
            <a:endParaRPr lang="en-US"/>
          </a:p>
        </p:txBody>
      </p:sp>
    </p:spTree>
    <p:extLst>
      <p:ext uri="{BB962C8B-B14F-4D97-AF65-F5344CB8AC3E}">
        <p14:creationId xmlns:p14="http://schemas.microsoft.com/office/powerpoint/2010/main" val="249283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5426B-26A1-4AB5-91E3-EFF84B2C72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20C76C-F93B-483D-8F7D-8BD3B8134A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D77A60-7857-40C4-8391-0269CB2A7F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3269BE-AB70-4539-B426-AC14822C74BE}"/>
              </a:ext>
            </a:extLst>
          </p:cNvPr>
          <p:cNvSpPr>
            <a:spLocks noGrp="1"/>
          </p:cNvSpPr>
          <p:nvPr>
            <p:ph type="dt" sz="half" idx="10"/>
          </p:nvPr>
        </p:nvSpPr>
        <p:spPr/>
        <p:txBody>
          <a:bodyPr/>
          <a:lstStyle/>
          <a:p>
            <a:fld id="{189A3B81-3C2D-4D8A-97BB-57F94F5785B8}" type="datetimeFigureOut">
              <a:rPr lang="en-US" smtClean="0"/>
              <a:t>3/16/2018</a:t>
            </a:fld>
            <a:endParaRPr lang="en-US"/>
          </a:p>
        </p:txBody>
      </p:sp>
      <p:sp>
        <p:nvSpPr>
          <p:cNvPr id="6" name="Footer Placeholder 5">
            <a:extLst>
              <a:ext uri="{FF2B5EF4-FFF2-40B4-BE49-F238E27FC236}">
                <a16:creationId xmlns:a16="http://schemas.microsoft.com/office/drawing/2014/main" id="{63F00826-6E9C-43A9-9C03-1E296FDC5E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123D58-7AEB-43F9-8ECA-8317B4999C39}"/>
              </a:ext>
            </a:extLst>
          </p:cNvPr>
          <p:cNvSpPr>
            <a:spLocks noGrp="1"/>
          </p:cNvSpPr>
          <p:nvPr>
            <p:ph type="sldNum" sz="quarter" idx="12"/>
          </p:nvPr>
        </p:nvSpPr>
        <p:spPr/>
        <p:txBody>
          <a:bodyPr/>
          <a:lstStyle/>
          <a:p>
            <a:fld id="{35D69711-770C-4087-AFE6-3FEC10899BEE}" type="slidenum">
              <a:rPr lang="en-US" smtClean="0"/>
              <a:t>‹#›</a:t>
            </a:fld>
            <a:endParaRPr lang="en-US"/>
          </a:p>
        </p:txBody>
      </p:sp>
    </p:spTree>
    <p:extLst>
      <p:ext uri="{BB962C8B-B14F-4D97-AF65-F5344CB8AC3E}">
        <p14:creationId xmlns:p14="http://schemas.microsoft.com/office/powerpoint/2010/main" val="195094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C913-F893-4FCC-A03A-FFDE316CC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046B81-12FE-4978-A64E-4F71D0D684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63D500-AC26-4129-9B1F-12E0F3673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15698C-0A26-4ECE-B5D1-8298780D82F2}"/>
              </a:ext>
            </a:extLst>
          </p:cNvPr>
          <p:cNvSpPr>
            <a:spLocks noGrp="1"/>
          </p:cNvSpPr>
          <p:nvPr>
            <p:ph type="dt" sz="half" idx="10"/>
          </p:nvPr>
        </p:nvSpPr>
        <p:spPr/>
        <p:txBody>
          <a:bodyPr/>
          <a:lstStyle/>
          <a:p>
            <a:fld id="{189A3B81-3C2D-4D8A-97BB-57F94F5785B8}" type="datetimeFigureOut">
              <a:rPr lang="en-US" smtClean="0"/>
              <a:t>3/16/2018</a:t>
            </a:fld>
            <a:endParaRPr lang="en-US"/>
          </a:p>
        </p:txBody>
      </p:sp>
      <p:sp>
        <p:nvSpPr>
          <p:cNvPr id="6" name="Footer Placeholder 5">
            <a:extLst>
              <a:ext uri="{FF2B5EF4-FFF2-40B4-BE49-F238E27FC236}">
                <a16:creationId xmlns:a16="http://schemas.microsoft.com/office/drawing/2014/main" id="{B3CE967E-76E6-40B9-B6C7-129C32BFA1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6A3CD6-0AD4-499D-8300-F9910E3698AA}"/>
              </a:ext>
            </a:extLst>
          </p:cNvPr>
          <p:cNvSpPr>
            <a:spLocks noGrp="1"/>
          </p:cNvSpPr>
          <p:nvPr>
            <p:ph type="sldNum" sz="quarter" idx="12"/>
          </p:nvPr>
        </p:nvSpPr>
        <p:spPr/>
        <p:txBody>
          <a:bodyPr/>
          <a:lstStyle/>
          <a:p>
            <a:fld id="{35D69711-770C-4087-AFE6-3FEC10899BEE}" type="slidenum">
              <a:rPr lang="en-US" smtClean="0"/>
              <a:t>‹#›</a:t>
            </a:fld>
            <a:endParaRPr lang="en-US"/>
          </a:p>
        </p:txBody>
      </p:sp>
    </p:spTree>
    <p:extLst>
      <p:ext uri="{BB962C8B-B14F-4D97-AF65-F5344CB8AC3E}">
        <p14:creationId xmlns:p14="http://schemas.microsoft.com/office/powerpoint/2010/main" val="197408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5198C5-A9AC-480F-9B30-2EA5516AE6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B09D88-671F-4C14-B2DD-648B776367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1CE79D-F09D-44D2-9BF4-F1F1676230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9A3B81-3C2D-4D8A-97BB-57F94F5785B8}" type="datetimeFigureOut">
              <a:rPr lang="en-US" smtClean="0"/>
              <a:t>3/16/2018</a:t>
            </a:fld>
            <a:endParaRPr lang="en-US"/>
          </a:p>
        </p:txBody>
      </p:sp>
      <p:sp>
        <p:nvSpPr>
          <p:cNvPr id="5" name="Footer Placeholder 4">
            <a:extLst>
              <a:ext uri="{FF2B5EF4-FFF2-40B4-BE49-F238E27FC236}">
                <a16:creationId xmlns:a16="http://schemas.microsoft.com/office/drawing/2014/main" id="{A369A9EC-2A99-439D-A893-CE5ACCD34A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BA5B6B-E203-42FF-8F77-989F6D28B0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D69711-770C-4087-AFE6-3FEC10899BEE}" type="slidenum">
              <a:rPr lang="en-US" smtClean="0"/>
              <a:t>‹#›</a:t>
            </a:fld>
            <a:endParaRPr lang="en-US"/>
          </a:p>
        </p:txBody>
      </p:sp>
    </p:spTree>
    <p:extLst>
      <p:ext uri="{BB962C8B-B14F-4D97-AF65-F5344CB8AC3E}">
        <p14:creationId xmlns:p14="http://schemas.microsoft.com/office/powerpoint/2010/main" val="3047169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FB80A1D2-6F9F-4016-930C-BFED52697F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34"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451CDBB9-1839-4716-85F6-68DADEE68E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D0E7CE61-61C7-4642-A52F-E247DDDDEA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38E8CFF8-9B22-4DF4-A72F-5780A3015A92}"/>
              </a:ext>
            </a:extLst>
          </p:cNvPr>
          <p:cNvSpPr>
            <a:spLocks noGrp="1"/>
          </p:cNvSpPr>
          <p:nvPr>
            <p:ph type="ctrTitle"/>
          </p:nvPr>
        </p:nvSpPr>
        <p:spPr>
          <a:xfrm>
            <a:off x="5138928" y="988741"/>
            <a:ext cx="6248416" cy="4880518"/>
          </a:xfrm>
          <a:noFill/>
          <a:ln>
            <a:noFill/>
          </a:ln>
        </p:spPr>
        <p:txBody>
          <a:bodyPr wrap="square" anchor="ctr">
            <a:normAutofit/>
          </a:bodyPr>
          <a:lstStyle/>
          <a:p>
            <a:pPr algn="l"/>
            <a:r>
              <a:rPr lang="en-IN" sz="4800">
                <a:solidFill>
                  <a:srgbClr val="FFFFFF"/>
                </a:solidFill>
              </a:rPr>
              <a:t>Assignment 2:</a:t>
            </a:r>
            <a:br>
              <a:rPr lang="en-IN" sz="4800">
                <a:solidFill>
                  <a:srgbClr val="FFFFFF"/>
                </a:solidFill>
              </a:rPr>
            </a:br>
            <a:r>
              <a:rPr lang="en-US" sz="4800">
                <a:solidFill>
                  <a:srgbClr val="FFFFFF"/>
                </a:solidFill>
              </a:rPr>
              <a:t>Machine learning with Energy datasets</a:t>
            </a:r>
          </a:p>
        </p:txBody>
      </p:sp>
      <p:sp>
        <p:nvSpPr>
          <p:cNvPr id="3" name="Subtitle 2">
            <a:extLst>
              <a:ext uri="{FF2B5EF4-FFF2-40B4-BE49-F238E27FC236}">
                <a16:creationId xmlns:a16="http://schemas.microsoft.com/office/drawing/2014/main" id="{3D4428E2-D8A1-4077-B36C-80E29B80DBCC}"/>
              </a:ext>
            </a:extLst>
          </p:cNvPr>
          <p:cNvSpPr>
            <a:spLocks noGrp="1"/>
          </p:cNvSpPr>
          <p:nvPr>
            <p:ph type="subTitle" idx="1"/>
          </p:nvPr>
        </p:nvSpPr>
        <p:spPr>
          <a:xfrm>
            <a:off x="1867700" y="2007220"/>
            <a:ext cx="2357553" cy="2843560"/>
          </a:xfrm>
        </p:spPr>
        <p:txBody>
          <a:bodyPr anchor="ctr">
            <a:normAutofit/>
          </a:bodyPr>
          <a:lstStyle/>
          <a:p>
            <a:pPr algn="r"/>
            <a:r>
              <a:rPr lang="en-IN">
                <a:solidFill>
                  <a:srgbClr val="FFFFFF"/>
                </a:solidFill>
              </a:rPr>
              <a:t>Team 10:</a:t>
            </a:r>
          </a:p>
          <a:p>
            <a:pPr algn="r"/>
            <a:r>
              <a:rPr lang="en-IN">
                <a:solidFill>
                  <a:srgbClr val="FFFFFF"/>
                </a:solidFill>
              </a:rPr>
              <a:t>Jai Soni</a:t>
            </a:r>
          </a:p>
          <a:p>
            <a:pPr algn="r"/>
            <a:r>
              <a:rPr lang="en-IN">
                <a:solidFill>
                  <a:srgbClr val="FFFFFF"/>
                </a:solidFill>
              </a:rPr>
              <a:t>Pramod Nagare</a:t>
            </a:r>
          </a:p>
          <a:p>
            <a:pPr algn="r"/>
            <a:r>
              <a:rPr lang="en-IN">
                <a:solidFill>
                  <a:srgbClr val="FFFFFF"/>
                </a:solidFill>
              </a:rPr>
              <a:t>Saurabh Kulkarni</a:t>
            </a:r>
            <a:endParaRPr lang="en-US">
              <a:solidFill>
                <a:srgbClr val="FFFFFF"/>
              </a:solidFill>
            </a:endParaRPr>
          </a:p>
        </p:txBody>
      </p:sp>
    </p:spTree>
    <p:extLst>
      <p:ext uri="{BB962C8B-B14F-4D97-AF65-F5344CB8AC3E}">
        <p14:creationId xmlns:p14="http://schemas.microsoft.com/office/powerpoint/2010/main" val="261304914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1FF9C-DCF4-4B98-9694-743E4CA0D5FB}"/>
              </a:ext>
            </a:extLst>
          </p:cNvPr>
          <p:cNvPicPr>
            <a:picLocks noChangeAspect="1"/>
          </p:cNvPicPr>
          <p:nvPr/>
        </p:nvPicPr>
        <p:blipFill rotWithShape="1">
          <a:blip r:embed="rId2"/>
          <a:srcRect r="6021" b="-2"/>
          <a:stretch/>
        </p:blipFill>
        <p:spPr>
          <a:xfrm>
            <a:off x="7373528" y="10"/>
            <a:ext cx="4635591" cy="6857990"/>
          </a:xfrm>
          <a:prstGeom prst="rect">
            <a:avLst/>
          </a:prstGeom>
          <a:effectLst/>
        </p:spPr>
      </p:pic>
      <p:sp>
        <p:nvSpPr>
          <p:cNvPr id="2" name="Title 1">
            <a:extLst>
              <a:ext uri="{FF2B5EF4-FFF2-40B4-BE49-F238E27FC236}">
                <a16:creationId xmlns:a16="http://schemas.microsoft.com/office/drawing/2014/main" id="{28153776-4DA4-4731-B90F-310F18DF1573}"/>
              </a:ext>
            </a:extLst>
          </p:cNvPr>
          <p:cNvSpPr>
            <a:spLocks noGrp="1"/>
          </p:cNvSpPr>
          <p:nvPr>
            <p:ph type="title"/>
          </p:nvPr>
        </p:nvSpPr>
        <p:spPr>
          <a:xfrm>
            <a:off x="648930" y="263506"/>
            <a:ext cx="6586491" cy="1676603"/>
          </a:xfrm>
        </p:spPr>
        <p:txBody>
          <a:bodyPr>
            <a:normAutofit/>
          </a:bodyPr>
          <a:lstStyle/>
          <a:p>
            <a:r>
              <a:rPr lang="en-IN" b="1" dirty="0"/>
              <a:t>High Correlation Analysis </a:t>
            </a:r>
            <a:br>
              <a:rPr lang="en-IN" b="1" dirty="0"/>
            </a:br>
            <a:r>
              <a:rPr lang="en-IN" b="1" dirty="0"/>
              <a:t>(&gt; 0.88)</a:t>
            </a:r>
            <a:endParaRPr lang="en-US" b="1" dirty="0"/>
          </a:p>
        </p:txBody>
      </p:sp>
      <p:sp>
        <p:nvSpPr>
          <p:cNvPr id="3" name="Content Placeholder 2">
            <a:extLst>
              <a:ext uri="{FF2B5EF4-FFF2-40B4-BE49-F238E27FC236}">
                <a16:creationId xmlns:a16="http://schemas.microsoft.com/office/drawing/2014/main" id="{7D65E60C-2DB5-42A3-9ACF-8E664E2E8358}"/>
              </a:ext>
            </a:extLst>
          </p:cNvPr>
          <p:cNvSpPr>
            <a:spLocks noGrp="1"/>
          </p:cNvSpPr>
          <p:nvPr>
            <p:ph idx="1"/>
          </p:nvPr>
        </p:nvSpPr>
        <p:spPr>
          <a:xfrm>
            <a:off x="648932" y="2058572"/>
            <a:ext cx="6586489" cy="3785419"/>
          </a:xfrm>
        </p:spPr>
        <p:txBody>
          <a:bodyPr>
            <a:normAutofit/>
          </a:bodyPr>
          <a:lstStyle/>
          <a:p>
            <a:r>
              <a:rPr lang="en-US" sz="2200" dirty="0"/>
              <a:t>rv1 and rv2 shows perfect correlation. And as derived in above observations, rv2 is redundant feature.</a:t>
            </a:r>
          </a:p>
          <a:p>
            <a:r>
              <a:rPr lang="en-US" sz="2200" dirty="0"/>
              <a:t>Feature T9 shows high correlation with T3, T4, T5, T7.</a:t>
            </a:r>
          </a:p>
          <a:p>
            <a:r>
              <a:rPr lang="en-US" sz="2200" dirty="0"/>
              <a:t>Thus T9 can be consider as a overhead in the dataset.</a:t>
            </a:r>
          </a:p>
          <a:p>
            <a:r>
              <a:rPr lang="en-US" sz="2200" dirty="0"/>
              <a:t>Similarly, T5 has a high correlation with the T9, T3 and T1 which thus acts added redundancy.</a:t>
            </a:r>
          </a:p>
          <a:p>
            <a:r>
              <a:rPr lang="en-US" sz="2200" dirty="0"/>
              <a:t>Also, we know T6 and </a:t>
            </a:r>
            <a:r>
              <a:rPr lang="en-US" sz="2200" dirty="0" err="1"/>
              <a:t>T_out</a:t>
            </a:r>
            <a:r>
              <a:rPr lang="en-US" sz="2200" dirty="0"/>
              <a:t> are exterior temperature features, and shows high degree of correlations.</a:t>
            </a:r>
          </a:p>
          <a:p>
            <a:r>
              <a:rPr lang="en-US" sz="2200" dirty="0"/>
              <a:t>We can get rid of either of the above two features to lower the data redundancy.</a:t>
            </a:r>
          </a:p>
        </p:txBody>
      </p:sp>
    </p:spTree>
    <p:extLst>
      <p:ext uri="{BB962C8B-B14F-4D97-AF65-F5344CB8AC3E}">
        <p14:creationId xmlns:p14="http://schemas.microsoft.com/office/powerpoint/2010/main" val="199662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253D-1E89-4F10-9431-0586B8F28872}"/>
              </a:ext>
            </a:extLst>
          </p:cNvPr>
          <p:cNvSpPr>
            <a:spLocks noGrp="1"/>
          </p:cNvSpPr>
          <p:nvPr>
            <p:ph type="title"/>
          </p:nvPr>
        </p:nvSpPr>
        <p:spPr>
          <a:xfrm>
            <a:off x="838200" y="200991"/>
            <a:ext cx="10515600" cy="960091"/>
          </a:xfrm>
        </p:spPr>
        <p:txBody>
          <a:bodyPr/>
          <a:lstStyle/>
          <a:p>
            <a:r>
              <a:rPr lang="en-IN" b="1" dirty="0"/>
              <a:t>Time series analysis</a:t>
            </a:r>
            <a:endParaRPr lang="en-US" b="1" dirty="0"/>
          </a:p>
        </p:txBody>
      </p:sp>
      <p:sp>
        <p:nvSpPr>
          <p:cNvPr id="3" name="Content Placeholder 2">
            <a:extLst>
              <a:ext uri="{FF2B5EF4-FFF2-40B4-BE49-F238E27FC236}">
                <a16:creationId xmlns:a16="http://schemas.microsoft.com/office/drawing/2014/main" id="{93528AB8-D2CA-4076-96D2-EDBBC95E23C1}"/>
              </a:ext>
            </a:extLst>
          </p:cNvPr>
          <p:cNvSpPr>
            <a:spLocks noGrp="1"/>
          </p:cNvSpPr>
          <p:nvPr>
            <p:ph idx="1"/>
          </p:nvPr>
        </p:nvSpPr>
        <p:spPr>
          <a:xfrm>
            <a:off x="838200" y="1391478"/>
            <a:ext cx="10515600" cy="4785485"/>
          </a:xfrm>
        </p:spPr>
        <p:txBody>
          <a:bodyPr/>
          <a:lstStyle/>
          <a:p>
            <a:r>
              <a:rPr lang="en-US" dirty="0"/>
              <a:t>As we have time series data, we can drill down our observation for time specific analysis for the appliance energy consumption.</a:t>
            </a:r>
          </a:p>
          <a:p>
            <a:r>
              <a:rPr lang="en-US" dirty="0"/>
              <a:t>For that we need to add some new features which will help us to get more insight.</a:t>
            </a:r>
          </a:p>
          <a:p>
            <a:r>
              <a:rPr lang="en-US" dirty="0"/>
              <a:t>We will add some more derived features like month, time, Day of week, NSM (minutes from midnight), DOY (Day of year), </a:t>
            </a:r>
            <a:r>
              <a:rPr lang="en-US" dirty="0" err="1"/>
              <a:t>Only_Date</a:t>
            </a:r>
            <a:endParaRPr lang="en-US" dirty="0"/>
          </a:p>
          <a:p>
            <a:r>
              <a:rPr lang="en-IN" dirty="0"/>
              <a:t>A</a:t>
            </a:r>
            <a:r>
              <a:rPr lang="en-US" dirty="0" err="1"/>
              <a:t>lso</a:t>
            </a:r>
            <a:r>
              <a:rPr lang="en-US" dirty="0"/>
              <a:t> we need to scale our features to get effective visual graphs.</a:t>
            </a:r>
          </a:p>
        </p:txBody>
      </p:sp>
    </p:spTree>
    <p:extLst>
      <p:ext uri="{BB962C8B-B14F-4D97-AF65-F5344CB8AC3E}">
        <p14:creationId xmlns:p14="http://schemas.microsoft.com/office/powerpoint/2010/main" val="834253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6EE64DF-CF48-4626-88AA-9191325D5C38}"/>
              </a:ext>
            </a:extLst>
          </p:cNvPr>
          <p:cNvPicPr>
            <a:picLocks noChangeAspect="1"/>
          </p:cNvPicPr>
          <p:nvPr/>
        </p:nvPicPr>
        <p:blipFill>
          <a:blip r:embed="rId2"/>
          <a:stretch>
            <a:fillRect/>
          </a:stretch>
        </p:blipFill>
        <p:spPr>
          <a:xfrm>
            <a:off x="4920587" y="1617785"/>
            <a:ext cx="7135425" cy="3478518"/>
          </a:xfrm>
          <a:prstGeom prst="rect">
            <a:avLst/>
          </a:prstGeom>
        </p:spPr>
      </p:pic>
      <p:sp>
        <p:nvSpPr>
          <p:cNvPr id="2" name="Title 1">
            <a:extLst>
              <a:ext uri="{FF2B5EF4-FFF2-40B4-BE49-F238E27FC236}">
                <a16:creationId xmlns:a16="http://schemas.microsoft.com/office/drawing/2014/main" id="{71231A3F-46FB-490B-B06F-9310AE12B2D7}"/>
              </a:ext>
            </a:extLst>
          </p:cNvPr>
          <p:cNvSpPr>
            <a:spLocks noGrp="1"/>
          </p:cNvSpPr>
          <p:nvPr>
            <p:ph type="title"/>
          </p:nvPr>
        </p:nvSpPr>
        <p:spPr>
          <a:xfrm>
            <a:off x="321733" y="981091"/>
            <a:ext cx="4092951" cy="1624457"/>
          </a:xfrm>
        </p:spPr>
        <p:txBody>
          <a:bodyPr>
            <a:normAutofit/>
          </a:bodyPr>
          <a:lstStyle/>
          <a:p>
            <a:r>
              <a:rPr lang="en-IN" sz="3600" b="1" dirty="0">
                <a:solidFill>
                  <a:schemeClr val="bg1"/>
                </a:solidFill>
              </a:rPr>
              <a:t>Appliance energy consumption over months</a:t>
            </a:r>
            <a:endParaRPr lang="en-US" sz="3600" b="1" dirty="0">
              <a:solidFill>
                <a:schemeClr val="bg1"/>
              </a:solidFill>
            </a:endParaRPr>
          </a:p>
        </p:txBody>
      </p:sp>
      <p:sp>
        <p:nvSpPr>
          <p:cNvPr id="3" name="Content Placeholder 2">
            <a:extLst>
              <a:ext uri="{FF2B5EF4-FFF2-40B4-BE49-F238E27FC236}">
                <a16:creationId xmlns:a16="http://schemas.microsoft.com/office/drawing/2014/main" id="{409D073D-77B6-4B3C-9AAA-0C66DEC85D57}"/>
              </a:ext>
            </a:extLst>
          </p:cNvPr>
          <p:cNvSpPr>
            <a:spLocks noGrp="1"/>
          </p:cNvSpPr>
          <p:nvPr>
            <p:ph idx="1"/>
          </p:nvPr>
        </p:nvSpPr>
        <p:spPr>
          <a:xfrm>
            <a:off x="321733" y="2834809"/>
            <a:ext cx="4092951" cy="3042099"/>
          </a:xfrm>
        </p:spPr>
        <p:txBody>
          <a:bodyPr anchor="t">
            <a:normAutofit/>
          </a:bodyPr>
          <a:lstStyle/>
          <a:p>
            <a:r>
              <a:rPr lang="en-US" sz="1700">
                <a:solidFill>
                  <a:schemeClr val="bg1"/>
                </a:solidFill>
              </a:rPr>
              <a:t>From the month January to February the appliance energy consumption increases and then decreases in the month of March.</a:t>
            </a:r>
          </a:p>
          <a:p>
            <a:r>
              <a:rPr lang="en-US" sz="1700">
                <a:solidFill>
                  <a:schemeClr val="bg1"/>
                </a:solidFill>
              </a:rPr>
              <a:t>Again the rise in the appliance energy increase in April and further drop in the month of May.</a:t>
            </a:r>
          </a:p>
          <a:p>
            <a:r>
              <a:rPr lang="en-US" sz="1700">
                <a:solidFill>
                  <a:schemeClr val="bg1"/>
                </a:solidFill>
              </a:rPr>
              <a:t>Similarly, there was a rise in the light usage for the month February and then gradual decrease in March, April and May.</a:t>
            </a:r>
          </a:p>
          <a:p>
            <a:endParaRPr lang="en-US" sz="1700">
              <a:solidFill>
                <a:schemeClr val="bg1"/>
              </a:solidFill>
            </a:endParaRPr>
          </a:p>
        </p:txBody>
      </p:sp>
    </p:spTree>
    <p:extLst>
      <p:ext uri="{BB962C8B-B14F-4D97-AF65-F5344CB8AC3E}">
        <p14:creationId xmlns:p14="http://schemas.microsoft.com/office/powerpoint/2010/main" val="97209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map&#10;&#10;Description generated with very high confidence">
            <a:extLst>
              <a:ext uri="{FF2B5EF4-FFF2-40B4-BE49-F238E27FC236}">
                <a16:creationId xmlns:a16="http://schemas.microsoft.com/office/drawing/2014/main" id="{8A40D623-AADE-4778-8BA1-30EB78398E4A}"/>
              </a:ext>
            </a:extLst>
          </p:cNvPr>
          <p:cNvPicPr>
            <a:picLocks noChangeAspect="1"/>
          </p:cNvPicPr>
          <p:nvPr/>
        </p:nvPicPr>
        <p:blipFill>
          <a:blip r:embed="rId2"/>
          <a:stretch>
            <a:fillRect/>
          </a:stretch>
        </p:blipFill>
        <p:spPr>
          <a:xfrm>
            <a:off x="7163666" y="3221502"/>
            <a:ext cx="4931466" cy="2996417"/>
          </a:xfrm>
          <a:prstGeom prst="rect">
            <a:avLst/>
          </a:prstGeom>
        </p:spPr>
      </p:pic>
      <p:pic>
        <p:nvPicPr>
          <p:cNvPr id="4" name="Picture 3" descr="A close up of a map&#10;&#10;Description generated with high confidence">
            <a:extLst>
              <a:ext uri="{FF2B5EF4-FFF2-40B4-BE49-F238E27FC236}">
                <a16:creationId xmlns:a16="http://schemas.microsoft.com/office/drawing/2014/main" id="{68AAC37A-6100-4374-82EC-E11727EE56BE}"/>
              </a:ext>
            </a:extLst>
          </p:cNvPr>
          <p:cNvPicPr>
            <a:picLocks noChangeAspect="1"/>
          </p:cNvPicPr>
          <p:nvPr/>
        </p:nvPicPr>
        <p:blipFill>
          <a:blip r:embed="rId3"/>
          <a:stretch>
            <a:fillRect/>
          </a:stretch>
        </p:blipFill>
        <p:spPr>
          <a:xfrm>
            <a:off x="7163666" y="321176"/>
            <a:ext cx="5028334" cy="2900326"/>
          </a:xfrm>
          <a:prstGeom prst="rect">
            <a:avLst/>
          </a:prstGeom>
        </p:spPr>
      </p:pic>
      <p:sp>
        <p:nvSpPr>
          <p:cNvPr id="2" name="Title 1">
            <a:extLst>
              <a:ext uri="{FF2B5EF4-FFF2-40B4-BE49-F238E27FC236}">
                <a16:creationId xmlns:a16="http://schemas.microsoft.com/office/drawing/2014/main" id="{2CB5C88F-7E98-41B1-9763-9E4BC7CD75BF}"/>
              </a:ext>
            </a:extLst>
          </p:cNvPr>
          <p:cNvSpPr>
            <a:spLocks noGrp="1"/>
          </p:cNvSpPr>
          <p:nvPr>
            <p:ph type="title"/>
          </p:nvPr>
        </p:nvSpPr>
        <p:spPr>
          <a:xfrm>
            <a:off x="821516" y="640263"/>
            <a:ext cx="6204984" cy="1344975"/>
          </a:xfrm>
        </p:spPr>
        <p:txBody>
          <a:bodyPr>
            <a:normAutofit/>
          </a:bodyPr>
          <a:lstStyle/>
          <a:p>
            <a:r>
              <a:rPr lang="en-IN" sz="4000" b="1"/>
              <a:t>Appliance energy consumption with light status</a:t>
            </a:r>
            <a:endParaRPr lang="en-US" sz="4000" b="1"/>
          </a:p>
        </p:txBody>
      </p:sp>
      <p:sp>
        <p:nvSpPr>
          <p:cNvPr id="3" name="Content Placeholder 2">
            <a:extLst>
              <a:ext uri="{FF2B5EF4-FFF2-40B4-BE49-F238E27FC236}">
                <a16:creationId xmlns:a16="http://schemas.microsoft.com/office/drawing/2014/main" id="{F1B9BA38-C8EC-4E68-83B8-654F35728E86}"/>
              </a:ext>
            </a:extLst>
          </p:cNvPr>
          <p:cNvSpPr>
            <a:spLocks noGrp="1"/>
          </p:cNvSpPr>
          <p:nvPr>
            <p:ph idx="1"/>
          </p:nvPr>
        </p:nvSpPr>
        <p:spPr>
          <a:xfrm>
            <a:off x="821515" y="2121762"/>
            <a:ext cx="6204984" cy="3626917"/>
          </a:xfrm>
        </p:spPr>
        <p:txBody>
          <a:bodyPr>
            <a:normAutofit/>
          </a:bodyPr>
          <a:lstStyle/>
          <a:p>
            <a:r>
              <a:rPr lang="en-US" sz="1700" dirty="0"/>
              <a:t>(Average) Appliance energy utilizations is low when lights are OFF.</a:t>
            </a:r>
          </a:p>
          <a:p>
            <a:r>
              <a:rPr lang="en-US" sz="1700" dirty="0"/>
              <a:t>(Average) Appliance energy utilizations is high when lights are ON.</a:t>
            </a:r>
          </a:p>
          <a:p>
            <a:r>
              <a:rPr lang="en-US" sz="1700" dirty="0"/>
              <a:t>Also, Appliance energy utilizations follows a trend with respect to time.</a:t>
            </a:r>
          </a:p>
          <a:p>
            <a:r>
              <a:rPr lang="en-US" sz="1700" dirty="0"/>
              <a:t>For the night time (00:00:00 to 06:00:00) the energy consumption is lowest.</a:t>
            </a:r>
          </a:p>
          <a:p>
            <a:r>
              <a:rPr lang="en-US" sz="1700" dirty="0"/>
              <a:t>From the time 06:00:00 energy consumption started rising, and got steady till time 17:20:00</a:t>
            </a:r>
          </a:p>
          <a:p>
            <a:r>
              <a:rPr lang="en-US" sz="1700" dirty="0"/>
              <a:t>Then the peak hours started till 19:00:00</a:t>
            </a:r>
          </a:p>
          <a:p>
            <a:r>
              <a:rPr lang="en-US" sz="1700" dirty="0"/>
              <a:t>After that, the energy utilization started decreasing.</a:t>
            </a:r>
          </a:p>
          <a:p>
            <a:endParaRPr lang="en-US" sz="1700" dirty="0"/>
          </a:p>
        </p:txBody>
      </p:sp>
    </p:spTree>
    <p:extLst>
      <p:ext uri="{BB962C8B-B14F-4D97-AF65-F5344CB8AC3E}">
        <p14:creationId xmlns:p14="http://schemas.microsoft.com/office/powerpoint/2010/main" val="2524186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A089CEB-6F5D-470A-B21E-FB2AB84A5DD8}"/>
              </a:ext>
            </a:extLst>
          </p:cNvPr>
          <p:cNvPicPr>
            <a:picLocks noChangeAspect="1"/>
          </p:cNvPicPr>
          <p:nvPr/>
        </p:nvPicPr>
        <p:blipFill>
          <a:blip r:embed="rId2"/>
          <a:stretch>
            <a:fillRect/>
          </a:stretch>
        </p:blipFill>
        <p:spPr>
          <a:xfrm>
            <a:off x="4890127" y="1420837"/>
            <a:ext cx="7244607" cy="4121834"/>
          </a:xfrm>
          <a:prstGeom prst="rect">
            <a:avLst/>
          </a:prstGeom>
        </p:spPr>
      </p:pic>
      <p:sp>
        <p:nvSpPr>
          <p:cNvPr id="2" name="Title 1">
            <a:extLst>
              <a:ext uri="{FF2B5EF4-FFF2-40B4-BE49-F238E27FC236}">
                <a16:creationId xmlns:a16="http://schemas.microsoft.com/office/drawing/2014/main" id="{F1F49A38-5C2E-4362-A1EF-A7DF76037627}"/>
              </a:ext>
            </a:extLst>
          </p:cNvPr>
          <p:cNvSpPr>
            <a:spLocks noGrp="1"/>
          </p:cNvSpPr>
          <p:nvPr>
            <p:ph type="title"/>
          </p:nvPr>
        </p:nvSpPr>
        <p:spPr>
          <a:xfrm>
            <a:off x="321733" y="981091"/>
            <a:ext cx="4092951" cy="1624457"/>
          </a:xfrm>
        </p:spPr>
        <p:txBody>
          <a:bodyPr>
            <a:normAutofit/>
          </a:bodyPr>
          <a:lstStyle/>
          <a:p>
            <a:r>
              <a:rPr lang="en-IN" sz="3600" b="1">
                <a:solidFill>
                  <a:schemeClr val="bg1"/>
                </a:solidFill>
              </a:rPr>
              <a:t>1</a:t>
            </a:r>
            <a:r>
              <a:rPr lang="en-IN" sz="3600" b="1" baseline="30000">
                <a:solidFill>
                  <a:schemeClr val="bg1"/>
                </a:solidFill>
              </a:rPr>
              <a:t>st</a:t>
            </a:r>
            <a:r>
              <a:rPr lang="en-IN" sz="3600" b="1">
                <a:solidFill>
                  <a:schemeClr val="bg1"/>
                </a:solidFill>
              </a:rPr>
              <a:t> Floor Temperature Analysis</a:t>
            </a:r>
            <a:endParaRPr lang="en-US" sz="3600" b="1">
              <a:solidFill>
                <a:schemeClr val="bg1"/>
              </a:solidFill>
            </a:endParaRPr>
          </a:p>
        </p:txBody>
      </p:sp>
      <p:sp>
        <p:nvSpPr>
          <p:cNvPr id="3" name="Content Placeholder 2">
            <a:extLst>
              <a:ext uri="{FF2B5EF4-FFF2-40B4-BE49-F238E27FC236}">
                <a16:creationId xmlns:a16="http://schemas.microsoft.com/office/drawing/2014/main" id="{6B964D3D-2FEE-4F5E-8CF8-3EEA23107205}"/>
              </a:ext>
            </a:extLst>
          </p:cNvPr>
          <p:cNvSpPr>
            <a:spLocks noGrp="1"/>
          </p:cNvSpPr>
          <p:nvPr>
            <p:ph idx="1"/>
          </p:nvPr>
        </p:nvSpPr>
        <p:spPr>
          <a:xfrm>
            <a:off x="321733" y="2834809"/>
            <a:ext cx="4092951" cy="3042099"/>
          </a:xfrm>
        </p:spPr>
        <p:txBody>
          <a:bodyPr anchor="t">
            <a:normAutofit/>
          </a:bodyPr>
          <a:lstStyle/>
          <a:p>
            <a:r>
              <a:rPr lang="en-US" sz="2000">
                <a:solidFill>
                  <a:schemeClr val="bg1"/>
                </a:solidFill>
              </a:rPr>
              <a:t>Features T1, T2, T3, T4 are the temperature belongs to the same floor but for different rooms.</a:t>
            </a:r>
          </a:p>
          <a:p>
            <a:r>
              <a:rPr lang="en-US" sz="2000">
                <a:solidFill>
                  <a:schemeClr val="bg1"/>
                </a:solidFill>
              </a:rPr>
              <a:t>From the above graph we can say that, Features T1, T2, T3, T4 Follows each other.</a:t>
            </a:r>
          </a:p>
          <a:p>
            <a:r>
              <a:rPr lang="en-US" sz="2000">
                <a:solidFill>
                  <a:schemeClr val="bg1"/>
                </a:solidFill>
              </a:rPr>
              <a:t>However, among all these features, T2 shows significant follow-up with the Appliances energy usage.</a:t>
            </a:r>
          </a:p>
        </p:txBody>
      </p:sp>
    </p:spTree>
    <p:extLst>
      <p:ext uri="{BB962C8B-B14F-4D97-AF65-F5344CB8AC3E}">
        <p14:creationId xmlns:p14="http://schemas.microsoft.com/office/powerpoint/2010/main" val="2195034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F4CC55C-386B-4485-812A-11E52323823D}"/>
              </a:ext>
            </a:extLst>
          </p:cNvPr>
          <p:cNvPicPr>
            <a:picLocks noChangeAspect="1"/>
          </p:cNvPicPr>
          <p:nvPr/>
        </p:nvPicPr>
        <p:blipFill>
          <a:blip r:embed="rId2"/>
          <a:stretch>
            <a:fillRect/>
          </a:stretch>
        </p:blipFill>
        <p:spPr>
          <a:xfrm>
            <a:off x="4883807" y="1252025"/>
            <a:ext cx="7308194" cy="4135901"/>
          </a:xfrm>
          <a:prstGeom prst="rect">
            <a:avLst/>
          </a:prstGeom>
        </p:spPr>
      </p:pic>
      <p:sp>
        <p:nvSpPr>
          <p:cNvPr id="2" name="Title 1">
            <a:extLst>
              <a:ext uri="{FF2B5EF4-FFF2-40B4-BE49-F238E27FC236}">
                <a16:creationId xmlns:a16="http://schemas.microsoft.com/office/drawing/2014/main" id="{FBF6AED3-EABC-4FA4-B270-F34CF8B69255}"/>
              </a:ext>
            </a:extLst>
          </p:cNvPr>
          <p:cNvSpPr>
            <a:spLocks noGrp="1"/>
          </p:cNvSpPr>
          <p:nvPr>
            <p:ph type="title"/>
          </p:nvPr>
        </p:nvSpPr>
        <p:spPr>
          <a:xfrm>
            <a:off x="321733" y="981091"/>
            <a:ext cx="4092951" cy="1624457"/>
          </a:xfrm>
        </p:spPr>
        <p:txBody>
          <a:bodyPr>
            <a:normAutofit/>
          </a:bodyPr>
          <a:lstStyle/>
          <a:p>
            <a:r>
              <a:rPr lang="en-IN" sz="3600" b="1">
                <a:solidFill>
                  <a:schemeClr val="bg1"/>
                </a:solidFill>
              </a:rPr>
              <a:t>2</a:t>
            </a:r>
            <a:r>
              <a:rPr lang="en-IN" sz="3600" b="1" baseline="30000">
                <a:solidFill>
                  <a:schemeClr val="bg1"/>
                </a:solidFill>
              </a:rPr>
              <a:t>nd</a:t>
            </a:r>
            <a:r>
              <a:rPr lang="en-IN" sz="3600" b="1">
                <a:solidFill>
                  <a:schemeClr val="bg1"/>
                </a:solidFill>
              </a:rPr>
              <a:t> Floor Temperature Analysis</a:t>
            </a:r>
            <a:endParaRPr lang="en-US" sz="3600" b="1">
              <a:solidFill>
                <a:schemeClr val="bg1"/>
              </a:solidFill>
            </a:endParaRPr>
          </a:p>
        </p:txBody>
      </p:sp>
      <p:sp>
        <p:nvSpPr>
          <p:cNvPr id="3" name="Content Placeholder 2">
            <a:extLst>
              <a:ext uri="{FF2B5EF4-FFF2-40B4-BE49-F238E27FC236}">
                <a16:creationId xmlns:a16="http://schemas.microsoft.com/office/drawing/2014/main" id="{3B9D311B-628C-4830-928B-EFD971E95F22}"/>
              </a:ext>
            </a:extLst>
          </p:cNvPr>
          <p:cNvSpPr>
            <a:spLocks noGrp="1"/>
          </p:cNvSpPr>
          <p:nvPr>
            <p:ph idx="1"/>
          </p:nvPr>
        </p:nvSpPr>
        <p:spPr>
          <a:xfrm>
            <a:off x="321733" y="2834809"/>
            <a:ext cx="4092951" cy="3042099"/>
          </a:xfrm>
        </p:spPr>
        <p:txBody>
          <a:bodyPr anchor="t">
            <a:normAutofit/>
          </a:bodyPr>
          <a:lstStyle/>
          <a:p>
            <a:r>
              <a:rPr lang="en-US" sz="2000">
                <a:solidFill>
                  <a:schemeClr val="bg1"/>
                </a:solidFill>
              </a:rPr>
              <a:t>Features T5, T6, T7, T8 and T9 are the temperature for the 2nd floor of the house.</a:t>
            </a:r>
          </a:p>
          <a:p>
            <a:r>
              <a:rPr lang="en-US" sz="2000">
                <a:solidFill>
                  <a:schemeClr val="bg1"/>
                </a:solidFill>
              </a:rPr>
              <a:t>Among all these features T6 shows the significant pattern for the Appliance energy utilization.</a:t>
            </a:r>
          </a:p>
        </p:txBody>
      </p:sp>
    </p:spTree>
    <p:extLst>
      <p:ext uri="{BB962C8B-B14F-4D97-AF65-F5344CB8AC3E}">
        <p14:creationId xmlns:p14="http://schemas.microsoft.com/office/powerpoint/2010/main" val="3178471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4D6D08A-71A4-4813-AD86-B251A02E0E02}"/>
              </a:ext>
            </a:extLst>
          </p:cNvPr>
          <p:cNvPicPr>
            <a:picLocks noChangeAspect="1"/>
          </p:cNvPicPr>
          <p:nvPr/>
        </p:nvPicPr>
        <p:blipFill>
          <a:blip r:embed="rId2"/>
          <a:stretch>
            <a:fillRect/>
          </a:stretch>
        </p:blipFill>
        <p:spPr>
          <a:xfrm>
            <a:off x="4871555" y="1336431"/>
            <a:ext cx="7320446" cy="4051495"/>
          </a:xfrm>
          <a:prstGeom prst="rect">
            <a:avLst/>
          </a:prstGeom>
        </p:spPr>
      </p:pic>
      <p:sp>
        <p:nvSpPr>
          <p:cNvPr id="2" name="Title 1">
            <a:extLst>
              <a:ext uri="{FF2B5EF4-FFF2-40B4-BE49-F238E27FC236}">
                <a16:creationId xmlns:a16="http://schemas.microsoft.com/office/drawing/2014/main" id="{DC3641D1-DC74-4CBA-8C3C-580C1C156BC6}"/>
              </a:ext>
            </a:extLst>
          </p:cNvPr>
          <p:cNvSpPr>
            <a:spLocks noGrp="1"/>
          </p:cNvSpPr>
          <p:nvPr>
            <p:ph type="title"/>
          </p:nvPr>
        </p:nvSpPr>
        <p:spPr>
          <a:xfrm>
            <a:off x="321733" y="981091"/>
            <a:ext cx="4092951" cy="1624457"/>
          </a:xfrm>
        </p:spPr>
        <p:txBody>
          <a:bodyPr>
            <a:normAutofit/>
          </a:bodyPr>
          <a:lstStyle/>
          <a:p>
            <a:r>
              <a:rPr lang="en-IN" sz="3600" b="1" dirty="0">
                <a:solidFill>
                  <a:schemeClr val="bg1"/>
                </a:solidFill>
              </a:rPr>
              <a:t>1</a:t>
            </a:r>
            <a:r>
              <a:rPr lang="en-IN" sz="3600" b="1" baseline="30000" dirty="0">
                <a:solidFill>
                  <a:schemeClr val="bg1"/>
                </a:solidFill>
              </a:rPr>
              <a:t>st</a:t>
            </a:r>
            <a:r>
              <a:rPr lang="en-IN" sz="3600" b="1" dirty="0">
                <a:solidFill>
                  <a:schemeClr val="bg1"/>
                </a:solidFill>
              </a:rPr>
              <a:t> Floor Humidity Analysis</a:t>
            </a:r>
            <a:endParaRPr lang="en-US" sz="3600" b="1" dirty="0">
              <a:solidFill>
                <a:schemeClr val="bg1"/>
              </a:solidFill>
            </a:endParaRPr>
          </a:p>
        </p:txBody>
      </p:sp>
      <p:sp>
        <p:nvSpPr>
          <p:cNvPr id="3" name="Content Placeholder 2">
            <a:extLst>
              <a:ext uri="{FF2B5EF4-FFF2-40B4-BE49-F238E27FC236}">
                <a16:creationId xmlns:a16="http://schemas.microsoft.com/office/drawing/2014/main" id="{BA709E97-D285-4C15-AAE6-B703B3F76866}"/>
              </a:ext>
            </a:extLst>
          </p:cNvPr>
          <p:cNvSpPr>
            <a:spLocks noGrp="1"/>
          </p:cNvSpPr>
          <p:nvPr>
            <p:ph idx="1"/>
          </p:nvPr>
        </p:nvSpPr>
        <p:spPr>
          <a:xfrm>
            <a:off x="321733" y="2834809"/>
            <a:ext cx="4092951" cy="3042099"/>
          </a:xfrm>
        </p:spPr>
        <p:txBody>
          <a:bodyPr anchor="t">
            <a:normAutofit/>
          </a:bodyPr>
          <a:lstStyle/>
          <a:p>
            <a:r>
              <a:rPr lang="en-US" sz="2000">
                <a:solidFill>
                  <a:schemeClr val="bg1"/>
                </a:solidFill>
              </a:rPr>
              <a:t>Plot shows the humidity for the different rooms on the 1st floor of the house.</a:t>
            </a:r>
          </a:p>
          <a:p>
            <a:r>
              <a:rPr lang="en-US" sz="2000">
                <a:solidFill>
                  <a:schemeClr val="bg1"/>
                </a:solidFill>
              </a:rPr>
              <a:t>All these features shows the significant pattern for the appliance energy consumption.</a:t>
            </a:r>
          </a:p>
        </p:txBody>
      </p:sp>
    </p:spTree>
    <p:extLst>
      <p:ext uri="{BB962C8B-B14F-4D97-AF65-F5344CB8AC3E}">
        <p14:creationId xmlns:p14="http://schemas.microsoft.com/office/powerpoint/2010/main" val="38726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7DB4B38-F8C6-440A-B0DF-58E13A2F650E}"/>
              </a:ext>
            </a:extLst>
          </p:cNvPr>
          <p:cNvPicPr>
            <a:picLocks noChangeAspect="1"/>
          </p:cNvPicPr>
          <p:nvPr/>
        </p:nvPicPr>
        <p:blipFill>
          <a:blip r:embed="rId2"/>
          <a:stretch>
            <a:fillRect/>
          </a:stretch>
        </p:blipFill>
        <p:spPr>
          <a:xfrm>
            <a:off x="4936211" y="1448973"/>
            <a:ext cx="7255790" cy="3812344"/>
          </a:xfrm>
          <a:prstGeom prst="rect">
            <a:avLst/>
          </a:prstGeom>
        </p:spPr>
      </p:pic>
      <p:sp>
        <p:nvSpPr>
          <p:cNvPr id="2" name="Title 1">
            <a:extLst>
              <a:ext uri="{FF2B5EF4-FFF2-40B4-BE49-F238E27FC236}">
                <a16:creationId xmlns:a16="http://schemas.microsoft.com/office/drawing/2014/main" id="{A7105DEB-1012-455A-AD5A-66368F3BE564}"/>
              </a:ext>
            </a:extLst>
          </p:cNvPr>
          <p:cNvSpPr>
            <a:spLocks noGrp="1"/>
          </p:cNvSpPr>
          <p:nvPr>
            <p:ph type="title"/>
          </p:nvPr>
        </p:nvSpPr>
        <p:spPr>
          <a:xfrm>
            <a:off x="321733" y="981091"/>
            <a:ext cx="4092951" cy="1624457"/>
          </a:xfrm>
        </p:spPr>
        <p:txBody>
          <a:bodyPr>
            <a:normAutofit/>
          </a:bodyPr>
          <a:lstStyle/>
          <a:p>
            <a:r>
              <a:rPr lang="en-IN" sz="3600" b="1">
                <a:solidFill>
                  <a:schemeClr val="bg1"/>
                </a:solidFill>
              </a:rPr>
              <a:t>2</a:t>
            </a:r>
            <a:r>
              <a:rPr lang="en-IN" sz="3600" b="1" baseline="30000">
                <a:solidFill>
                  <a:schemeClr val="bg1"/>
                </a:solidFill>
              </a:rPr>
              <a:t>nd</a:t>
            </a:r>
            <a:r>
              <a:rPr lang="en-IN" sz="3600" b="1">
                <a:solidFill>
                  <a:schemeClr val="bg1"/>
                </a:solidFill>
              </a:rPr>
              <a:t> Floor Humidity Analysis</a:t>
            </a:r>
            <a:endParaRPr lang="en-US" sz="3600" b="1">
              <a:solidFill>
                <a:schemeClr val="bg1"/>
              </a:solidFill>
            </a:endParaRPr>
          </a:p>
        </p:txBody>
      </p:sp>
      <p:sp>
        <p:nvSpPr>
          <p:cNvPr id="3" name="Content Placeholder 2">
            <a:extLst>
              <a:ext uri="{FF2B5EF4-FFF2-40B4-BE49-F238E27FC236}">
                <a16:creationId xmlns:a16="http://schemas.microsoft.com/office/drawing/2014/main" id="{1A3EA429-B39A-4CE1-A3ED-BA589D4B0ACB}"/>
              </a:ext>
            </a:extLst>
          </p:cNvPr>
          <p:cNvSpPr>
            <a:spLocks noGrp="1"/>
          </p:cNvSpPr>
          <p:nvPr>
            <p:ph idx="1"/>
          </p:nvPr>
        </p:nvSpPr>
        <p:spPr>
          <a:xfrm>
            <a:off x="321733" y="2834809"/>
            <a:ext cx="4092951" cy="3042099"/>
          </a:xfrm>
        </p:spPr>
        <p:txBody>
          <a:bodyPr anchor="t">
            <a:normAutofit/>
          </a:bodyPr>
          <a:lstStyle/>
          <a:p>
            <a:r>
              <a:rPr lang="en-US" sz="2000">
                <a:solidFill>
                  <a:schemeClr val="bg1"/>
                </a:solidFill>
              </a:rPr>
              <a:t>The above plot shows the curve for the appliances energy utilization over time.</a:t>
            </a:r>
          </a:p>
          <a:p>
            <a:r>
              <a:rPr lang="en-US" sz="2000">
                <a:solidFill>
                  <a:schemeClr val="bg1"/>
                </a:solidFill>
              </a:rPr>
              <a:t>Among all these features RH_6, RH_7, RH_8 and RH_9 shows the great follow-up for the appliance energy utilization.</a:t>
            </a:r>
          </a:p>
        </p:txBody>
      </p:sp>
    </p:spTree>
    <p:extLst>
      <p:ext uri="{BB962C8B-B14F-4D97-AF65-F5344CB8AC3E}">
        <p14:creationId xmlns:p14="http://schemas.microsoft.com/office/powerpoint/2010/main" val="348648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C62BB0B-1A79-4013-A085-F6B013CD94E1}"/>
              </a:ext>
            </a:extLst>
          </p:cNvPr>
          <p:cNvPicPr>
            <a:picLocks noChangeAspect="1"/>
          </p:cNvPicPr>
          <p:nvPr/>
        </p:nvPicPr>
        <p:blipFill>
          <a:blip r:embed="rId2"/>
          <a:stretch>
            <a:fillRect/>
          </a:stretch>
        </p:blipFill>
        <p:spPr>
          <a:xfrm>
            <a:off x="4896421" y="1477108"/>
            <a:ext cx="7295579" cy="3854547"/>
          </a:xfrm>
          <a:prstGeom prst="rect">
            <a:avLst/>
          </a:prstGeom>
        </p:spPr>
      </p:pic>
      <p:sp>
        <p:nvSpPr>
          <p:cNvPr id="2" name="Title 1">
            <a:extLst>
              <a:ext uri="{FF2B5EF4-FFF2-40B4-BE49-F238E27FC236}">
                <a16:creationId xmlns:a16="http://schemas.microsoft.com/office/drawing/2014/main" id="{2976BFCA-042E-4354-9839-DE474968BB57}"/>
              </a:ext>
            </a:extLst>
          </p:cNvPr>
          <p:cNvSpPr>
            <a:spLocks noGrp="1"/>
          </p:cNvSpPr>
          <p:nvPr>
            <p:ph type="title"/>
          </p:nvPr>
        </p:nvSpPr>
        <p:spPr>
          <a:xfrm>
            <a:off x="321733" y="981091"/>
            <a:ext cx="4092951" cy="1624457"/>
          </a:xfrm>
        </p:spPr>
        <p:txBody>
          <a:bodyPr>
            <a:normAutofit/>
          </a:bodyPr>
          <a:lstStyle/>
          <a:p>
            <a:r>
              <a:rPr lang="en-IN" sz="3600" b="1">
                <a:solidFill>
                  <a:schemeClr val="bg1"/>
                </a:solidFill>
              </a:rPr>
              <a:t>Windspeed, Visibility and Tdewpint Analysis</a:t>
            </a:r>
            <a:endParaRPr lang="en-US" sz="3600" b="1">
              <a:solidFill>
                <a:schemeClr val="bg1"/>
              </a:solidFill>
            </a:endParaRPr>
          </a:p>
        </p:txBody>
      </p:sp>
      <p:sp>
        <p:nvSpPr>
          <p:cNvPr id="3" name="Content Placeholder 2">
            <a:extLst>
              <a:ext uri="{FF2B5EF4-FFF2-40B4-BE49-F238E27FC236}">
                <a16:creationId xmlns:a16="http://schemas.microsoft.com/office/drawing/2014/main" id="{F8AC74D0-A2CE-46C5-BC04-C724C506CAA6}"/>
              </a:ext>
            </a:extLst>
          </p:cNvPr>
          <p:cNvSpPr>
            <a:spLocks noGrp="1"/>
          </p:cNvSpPr>
          <p:nvPr>
            <p:ph idx="1"/>
          </p:nvPr>
        </p:nvSpPr>
        <p:spPr>
          <a:xfrm>
            <a:off x="321733" y="2834809"/>
            <a:ext cx="4092951" cy="3042099"/>
          </a:xfrm>
        </p:spPr>
        <p:txBody>
          <a:bodyPr anchor="t">
            <a:normAutofit/>
          </a:bodyPr>
          <a:lstStyle/>
          <a:p>
            <a:r>
              <a:rPr lang="en-US" sz="2000">
                <a:solidFill>
                  <a:schemeClr val="bg1"/>
                </a:solidFill>
              </a:rPr>
              <a:t>Features windspeed and Tdewpoint shows some significant follow-up pattern with the Appliances energy consumption.</a:t>
            </a:r>
          </a:p>
          <a:p>
            <a:r>
              <a:rPr lang="en-US" sz="2000">
                <a:solidFill>
                  <a:schemeClr val="bg1"/>
                </a:solidFill>
              </a:rPr>
              <a:t>Whereas, visibility does not shows any useful information for the energy prediction.</a:t>
            </a:r>
          </a:p>
        </p:txBody>
      </p:sp>
    </p:spTree>
    <p:extLst>
      <p:ext uri="{BB962C8B-B14F-4D97-AF65-F5344CB8AC3E}">
        <p14:creationId xmlns:p14="http://schemas.microsoft.com/office/powerpoint/2010/main" val="1382371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22A9BBB-9837-4FB2-916A-3A228A89C2D2}"/>
              </a:ext>
            </a:extLst>
          </p:cNvPr>
          <p:cNvPicPr>
            <a:picLocks noChangeAspect="1"/>
          </p:cNvPicPr>
          <p:nvPr/>
        </p:nvPicPr>
        <p:blipFill>
          <a:blip r:embed="rId2"/>
          <a:stretch>
            <a:fillRect/>
          </a:stretch>
        </p:blipFill>
        <p:spPr>
          <a:xfrm>
            <a:off x="4877899" y="1420837"/>
            <a:ext cx="7314101" cy="4079631"/>
          </a:xfrm>
          <a:prstGeom prst="rect">
            <a:avLst/>
          </a:prstGeom>
        </p:spPr>
      </p:pic>
      <p:sp>
        <p:nvSpPr>
          <p:cNvPr id="2" name="Title 1">
            <a:extLst>
              <a:ext uri="{FF2B5EF4-FFF2-40B4-BE49-F238E27FC236}">
                <a16:creationId xmlns:a16="http://schemas.microsoft.com/office/drawing/2014/main" id="{80899399-DF1C-49CD-8738-D730781C3F27}"/>
              </a:ext>
            </a:extLst>
          </p:cNvPr>
          <p:cNvSpPr>
            <a:spLocks noGrp="1"/>
          </p:cNvSpPr>
          <p:nvPr>
            <p:ph type="title"/>
          </p:nvPr>
        </p:nvSpPr>
        <p:spPr>
          <a:xfrm>
            <a:off x="321733" y="981091"/>
            <a:ext cx="4092951" cy="1624457"/>
          </a:xfrm>
        </p:spPr>
        <p:txBody>
          <a:bodyPr>
            <a:normAutofit/>
          </a:bodyPr>
          <a:lstStyle/>
          <a:p>
            <a:r>
              <a:rPr lang="en-IN" sz="3600" b="1">
                <a:solidFill>
                  <a:schemeClr val="bg1"/>
                </a:solidFill>
              </a:rPr>
              <a:t>Random Variable Analysis</a:t>
            </a:r>
            <a:endParaRPr lang="en-US" sz="3600" b="1">
              <a:solidFill>
                <a:schemeClr val="bg1"/>
              </a:solidFill>
            </a:endParaRPr>
          </a:p>
        </p:txBody>
      </p:sp>
      <p:sp>
        <p:nvSpPr>
          <p:cNvPr id="3" name="Content Placeholder 2">
            <a:extLst>
              <a:ext uri="{FF2B5EF4-FFF2-40B4-BE49-F238E27FC236}">
                <a16:creationId xmlns:a16="http://schemas.microsoft.com/office/drawing/2014/main" id="{90F9FA87-6D99-447A-9215-4AF2F4C0EBB1}"/>
              </a:ext>
            </a:extLst>
          </p:cNvPr>
          <p:cNvSpPr>
            <a:spLocks noGrp="1"/>
          </p:cNvSpPr>
          <p:nvPr>
            <p:ph idx="1"/>
          </p:nvPr>
        </p:nvSpPr>
        <p:spPr>
          <a:xfrm>
            <a:off x="321733" y="2834809"/>
            <a:ext cx="4092951" cy="3042099"/>
          </a:xfrm>
        </p:spPr>
        <p:txBody>
          <a:bodyPr anchor="t">
            <a:normAutofit/>
          </a:bodyPr>
          <a:lstStyle/>
          <a:p>
            <a:r>
              <a:rPr lang="en-US" sz="2000">
                <a:solidFill>
                  <a:schemeClr val="bg1"/>
                </a:solidFill>
              </a:rPr>
              <a:t>Feature rv1 does not have any specific pattern in the Appliances energy consumption over time.</a:t>
            </a:r>
          </a:p>
          <a:p>
            <a:r>
              <a:rPr lang="en-IN" sz="2000">
                <a:solidFill>
                  <a:schemeClr val="bg1"/>
                </a:solidFill>
              </a:rPr>
              <a:t>It was just added to check the feature selection tools performance.</a:t>
            </a:r>
            <a:endParaRPr lang="en-US" sz="2000">
              <a:solidFill>
                <a:schemeClr val="bg1"/>
              </a:solidFill>
            </a:endParaRPr>
          </a:p>
        </p:txBody>
      </p:sp>
    </p:spTree>
    <p:extLst>
      <p:ext uri="{BB962C8B-B14F-4D97-AF65-F5344CB8AC3E}">
        <p14:creationId xmlns:p14="http://schemas.microsoft.com/office/powerpoint/2010/main" val="180633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F434-0ED9-4696-8552-77B42526FDF7}"/>
              </a:ext>
            </a:extLst>
          </p:cNvPr>
          <p:cNvSpPr>
            <a:spLocks noGrp="1"/>
          </p:cNvSpPr>
          <p:nvPr>
            <p:ph type="title"/>
          </p:nvPr>
        </p:nvSpPr>
        <p:spPr>
          <a:xfrm>
            <a:off x="1898374" y="2260186"/>
            <a:ext cx="10515600" cy="1325563"/>
          </a:xfrm>
        </p:spPr>
        <p:txBody>
          <a:bodyPr/>
          <a:lstStyle/>
          <a:p>
            <a:r>
              <a:rPr lang="en-IN" b="1" dirty="0"/>
              <a:t>Part 2 : Exploratory Data Analysis</a:t>
            </a:r>
            <a:endParaRPr lang="en-US" b="1" dirty="0"/>
          </a:p>
        </p:txBody>
      </p:sp>
    </p:spTree>
    <p:extLst>
      <p:ext uri="{BB962C8B-B14F-4D97-AF65-F5344CB8AC3E}">
        <p14:creationId xmlns:p14="http://schemas.microsoft.com/office/powerpoint/2010/main" val="3678844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69F3-6266-4864-B5E1-FE538FAB217C}"/>
              </a:ext>
            </a:extLst>
          </p:cNvPr>
          <p:cNvSpPr>
            <a:spLocks noGrp="1"/>
          </p:cNvSpPr>
          <p:nvPr>
            <p:ph type="title"/>
          </p:nvPr>
        </p:nvSpPr>
        <p:spPr>
          <a:xfrm>
            <a:off x="2852531" y="2766218"/>
            <a:ext cx="10515600" cy="1325563"/>
          </a:xfrm>
        </p:spPr>
        <p:txBody>
          <a:bodyPr/>
          <a:lstStyle/>
          <a:p>
            <a:r>
              <a:rPr lang="en-IN" b="1" dirty="0"/>
              <a:t>Part 3: Feature Engineering</a:t>
            </a:r>
            <a:endParaRPr lang="en-US" b="1" dirty="0"/>
          </a:p>
        </p:txBody>
      </p:sp>
    </p:spTree>
    <p:extLst>
      <p:ext uri="{BB962C8B-B14F-4D97-AF65-F5344CB8AC3E}">
        <p14:creationId xmlns:p14="http://schemas.microsoft.com/office/powerpoint/2010/main" val="3859001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6493-D77A-4608-8928-80611E1464F6}"/>
              </a:ext>
            </a:extLst>
          </p:cNvPr>
          <p:cNvSpPr>
            <a:spLocks noGrp="1"/>
          </p:cNvSpPr>
          <p:nvPr>
            <p:ph type="title"/>
          </p:nvPr>
        </p:nvSpPr>
        <p:spPr/>
        <p:txBody>
          <a:bodyPr/>
          <a:lstStyle/>
          <a:p>
            <a:r>
              <a:rPr lang="en-IN" b="1" dirty="0"/>
              <a:t>Observations from EDA</a:t>
            </a:r>
            <a:endParaRPr lang="en-US" b="1" dirty="0"/>
          </a:p>
        </p:txBody>
      </p:sp>
      <p:sp>
        <p:nvSpPr>
          <p:cNvPr id="3" name="Content Placeholder 2">
            <a:extLst>
              <a:ext uri="{FF2B5EF4-FFF2-40B4-BE49-F238E27FC236}">
                <a16:creationId xmlns:a16="http://schemas.microsoft.com/office/drawing/2014/main" id="{E68C5A41-D443-4BA0-B5C3-7F6BFE1A99C7}"/>
              </a:ext>
            </a:extLst>
          </p:cNvPr>
          <p:cNvSpPr>
            <a:spLocks noGrp="1"/>
          </p:cNvSpPr>
          <p:nvPr>
            <p:ph idx="1"/>
          </p:nvPr>
        </p:nvSpPr>
        <p:spPr/>
        <p:txBody>
          <a:bodyPr/>
          <a:lstStyle/>
          <a:p>
            <a:r>
              <a:rPr lang="en-IN" dirty="0"/>
              <a:t>Feature date was not with the proper data type. Data type conversion needed for the same.</a:t>
            </a:r>
          </a:p>
          <a:p>
            <a:r>
              <a:rPr lang="en-IN" dirty="0"/>
              <a:t>Features rv1 and rv2 are perfectly correlated.</a:t>
            </a:r>
          </a:p>
          <a:p>
            <a:r>
              <a:rPr lang="en-IN" dirty="0"/>
              <a:t>Thus we can remove rv2.</a:t>
            </a:r>
          </a:p>
          <a:p>
            <a:r>
              <a:rPr lang="en-IN" dirty="0"/>
              <a:t>Feature T9 shows the high correlation with the T3, T4, T5 and T7, introducing redundancy in the dataset and hence can be eliminated.</a:t>
            </a:r>
          </a:p>
          <a:p>
            <a:r>
              <a:rPr lang="en-IN" dirty="0"/>
              <a:t>T6 and </a:t>
            </a:r>
            <a:r>
              <a:rPr lang="en-IN" dirty="0" err="1"/>
              <a:t>T_out</a:t>
            </a:r>
            <a:r>
              <a:rPr lang="en-IN" dirty="0"/>
              <a:t> are building exterior features and are highly correlated to each other.</a:t>
            </a:r>
          </a:p>
          <a:p>
            <a:r>
              <a:rPr lang="en-IN" dirty="0"/>
              <a:t>Thus we can get rid either of these features.</a:t>
            </a:r>
          </a:p>
        </p:txBody>
      </p:sp>
    </p:spTree>
    <p:extLst>
      <p:ext uri="{BB962C8B-B14F-4D97-AF65-F5344CB8AC3E}">
        <p14:creationId xmlns:p14="http://schemas.microsoft.com/office/powerpoint/2010/main" val="3246148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17AEE-C29C-4967-99AE-29970EB673C0}"/>
              </a:ext>
            </a:extLst>
          </p:cNvPr>
          <p:cNvSpPr>
            <a:spLocks noGrp="1"/>
          </p:cNvSpPr>
          <p:nvPr>
            <p:ph type="title"/>
          </p:nvPr>
        </p:nvSpPr>
        <p:spPr>
          <a:xfrm>
            <a:off x="838200" y="365126"/>
            <a:ext cx="10515600" cy="933588"/>
          </a:xfrm>
        </p:spPr>
        <p:txBody>
          <a:bodyPr/>
          <a:lstStyle/>
          <a:p>
            <a:r>
              <a:rPr lang="en-IN" b="1" dirty="0"/>
              <a:t>Observations from EDA</a:t>
            </a:r>
            <a:endParaRPr lang="en-US" dirty="0"/>
          </a:p>
        </p:txBody>
      </p:sp>
      <p:sp>
        <p:nvSpPr>
          <p:cNvPr id="3" name="Content Placeholder 2">
            <a:extLst>
              <a:ext uri="{FF2B5EF4-FFF2-40B4-BE49-F238E27FC236}">
                <a16:creationId xmlns:a16="http://schemas.microsoft.com/office/drawing/2014/main" id="{4A321268-73C8-421E-9757-C770DEB00375}"/>
              </a:ext>
            </a:extLst>
          </p:cNvPr>
          <p:cNvSpPr>
            <a:spLocks noGrp="1"/>
          </p:cNvSpPr>
          <p:nvPr>
            <p:ph idx="1"/>
          </p:nvPr>
        </p:nvSpPr>
        <p:spPr/>
        <p:txBody>
          <a:bodyPr/>
          <a:lstStyle/>
          <a:p>
            <a:r>
              <a:rPr lang="en-IN" dirty="0"/>
              <a:t>To get more insight on the appliance energy utilization we will introduce some more variables.</a:t>
            </a:r>
          </a:p>
          <a:p>
            <a:r>
              <a:rPr lang="en-IN" dirty="0"/>
              <a:t>time : time of the record</a:t>
            </a:r>
          </a:p>
          <a:p>
            <a:r>
              <a:rPr lang="en-IN" dirty="0"/>
              <a:t>month: Month of the record</a:t>
            </a:r>
          </a:p>
          <a:p>
            <a:r>
              <a:rPr lang="en-IN" dirty="0" err="1"/>
              <a:t>Only_Date</a:t>
            </a:r>
            <a:r>
              <a:rPr lang="en-IN" dirty="0"/>
              <a:t>: Date part of the record</a:t>
            </a:r>
          </a:p>
          <a:p>
            <a:r>
              <a:rPr lang="en-IN" dirty="0"/>
              <a:t>NSM: Minutes from midnight for the record.</a:t>
            </a:r>
          </a:p>
          <a:p>
            <a:r>
              <a:rPr lang="en-IN" dirty="0"/>
              <a:t>DOY: Day of year of record.</a:t>
            </a:r>
          </a:p>
          <a:p>
            <a:r>
              <a:rPr lang="en-IN" dirty="0"/>
              <a:t>Day of Week: Day of week for the record.</a:t>
            </a:r>
            <a:endParaRPr lang="en-US" dirty="0"/>
          </a:p>
        </p:txBody>
      </p:sp>
    </p:spTree>
    <p:extLst>
      <p:ext uri="{BB962C8B-B14F-4D97-AF65-F5344CB8AC3E}">
        <p14:creationId xmlns:p14="http://schemas.microsoft.com/office/powerpoint/2010/main" val="3181653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4C0B-F75C-454E-B03C-7F52041A17BE}"/>
              </a:ext>
            </a:extLst>
          </p:cNvPr>
          <p:cNvSpPr>
            <a:spLocks noGrp="1"/>
          </p:cNvSpPr>
          <p:nvPr>
            <p:ph type="title"/>
          </p:nvPr>
        </p:nvSpPr>
        <p:spPr/>
        <p:txBody>
          <a:bodyPr/>
          <a:lstStyle/>
          <a:p>
            <a:r>
              <a:rPr lang="en-IN" b="1" dirty="0"/>
              <a:t>Creating Feature selection function for the dataset</a:t>
            </a:r>
            <a:endParaRPr lang="en-US" b="1" dirty="0"/>
          </a:p>
        </p:txBody>
      </p:sp>
      <p:pic>
        <p:nvPicPr>
          <p:cNvPr id="4" name="Content Placeholder 3">
            <a:extLst>
              <a:ext uri="{FF2B5EF4-FFF2-40B4-BE49-F238E27FC236}">
                <a16:creationId xmlns:a16="http://schemas.microsoft.com/office/drawing/2014/main" id="{5D250F18-6A3A-4DA6-9E23-1A8EF9556302}"/>
              </a:ext>
            </a:extLst>
          </p:cNvPr>
          <p:cNvPicPr>
            <a:picLocks noGrp="1" noChangeAspect="1"/>
          </p:cNvPicPr>
          <p:nvPr>
            <p:ph idx="1"/>
          </p:nvPr>
        </p:nvPicPr>
        <p:blipFill>
          <a:blip r:embed="rId2"/>
          <a:stretch>
            <a:fillRect/>
          </a:stretch>
        </p:blipFill>
        <p:spPr>
          <a:xfrm>
            <a:off x="942535" y="1690687"/>
            <a:ext cx="5036061" cy="5061327"/>
          </a:xfrm>
          <a:prstGeom prst="rect">
            <a:avLst/>
          </a:prstGeom>
        </p:spPr>
      </p:pic>
      <p:pic>
        <p:nvPicPr>
          <p:cNvPr id="6" name="Picture 5">
            <a:extLst>
              <a:ext uri="{FF2B5EF4-FFF2-40B4-BE49-F238E27FC236}">
                <a16:creationId xmlns:a16="http://schemas.microsoft.com/office/drawing/2014/main" id="{8DBE89ED-F05F-46C0-B382-F4ED5075B6EF}"/>
              </a:ext>
            </a:extLst>
          </p:cNvPr>
          <p:cNvPicPr>
            <a:picLocks noChangeAspect="1"/>
          </p:cNvPicPr>
          <p:nvPr/>
        </p:nvPicPr>
        <p:blipFill>
          <a:blip r:embed="rId3"/>
          <a:stretch>
            <a:fillRect/>
          </a:stretch>
        </p:blipFill>
        <p:spPr>
          <a:xfrm>
            <a:off x="6213405" y="1690687"/>
            <a:ext cx="5687863" cy="2853178"/>
          </a:xfrm>
          <a:prstGeom prst="rect">
            <a:avLst/>
          </a:prstGeom>
        </p:spPr>
      </p:pic>
    </p:spTree>
    <p:extLst>
      <p:ext uri="{BB962C8B-B14F-4D97-AF65-F5344CB8AC3E}">
        <p14:creationId xmlns:p14="http://schemas.microsoft.com/office/powerpoint/2010/main" val="2631204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096D-B88A-4095-B640-F3C1FE9F1DEC}"/>
              </a:ext>
            </a:extLst>
          </p:cNvPr>
          <p:cNvSpPr>
            <a:spLocks noGrp="1"/>
          </p:cNvSpPr>
          <p:nvPr>
            <p:ph type="title"/>
          </p:nvPr>
        </p:nvSpPr>
        <p:spPr>
          <a:xfrm>
            <a:off x="2176669" y="2487922"/>
            <a:ext cx="10515600" cy="1325563"/>
          </a:xfrm>
        </p:spPr>
        <p:txBody>
          <a:bodyPr/>
          <a:lstStyle/>
          <a:p>
            <a:r>
              <a:rPr lang="en-IN" b="1" dirty="0"/>
              <a:t>Part 4: Prediction Algorithms:</a:t>
            </a:r>
            <a:endParaRPr lang="en-US" b="1" dirty="0"/>
          </a:p>
        </p:txBody>
      </p:sp>
    </p:spTree>
    <p:extLst>
      <p:ext uri="{BB962C8B-B14F-4D97-AF65-F5344CB8AC3E}">
        <p14:creationId xmlns:p14="http://schemas.microsoft.com/office/powerpoint/2010/main" val="575959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3AAD5-7E28-47F8-8702-D3A1504FB971}"/>
              </a:ext>
            </a:extLst>
          </p:cNvPr>
          <p:cNvSpPr>
            <a:spLocks noGrp="1"/>
          </p:cNvSpPr>
          <p:nvPr>
            <p:ph type="title"/>
          </p:nvPr>
        </p:nvSpPr>
        <p:spPr/>
        <p:txBody>
          <a:bodyPr/>
          <a:lstStyle/>
          <a:p>
            <a:r>
              <a:rPr lang="en-IN" b="1" dirty="0"/>
              <a:t>Base Feature:</a:t>
            </a:r>
            <a:endParaRPr lang="en-US" b="1" dirty="0"/>
          </a:p>
        </p:txBody>
      </p:sp>
      <p:sp>
        <p:nvSpPr>
          <p:cNvPr id="3" name="Content Placeholder 2">
            <a:extLst>
              <a:ext uri="{FF2B5EF4-FFF2-40B4-BE49-F238E27FC236}">
                <a16:creationId xmlns:a16="http://schemas.microsoft.com/office/drawing/2014/main" id="{4ADEAEC7-BC41-4E74-98E8-AF635B9D7AAA}"/>
              </a:ext>
            </a:extLst>
          </p:cNvPr>
          <p:cNvSpPr>
            <a:spLocks noGrp="1"/>
          </p:cNvSpPr>
          <p:nvPr>
            <p:ph idx="1"/>
          </p:nvPr>
        </p:nvSpPr>
        <p:spPr/>
        <p:txBody>
          <a:bodyPr/>
          <a:lstStyle/>
          <a:p>
            <a:r>
              <a:rPr lang="en-IN" dirty="0"/>
              <a:t>After exploratory data analysis and feature engineering, we came up with the base features on which we have to build predictive models.</a:t>
            </a:r>
          </a:p>
          <a:p>
            <a:r>
              <a:rPr lang="en-IN" dirty="0"/>
              <a:t>Following features are selected as a base line:</a:t>
            </a:r>
          </a:p>
          <a:p>
            <a:pPr marL="0" indent="0">
              <a:buNone/>
            </a:pPr>
            <a:endParaRPr lang="en-US" dirty="0"/>
          </a:p>
        </p:txBody>
      </p:sp>
      <p:pic>
        <p:nvPicPr>
          <p:cNvPr id="4" name="Picture 3">
            <a:extLst>
              <a:ext uri="{FF2B5EF4-FFF2-40B4-BE49-F238E27FC236}">
                <a16:creationId xmlns:a16="http://schemas.microsoft.com/office/drawing/2014/main" id="{2A8F20BF-276C-4FC4-9F0F-33BC2AB8E7F4}"/>
              </a:ext>
            </a:extLst>
          </p:cNvPr>
          <p:cNvPicPr>
            <a:picLocks noChangeAspect="1"/>
          </p:cNvPicPr>
          <p:nvPr/>
        </p:nvPicPr>
        <p:blipFill>
          <a:blip r:embed="rId2"/>
          <a:stretch>
            <a:fillRect/>
          </a:stretch>
        </p:blipFill>
        <p:spPr>
          <a:xfrm>
            <a:off x="714105" y="3597169"/>
            <a:ext cx="10639695" cy="2001773"/>
          </a:xfrm>
          <a:prstGeom prst="rect">
            <a:avLst/>
          </a:prstGeom>
        </p:spPr>
      </p:pic>
    </p:spTree>
    <p:extLst>
      <p:ext uri="{BB962C8B-B14F-4D97-AF65-F5344CB8AC3E}">
        <p14:creationId xmlns:p14="http://schemas.microsoft.com/office/powerpoint/2010/main" val="3230966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7E45A4E-2151-4CDA-8AD3-367FD8E6ADEB}"/>
              </a:ext>
            </a:extLst>
          </p:cNvPr>
          <p:cNvPicPr>
            <a:picLocks noChangeAspect="1"/>
          </p:cNvPicPr>
          <p:nvPr/>
        </p:nvPicPr>
        <p:blipFill>
          <a:blip r:embed="rId2"/>
          <a:stretch>
            <a:fillRect/>
          </a:stretch>
        </p:blipFill>
        <p:spPr>
          <a:xfrm>
            <a:off x="5186289" y="981091"/>
            <a:ext cx="6683978" cy="3471683"/>
          </a:xfrm>
          <a:prstGeom prst="rect">
            <a:avLst/>
          </a:prstGeom>
        </p:spPr>
      </p:pic>
      <p:sp>
        <p:nvSpPr>
          <p:cNvPr id="2" name="Title 1">
            <a:extLst>
              <a:ext uri="{FF2B5EF4-FFF2-40B4-BE49-F238E27FC236}">
                <a16:creationId xmlns:a16="http://schemas.microsoft.com/office/drawing/2014/main" id="{99484ACA-A7C6-488D-A218-9F986EFF27B2}"/>
              </a:ext>
            </a:extLst>
          </p:cNvPr>
          <p:cNvSpPr>
            <a:spLocks noGrp="1"/>
          </p:cNvSpPr>
          <p:nvPr>
            <p:ph type="title"/>
          </p:nvPr>
        </p:nvSpPr>
        <p:spPr>
          <a:xfrm>
            <a:off x="321733" y="981091"/>
            <a:ext cx="4092951" cy="1624457"/>
          </a:xfrm>
        </p:spPr>
        <p:txBody>
          <a:bodyPr>
            <a:normAutofit/>
          </a:bodyPr>
          <a:lstStyle/>
          <a:p>
            <a:r>
              <a:rPr lang="en-IN" sz="3600" b="1">
                <a:solidFill>
                  <a:schemeClr val="bg1"/>
                </a:solidFill>
              </a:rPr>
              <a:t>Training and Testing dataset</a:t>
            </a:r>
            <a:endParaRPr lang="en-US" sz="3600" b="1">
              <a:solidFill>
                <a:schemeClr val="bg1"/>
              </a:solidFill>
            </a:endParaRPr>
          </a:p>
        </p:txBody>
      </p:sp>
      <p:sp>
        <p:nvSpPr>
          <p:cNvPr id="3" name="Content Placeholder 2">
            <a:extLst>
              <a:ext uri="{FF2B5EF4-FFF2-40B4-BE49-F238E27FC236}">
                <a16:creationId xmlns:a16="http://schemas.microsoft.com/office/drawing/2014/main" id="{284578A1-4C80-406D-8FC2-56723862649D}"/>
              </a:ext>
            </a:extLst>
          </p:cNvPr>
          <p:cNvSpPr>
            <a:spLocks noGrp="1"/>
          </p:cNvSpPr>
          <p:nvPr>
            <p:ph idx="1"/>
          </p:nvPr>
        </p:nvSpPr>
        <p:spPr>
          <a:xfrm>
            <a:off x="321733" y="2834809"/>
            <a:ext cx="4092951" cy="3042099"/>
          </a:xfrm>
        </p:spPr>
        <p:txBody>
          <a:bodyPr anchor="t">
            <a:normAutofit/>
          </a:bodyPr>
          <a:lstStyle/>
          <a:p>
            <a:r>
              <a:rPr lang="en-IN" sz="2000" dirty="0">
                <a:solidFill>
                  <a:schemeClr val="bg1"/>
                </a:solidFill>
              </a:rPr>
              <a:t>After performing feature engineering on our dataset, we will split it to training and testing datasets which will help us to build effective prediction model.</a:t>
            </a:r>
          </a:p>
        </p:txBody>
      </p:sp>
    </p:spTree>
    <p:extLst>
      <p:ext uri="{BB962C8B-B14F-4D97-AF65-F5344CB8AC3E}">
        <p14:creationId xmlns:p14="http://schemas.microsoft.com/office/powerpoint/2010/main" val="1827323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386E3-22B8-49D4-8B9F-71AAD98F1742}"/>
              </a:ext>
            </a:extLst>
          </p:cNvPr>
          <p:cNvSpPr>
            <a:spLocks noGrp="1"/>
          </p:cNvSpPr>
          <p:nvPr>
            <p:ph type="title"/>
          </p:nvPr>
        </p:nvSpPr>
        <p:spPr>
          <a:xfrm>
            <a:off x="818322" y="0"/>
            <a:ext cx="10396330" cy="898940"/>
          </a:xfrm>
        </p:spPr>
        <p:txBody>
          <a:bodyPr/>
          <a:lstStyle/>
          <a:p>
            <a:r>
              <a:rPr lang="en-IN" b="1" dirty="0"/>
              <a:t>Benchmark Model:</a:t>
            </a:r>
            <a:endParaRPr lang="en-US" b="1" dirty="0"/>
          </a:p>
        </p:txBody>
      </p:sp>
      <p:sp>
        <p:nvSpPr>
          <p:cNvPr id="3" name="Content Placeholder 2">
            <a:extLst>
              <a:ext uri="{FF2B5EF4-FFF2-40B4-BE49-F238E27FC236}">
                <a16:creationId xmlns:a16="http://schemas.microsoft.com/office/drawing/2014/main" id="{D57F5301-4B7E-491F-AA88-6418741BD893}"/>
              </a:ext>
            </a:extLst>
          </p:cNvPr>
          <p:cNvSpPr>
            <a:spLocks noGrp="1"/>
          </p:cNvSpPr>
          <p:nvPr>
            <p:ph idx="1"/>
          </p:nvPr>
        </p:nvSpPr>
        <p:spPr>
          <a:xfrm>
            <a:off x="821635" y="1457739"/>
            <a:ext cx="10532165" cy="4719224"/>
          </a:xfrm>
        </p:spPr>
        <p:txBody>
          <a:bodyPr>
            <a:normAutofit fontScale="92500" lnSpcReduction="20000"/>
          </a:bodyPr>
          <a:lstStyle/>
          <a:p>
            <a:r>
              <a:rPr lang="en-IN" dirty="0"/>
              <a:t>Let’s select Linear regression model with base features.</a:t>
            </a:r>
          </a:p>
          <a:p>
            <a:r>
              <a:rPr lang="en-IN" dirty="0"/>
              <a:t>We will use train and test datasets for the model performance.</a:t>
            </a:r>
          </a:p>
          <a:p>
            <a:r>
              <a:rPr lang="en-IN" dirty="0"/>
              <a:t>Below are the performance metrics for these benchmark model.</a:t>
            </a:r>
          </a:p>
          <a:p>
            <a:endParaRPr lang="en-IN" dirty="0"/>
          </a:p>
          <a:p>
            <a:endParaRPr lang="en-IN" dirty="0"/>
          </a:p>
          <a:p>
            <a:endParaRPr lang="en-IN" dirty="0"/>
          </a:p>
          <a:p>
            <a:endParaRPr lang="en-IN" dirty="0"/>
          </a:p>
          <a:p>
            <a:endParaRPr lang="en-IN" dirty="0"/>
          </a:p>
          <a:p>
            <a:endParaRPr lang="en-IN" dirty="0"/>
          </a:p>
          <a:p>
            <a:endParaRPr lang="en-IN" dirty="0"/>
          </a:p>
          <a:p>
            <a:r>
              <a:rPr lang="en-IN" dirty="0"/>
              <a:t>Now let’s try to improve these performance with different models and feature selections.</a:t>
            </a:r>
          </a:p>
          <a:p>
            <a:endParaRPr lang="en-US" dirty="0"/>
          </a:p>
        </p:txBody>
      </p:sp>
      <p:graphicFrame>
        <p:nvGraphicFramePr>
          <p:cNvPr id="4" name="Table 3">
            <a:extLst>
              <a:ext uri="{FF2B5EF4-FFF2-40B4-BE49-F238E27FC236}">
                <a16:creationId xmlns:a16="http://schemas.microsoft.com/office/drawing/2014/main" id="{20CF239D-C430-476A-9224-D52A1DF8D806}"/>
              </a:ext>
            </a:extLst>
          </p:cNvPr>
          <p:cNvGraphicFramePr>
            <a:graphicFrameLocks noGrp="1"/>
          </p:cNvGraphicFramePr>
          <p:nvPr>
            <p:extLst>
              <p:ext uri="{D42A27DB-BD31-4B8C-83A1-F6EECF244321}">
                <p14:modId xmlns:p14="http://schemas.microsoft.com/office/powerpoint/2010/main" val="2420634705"/>
              </p:ext>
            </p:extLst>
          </p:nvPr>
        </p:nvGraphicFramePr>
        <p:xfrm>
          <a:off x="1192697" y="2822711"/>
          <a:ext cx="4823790" cy="2206490"/>
        </p:xfrm>
        <a:graphic>
          <a:graphicData uri="http://schemas.openxmlformats.org/drawingml/2006/table">
            <a:tbl>
              <a:tblPr>
                <a:tableStyleId>{5C22544A-7EE6-4342-B048-85BDC9FD1C3A}</a:tableStyleId>
              </a:tblPr>
              <a:tblGrid>
                <a:gridCol w="1607930">
                  <a:extLst>
                    <a:ext uri="{9D8B030D-6E8A-4147-A177-3AD203B41FA5}">
                      <a16:colId xmlns:a16="http://schemas.microsoft.com/office/drawing/2014/main" val="20576465"/>
                    </a:ext>
                  </a:extLst>
                </a:gridCol>
                <a:gridCol w="1607930">
                  <a:extLst>
                    <a:ext uri="{9D8B030D-6E8A-4147-A177-3AD203B41FA5}">
                      <a16:colId xmlns:a16="http://schemas.microsoft.com/office/drawing/2014/main" val="2987365279"/>
                    </a:ext>
                  </a:extLst>
                </a:gridCol>
                <a:gridCol w="1607930">
                  <a:extLst>
                    <a:ext uri="{9D8B030D-6E8A-4147-A177-3AD203B41FA5}">
                      <a16:colId xmlns:a16="http://schemas.microsoft.com/office/drawing/2014/main" val="3517270288"/>
                    </a:ext>
                  </a:extLst>
                </a:gridCol>
              </a:tblGrid>
              <a:tr h="441298">
                <a:tc>
                  <a:txBody>
                    <a:bodyPr/>
                    <a:lstStyle/>
                    <a:p>
                      <a:pPr algn="ctr" fontAlgn="b"/>
                      <a:endParaRPr lang="en-US" sz="2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200" b="1" u="none" strike="noStrike">
                          <a:effectLst/>
                        </a:rPr>
                        <a:t>Train</a:t>
                      </a:r>
                      <a:endParaRPr lang="en-US" sz="2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200" b="1" u="none" strike="noStrike">
                          <a:effectLst/>
                        </a:rPr>
                        <a:t>Test</a:t>
                      </a:r>
                      <a:endParaRPr lang="en-US" sz="2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8270164"/>
                  </a:ext>
                </a:extLst>
              </a:tr>
              <a:tr h="441298">
                <a:tc>
                  <a:txBody>
                    <a:bodyPr/>
                    <a:lstStyle/>
                    <a:p>
                      <a:pPr algn="ctr" fontAlgn="b"/>
                      <a:r>
                        <a:rPr lang="en-US" sz="2200" b="1" u="none" strike="noStrike">
                          <a:effectLst/>
                        </a:rPr>
                        <a:t>MAE</a:t>
                      </a:r>
                      <a:endParaRPr lang="en-US" sz="2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200" b="1" u="none" strike="noStrike">
                          <a:effectLst/>
                        </a:rPr>
                        <a:t>52.337</a:t>
                      </a:r>
                      <a:endParaRPr lang="en-US" sz="2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200" b="1" u="none" strike="noStrike">
                          <a:effectLst/>
                        </a:rPr>
                        <a:t>54.558</a:t>
                      </a:r>
                      <a:endParaRPr lang="en-US" sz="2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3013764"/>
                  </a:ext>
                </a:extLst>
              </a:tr>
              <a:tr h="441298">
                <a:tc>
                  <a:txBody>
                    <a:bodyPr/>
                    <a:lstStyle/>
                    <a:p>
                      <a:pPr algn="ctr" fontAlgn="b"/>
                      <a:r>
                        <a:rPr lang="en-US" sz="2200" b="1" u="none" strike="noStrike">
                          <a:effectLst/>
                        </a:rPr>
                        <a:t>MAPE</a:t>
                      </a:r>
                      <a:endParaRPr lang="en-US" sz="2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200" b="1" u="none" strike="noStrike">
                          <a:effectLst/>
                        </a:rPr>
                        <a:t>60.426</a:t>
                      </a:r>
                      <a:endParaRPr lang="en-US" sz="2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200" b="1" u="none" strike="noStrike">
                          <a:effectLst/>
                        </a:rPr>
                        <a:t>62.371</a:t>
                      </a:r>
                      <a:endParaRPr lang="en-US" sz="2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98205964"/>
                  </a:ext>
                </a:extLst>
              </a:tr>
              <a:tr h="441298">
                <a:tc>
                  <a:txBody>
                    <a:bodyPr/>
                    <a:lstStyle/>
                    <a:p>
                      <a:pPr algn="ctr" fontAlgn="b"/>
                      <a:r>
                        <a:rPr lang="en-US" sz="2200" b="1" u="none" strike="noStrike" dirty="0">
                          <a:effectLst/>
                        </a:rPr>
                        <a:t>MSE</a:t>
                      </a:r>
                      <a:endParaRPr lang="en-US" sz="2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200" b="1" u="none" strike="noStrike">
                          <a:effectLst/>
                        </a:rPr>
                        <a:t>8619.534</a:t>
                      </a:r>
                      <a:endParaRPr lang="en-US" sz="2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200" b="1" u="none" strike="noStrike" dirty="0">
                          <a:effectLst/>
                        </a:rPr>
                        <a:t>9472.858</a:t>
                      </a:r>
                      <a:endParaRPr lang="en-US" sz="2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12240315"/>
                  </a:ext>
                </a:extLst>
              </a:tr>
              <a:tr h="441298">
                <a:tc>
                  <a:txBody>
                    <a:bodyPr/>
                    <a:lstStyle/>
                    <a:p>
                      <a:pPr algn="ctr" fontAlgn="b"/>
                      <a:r>
                        <a:rPr lang="en-US" sz="2200" b="1" u="none" strike="noStrike">
                          <a:effectLst/>
                        </a:rPr>
                        <a:t>R2</a:t>
                      </a:r>
                      <a:endParaRPr lang="en-US" sz="2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200" b="1" u="none" strike="noStrike">
                          <a:effectLst/>
                        </a:rPr>
                        <a:t>0.166</a:t>
                      </a:r>
                      <a:endParaRPr lang="en-US" sz="22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200" b="1" u="none" strike="noStrike" dirty="0">
                          <a:effectLst/>
                        </a:rPr>
                        <a:t>0.154</a:t>
                      </a:r>
                      <a:endParaRPr lang="en-US" sz="2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4984280"/>
                  </a:ext>
                </a:extLst>
              </a:tr>
            </a:tbl>
          </a:graphicData>
        </a:graphic>
      </p:graphicFrame>
    </p:spTree>
    <p:extLst>
      <p:ext uri="{BB962C8B-B14F-4D97-AF65-F5344CB8AC3E}">
        <p14:creationId xmlns:p14="http://schemas.microsoft.com/office/powerpoint/2010/main" val="1399712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D919D-FBC3-4D1D-B8A8-5A51F79233EB}"/>
              </a:ext>
            </a:extLst>
          </p:cNvPr>
          <p:cNvSpPr>
            <a:spLocks noGrp="1"/>
          </p:cNvSpPr>
          <p:nvPr>
            <p:ph type="title"/>
          </p:nvPr>
        </p:nvSpPr>
        <p:spPr>
          <a:xfrm>
            <a:off x="834887" y="365125"/>
            <a:ext cx="10518913" cy="1079361"/>
          </a:xfrm>
        </p:spPr>
        <p:txBody>
          <a:bodyPr>
            <a:normAutofit fontScale="90000"/>
          </a:bodyPr>
          <a:lstStyle/>
          <a:p>
            <a:r>
              <a:rPr lang="en-IN" b="1" dirty="0"/>
              <a:t>Performance Metrics of different models with base features.</a:t>
            </a:r>
            <a:endParaRPr lang="en-US" b="1" dirty="0"/>
          </a:p>
        </p:txBody>
      </p:sp>
      <p:graphicFrame>
        <p:nvGraphicFramePr>
          <p:cNvPr id="4" name="Content Placeholder 3">
            <a:extLst>
              <a:ext uri="{FF2B5EF4-FFF2-40B4-BE49-F238E27FC236}">
                <a16:creationId xmlns:a16="http://schemas.microsoft.com/office/drawing/2014/main" id="{90353C7B-D8A1-4B34-BC07-AB02C4E35025}"/>
              </a:ext>
            </a:extLst>
          </p:cNvPr>
          <p:cNvGraphicFramePr>
            <a:graphicFrameLocks noGrp="1"/>
          </p:cNvGraphicFramePr>
          <p:nvPr>
            <p:ph idx="1"/>
            <p:extLst>
              <p:ext uri="{D42A27DB-BD31-4B8C-83A1-F6EECF244321}">
                <p14:modId xmlns:p14="http://schemas.microsoft.com/office/powerpoint/2010/main" val="3279143433"/>
              </p:ext>
            </p:extLst>
          </p:nvPr>
        </p:nvGraphicFramePr>
        <p:xfrm>
          <a:off x="183588" y="1789043"/>
          <a:ext cx="11824823" cy="3750368"/>
        </p:xfrm>
        <a:graphic>
          <a:graphicData uri="http://schemas.openxmlformats.org/drawingml/2006/table">
            <a:tbl>
              <a:tblPr>
                <a:tableStyleId>{5C22544A-7EE6-4342-B048-85BDC9FD1C3A}</a:tableStyleId>
              </a:tblPr>
              <a:tblGrid>
                <a:gridCol w="1908313">
                  <a:extLst>
                    <a:ext uri="{9D8B030D-6E8A-4147-A177-3AD203B41FA5}">
                      <a16:colId xmlns:a16="http://schemas.microsoft.com/office/drawing/2014/main" val="3852695368"/>
                    </a:ext>
                  </a:extLst>
                </a:gridCol>
                <a:gridCol w="713747">
                  <a:extLst>
                    <a:ext uri="{9D8B030D-6E8A-4147-A177-3AD203B41FA5}">
                      <a16:colId xmlns:a16="http://schemas.microsoft.com/office/drawing/2014/main" val="2368276065"/>
                    </a:ext>
                  </a:extLst>
                </a:gridCol>
                <a:gridCol w="803910">
                  <a:extLst>
                    <a:ext uri="{9D8B030D-6E8A-4147-A177-3AD203B41FA5}">
                      <a16:colId xmlns:a16="http://schemas.microsoft.com/office/drawing/2014/main" val="1281582437"/>
                    </a:ext>
                  </a:extLst>
                </a:gridCol>
                <a:gridCol w="822071">
                  <a:extLst>
                    <a:ext uri="{9D8B030D-6E8A-4147-A177-3AD203B41FA5}">
                      <a16:colId xmlns:a16="http://schemas.microsoft.com/office/drawing/2014/main" val="3155834804"/>
                    </a:ext>
                  </a:extLst>
                </a:gridCol>
                <a:gridCol w="881646">
                  <a:extLst>
                    <a:ext uri="{9D8B030D-6E8A-4147-A177-3AD203B41FA5}">
                      <a16:colId xmlns:a16="http://schemas.microsoft.com/office/drawing/2014/main" val="4206340491"/>
                    </a:ext>
                  </a:extLst>
                </a:gridCol>
                <a:gridCol w="705318">
                  <a:extLst>
                    <a:ext uri="{9D8B030D-6E8A-4147-A177-3AD203B41FA5}">
                      <a16:colId xmlns:a16="http://schemas.microsoft.com/office/drawing/2014/main" val="2162337427"/>
                    </a:ext>
                  </a:extLst>
                </a:gridCol>
                <a:gridCol w="781685">
                  <a:extLst>
                    <a:ext uri="{9D8B030D-6E8A-4147-A177-3AD203B41FA5}">
                      <a16:colId xmlns:a16="http://schemas.microsoft.com/office/drawing/2014/main" val="2382026757"/>
                    </a:ext>
                  </a:extLst>
                </a:gridCol>
                <a:gridCol w="705318">
                  <a:extLst>
                    <a:ext uri="{9D8B030D-6E8A-4147-A177-3AD203B41FA5}">
                      <a16:colId xmlns:a16="http://schemas.microsoft.com/office/drawing/2014/main" val="10611194"/>
                    </a:ext>
                  </a:extLst>
                </a:gridCol>
                <a:gridCol w="705318">
                  <a:extLst>
                    <a:ext uri="{9D8B030D-6E8A-4147-A177-3AD203B41FA5}">
                      <a16:colId xmlns:a16="http://schemas.microsoft.com/office/drawing/2014/main" val="239061628"/>
                    </a:ext>
                  </a:extLst>
                </a:gridCol>
                <a:gridCol w="806196">
                  <a:extLst>
                    <a:ext uri="{9D8B030D-6E8A-4147-A177-3AD203B41FA5}">
                      <a16:colId xmlns:a16="http://schemas.microsoft.com/office/drawing/2014/main" val="1773633058"/>
                    </a:ext>
                  </a:extLst>
                </a:gridCol>
                <a:gridCol w="875347">
                  <a:extLst>
                    <a:ext uri="{9D8B030D-6E8A-4147-A177-3AD203B41FA5}">
                      <a16:colId xmlns:a16="http://schemas.microsoft.com/office/drawing/2014/main" val="1537808753"/>
                    </a:ext>
                  </a:extLst>
                </a:gridCol>
                <a:gridCol w="705318">
                  <a:extLst>
                    <a:ext uri="{9D8B030D-6E8A-4147-A177-3AD203B41FA5}">
                      <a16:colId xmlns:a16="http://schemas.microsoft.com/office/drawing/2014/main" val="4092354379"/>
                    </a:ext>
                  </a:extLst>
                </a:gridCol>
                <a:gridCol w="705318">
                  <a:extLst>
                    <a:ext uri="{9D8B030D-6E8A-4147-A177-3AD203B41FA5}">
                      <a16:colId xmlns:a16="http://schemas.microsoft.com/office/drawing/2014/main" val="106871410"/>
                    </a:ext>
                  </a:extLst>
                </a:gridCol>
                <a:gridCol w="705318">
                  <a:extLst>
                    <a:ext uri="{9D8B030D-6E8A-4147-A177-3AD203B41FA5}">
                      <a16:colId xmlns:a16="http://schemas.microsoft.com/office/drawing/2014/main" val="2601160243"/>
                    </a:ext>
                  </a:extLst>
                </a:gridCol>
              </a:tblGrid>
              <a:tr h="614410">
                <a:tc>
                  <a:txBody>
                    <a:bodyPr/>
                    <a:lstStyle/>
                    <a:p>
                      <a:pPr algn="r" fontAlgn="ctr"/>
                      <a:r>
                        <a:rPr lang="en-US" sz="1300" b="1" u="none" strike="noStrike">
                          <a:effectLst/>
                        </a:rPr>
                        <a:t>Model</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MAE_Test</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MAE_Train</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dirty="0" err="1">
                          <a:effectLst/>
                        </a:rPr>
                        <a:t>MAPE_Test</a:t>
                      </a:r>
                      <a:endParaRPr lang="en-US" sz="13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MAPE_Train</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MSE_Test</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MSE_Train</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R2_Test</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R2_Train</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RMSE_Test</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RMSE_Train</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Testing Score(%)</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Training Score(%)</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Training Time</a:t>
                      </a:r>
                      <a:endParaRPr lang="en-US" sz="13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91755894"/>
                  </a:ext>
                </a:extLst>
              </a:tr>
              <a:tr h="384006">
                <a:tc>
                  <a:txBody>
                    <a:bodyPr/>
                    <a:lstStyle/>
                    <a:p>
                      <a:pPr algn="r" fontAlgn="t"/>
                      <a:r>
                        <a:rPr lang="en-US" sz="1300" b="1" u="none" strike="noStrike" dirty="0" err="1">
                          <a:solidFill>
                            <a:srgbClr val="FF0000"/>
                          </a:solidFill>
                          <a:effectLst/>
                        </a:rPr>
                        <a:t>ExtraTreesRegressor</a:t>
                      </a:r>
                      <a:endParaRPr lang="en-US" sz="1300" b="1" i="0" u="none" strike="noStrike" dirty="0">
                        <a:solidFill>
                          <a:srgbClr val="FF0000"/>
                        </a:solidFill>
                        <a:effectLst/>
                        <a:latin typeface="Calibri" panose="020F0502020204030204" pitchFamily="34" charset="0"/>
                      </a:endParaRPr>
                    </a:p>
                  </a:txBody>
                  <a:tcPr marL="9525" marR="9525" marT="9525" marB="0"/>
                </a:tc>
                <a:tc>
                  <a:txBody>
                    <a:bodyPr/>
                    <a:lstStyle/>
                    <a:p>
                      <a:pPr algn="ctr" fontAlgn="ctr"/>
                      <a:r>
                        <a:rPr lang="en-US" sz="1300" b="1" u="none" strike="noStrike">
                          <a:effectLst/>
                        </a:rPr>
                        <a:t>30.063</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0</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28.617</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0</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4269.744</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0</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dirty="0">
                          <a:solidFill>
                            <a:srgbClr val="FF0000"/>
                          </a:solidFill>
                          <a:effectLst/>
                        </a:rPr>
                        <a:t>0.619</a:t>
                      </a:r>
                      <a:endParaRPr lang="en-US" sz="1300" b="1"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1</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65.343</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0.011</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61.886</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100</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1.905</a:t>
                      </a:r>
                      <a:endParaRPr lang="en-US" sz="13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76724368"/>
                  </a:ext>
                </a:extLst>
              </a:tr>
              <a:tr h="384006">
                <a:tc>
                  <a:txBody>
                    <a:bodyPr/>
                    <a:lstStyle/>
                    <a:p>
                      <a:pPr algn="r" fontAlgn="t"/>
                      <a:r>
                        <a:rPr lang="en-US" sz="1300" b="1" u="none" strike="noStrike" dirty="0" err="1">
                          <a:solidFill>
                            <a:srgbClr val="FF0000"/>
                          </a:solidFill>
                          <a:effectLst/>
                        </a:rPr>
                        <a:t>RandomForestRegressor</a:t>
                      </a:r>
                      <a:endParaRPr lang="en-US" sz="1300" b="1" i="0" u="none" strike="noStrike" dirty="0">
                        <a:solidFill>
                          <a:srgbClr val="FF0000"/>
                        </a:solidFill>
                        <a:effectLst/>
                        <a:latin typeface="Calibri" panose="020F0502020204030204" pitchFamily="34" charset="0"/>
                      </a:endParaRPr>
                    </a:p>
                  </a:txBody>
                  <a:tcPr marL="9525" marR="9525" marT="9525" marB="0"/>
                </a:tc>
                <a:tc>
                  <a:txBody>
                    <a:bodyPr/>
                    <a:lstStyle/>
                    <a:p>
                      <a:pPr algn="ctr" fontAlgn="ctr"/>
                      <a:r>
                        <a:rPr lang="en-US" sz="1300" b="1" u="none" strike="noStrike" dirty="0">
                          <a:effectLst/>
                        </a:rPr>
                        <a:t>33.515</a:t>
                      </a:r>
                      <a:endParaRPr lang="en-US" sz="13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13.044</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32.716</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12.613</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5079.75</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899.584</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dirty="0">
                          <a:solidFill>
                            <a:srgbClr val="FF0000"/>
                          </a:solidFill>
                          <a:effectLst/>
                        </a:rPr>
                        <a:t>0.547</a:t>
                      </a:r>
                      <a:endParaRPr lang="en-US" sz="1300" b="1" i="0" u="none" strike="noStrike" dirty="0">
                        <a:solidFill>
                          <a:srgbClr val="FF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0.913</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71.272</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29.993</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54.655</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91.297</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5.552</a:t>
                      </a:r>
                      <a:endParaRPr lang="en-US" sz="13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3069386"/>
                  </a:ext>
                </a:extLst>
              </a:tr>
              <a:tr h="447916">
                <a:tc>
                  <a:txBody>
                    <a:bodyPr/>
                    <a:lstStyle/>
                    <a:p>
                      <a:pPr algn="r" fontAlgn="t"/>
                      <a:r>
                        <a:rPr lang="en-US" sz="1300" b="1" u="none" strike="noStrike">
                          <a:effectLst/>
                        </a:rPr>
                        <a:t>GradientBoostingRegressor</a:t>
                      </a:r>
                      <a:endParaRPr lang="en-US" sz="1300" b="1" i="0" u="none" strike="noStrike">
                        <a:solidFill>
                          <a:srgbClr val="000000"/>
                        </a:solidFill>
                        <a:effectLst/>
                        <a:latin typeface="Calibri" panose="020F0502020204030204" pitchFamily="34" charset="0"/>
                      </a:endParaRPr>
                    </a:p>
                  </a:txBody>
                  <a:tcPr marL="9525" marR="9525" marT="9525" marB="0"/>
                </a:tc>
                <a:tc>
                  <a:txBody>
                    <a:bodyPr/>
                    <a:lstStyle/>
                    <a:p>
                      <a:pPr algn="ctr" fontAlgn="ctr"/>
                      <a:r>
                        <a:rPr lang="en-US" sz="1300" b="1" u="none" strike="noStrike">
                          <a:effectLst/>
                        </a:rPr>
                        <a:t>47.03</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43.204</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50.692</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47.657</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7898.475</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6406.759</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0.295</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0.38</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88.873</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80.042</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29.493</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38.021</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3.543</a:t>
                      </a:r>
                      <a:endParaRPr lang="en-US" sz="13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64576050"/>
                  </a:ext>
                </a:extLst>
              </a:tr>
              <a:tr h="384006">
                <a:tc>
                  <a:txBody>
                    <a:bodyPr/>
                    <a:lstStyle/>
                    <a:p>
                      <a:pPr algn="r" fontAlgn="t"/>
                      <a:r>
                        <a:rPr lang="en-US" sz="1300" b="1" u="none" strike="noStrike">
                          <a:effectLst/>
                        </a:rPr>
                        <a:t>MLPRegressor</a:t>
                      </a:r>
                      <a:endParaRPr lang="en-US" sz="1300" b="1" i="0" u="none" strike="noStrike">
                        <a:solidFill>
                          <a:srgbClr val="000000"/>
                        </a:solidFill>
                        <a:effectLst/>
                        <a:latin typeface="Calibri" panose="020F0502020204030204" pitchFamily="34" charset="0"/>
                      </a:endParaRPr>
                    </a:p>
                  </a:txBody>
                  <a:tcPr marL="9525" marR="9525" marT="9525" marB="0"/>
                </a:tc>
                <a:tc>
                  <a:txBody>
                    <a:bodyPr/>
                    <a:lstStyle/>
                    <a:p>
                      <a:pPr algn="ctr" fontAlgn="ctr"/>
                      <a:r>
                        <a:rPr lang="en-US" sz="1300" b="1" u="none" strike="noStrike">
                          <a:effectLst/>
                        </a:rPr>
                        <a:t>55.283</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53.106</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63.524</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61.643</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9390.062</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8583.123</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0.162</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0.17</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96.902</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92.645</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16.179</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16.967</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2.17</a:t>
                      </a:r>
                      <a:endParaRPr lang="en-US" sz="13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08245703"/>
                  </a:ext>
                </a:extLst>
              </a:tr>
              <a:tr h="384006">
                <a:tc>
                  <a:txBody>
                    <a:bodyPr/>
                    <a:lstStyle/>
                    <a:p>
                      <a:pPr algn="r" fontAlgn="t"/>
                      <a:r>
                        <a:rPr lang="en-US" sz="1300" b="1" u="none" strike="noStrike">
                          <a:effectLst/>
                        </a:rPr>
                        <a:t>LinearRegression</a:t>
                      </a:r>
                      <a:endParaRPr lang="en-US" sz="1300" b="1" i="0" u="none" strike="noStrike">
                        <a:solidFill>
                          <a:srgbClr val="000000"/>
                        </a:solidFill>
                        <a:effectLst/>
                        <a:latin typeface="Calibri" panose="020F0502020204030204" pitchFamily="34" charset="0"/>
                      </a:endParaRPr>
                    </a:p>
                  </a:txBody>
                  <a:tcPr marL="9525" marR="9525" marT="9525" marB="0"/>
                </a:tc>
                <a:tc>
                  <a:txBody>
                    <a:bodyPr/>
                    <a:lstStyle/>
                    <a:p>
                      <a:pPr algn="ctr" fontAlgn="ctr"/>
                      <a:r>
                        <a:rPr lang="en-US" sz="1300" b="1" u="none" strike="noStrike">
                          <a:effectLst/>
                        </a:rPr>
                        <a:t>54.558</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52.337</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62.371</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60.426</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9472.858</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8619.534</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0.154</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0.166</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97.329</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92.841</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15.44</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16.615</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0.036</a:t>
                      </a:r>
                      <a:endParaRPr lang="en-US" sz="13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5173931"/>
                  </a:ext>
                </a:extLst>
              </a:tr>
              <a:tr h="384006">
                <a:tc>
                  <a:txBody>
                    <a:bodyPr/>
                    <a:lstStyle/>
                    <a:p>
                      <a:pPr algn="r" fontAlgn="t"/>
                      <a:r>
                        <a:rPr lang="en-US" sz="1300" b="1" u="none" strike="noStrike">
                          <a:effectLst/>
                        </a:rPr>
                        <a:t>Ridge</a:t>
                      </a:r>
                      <a:endParaRPr lang="en-US" sz="1300" b="1" i="0" u="none" strike="noStrike">
                        <a:solidFill>
                          <a:srgbClr val="000000"/>
                        </a:solidFill>
                        <a:effectLst/>
                        <a:latin typeface="Calibri" panose="020F0502020204030204" pitchFamily="34" charset="0"/>
                      </a:endParaRPr>
                    </a:p>
                  </a:txBody>
                  <a:tcPr marL="9525" marR="9525" marT="9525" marB="0"/>
                </a:tc>
                <a:tc>
                  <a:txBody>
                    <a:bodyPr/>
                    <a:lstStyle/>
                    <a:p>
                      <a:pPr algn="ctr" fontAlgn="ctr"/>
                      <a:r>
                        <a:rPr lang="en-US" sz="1300" b="1" u="none" strike="noStrike">
                          <a:effectLst/>
                        </a:rPr>
                        <a:t>54.557</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52.337</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62.371</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60.425</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9472.847</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8619.534</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0.154</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0.166</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97.329</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92.841</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15.44</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16.615</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0.042</a:t>
                      </a:r>
                      <a:endParaRPr lang="en-US" sz="13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68803060"/>
                  </a:ext>
                </a:extLst>
              </a:tr>
              <a:tr h="384006">
                <a:tc>
                  <a:txBody>
                    <a:bodyPr/>
                    <a:lstStyle/>
                    <a:p>
                      <a:pPr algn="r" fontAlgn="t"/>
                      <a:r>
                        <a:rPr lang="en-US" sz="1300" b="1" u="none" strike="noStrike">
                          <a:effectLst/>
                        </a:rPr>
                        <a:t>Lasso</a:t>
                      </a:r>
                      <a:endParaRPr lang="en-US" sz="1300" b="1" i="0" u="none" strike="noStrike">
                        <a:solidFill>
                          <a:srgbClr val="000000"/>
                        </a:solidFill>
                        <a:effectLst/>
                        <a:latin typeface="Calibri" panose="020F0502020204030204" pitchFamily="34" charset="0"/>
                      </a:endParaRPr>
                    </a:p>
                  </a:txBody>
                  <a:tcPr marL="9525" marR="9525" marT="9525" marB="0"/>
                </a:tc>
                <a:tc>
                  <a:txBody>
                    <a:bodyPr/>
                    <a:lstStyle/>
                    <a:p>
                      <a:pPr algn="ctr" fontAlgn="ctr"/>
                      <a:r>
                        <a:rPr lang="en-US" sz="1300" b="1" u="none" strike="noStrike">
                          <a:effectLst/>
                        </a:rPr>
                        <a:t>54.522</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52.243</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62.137</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60.25</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9510.086</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8653.339</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0.151</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0.163</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97.52</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93.023</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15.107</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16.288</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0.096</a:t>
                      </a:r>
                      <a:endParaRPr lang="en-US" sz="13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86252148"/>
                  </a:ext>
                </a:extLst>
              </a:tr>
              <a:tr h="384006">
                <a:tc>
                  <a:txBody>
                    <a:bodyPr/>
                    <a:lstStyle/>
                    <a:p>
                      <a:pPr algn="r" fontAlgn="t"/>
                      <a:r>
                        <a:rPr lang="en-US" sz="1300" b="1" u="none" strike="noStrike">
                          <a:effectLst/>
                        </a:rPr>
                        <a:t>ElasticNet</a:t>
                      </a:r>
                      <a:endParaRPr lang="en-US" sz="1300" b="1" i="0" u="none" strike="noStrike">
                        <a:solidFill>
                          <a:srgbClr val="000000"/>
                        </a:solidFill>
                        <a:effectLst/>
                        <a:latin typeface="Calibri" panose="020F0502020204030204" pitchFamily="34" charset="0"/>
                      </a:endParaRPr>
                    </a:p>
                  </a:txBody>
                  <a:tcPr marL="9525" marR="9525" marT="9525" marB="0"/>
                </a:tc>
                <a:tc>
                  <a:txBody>
                    <a:bodyPr/>
                    <a:lstStyle/>
                    <a:p>
                      <a:pPr algn="ctr" fontAlgn="ctr"/>
                      <a:r>
                        <a:rPr lang="en-US" sz="1300" b="1" u="none" strike="noStrike">
                          <a:effectLst/>
                        </a:rPr>
                        <a:t>54.791</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52.476</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62.283</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60.322</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9662.773</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8817.921</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0.137</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0.147</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98.299</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93.904</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13.744</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a:effectLst/>
                        </a:rPr>
                        <a:t>14.695</a:t>
                      </a:r>
                      <a:endParaRPr lang="en-US" sz="13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300" b="1" u="none" strike="noStrike" dirty="0">
                          <a:effectLst/>
                        </a:rPr>
                        <a:t>0.042</a:t>
                      </a:r>
                      <a:endParaRPr lang="en-US" sz="13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15103824"/>
                  </a:ext>
                </a:extLst>
              </a:tr>
            </a:tbl>
          </a:graphicData>
        </a:graphic>
      </p:graphicFrame>
    </p:spTree>
    <p:extLst>
      <p:ext uri="{BB962C8B-B14F-4D97-AF65-F5344CB8AC3E}">
        <p14:creationId xmlns:p14="http://schemas.microsoft.com/office/powerpoint/2010/main" val="4211879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3E1A265-B233-4D20-9222-90A212303DFA}"/>
              </a:ext>
            </a:extLst>
          </p:cNvPr>
          <p:cNvPicPr>
            <a:picLocks noGrp="1" noChangeAspect="1"/>
          </p:cNvPicPr>
          <p:nvPr>
            <p:ph idx="1"/>
          </p:nvPr>
        </p:nvPicPr>
        <p:blipFill>
          <a:blip r:embed="rId2"/>
          <a:stretch>
            <a:fillRect/>
          </a:stretch>
        </p:blipFill>
        <p:spPr>
          <a:xfrm>
            <a:off x="3491438" y="365761"/>
            <a:ext cx="8435450" cy="5757194"/>
          </a:xfrm>
          <a:prstGeom prst="rect">
            <a:avLst/>
          </a:prstGeom>
        </p:spPr>
      </p:pic>
      <p:sp>
        <p:nvSpPr>
          <p:cNvPr id="2" name="Title 1">
            <a:extLst>
              <a:ext uri="{FF2B5EF4-FFF2-40B4-BE49-F238E27FC236}">
                <a16:creationId xmlns:a16="http://schemas.microsoft.com/office/drawing/2014/main" id="{36DCCE3D-A1A4-4914-B8C1-66D6FA6C46A4}"/>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Training time performance</a:t>
            </a:r>
          </a:p>
        </p:txBody>
      </p:sp>
    </p:spTree>
    <p:extLst>
      <p:ext uri="{BB962C8B-B14F-4D97-AF65-F5344CB8AC3E}">
        <p14:creationId xmlns:p14="http://schemas.microsoft.com/office/powerpoint/2010/main" val="964229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5CF2B-9FCA-456C-807D-44C4AF2864AF}"/>
              </a:ext>
            </a:extLst>
          </p:cNvPr>
          <p:cNvSpPr>
            <a:spLocks noGrp="1"/>
          </p:cNvSpPr>
          <p:nvPr>
            <p:ph type="title"/>
          </p:nvPr>
        </p:nvSpPr>
        <p:spPr>
          <a:xfrm>
            <a:off x="622852" y="166342"/>
            <a:ext cx="10515600" cy="708301"/>
          </a:xfrm>
        </p:spPr>
        <p:txBody>
          <a:bodyPr>
            <a:normAutofit/>
          </a:bodyPr>
          <a:lstStyle/>
          <a:p>
            <a:r>
              <a:rPr lang="en-IN" b="1" dirty="0"/>
              <a:t>Dataset Overview:</a:t>
            </a:r>
            <a:endParaRPr lang="en-US" b="1" dirty="0"/>
          </a:p>
        </p:txBody>
      </p:sp>
      <p:sp>
        <p:nvSpPr>
          <p:cNvPr id="3" name="Content Placeholder 2">
            <a:extLst>
              <a:ext uri="{FF2B5EF4-FFF2-40B4-BE49-F238E27FC236}">
                <a16:creationId xmlns:a16="http://schemas.microsoft.com/office/drawing/2014/main" id="{37062F5E-8DB1-4B71-B682-7618E925F428}"/>
              </a:ext>
            </a:extLst>
          </p:cNvPr>
          <p:cNvSpPr>
            <a:spLocks noGrp="1"/>
          </p:cNvSpPr>
          <p:nvPr>
            <p:ph idx="1"/>
          </p:nvPr>
        </p:nvSpPr>
        <p:spPr>
          <a:xfrm>
            <a:off x="622852" y="1073426"/>
            <a:ext cx="10730948" cy="5103537"/>
          </a:xfrm>
        </p:spPr>
        <p:txBody>
          <a:bodyPr/>
          <a:lstStyle/>
          <a:p>
            <a:r>
              <a:rPr lang="en-IN" dirty="0"/>
              <a:t>IOT Dataset for appliance energy consumption.</a:t>
            </a:r>
          </a:p>
          <a:p>
            <a:r>
              <a:rPr lang="en-IN" dirty="0"/>
              <a:t>Data available for 11/01/2016 to 27/05/2016 with 10 min interval.</a:t>
            </a:r>
          </a:p>
          <a:p>
            <a:r>
              <a:rPr lang="en-US" dirty="0"/>
              <a:t>Number of rows: 19735</a:t>
            </a:r>
          </a:p>
          <a:p>
            <a:r>
              <a:rPr lang="en-IN" dirty="0"/>
              <a:t>Total number of columns: 29</a:t>
            </a:r>
          </a:p>
          <a:p>
            <a:r>
              <a:rPr lang="en-US" dirty="0"/>
              <a:t>We have 0% missing values in our dataset.</a:t>
            </a:r>
            <a:endParaRPr lang="en-IN" dirty="0"/>
          </a:p>
          <a:p>
            <a:r>
              <a:rPr lang="en-IN" dirty="0"/>
              <a:t>Date feature has a data type Object. </a:t>
            </a:r>
            <a:r>
              <a:rPr lang="en-US" dirty="0"/>
              <a:t>We have numerical dataset.</a:t>
            </a:r>
          </a:p>
          <a:p>
            <a:r>
              <a:rPr lang="en-IN" dirty="0"/>
              <a:t>Various temperature and humidity features available for each record.</a:t>
            </a:r>
          </a:p>
          <a:p>
            <a:r>
              <a:rPr lang="en-IN" dirty="0"/>
              <a:t>Also, windspeed, visibility and pressure readings are given.</a:t>
            </a:r>
            <a:endParaRPr lang="en-US" dirty="0"/>
          </a:p>
        </p:txBody>
      </p:sp>
    </p:spTree>
    <p:extLst>
      <p:ext uri="{BB962C8B-B14F-4D97-AF65-F5344CB8AC3E}">
        <p14:creationId xmlns:p14="http://schemas.microsoft.com/office/powerpoint/2010/main" val="1544585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8AA94CD-6BAF-4A3A-A5A7-EF9000263BE0}"/>
              </a:ext>
            </a:extLst>
          </p:cNvPr>
          <p:cNvPicPr>
            <a:picLocks noGrp="1" noChangeAspect="1"/>
          </p:cNvPicPr>
          <p:nvPr>
            <p:ph idx="1"/>
          </p:nvPr>
        </p:nvPicPr>
        <p:blipFill>
          <a:blip r:embed="rId2"/>
          <a:stretch>
            <a:fillRect/>
          </a:stretch>
        </p:blipFill>
        <p:spPr>
          <a:xfrm>
            <a:off x="3249637" y="374115"/>
            <a:ext cx="8942363" cy="6013740"/>
          </a:xfrm>
          <a:prstGeom prst="rect">
            <a:avLst/>
          </a:prstGeom>
        </p:spPr>
      </p:pic>
      <p:sp>
        <p:nvSpPr>
          <p:cNvPr id="2" name="Title 1">
            <a:extLst>
              <a:ext uri="{FF2B5EF4-FFF2-40B4-BE49-F238E27FC236}">
                <a16:creationId xmlns:a16="http://schemas.microsoft.com/office/drawing/2014/main" id="{46B4FEDC-0859-458B-8AD3-89460686090F}"/>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b="1" kern="1200">
                <a:solidFill>
                  <a:schemeClr val="bg1"/>
                </a:solidFill>
                <a:latin typeface="+mj-lt"/>
                <a:ea typeface="+mj-ea"/>
                <a:cs typeface="+mj-cs"/>
              </a:rPr>
              <a:t>Performance of Regressors</a:t>
            </a:r>
          </a:p>
        </p:txBody>
      </p:sp>
    </p:spTree>
    <p:extLst>
      <p:ext uri="{BB962C8B-B14F-4D97-AF65-F5344CB8AC3E}">
        <p14:creationId xmlns:p14="http://schemas.microsoft.com/office/powerpoint/2010/main" val="950716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73BDA-AD1A-4FE4-BA58-C27D0CCD6C9F}"/>
              </a:ext>
            </a:extLst>
          </p:cNvPr>
          <p:cNvSpPr>
            <a:spLocks noGrp="1"/>
          </p:cNvSpPr>
          <p:nvPr>
            <p:ph type="title"/>
          </p:nvPr>
        </p:nvSpPr>
        <p:spPr>
          <a:xfrm>
            <a:off x="2892287" y="2419212"/>
            <a:ext cx="10515600" cy="1325563"/>
          </a:xfrm>
        </p:spPr>
        <p:txBody>
          <a:bodyPr/>
          <a:lstStyle/>
          <a:p>
            <a:r>
              <a:rPr lang="en-IN" b="1" dirty="0"/>
              <a:t>Part 5: Feature selection</a:t>
            </a:r>
            <a:endParaRPr lang="en-US" b="1" dirty="0"/>
          </a:p>
        </p:txBody>
      </p:sp>
    </p:spTree>
    <p:extLst>
      <p:ext uri="{BB962C8B-B14F-4D97-AF65-F5344CB8AC3E}">
        <p14:creationId xmlns:p14="http://schemas.microsoft.com/office/powerpoint/2010/main" val="1871318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BA55-4653-4910-952F-DBD220DCD024}"/>
              </a:ext>
            </a:extLst>
          </p:cNvPr>
          <p:cNvSpPr>
            <a:spLocks noGrp="1"/>
          </p:cNvSpPr>
          <p:nvPr>
            <p:ph type="title"/>
          </p:nvPr>
        </p:nvSpPr>
        <p:spPr/>
        <p:txBody>
          <a:bodyPr/>
          <a:lstStyle/>
          <a:p>
            <a:r>
              <a:rPr lang="en-IN" b="1" dirty="0"/>
              <a:t>Different Approaches</a:t>
            </a:r>
            <a:endParaRPr lang="en-US" b="1" dirty="0"/>
          </a:p>
        </p:txBody>
      </p:sp>
      <p:sp>
        <p:nvSpPr>
          <p:cNvPr id="3" name="Content Placeholder 2">
            <a:extLst>
              <a:ext uri="{FF2B5EF4-FFF2-40B4-BE49-F238E27FC236}">
                <a16:creationId xmlns:a16="http://schemas.microsoft.com/office/drawing/2014/main" id="{EDD2438C-3AEF-4D05-A25B-1E6D9948BF75}"/>
              </a:ext>
            </a:extLst>
          </p:cNvPr>
          <p:cNvSpPr>
            <a:spLocks noGrp="1"/>
          </p:cNvSpPr>
          <p:nvPr>
            <p:ph idx="1"/>
          </p:nvPr>
        </p:nvSpPr>
        <p:spPr/>
        <p:txBody>
          <a:bodyPr>
            <a:normAutofit lnSpcReduction="10000"/>
          </a:bodyPr>
          <a:lstStyle/>
          <a:p>
            <a:r>
              <a:rPr lang="en-IN" dirty="0"/>
              <a:t>Boruta</a:t>
            </a:r>
          </a:p>
          <a:p>
            <a:r>
              <a:rPr lang="en-IN" dirty="0" err="1"/>
              <a:t>Tsfresh</a:t>
            </a:r>
            <a:endParaRPr lang="en-IN" dirty="0"/>
          </a:p>
          <a:p>
            <a:r>
              <a:rPr lang="en-IN" dirty="0"/>
              <a:t>Forward and Backward selection</a:t>
            </a:r>
          </a:p>
          <a:p>
            <a:r>
              <a:rPr lang="en-IN" dirty="0"/>
              <a:t>RFE (Regressive features elimination)</a:t>
            </a:r>
          </a:p>
          <a:p>
            <a:r>
              <a:rPr lang="en-IN" dirty="0" err="1"/>
              <a:t>Tpot</a:t>
            </a:r>
            <a:endParaRPr lang="en-IN" dirty="0"/>
          </a:p>
          <a:p>
            <a:r>
              <a:rPr lang="en-IN" u="sng" dirty="0"/>
              <a:t>Base Features:</a:t>
            </a:r>
            <a:r>
              <a:rPr lang="en-US" u="sng" dirty="0"/>
              <a:t> (31)</a:t>
            </a:r>
          </a:p>
          <a:p>
            <a:pPr marL="0" indent="0">
              <a:buNone/>
            </a:pPr>
            <a:r>
              <a:rPr lang="en-US" dirty="0"/>
              <a:t>'lights', 'T1', 'RH_1', 'T2', 'RH_2', 'T3', 'RH_3', 'T4', 'RH_4', 'T5','RH_5', 'RH_6', 'T7', 'RH_7', 'T8', 'RH_8', 'RH_9', 'T_out','</a:t>
            </a:r>
            <a:r>
              <a:rPr lang="en-US" dirty="0" err="1"/>
              <a:t>Press_mm_hg</a:t>
            </a:r>
            <a:r>
              <a:rPr lang="en-US" dirty="0"/>
              <a:t>', '</a:t>
            </a:r>
            <a:r>
              <a:rPr lang="en-US" dirty="0" err="1"/>
              <a:t>RH_out</a:t>
            </a:r>
            <a:r>
              <a:rPr lang="en-US" dirty="0"/>
              <a:t>', 'Windspeed', 'Visibility', '</a:t>
            </a:r>
            <a:r>
              <a:rPr lang="en-US" dirty="0" err="1"/>
              <a:t>Tdewpoint</a:t>
            </a:r>
            <a:r>
              <a:rPr lang="en-US" dirty="0"/>
              <a:t>','month', 'DOY', 'NSM', 'Day of Week’</a:t>
            </a:r>
          </a:p>
          <a:p>
            <a:endParaRPr lang="en-IN" dirty="0"/>
          </a:p>
        </p:txBody>
      </p:sp>
    </p:spTree>
    <p:extLst>
      <p:ext uri="{BB962C8B-B14F-4D97-AF65-F5344CB8AC3E}">
        <p14:creationId xmlns:p14="http://schemas.microsoft.com/office/powerpoint/2010/main" val="2537233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3719E-4235-4E57-BB16-F97EC226F7B8}"/>
              </a:ext>
            </a:extLst>
          </p:cNvPr>
          <p:cNvSpPr>
            <a:spLocks noGrp="1"/>
          </p:cNvSpPr>
          <p:nvPr>
            <p:ph type="title"/>
          </p:nvPr>
        </p:nvSpPr>
        <p:spPr>
          <a:xfrm>
            <a:off x="742122" y="629266"/>
            <a:ext cx="6493298" cy="1239291"/>
          </a:xfrm>
        </p:spPr>
        <p:txBody>
          <a:bodyPr>
            <a:normAutofit/>
          </a:bodyPr>
          <a:lstStyle/>
          <a:p>
            <a:r>
              <a:rPr lang="en-IN" b="1" dirty="0"/>
              <a:t>Boruta: Feature selection</a:t>
            </a:r>
            <a:endParaRPr lang="en-US" b="1" dirty="0"/>
          </a:p>
        </p:txBody>
      </p:sp>
      <p:sp>
        <p:nvSpPr>
          <p:cNvPr id="3" name="Content Placeholder 2">
            <a:extLst>
              <a:ext uri="{FF2B5EF4-FFF2-40B4-BE49-F238E27FC236}">
                <a16:creationId xmlns:a16="http://schemas.microsoft.com/office/drawing/2014/main" id="{C4B65ADA-149C-4D88-99A0-B08455045B21}"/>
              </a:ext>
            </a:extLst>
          </p:cNvPr>
          <p:cNvSpPr>
            <a:spLocks noGrp="1"/>
          </p:cNvSpPr>
          <p:nvPr>
            <p:ph idx="1"/>
          </p:nvPr>
        </p:nvSpPr>
        <p:spPr>
          <a:xfrm>
            <a:off x="648931" y="1868557"/>
            <a:ext cx="6586489" cy="3785419"/>
          </a:xfrm>
        </p:spPr>
        <p:txBody>
          <a:bodyPr>
            <a:normAutofit/>
          </a:bodyPr>
          <a:lstStyle/>
          <a:p>
            <a:r>
              <a:rPr lang="en-IN" sz="2000" dirty="0"/>
              <a:t>Features using Boruta: (13)</a:t>
            </a:r>
          </a:p>
          <a:p>
            <a:pPr marL="0" indent="0">
              <a:buNone/>
            </a:pPr>
            <a:r>
              <a:rPr lang="en-US" sz="2000" dirty="0"/>
              <a:t>'lights','RH_2','T3','RH_3','RH_4','RH_5','RH_7','T8','Press_mm_hg','RH_out','DOY','NSM'</a:t>
            </a:r>
          </a:p>
          <a:p>
            <a:r>
              <a:rPr lang="en-US" sz="2000" dirty="0"/>
              <a:t>Boruta only selects those columns whose rank is 1 and recommends to drop other ones.</a:t>
            </a:r>
          </a:p>
          <a:p>
            <a:pPr marL="457200" lvl="1" indent="0">
              <a:buNone/>
            </a:pPr>
            <a:endParaRPr lang="en-IN" sz="2000" dirty="0"/>
          </a:p>
        </p:txBody>
      </p:sp>
      <p:pic>
        <p:nvPicPr>
          <p:cNvPr id="5" name="Picture 4">
            <a:extLst>
              <a:ext uri="{FF2B5EF4-FFF2-40B4-BE49-F238E27FC236}">
                <a16:creationId xmlns:a16="http://schemas.microsoft.com/office/drawing/2014/main" id="{18D238E5-8E07-4CFE-8C63-DA2709ECAD52}"/>
              </a:ext>
            </a:extLst>
          </p:cNvPr>
          <p:cNvPicPr>
            <a:picLocks noChangeAspect="1"/>
          </p:cNvPicPr>
          <p:nvPr/>
        </p:nvPicPr>
        <p:blipFill>
          <a:blip r:embed="rId2"/>
          <a:stretch>
            <a:fillRect/>
          </a:stretch>
        </p:blipFill>
        <p:spPr>
          <a:xfrm>
            <a:off x="7661977" y="66348"/>
            <a:ext cx="3431572" cy="6791652"/>
          </a:xfrm>
          <a:prstGeom prst="rect">
            <a:avLst/>
          </a:prstGeom>
        </p:spPr>
      </p:pic>
      <p:pic>
        <p:nvPicPr>
          <p:cNvPr id="6" name="Picture 5">
            <a:extLst>
              <a:ext uri="{FF2B5EF4-FFF2-40B4-BE49-F238E27FC236}">
                <a16:creationId xmlns:a16="http://schemas.microsoft.com/office/drawing/2014/main" id="{9D83C1F7-FF84-4CDB-BC18-64E32A20611C}"/>
              </a:ext>
            </a:extLst>
          </p:cNvPr>
          <p:cNvPicPr>
            <a:picLocks noChangeAspect="1"/>
          </p:cNvPicPr>
          <p:nvPr/>
        </p:nvPicPr>
        <p:blipFill>
          <a:blip r:embed="rId3"/>
          <a:stretch>
            <a:fillRect/>
          </a:stretch>
        </p:blipFill>
        <p:spPr>
          <a:xfrm>
            <a:off x="914400" y="3839622"/>
            <a:ext cx="3615624" cy="2242602"/>
          </a:xfrm>
          <a:prstGeom prst="rect">
            <a:avLst/>
          </a:prstGeom>
        </p:spPr>
      </p:pic>
    </p:spTree>
    <p:extLst>
      <p:ext uri="{BB962C8B-B14F-4D97-AF65-F5344CB8AC3E}">
        <p14:creationId xmlns:p14="http://schemas.microsoft.com/office/powerpoint/2010/main" val="1436454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Top Corners Rounded 9">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Top Corners Rounded 11">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538E25E-A93B-4E8F-9169-18883A7DF242}"/>
              </a:ext>
            </a:extLst>
          </p:cNvPr>
          <p:cNvSpPr>
            <a:spLocks noGrp="1"/>
          </p:cNvSpPr>
          <p:nvPr>
            <p:ph type="title"/>
          </p:nvPr>
        </p:nvSpPr>
        <p:spPr>
          <a:xfrm>
            <a:off x="321733" y="981091"/>
            <a:ext cx="4092951" cy="1624457"/>
          </a:xfrm>
        </p:spPr>
        <p:txBody>
          <a:bodyPr>
            <a:normAutofit/>
          </a:bodyPr>
          <a:lstStyle/>
          <a:p>
            <a:r>
              <a:rPr lang="en-IN" sz="3600" b="1">
                <a:solidFill>
                  <a:schemeClr val="bg1"/>
                </a:solidFill>
              </a:rPr>
              <a:t>Forward and Backward selection</a:t>
            </a:r>
            <a:endParaRPr lang="en-US" sz="3600" b="1">
              <a:solidFill>
                <a:schemeClr val="bg1"/>
              </a:solidFill>
            </a:endParaRPr>
          </a:p>
        </p:txBody>
      </p:sp>
      <p:sp>
        <p:nvSpPr>
          <p:cNvPr id="3" name="Content Placeholder 2">
            <a:extLst>
              <a:ext uri="{FF2B5EF4-FFF2-40B4-BE49-F238E27FC236}">
                <a16:creationId xmlns:a16="http://schemas.microsoft.com/office/drawing/2014/main" id="{97A2EFF5-DEC4-4EA5-A245-352B418A1E3F}"/>
              </a:ext>
            </a:extLst>
          </p:cNvPr>
          <p:cNvSpPr>
            <a:spLocks noGrp="1"/>
          </p:cNvSpPr>
          <p:nvPr>
            <p:ph idx="1"/>
          </p:nvPr>
        </p:nvSpPr>
        <p:spPr>
          <a:xfrm>
            <a:off x="321733" y="2834809"/>
            <a:ext cx="4092951" cy="3042099"/>
          </a:xfrm>
        </p:spPr>
        <p:txBody>
          <a:bodyPr anchor="t">
            <a:normAutofit/>
          </a:bodyPr>
          <a:lstStyle/>
          <a:p>
            <a:r>
              <a:rPr lang="en-US" sz="1900">
                <a:solidFill>
                  <a:schemeClr val="bg1"/>
                </a:solidFill>
              </a:rPr>
              <a:t>The forward and backward selection process evaluates the relevant features by calculating P-VALUES. </a:t>
            </a:r>
          </a:p>
          <a:p>
            <a:r>
              <a:rPr lang="en-US" sz="1900">
                <a:solidFill>
                  <a:schemeClr val="bg1"/>
                </a:solidFill>
              </a:rPr>
              <a:t> In our case it has recommended to add features which are as follows:</a:t>
            </a:r>
          </a:p>
          <a:p>
            <a:r>
              <a:rPr lang="en-US" sz="1900">
                <a:solidFill>
                  <a:schemeClr val="bg1"/>
                </a:solidFill>
              </a:rPr>
              <a:t> 'NSM', 'lights', 'RH_1', 'RH_7', 'RH_2', 'RH_8', 'Windspeed', 'T3', 'T2', 'month', 'T4', 'Tdewpoint', 'RH_3', 'T8', 'T1', 'T7'</a:t>
            </a:r>
          </a:p>
        </p:txBody>
      </p:sp>
      <p:pic>
        <p:nvPicPr>
          <p:cNvPr id="6" name="Picture 5">
            <a:extLst>
              <a:ext uri="{FF2B5EF4-FFF2-40B4-BE49-F238E27FC236}">
                <a16:creationId xmlns:a16="http://schemas.microsoft.com/office/drawing/2014/main" id="{5D944A8C-88F4-4F42-AB5E-5EEE1A5B859C}"/>
              </a:ext>
            </a:extLst>
          </p:cNvPr>
          <p:cNvPicPr>
            <a:picLocks noChangeAspect="1"/>
          </p:cNvPicPr>
          <p:nvPr/>
        </p:nvPicPr>
        <p:blipFill>
          <a:blip r:embed="rId2"/>
          <a:stretch>
            <a:fillRect/>
          </a:stretch>
        </p:blipFill>
        <p:spPr>
          <a:xfrm>
            <a:off x="5388626" y="333673"/>
            <a:ext cx="5934271" cy="3539741"/>
          </a:xfrm>
          <a:prstGeom prst="rect">
            <a:avLst/>
          </a:prstGeom>
        </p:spPr>
      </p:pic>
      <p:pic>
        <p:nvPicPr>
          <p:cNvPr id="7" name="Picture 6">
            <a:extLst>
              <a:ext uri="{FF2B5EF4-FFF2-40B4-BE49-F238E27FC236}">
                <a16:creationId xmlns:a16="http://schemas.microsoft.com/office/drawing/2014/main" id="{B124733C-FE12-42AD-ABE0-EDDDC7FB55CF}"/>
              </a:ext>
            </a:extLst>
          </p:cNvPr>
          <p:cNvPicPr>
            <a:picLocks noChangeAspect="1"/>
          </p:cNvPicPr>
          <p:nvPr/>
        </p:nvPicPr>
        <p:blipFill>
          <a:blip r:embed="rId3"/>
          <a:stretch>
            <a:fillRect/>
          </a:stretch>
        </p:blipFill>
        <p:spPr>
          <a:xfrm>
            <a:off x="5442782" y="3982373"/>
            <a:ext cx="6715180" cy="469593"/>
          </a:xfrm>
          <a:prstGeom prst="rect">
            <a:avLst/>
          </a:prstGeom>
        </p:spPr>
      </p:pic>
      <p:pic>
        <p:nvPicPr>
          <p:cNvPr id="8" name="Picture 7">
            <a:extLst>
              <a:ext uri="{FF2B5EF4-FFF2-40B4-BE49-F238E27FC236}">
                <a16:creationId xmlns:a16="http://schemas.microsoft.com/office/drawing/2014/main" id="{D6E23AD9-CF41-417A-BA84-570A6F63195F}"/>
              </a:ext>
            </a:extLst>
          </p:cNvPr>
          <p:cNvPicPr>
            <a:picLocks noChangeAspect="1"/>
          </p:cNvPicPr>
          <p:nvPr/>
        </p:nvPicPr>
        <p:blipFill>
          <a:blip r:embed="rId4"/>
          <a:stretch>
            <a:fillRect/>
          </a:stretch>
        </p:blipFill>
        <p:spPr>
          <a:xfrm>
            <a:off x="5047761" y="4593052"/>
            <a:ext cx="5724851" cy="352660"/>
          </a:xfrm>
          <a:prstGeom prst="rect">
            <a:avLst/>
          </a:prstGeom>
        </p:spPr>
      </p:pic>
      <p:pic>
        <p:nvPicPr>
          <p:cNvPr id="15" name="Picture 14">
            <a:extLst>
              <a:ext uri="{FF2B5EF4-FFF2-40B4-BE49-F238E27FC236}">
                <a16:creationId xmlns:a16="http://schemas.microsoft.com/office/drawing/2014/main" id="{2BDE9F54-77E9-407F-B9B4-BCFE918E0EE7}"/>
              </a:ext>
            </a:extLst>
          </p:cNvPr>
          <p:cNvPicPr>
            <a:picLocks noChangeAspect="1"/>
          </p:cNvPicPr>
          <p:nvPr/>
        </p:nvPicPr>
        <p:blipFill>
          <a:blip r:embed="rId5"/>
          <a:stretch>
            <a:fillRect/>
          </a:stretch>
        </p:blipFill>
        <p:spPr>
          <a:xfrm>
            <a:off x="10646940" y="4593052"/>
            <a:ext cx="1351913" cy="384489"/>
          </a:xfrm>
          <a:prstGeom prst="rect">
            <a:avLst/>
          </a:prstGeom>
        </p:spPr>
      </p:pic>
      <p:pic>
        <p:nvPicPr>
          <p:cNvPr id="17" name="Picture 16">
            <a:extLst>
              <a:ext uri="{FF2B5EF4-FFF2-40B4-BE49-F238E27FC236}">
                <a16:creationId xmlns:a16="http://schemas.microsoft.com/office/drawing/2014/main" id="{E4EEF890-66E7-420E-81F1-708094AC6DA5}"/>
              </a:ext>
            </a:extLst>
          </p:cNvPr>
          <p:cNvPicPr>
            <a:picLocks noChangeAspect="1"/>
          </p:cNvPicPr>
          <p:nvPr/>
        </p:nvPicPr>
        <p:blipFill>
          <a:blip r:embed="rId6"/>
          <a:stretch>
            <a:fillRect/>
          </a:stretch>
        </p:blipFill>
        <p:spPr>
          <a:xfrm>
            <a:off x="7195931" y="5067721"/>
            <a:ext cx="2703444" cy="1790280"/>
          </a:xfrm>
          <a:prstGeom prst="rect">
            <a:avLst/>
          </a:prstGeom>
        </p:spPr>
      </p:pic>
    </p:spTree>
    <p:extLst>
      <p:ext uri="{BB962C8B-B14F-4D97-AF65-F5344CB8AC3E}">
        <p14:creationId xmlns:p14="http://schemas.microsoft.com/office/powerpoint/2010/main" val="158072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8F0A-A1A0-4634-850A-F5B73C60D695}"/>
              </a:ext>
            </a:extLst>
          </p:cNvPr>
          <p:cNvSpPr>
            <a:spLocks noGrp="1"/>
          </p:cNvSpPr>
          <p:nvPr>
            <p:ph type="title"/>
          </p:nvPr>
        </p:nvSpPr>
        <p:spPr>
          <a:xfrm>
            <a:off x="838200" y="365126"/>
            <a:ext cx="10515600" cy="774562"/>
          </a:xfrm>
        </p:spPr>
        <p:txBody>
          <a:bodyPr/>
          <a:lstStyle/>
          <a:p>
            <a:r>
              <a:rPr lang="en-IN" b="1" dirty="0" err="1"/>
              <a:t>Tsfresh</a:t>
            </a:r>
            <a:endParaRPr lang="en-US" b="1" dirty="0"/>
          </a:p>
        </p:txBody>
      </p:sp>
      <p:sp>
        <p:nvSpPr>
          <p:cNvPr id="3" name="Content Placeholder 2">
            <a:extLst>
              <a:ext uri="{FF2B5EF4-FFF2-40B4-BE49-F238E27FC236}">
                <a16:creationId xmlns:a16="http://schemas.microsoft.com/office/drawing/2014/main" id="{85EDE623-745A-4DE0-A561-D7F84C255FBE}"/>
              </a:ext>
            </a:extLst>
          </p:cNvPr>
          <p:cNvSpPr>
            <a:spLocks noGrp="1"/>
          </p:cNvSpPr>
          <p:nvPr>
            <p:ph idx="1"/>
          </p:nvPr>
        </p:nvSpPr>
        <p:spPr>
          <a:xfrm>
            <a:off x="838200" y="1272209"/>
            <a:ext cx="10515600" cy="4904754"/>
          </a:xfrm>
        </p:spPr>
        <p:txBody>
          <a:bodyPr/>
          <a:lstStyle/>
          <a:p>
            <a:r>
              <a:rPr lang="en-US" dirty="0"/>
              <a:t>TSFRESH deals with creation of calculated features based on individual entities present in the dataset.</a:t>
            </a:r>
          </a:p>
          <a:p>
            <a:r>
              <a:rPr lang="en-US" dirty="0"/>
              <a:t>In the First extraction the features calculated are more than 1200 and, we can further impute the results to get more relevant features, Or it has a </a:t>
            </a:r>
            <a:r>
              <a:rPr lang="en-US" dirty="0" err="1"/>
              <a:t>extract_relevant_feature</a:t>
            </a:r>
            <a:r>
              <a:rPr lang="en-US" dirty="0"/>
              <a:t> method which does all of the above in one step.</a:t>
            </a:r>
          </a:p>
        </p:txBody>
      </p:sp>
      <p:pic>
        <p:nvPicPr>
          <p:cNvPr id="4" name="Picture 3">
            <a:extLst>
              <a:ext uri="{FF2B5EF4-FFF2-40B4-BE49-F238E27FC236}">
                <a16:creationId xmlns:a16="http://schemas.microsoft.com/office/drawing/2014/main" id="{54E94CBE-8A1E-44BA-A1A3-F680D8DFF468}"/>
              </a:ext>
            </a:extLst>
          </p:cNvPr>
          <p:cNvPicPr>
            <a:picLocks noChangeAspect="1"/>
          </p:cNvPicPr>
          <p:nvPr/>
        </p:nvPicPr>
        <p:blipFill>
          <a:blip r:embed="rId2"/>
          <a:stretch>
            <a:fillRect/>
          </a:stretch>
        </p:blipFill>
        <p:spPr>
          <a:xfrm>
            <a:off x="838200" y="3882261"/>
            <a:ext cx="3808568" cy="2294702"/>
          </a:xfrm>
          <a:prstGeom prst="rect">
            <a:avLst/>
          </a:prstGeom>
        </p:spPr>
      </p:pic>
    </p:spTree>
    <p:extLst>
      <p:ext uri="{BB962C8B-B14F-4D97-AF65-F5344CB8AC3E}">
        <p14:creationId xmlns:p14="http://schemas.microsoft.com/office/powerpoint/2010/main" val="2963507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21120-95C5-4D6D-8B7F-7D9CA3FD49CB}"/>
              </a:ext>
            </a:extLst>
          </p:cNvPr>
          <p:cNvSpPr>
            <a:spLocks noGrp="1"/>
          </p:cNvSpPr>
          <p:nvPr>
            <p:ph type="title"/>
          </p:nvPr>
        </p:nvSpPr>
        <p:spPr>
          <a:xfrm>
            <a:off x="844061" y="159287"/>
            <a:ext cx="6391358" cy="679029"/>
          </a:xfrm>
        </p:spPr>
        <p:txBody>
          <a:bodyPr>
            <a:normAutofit fontScale="90000"/>
          </a:bodyPr>
          <a:lstStyle/>
          <a:p>
            <a:r>
              <a:rPr lang="en-IN" b="1" dirty="0"/>
              <a:t>RFE:</a:t>
            </a:r>
            <a:endParaRPr lang="en-US" b="1" dirty="0"/>
          </a:p>
        </p:txBody>
      </p:sp>
      <p:sp>
        <p:nvSpPr>
          <p:cNvPr id="3" name="Content Placeholder 2">
            <a:extLst>
              <a:ext uri="{FF2B5EF4-FFF2-40B4-BE49-F238E27FC236}">
                <a16:creationId xmlns:a16="http://schemas.microsoft.com/office/drawing/2014/main" id="{83CDA8FF-4D02-4F34-B223-789A8476E465}"/>
              </a:ext>
            </a:extLst>
          </p:cNvPr>
          <p:cNvSpPr>
            <a:spLocks noGrp="1"/>
          </p:cNvSpPr>
          <p:nvPr>
            <p:ph idx="1"/>
          </p:nvPr>
        </p:nvSpPr>
        <p:spPr>
          <a:xfrm>
            <a:off x="844061" y="1180480"/>
            <a:ext cx="6586489" cy="3785419"/>
          </a:xfrm>
        </p:spPr>
        <p:txBody>
          <a:bodyPr>
            <a:normAutofit/>
          </a:bodyPr>
          <a:lstStyle/>
          <a:p>
            <a:r>
              <a:rPr lang="en-US" sz="2400" dirty="0"/>
              <a:t>RFE (RECURSIVE FEATURE ELIMINATION) is somewhat similar to </a:t>
            </a:r>
            <a:r>
              <a:rPr lang="en-US" sz="2400" dirty="0" err="1"/>
              <a:t>boruta</a:t>
            </a:r>
            <a:r>
              <a:rPr lang="en-US" sz="2400" dirty="0"/>
              <a:t> as it also ranks the features, but the good aspect using this method is we can select number of relevant features we want.</a:t>
            </a:r>
          </a:p>
          <a:p>
            <a:r>
              <a:rPr lang="en-US" sz="2400" dirty="0"/>
              <a:t>In this case we have chosen value of 13 so it returns the best 13 features present in the dataset.</a:t>
            </a:r>
          </a:p>
        </p:txBody>
      </p:sp>
      <p:pic>
        <p:nvPicPr>
          <p:cNvPr id="5" name="Picture 4">
            <a:extLst>
              <a:ext uri="{FF2B5EF4-FFF2-40B4-BE49-F238E27FC236}">
                <a16:creationId xmlns:a16="http://schemas.microsoft.com/office/drawing/2014/main" id="{3753679D-8D27-48B6-89BB-E4F56A80C0F5}"/>
              </a:ext>
            </a:extLst>
          </p:cNvPr>
          <p:cNvPicPr>
            <a:picLocks noChangeAspect="1"/>
          </p:cNvPicPr>
          <p:nvPr/>
        </p:nvPicPr>
        <p:blipFill>
          <a:blip r:embed="rId2"/>
          <a:stretch>
            <a:fillRect/>
          </a:stretch>
        </p:blipFill>
        <p:spPr>
          <a:xfrm>
            <a:off x="8651631" y="281218"/>
            <a:ext cx="3295285" cy="6576782"/>
          </a:xfrm>
          <a:prstGeom prst="rect">
            <a:avLst/>
          </a:prstGeom>
        </p:spPr>
      </p:pic>
      <p:pic>
        <p:nvPicPr>
          <p:cNvPr id="7" name="Picture 6">
            <a:extLst>
              <a:ext uri="{FF2B5EF4-FFF2-40B4-BE49-F238E27FC236}">
                <a16:creationId xmlns:a16="http://schemas.microsoft.com/office/drawing/2014/main" id="{9C680453-50A4-4754-92D2-F1644005E9AA}"/>
              </a:ext>
            </a:extLst>
          </p:cNvPr>
          <p:cNvPicPr>
            <a:picLocks noChangeAspect="1"/>
          </p:cNvPicPr>
          <p:nvPr/>
        </p:nvPicPr>
        <p:blipFill>
          <a:blip r:embed="rId3"/>
          <a:stretch>
            <a:fillRect/>
          </a:stretch>
        </p:blipFill>
        <p:spPr>
          <a:xfrm>
            <a:off x="1080735" y="4135902"/>
            <a:ext cx="3449062" cy="2228155"/>
          </a:xfrm>
          <a:prstGeom prst="rect">
            <a:avLst/>
          </a:prstGeom>
        </p:spPr>
      </p:pic>
    </p:spTree>
    <p:extLst>
      <p:ext uri="{BB962C8B-B14F-4D97-AF65-F5344CB8AC3E}">
        <p14:creationId xmlns:p14="http://schemas.microsoft.com/office/powerpoint/2010/main" val="3578415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FDF8B-1B26-4267-A2AA-9ED43AC84583}"/>
              </a:ext>
            </a:extLst>
          </p:cNvPr>
          <p:cNvSpPr>
            <a:spLocks noGrp="1"/>
          </p:cNvSpPr>
          <p:nvPr>
            <p:ph type="title"/>
          </p:nvPr>
        </p:nvSpPr>
        <p:spPr>
          <a:xfrm>
            <a:off x="838200" y="365126"/>
            <a:ext cx="10515600" cy="708300"/>
          </a:xfrm>
        </p:spPr>
        <p:txBody>
          <a:bodyPr/>
          <a:lstStyle/>
          <a:p>
            <a:r>
              <a:rPr lang="en-IN" b="1" dirty="0" err="1"/>
              <a:t>Tpot</a:t>
            </a:r>
            <a:r>
              <a:rPr lang="en-IN" b="1" dirty="0"/>
              <a:t>:</a:t>
            </a:r>
            <a:endParaRPr lang="en-US" b="1" dirty="0"/>
          </a:p>
        </p:txBody>
      </p:sp>
      <p:sp>
        <p:nvSpPr>
          <p:cNvPr id="3" name="Content Placeholder 2">
            <a:extLst>
              <a:ext uri="{FF2B5EF4-FFF2-40B4-BE49-F238E27FC236}">
                <a16:creationId xmlns:a16="http://schemas.microsoft.com/office/drawing/2014/main" id="{32BA1F2E-7942-411A-87CD-22D7B2B05DD4}"/>
              </a:ext>
            </a:extLst>
          </p:cNvPr>
          <p:cNvSpPr>
            <a:spLocks noGrp="1"/>
          </p:cNvSpPr>
          <p:nvPr>
            <p:ph idx="1"/>
          </p:nvPr>
        </p:nvSpPr>
        <p:spPr>
          <a:xfrm>
            <a:off x="838200" y="1253331"/>
            <a:ext cx="10515600" cy="4351338"/>
          </a:xfrm>
        </p:spPr>
        <p:txBody>
          <a:bodyPr/>
          <a:lstStyle/>
          <a:p>
            <a:r>
              <a:rPr lang="en-US" dirty="0"/>
              <a:t>TPOT is a Python Automated Machine Learning tool that optimizes machine learning pipelines using genetic programming.</a:t>
            </a:r>
          </a:p>
          <a:p>
            <a:r>
              <a:rPr lang="en-US" dirty="0"/>
              <a:t>TPOT will automate the most tedious part of machine learning by intelligently exploring thousands of possible pipelines to find the best one for your data.</a:t>
            </a:r>
          </a:p>
          <a:p>
            <a:r>
              <a:rPr lang="en-US" dirty="0"/>
              <a:t>Once TPOT is finished searching (or you get tired of waiting), it provides you with the Python code for the best pipeline it found so you can tinker with the pipeline from there.</a:t>
            </a:r>
          </a:p>
          <a:p>
            <a:endParaRPr lang="en-US" dirty="0"/>
          </a:p>
        </p:txBody>
      </p:sp>
      <p:pic>
        <p:nvPicPr>
          <p:cNvPr id="4" name="Picture 3">
            <a:extLst>
              <a:ext uri="{FF2B5EF4-FFF2-40B4-BE49-F238E27FC236}">
                <a16:creationId xmlns:a16="http://schemas.microsoft.com/office/drawing/2014/main" id="{FED34BE1-4347-492E-BCDB-C16AC3C9DEF5}"/>
              </a:ext>
            </a:extLst>
          </p:cNvPr>
          <p:cNvPicPr>
            <a:picLocks noChangeAspect="1"/>
          </p:cNvPicPr>
          <p:nvPr/>
        </p:nvPicPr>
        <p:blipFill>
          <a:blip r:embed="rId2"/>
          <a:stretch>
            <a:fillRect/>
          </a:stretch>
        </p:blipFill>
        <p:spPr>
          <a:xfrm>
            <a:off x="838200" y="4951829"/>
            <a:ext cx="11057060" cy="1400480"/>
          </a:xfrm>
          <a:prstGeom prst="rect">
            <a:avLst/>
          </a:prstGeom>
        </p:spPr>
      </p:pic>
    </p:spTree>
    <p:extLst>
      <p:ext uri="{BB962C8B-B14F-4D97-AF65-F5344CB8AC3E}">
        <p14:creationId xmlns:p14="http://schemas.microsoft.com/office/powerpoint/2010/main" val="6476376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78BF-192D-44AF-B583-EFAA504C7746}"/>
              </a:ext>
            </a:extLst>
          </p:cNvPr>
          <p:cNvSpPr>
            <a:spLocks noGrp="1"/>
          </p:cNvSpPr>
          <p:nvPr>
            <p:ph type="title"/>
          </p:nvPr>
        </p:nvSpPr>
        <p:spPr>
          <a:xfrm>
            <a:off x="838200" y="365125"/>
            <a:ext cx="10515600" cy="721553"/>
          </a:xfrm>
        </p:spPr>
        <p:txBody>
          <a:bodyPr/>
          <a:lstStyle/>
          <a:p>
            <a:r>
              <a:rPr lang="en-IN" b="1" dirty="0"/>
              <a:t>Performance Metrics : Feature Selections tools</a:t>
            </a:r>
            <a:endParaRPr lang="en-US" b="1" dirty="0"/>
          </a:p>
        </p:txBody>
      </p:sp>
      <p:pic>
        <p:nvPicPr>
          <p:cNvPr id="5" name="Picture 4">
            <a:extLst>
              <a:ext uri="{FF2B5EF4-FFF2-40B4-BE49-F238E27FC236}">
                <a16:creationId xmlns:a16="http://schemas.microsoft.com/office/drawing/2014/main" id="{1EE5F5BA-AADE-4CDE-A27C-2C521CF8CD9F}"/>
              </a:ext>
            </a:extLst>
          </p:cNvPr>
          <p:cNvPicPr>
            <a:picLocks noChangeAspect="1"/>
          </p:cNvPicPr>
          <p:nvPr/>
        </p:nvPicPr>
        <p:blipFill>
          <a:blip r:embed="rId2"/>
          <a:stretch>
            <a:fillRect/>
          </a:stretch>
        </p:blipFill>
        <p:spPr>
          <a:xfrm>
            <a:off x="1082919" y="920383"/>
            <a:ext cx="3995518" cy="2738045"/>
          </a:xfrm>
          <a:prstGeom prst="rect">
            <a:avLst/>
          </a:prstGeom>
        </p:spPr>
      </p:pic>
      <p:pic>
        <p:nvPicPr>
          <p:cNvPr id="6" name="Picture 5">
            <a:extLst>
              <a:ext uri="{FF2B5EF4-FFF2-40B4-BE49-F238E27FC236}">
                <a16:creationId xmlns:a16="http://schemas.microsoft.com/office/drawing/2014/main" id="{75FEFA86-B34F-4865-9F41-E481AC3717D1}"/>
              </a:ext>
            </a:extLst>
          </p:cNvPr>
          <p:cNvPicPr>
            <a:picLocks noChangeAspect="1"/>
          </p:cNvPicPr>
          <p:nvPr/>
        </p:nvPicPr>
        <p:blipFill>
          <a:blip r:embed="rId3"/>
          <a:stretch>
            <a:fillRect/>
          </a:stretch>
        </p:blipFill>
        <p:spPr>
          <a:xfrm>
            <a:off x="6257651" y="910880"/>
            <a:ext cx="4189957" cy="2890343"/>
          </a:xfrm>
          <a:prstGeom prst="rect">
            <a:avLst/>
          </a:prstGeom>
        </p:spPr>
      </p:pic>
      <p:pic>
        <p:nvPicPr>
          <p:cNvPr id="7" name="Picture 6">
            <a:extLst>
              <a:ext uri="{FF2B5EF4-FFF2-40B4-BE49-F238E27FC236}">
                <a16:creationId xmlns:a16="http://schemas.microsoft.com/office/drawing/2014/main" id="{5FFA772E-DFFC-426C-9812-89AFC81403AA}"/>
              </a:ext>
            </a:extLst>
          </p:cNvPr>
          <p:cNvPicPr>
            <a:picLocks noChangeAspect="1"/>
          </p:cNvPicPr>
          <p:nvPr/>
        </p:nvPicPr>
        <p:blipFill>
          <a:blip r:embed="rId4"/>
          <a:stretch>
            <a:fillRect/>
          </a:stretch>
        </p:blipFill>
        <p:spPr>
          <a:xfrm>
            <a:off x="1054344" y="3762649"/>
            <a:ext cx="4218626" cy="2890343"/>
          </a:xfrm>
          <a:prstGeom prst="rect">
            <a:avLst/>
          </a:prstGeom>
        </p:spPr>
      </p:pic>
      <p:pic>
        <p:nvPicPr>
          <p:cNvPr id="8" name="Picture 7">
            <a:extLst>
              <a:ext uri="{FF2B5EF4-FFF2-40B4-BE49-F238E27FC236}">
                <a16:creationId xmlns:a16="http://schemas.microsoft.com/office/drawing/2014/main" id="{68D143B4-B653-4326-9831-8136F230A220}"/>
              </a:ext>
            </a:extLst>
          </p:cNvPr>
          <p:cNvPicPr>
            <a:picLocks noChangeAspect="1"/>
          </p:cNvPicPr>
          <p:nvPr/>
        </p:nvPicPr>
        <p:blipFill>
          <a:blip r:embed="rId5"/>
          <a:stretch>
            <a:fillRect/>
          </a:stretch>
        </p:blipFill>
        <p:spPr>
          <a:xfrm>
            <a:off x="6257651" y="3918168"/>
            <a:ext cx="4189957" cy="2734824"/>
          </a:xfrm>
          <a:prstGeom prst="rect">
            <a:avLst/>
          </a:prstGeom>
        </p:spPr>
      </p:pic>
    </p:spTree>
    <p:extLst>
      <p:ext uri="{BB962C8B-B14F-4D97-AF65-F5344CB8AC3E}">
        <p14:creationId xmlns:p14="http://schemas.microsoft.com/office/powerpoint/2010/main" val="2709546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E965-D0D5-42CA-A253-20BC866BAC1A}"/>
              </a:ext>
            </a:extLst>
          </p:cNvPr>
          <p:cNvSpPr>
            <a:spLocks noGrp="1"/>
          </p:cNvSpPr>
          <p:nvPr>
            <p:ph type="title"/>
          </p:nvPr>
        </p:nvSpPr>
        <p:spPr>
          <a:xfrm>
            <a:off x="3342249" y="2911379"/>
            <a:ext cx="10515600" cy="689952"/>
          </a:xfrm>
        </p:spPr>
        <p:txBody>
          <a:bodyPr>
            <a:normAutofit fontScale="90000"/>
          </a:bodyPr>
          <a:lstStyle/>
          <a:p>
            <a:r>
              <a:rPr lang="en-IN" b="1" dirty="0"/>
              <a:t>Part 6: Model Validation</a:t>
            </a:r>
            <a:endParaRPr lang="en-US" b="1" dirty="0"/>
          </a:p>
        </p:txBody>
      </p:sp>
    </p:spTree>
    <p:extLst>
      <p:ext uri="{BB962C8B-B14F-4D97-AF65-F5344CB8AC3E}">
        <p14:creationId xmlns:p14="http://schemas.microsoft.com/office/powerpoint/2010/main" val="1340135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D412-F896-437D-8453-61A5F23EFC54}"/>
              </a:ext>
            </a:extLst>
          </p:cNvPr>
          <p:cNvSpPr>
            <a:spLocks noGrp="1"/>
          </p:cNvSpPr>
          <p:nvPr>
            <p:ph type="title"/>
          </p:nvPr>
        </p:nvSpPr>
        <p:spPr>
          <a:xfrm>
            <a:off x="838200" y="18255"/>
            <a:ext cx="10515600" cy="1325563"/>
          </a:xfrm>
        </p:spPr>
        <p:txBody>
          <a:bodyPr/>
          <a:lstStyle/>
          <a:p>
            <a:r>
              <a:rPr lang="en-IN" b="1"/>
              <a:t>Variable Description</a:t>
            </a:r>
            <a:endParaRPr lang="en-US" b="1" dirty="0"/>
          </a:p>
        </p:txBody>
      </p:sp>
      <p:sp>
        <p:nvSpPr>
          <p:cNvPr id="3" name="Content Placeholder 2">
            <a:extLst>
              <a:ext uri="{FF2B5EF4-FFF2-40B4-BE49-F238E27FC236}">
                <a16:creationId xmlns:a16="http://schemas.microsoft.com/office/drawing/2014/main" id="{4BE22D4E-61D4-4716-9AF8-B4CC4524983B}"/>
              </a:ext>
            </a:extLst>
          </p:cNvPr>
          <p:cNvSpPr>
            <a:spLocks noGrp="1"/>
          </p:cNvSpPr>
          <p:nvPr>
            <p:ph idx="1"/>
          </p:nvPr>
        </p:nvSpPr>
        <p:spPr>
          <a:xfrm>
            <a:off x="838200" y="1825625"/>
            <a:ext cx="10515600" cy="4351338"/>
          </a:xfrm>
        </p:spPr>
        <p:txBody>
          <a:bodyPr/>
          <a:lstStyle/>
          <a:p>
            <a:pPr marL="0" indent="0">
              <a:buNone/>
            </a:pPr>
            <a:r>
              <a:rPr lang="en-IN"/>
              <a:t> </a:t>
            </a:r>
            <a:endParaRPr lang="en-US" dirty="0"/>
          </a:p>
        </p:txBody>
      </p:sp>
      <p:pic>
        <p:nvPicPr>
          <p:cNvPr id="8" name="Picture 7">
            <a:extLst>
              <a:ext uri="{FF2B5EF4-FFF2-40B4-BE49-F238E27FC236}">
                <a16:creationId xmlns:a16="http://schemas.microsoft.com/office/drawing/2014/main" id="{42427270-D247-4508-841E-2AF3EA0454A3}"/>
              </a:ext>
            </a:extLst>
          </p:cNvPr>
          <p:cNvPicPr>
            <a:picLocks noChangeAspect="1"/>
          </p:cNvPicPr>
          <p:nvPr/>
        </p:nvPicPr>
        <p:blipFill>
          <a:blip r:embed="rId2"/>
          <a:stretch>
            <a:fillRect/>
          </a:stretch>
        </p:blipFill>
        <p:spPr>
          <a:xfrm>
            <a:off x="6457797" y="1414462"/>
            <a:ext cx="4591203" cy="5265141"/>
          </a:xfrm>
          <a:prstGeom prst="rect">
            <a:avLst/>
          </a:prstGeom>
        </p:spPr>
      </p:pic>
      <p:pic>
        <p:nvPicPr>
          <p:cNvPr id="5" name="Picture 4">
            <a:extLst>
              <a:ext uri="{FF2B5EF4-FFF2-40B4-BE49-F238E27FC236}">
                <a16:creationId xmlns:a16="http://schemas.microsoft.com/office/drawing/2014/main" id="{C311F2E4-651A-45CC-96F4-A0694A338973}"/>
              </a:ext>
            </a:extLst>
          </p:cNvPr>
          <p:cNvPicPr>
            <a:picLocks noChangeAspect="1"/>
          </p:cNvPicPr>
          <p:nvPr/>
        </p:nvPicPr>
        <p:blipFill>
          <a:blip r:embed="rId3"/>
          <a:stretch>
            <a:fillRect/>
          </a:stretch>
        </p:blipFill>
        <p:spPr>
          <a:xfrm>
            <a:off x="1142999" y="1414462"/>
            <a:ext cx="4470951" cy="5000406"/>
          </a:xfrm>
          <a:prstGeom prst="rect">
            <a:avLst/>
          </a:prstGeom>
        </p:spPr>
      </p:pic>
    </p:spTree>
    <p:extLst>
      <p:ext uri="{BB962C8B-B14F-4D97-AF65-F5344CB8AC3E}">
        <p14:creationId xmlns:p14="http://schemas.microsoft.com/office/powerpoint/2010/main" val="28714928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CAE2-FA91-4DF6-97D8-527F8A0ACE3B}"/>
              </a:ext>
            </a:extLst>
          </p:cNvPr>
          <p:cNvSpPr>
            <a:spLocks noGrp="1"/>
          </p:cNvSpPr>
          <p:nvPr>
            <p:ph type="title"/>
          </p:nvPr>
        </p:nvSpPr>
        <p:spPr/>
        <p:txBody>
          <a:bodyPr/>
          <a:lstStyle/>
          <a:p>
            <a:r>
              <a:rPr lang="en-IN" b="1" dirty="0"/>
              <a:t>Model Validation approaches</a:t>
            </a:r>
            <a:endParaRPr lang="en-US" b="1" dirty="0"/>
          </a:p>
        </p:txBody>
      </p:sp>
      <p:sp>
        <p:nvSpPr>
          <p:cNvPr id="3" name="Content Placeholder 2">
            <a:extLst>
              <a:ext uri="{FF2B5EF4-FFF2-40B4-BE49-F238E27FC236}">
                <a16:creationId xmlns:a16="http://schemas.microsoft.com/office/drawing/2014/main" id="{F2B5E968-0308-4530-B406-C985F2FAA2AF}"/>
              </a:ext>
            </a:extLst>
          </p:cNvPr>
          <p:cNvSpPr>
            <a:spLocks noGrp="1"/>
          </p:cNvSpPr>
          <p:nvPr>
            <p:ph idx="1"/>
          </p:nvPr>
        </p:nvSpPr>
        <p:spPr/>
        <p:txBody>
          <a:bodyPr/>
          <a:lstStyle/>
          <a:p>
            <a:r>
              <a:rPr lang="en-IN" dirty="0"/>
              <a:t>Hyper Parameter tuning</a:t>
            </a:r>
          </a:p>
          <a:p>
            <a:pPr lvl="1"/>
            <a:r>
              <a:rPr lang="en-IN" sz="2800" dirty="0"/>
              <a:t>Randomized Search</a:t>
            </a:r>
          </a:p>
          <a:p>
            <a:pPr lvl="1"/>
            <a:r>
              <a:rPr lang="en-IN" sz="2800" dirty="0"/>
              <a:t>Grid Search</a:t>
            </a:r>
          </a:p>
          <a:p>
            <a:r>
              <a:rPr lang="en-IN" dirty="0"/>
              <a:t>Cross Validation</a:t>
            </a:r>
          </a:p>
          <a:p>
            <a:r>
              <a:rPr lang="en-US" dirty="0"/>
              <a:t>Bias Variance Tradeoff</a:t>
            </a:r>
          </a:p>
          <a:p>
            <a:r>
              <a:rPr lang="en-IN" dirty="0"/>
              <a:t>Regularization</a:t>
            </a:r>
            <a:endParaRPr lang="en-US" dirty="0"/>
          </a:p>
        </p:txBody>
      </p:sp>
    </p:spTree>
    <p:extLst>
      <p:ext uri="{BB962C8B-B14F-4D97-AF65-F5344CB8AC3E}">
        <p14:creationId xmlns:p14="http://schemas.microsoft.com/office/powerpoint/2010/main" val="1876235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7FDC6-A58F-43C9-86D7-109C63C274BE}"/>
              </a:ext>
            </a:extLst>
          </p:cNvPr>
          <p:cNvSpPr>
            <a:spLocks noGrp="1"/>
          </p:cNvSpPr>
          <p:nvPr>
            <p:ph type="title"/>
          </p:nvPr>
        </p:nvSpPr>
        <p:spPr>
          <a:xfrm>
            <a:off x="872197" y="54707"/>
            <a:ext cx="10481603" cy="1252660"/>
          </a:xfrm>
        </p:spPr>
        <p:txBody>
          <a:bodyPr/>
          <a:lstStyle/>
          <a:p>
            <a:r>
              <a:rPr lang="en-IN" dirty="0"/>
              <a:t>Hyperparameter Tuning</a:t>
            </a:r>
            <a:endParaRPr lang="en-US" dirty="0"/>
          </a:p>
        </p:txBody>
      </p:sp>
      <p:sp>
        <p:nvSpPr>
          <p:cNvPr id="3" name="Content Placeholder 2">
            <a:extLst>
              <a:ext uri="{FF2B5EF4-FFF2-40B4-BE49-F238E27FC236}">
                <a16:creationId xmlns:a16="http://schemas.microsoft.com/office/drawing/2014/main" id="{6D87471A-5121-4313-9D48-F8034BECD27C}"/>
              </a:ext>
            </a:extLst>
          </p:cNvPr>
          <p:cNvSpPr>
            <a:spLocks noGrp="1"/>
          </p:cNvSpPr>
          <p:nvPr>
            <p:ph idx="1"/>
          </p:nvPr>
        </p:nvSpPr>
        <p:spPr/>
        <p:txBody>
          <a:bodyPr>
            <a:normAutofit fontScale="85000" lnSpcReduction="20000"/>
          </a:bodyPr>
          <a:lstStyle/>
          <a:p>
            <a:r>
              <a:rPr lang="en-US" dirty="0"/>
              <a:t>Randomized Search:</a:t>
            </a:r>
          </a:p>
          <a:p>
            <a:r>
              <a:rPr lang="en-US" dirty="0"/>
              <a:t>The most important arguments in </a:t>
            </a:r>
            <a:r>
              <a:rPr lang="en-US" dirty="0" err="1"/>
              <a:t>RandomizedSearchCV</a:t>
            </a:r>
            <a:r>
              <a:rPr lang="en-US" dirty="0"/>
              <a:t> are </a:t>
            </a:r>
            <a:r>
              <a:rPr lang="en-US" dirty="0" err="1"/>
              <a:t>n_iter</a:t>
            </a:r>
            <a:r>
              <a:rPr lang="en-US" dirty="0"/>
              <a:t>, which controls the number of different combinations to try, and cv which is the number of folds to use for cross validation (we use 20 and 5 respectively). More iterations will cover a wider search space and more cv folds reduces the chances of overfitting, but raising each will increase the run time. Machine learning is a field of trade-offs, and performance vs time is one of the most fundamental.</a:t>
            </a:r>
          </a:p>
          <a:p>
            <a:r>
              <a:rPr lang="en-US" b="1" dirty="0"/>
              <a:t>Grid Search</a:t>
            </a:r>
          </a:p>
          <a:p>
            <a:r>
              <a:rPr lang="en-US" dirty="0"/>
              <a:t>Random search allowed us to narrow down the range for each hyperparameter. Now that we know where to concentrate our search, we can explicitly specify every combination of settings to try. We do this with </a:t>
            </a:r>
            <a:r>
              <a:rPr lang="en-US" dirty="0" err="1"/>
              <a:t>GridSearchCV</a:t>
            </a:r>
            <a:r>
              <a:rPr lang="en-US" dirty="0"/>
              <a:t>, a method that, instead of sampling randomly from a distribution, evaluates all combinations we define. To use Grid Search, we make another grid based on the best values provided by random search:</a:t>
            </a:r>
          </a:p>
          <a:p>
            <a:endParaRPr lang="en-US" dirty="0"/>
          </a:p>
        </p:txBody>
      </p:sp>
    </p:spTree>
    <p:extLst>
      <p:ext uri="{BB962C8B-B14F-4D97-AF65-F5344CB8AC3E}">
        <p14:creationId xmlns:p14="http://schemas.microsoft.com/office/powerpoint/2010/main" val="3008934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C0B6-5CC9-493E-BDFF-23A94425B1F1}"/>
              </a:ext>
            </a:extLst>
          </p:cNvPr>
          <p:cNvSpPr>
            <a:spLocks noGrp="1"/>
          </p:cNvSpPr>
          <p:nvPr>
            <p:ph type="title"/>
          </p:nvPr>
        </p:nvSpPr>
        <p:spPr>
          <a:xfrm>
            <a:off x="838200" y="365126"/>
            <a:ext cx="10515600" cy="886900"/>
          </a:xfrm>
        </p:spPr>
        <p:txBody>
          <a:bodyPr/>
          <a:lstStyle/>
          <a:p>
            <a:r>
              <a:rPr lang="en-IN" dirty="0"/>
              <a:t>Model Performance:</a:t>
            </a:r>
            <a:endParaRPr lang="en-US" dirty="0"/>
          </a:p>
        </p:txBody>
      </p:sp>
      <p:sp>
        <p:nvSpPr>
          <p:cNvPr id="3" name="Content Placeholder 2">
            <a:extLst>
              <a:ext uri="{FF2B5EF4-FFF2-40B4-BE49-F238E27FC236}">
                <a16:creationId xmlns:a16="http://schemas.microsoft.com/office/drawing/2014/main" id="{A7A9A48B-8F7B-4D03-8974-C57B7695340B}"/>
              </a:ext>
            </a:extLst>
          </p:cNvPr>
          <p:cNvSpPr>
            <a:spLocks noGrp="1"/>
          </p:cNvSpPr>
          <p:nvPr>
            <p:ph idx="1"/>
          </p:nvPr>
        </p:nvSpPr>
        <p:spPr>
          <a:xfrm>
            <a:off x="838199" y="1406768"/>
            <a:ext cx="11077135" cy="5086105"/>
          </a:xfrm>
        </p:spPr>
        <p:txBody>
          <a:bodyPr/>
          <a:lstStyle/>
          <a:p>
            <a:r>
              <a:rPr lang="en-IN" dirty="0"/>
              <a:t>Randomized Search:</a:t>
            </a:r>
          </a:p>
          <a:p>
            <a:endParaRPr lang="en-IN" dirty="0"/>
          </a:p>
          <a:p>
            <a:endParaRPr lang="en-IN" dirty="0"/>
          </a:p>
          <a:p>
            <a:endParaRPr lang="en-IN" dirty="0"/>
          </a:p>
          <a:p>
            <a:r>
              <a:rPr lang="en-IN" dirty="0"/>
              <a:t>Grid Search:</a:t>
            </a:r>
          </a:p>
          <a:p>
            <a:endParaRPr lang="en-US" dirty="0"/>
          </a:p>
        </p:txBody>
      </p:sp>
      <p:pic>
        <p:nvPicPr>
          <p:cNvPr id="5" name="Picture 4">
            <a:extLst>
              <a:ext uri="{FF2B5EF4-FFF2-40B4-BE49-F238E27FC236}">
                <a16:creationId xmlns:a16="http://schemas.microsoft.com/office/drawing/2014/main" id="{AA273873-DF22-4D77-A0CE-ED35D24A0947}"/>
              </a:ext>
            </a:extLst>
          </p:cNvPr>
          <p:cNvPicPr>
            <a:picLocks noChangeAspect="1"/>
          </p:cNvPicPr>
          <p:nvPr/>
        </p:nvPicPr>
        <p:blipFill>
          <a:blip r:embed="rId2"/>
          <a:stretch>
            <a:fillRect/>
          </a:stretch>
        </p:blipFill>
        <p:spPr>
          <a:xfrm>
            <a:off x="1082186" y="2042823"/>
            <a:ext cx="4024385" cy="1386177"/>
          </a:xfrm>
          <a:prstGeom prst="rect">
            <a:avLst/>
          </a:prstGeom>
        </p:spPr>
      </p:pic>
      <p:pic>
        <p:nvPicPr>
          <p:cNvPr id="6" name="Picture 5">
            <a:extLst>
              <a:ext uri="{FF2B5EF4-FFF2-40B4-BE49-F238E27FC236}">
                <a16:creationId xmlns:a16="http://schemas.microsoft.com/office/drawing/2014/main" id="{1391B2A8-455A-4B09-91B6-C702D61041CB}"/>
              </a:ext>
            </a:extLst>
          </p:cNvPr>
          <p:cNvPicPr>
            <a:picLocks noChangeAspect="1"/>
          </p:cNvPicPr>
          <p:nvPr/>
        </p:nvPicPr>
        <p:blipFill>
          <a:blip r:embed="rId3"/>
          <a:stretch>
            <a:fillRect/>
          </a:stretch>
        </p:blipFill>
        <p:spPr>
          <a:xfrm>
            <a:off x="5574224" y="2042822"/>
            <a:ext cx="3725351" cy="1386177"/>
          </a:xfrm>
          <a:prstGeom prst="rect">
            <a:avLst/>
          </a:prstGeom>
        </p:spPr>
      </p:pic>
      <p:pic>
        <p:nvPicPr>
          <p:cNvPr id="7" name="Picture 6">
            <a:extLst>
              <a:ext uri="{FF2B5EF4-FFF2-40B4-BE49-F238E27FC236}">
                <a16:creationId xmlns:a16="http://schemas.microsoft.com/office/drawing/2014/main" id="{AE394DBC-C5F2-4EF7-82EB-39064ADB5A88}"/>
              </a:ext>
            </a:extLst>
          </p:cNvPr>
          <p:cNvPicPr>
            <a:picLocks noChangeAspect="1"/>
          </p:cNvPicPr>
          <p:nvPr/>
        </p:nvPicPr>
        <p:blipFill>
          <a:blip r:embed="rId4"/>
          <a:stretch>
            <a:fillRect/>
          </a:stretch>
        </p:blipFill>
        <p:spPr>
          <a:xfrm>
            <a:off x="9299575" y="3077308"/>
            <a:ext cx="2054225" cy="506434"/>
          </a:xfrm>
          <a:prstGeom prst="rect">
            <a:avLst/>
          </a:prstGeom>
        </p:spPr>
      </p:pic>
      <p:pic>
        <p:nvPicPr>
          <p:cNvPr id="8" name="Picture 7">
            <a:extLst>
              <a:ext uri="{FF2B5EF4-FFF2-40B4-BE49-F238E27FC236}">
                <a16:creationId xmlns:a16="http://schemas.microsoft.com/office/drawing/2014/main" id="{05C28B4E-A682-477F-8AC9-9ED3C7BF80E7}"/>
              </a:ext>
            </a:extLst>
          </p:cNvPr>
          <p:cNvPicPr>
            <a:picLocks noChangeAspect="1"/>
          </p:cNvPicPr>
          <p:nvPr/>
        </p:nvPicPr>
        <p:blipFill>
          <a:blip r:embed="rId5"/>
          <a:stretch>
            <a:fillRect/>
          </a:stretch>
        </p:blipFill>
        <p:spPr>
          <a:xfrm>
            <a:off x="1082185" y="4240117"/>
            <a:ext cx="3827439" cy="1255878"/>
          </a:xfrm>
          <a:prstGeom prst="rect">
            <a:avLst/>
          </a:prstGeom>
        </p:spPr>
      </p:pic>
      <p:pic>
        <p:nvPicPr>
          <p:cNvPr id="9" name="Picture 8">
            <a:extLst>
              <a:ext uri="{FF2B5EF4-FFF2-40B4-BE49-F238E27FC236}">
                <a16:creationId xmlns:a16="http://schemas.microsoft.com/office/drawing/2014/main" id="{7CBCCDD7-2390-4A06-B8F6-526215855640}"/>
              </a:ext>
            </a:extLst>
          </p:cNvPr>
          <p:cNvPicPr>
            <a:picLocks noChangeAspect="1"/>
          </p:cNvPicPr>
          <p:nvPr/>
        </p:nvPicPr>
        <p:blipFill>
          <a:blip r:embed="rId6"/>
          <a:stretch>
            <a:fillRect/>
          </a:stretch>
        </p:blipFill>
        <p:spPr>
          <a:xfrm>
            <a:off x="5574224" y="4882440"/>
            <a:ext cx="2639713" cy="613555"/>
          </a:xfrm>
          <a:prstGeom prst="rect">
            <a:avLst/>
          </a:prstGeom>
        </p:spPr>
      </p:pic>
    </p:spTree>
    <p:extLst>
      <p:ext uri="{BB962C8B-B14F-4D97-AF65-F5344CB8AC3E}">
        <p14:creationId xmlns:p14="http://schemas.microsoft.com/office/powerpoint/2010/main" val="9142217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54EB2-F716-4A6D-A969-9BF8B9D2EA09}"/>
              </a:ext>
            </a:extLst>
          </p:cNvPr>
          <p:cNvSpPr>
            <a:spLocks noGrp="1"/>
          </p:cNvSpPr>
          <p:nvPr>
            <p:ph type="title"/>
          </p:nvPr>
        </p:nvSpPr>
        <p:spPr/>
        <p:txBody>
          <a:bodyPr/>
          <a:lstStyle/>
          <a:p>
            <a:r>
              <a:rPr lang="en-IN" dirty="0"/>
              <a:t>Cross Validation</a:t>
            </a:r>
            <a:endParaRPr lang="en-US" dirty="0"/>
          </a:p>
        </p:txBody>
      </p:sp>
      <p:pic>
        <p:nvPicPr>
          <p:cNvPr id="4" name="Content Placeholder 3">
            <a:extLst>
              <a:ext uri="{FF2B5EF4-FFF2-40B4-BE49-F238E27FC236}">
                <a16:creationId xmlns:a16="http://schemas.microsoft.com/office/drawing/2014/main" id="{FD4ADB6F-B8D3-42FF-B1BE-033F39F9E56F}"/>
              </a:ext>
            </a:extLst>
          </p:cNvPr>
          <p:cNvPicPr>
            <a:picLocks noGrp="1" noChangeAspect="1"/>
          </p:cNvPicPr>
          <p:nvPr>
            <p:ph idx="1"/>
          </p:nvPr>
        </p:nvPicPr>
        <p:blipFill>
          <a:blip r:embed="rId2"/>
          <a:stretch>
            <a:fillRect/>
          </a:stretch>
        </p:blipFill>
        <p:spPr>
          <a:xfrm>
            <a:off x="838200" y="1790699"/>
            <a:ext cx="5435991" cy="2002121"/>
          </a:xfrm>
          <a:prstGeom prst="rect">
            <a:avLst/>
          </a:prstGeom>
        </p:spPr>
      </p:pic>
    </p:spTree>
    <p:extLst>
      <p:ext uri="{BB962C8B-B14F-4D97-AF65-F5344CB8AC3E}">
        <p14:creationId xmlns:p14="http://schemas.microsoft.com/office/powerpoint/2010/main" val="18866304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A85EA-EB7E-4E68-A011-A93643F51937}"/>
              </a:ext>
            </a:extLst>
          </p:cNvPr>
          <p:cNvSpPr>
            <a:spLocks noGrp="1"/>
          </p:cNvSpPr>
          <p:nvPr>
            <p:ph type="title"/>
          </p:nvPr>
        </p:nvSpPr>
        <p:spPr>
          <a:xfrm>
            <a:off x="763758" y="86940"/>
            <a:ext cx="10664483" cy="662780"/>
          </a:xfrm>
        </p:spPr>
        <p:txBody>
          <a:bodyPr>
            <a:normAutofit fontScale="90000"/>
          </a:bodyPr>
          <a:lstStyle/>
          <a:p>
            <a:r>
              <a:rPr lang="en-US" b="1" dirty="0"/>
              <a:t>Bias Variance Tradeoff</a:t>
            </a:r>
            <a:endParaRPr lang="en-US" dirty="0"/>
          </a:p>
        </p:txBody>
      </p:sp>
      <p:pic>
        <p:nvPicPr>
          <p:cNvPr id="4" name="Picture 3">
            <a:extLst>
              <a:ext uri="{FF2B5EF4-FFF2-40B4-BE49-F238E27FC236}">
                <a16:creationId xmlns:a16="http://schemas.microsoft.com/office/drawing/2014/main" id="{D1A61AC9-3D9F-4469-BA46-0039E6804250}"/>
              </a:ext>
            </a:extLst>
          </p:cNvPr>
          <p:cNvPicPr>
            <a:picLocks noChangeAspect="1"/>
          </p:cNvPicPr>
          <p:nvPr/>
        </p:nvPicPr>
        <p:blipFill>
          <a:blip r:embed="rId2"/>
          <a:stretch>
            <a:fillRect/>
          </a:stretch>
        </p:blipFill>
        <p:spPr>
          <a:xfrm>
            <a:off x="529883" y="605214"/>
            <a:ext cx="5094949" cy="3239097"/>
          </a:xfrm>
          <a:prstGeom prst="rect">
            <a:avLst/>
          </a:prstGeom>
        </p:spPr>
      </p:pic>
      <p:pic>
        <p:nvPicPr>
          <p:cNvPr id="5" name="Picture 4">
            <a:extLst>
              <a:ext uri="{FF2B5EF4-FFF2-40B4-BE49-F238E27FC236}">
                <a16:creationId xmlns:a16="http://schemas.microsoft.com/office/drawing/2014/main" id="{6087BFF9-97D7-4E2E-91B6-2011C2E95CCF}"/>
              </a:ext>
            </a:extLst>
          </p:cNvPr>
          <p:cNvPicPr>
            <a:picLocks noChangeAspect="1"/>
          </p:cNvPicPr>
          <p:nvPr/>
        </p:nvPicPr>
        <p:blipFill>
          <a:blip r:embed="rId3"/>
          <a:stretch>
            <a:fillRect/>
          </a:stretch>
        </p:blipFill>
        <p:spPr>
          <a:xfrm>
            <a:off x="6567168" y="1281123"/>
            <a:ext cx="4714070" cy="3298679"/>
          </a:xfrm>
          <a:prstGeom prst="rect">
            <a:avLst/>
          </a:prstGeom>
        </p:spPr>
      </p:pic>
      <p:pic>
        <p:nvPicPr>
          <p:cNvPr id="6" name="Picture 5">
            <a:extLst>
              <a:ext uri="{FF2B5EF4-FFF2-40B4-BE49-F238E27FC236}">
                <a16:creationId xmlns:a16="http://schemas.microsoft.com/office/drawing/2014/main" id="{B9C06FFD-CCC3-472B-8880-EECB01D460A7}"/>
              </a:ext>
            </a:extLst>
          </p:cNvPr>
          <p:cNvPicPr>
            <a:picLocks noChangeAspect="1"/>
          </p:cNvPicPr>
          <p:nvPr/>
        </p:nvPicPr>
        <p:blipFill>
          <a:blip r:embed="rId4"/>
          <a:stretch>
            <a:fillRect/>
          </a:stretch>
        </p:blipFill>
        <p:spPr>
          <a:xfrm>
            <a:off x="816560" y="3699803"/>
            <a:ext cx="4427393" cy="3182877"/>
          </a:xfrm>
          <a:prstGeom prst="rect">
            <a:avLst/>
          </a:prstGeom>
        </p:spPr>
      </p:pic>
    </p:spTree>
    <p:extLst>
      <p:ext uri="{BB962C8B-B14F-4D97-AF65-F5344CB8AC3E}">
        <p14:creationId xmlns:p14="http://schemas.microsoft.com/office/powerpoint/2010/main" val="9776739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AE434-B88D-4576-96B6-1356ACFB290A}"/>
              </a:ext>
            </a:extLst>
          </p:cNvPr>
          <p:cNvSpPr>
            <a:spLocks noGrp="1"/>
          </p:cNvSpPr>
          <p:nvPr>
            <p:ph type="title"/>
          </p:nvPr>
        </p:nvSpPr>
        <p:spPr>
          <a:xfrm>
            <a:off x="570913" y="-100880"/>
            <a:ext cx="10515600" cy="1325563"/>
          </a:xfrm>
        </p:spPr>
        <p:txBody>
          <a:bodyPr/>
          <a:lstStyle/>
          <a:p>
            <a:r>
              <a:rPr lang="en-US" b="1" dirty="0"/>
              <a:t>Regularization</a:t>
            </a:r>
            <a:endParaRPr lang="en-US" dirty="0"/>
          </a:p>
        </p:txBody>
      </p:sp>
      <p:pic>
        <p:nvPicPr>
          <p:cNvPr id="7" name="Picture 6">
            <a:extLst>
              <a:ext uri="{FF2B5EF4-FFF2-40B4-BE49-F238E27FC236}">
                <a16:creationId xmlns:a16="http://schemas.microsoft.com/office/drawing/2014/main" id="{C6278F07-C262-4BB9-9989-66F5662F493C}"/>
              </a:ext>
            </a:extLst>
          </p:cNvPr>
          <p:cNvPicPr>
            <a:picLocks noChangeAspect="1"/>
          </p:cNvPicPr>
          <p:nvPr/>
        </p:nvPicPr>
        <p:blipFill>
          <a:blip r:embed="rId2"/>
          <a:stretch>
            <a:fillRect/>
          </a:stretch>
        </p:blipFill>
        <p:spPr>
          <a:xfrm>
            <a:off x="379028" y="1122240"/>
            <a:ext cx="4011872" cy="3168406"/>
          </a:xfrm>
          <a:prstGeom prst="rect">
            <a:avLst/>
          </a:prstGeom>
        </p:spPr>
      </p:pic>
      <p:pic>
        <p:nvPicPr>
          <p:cNvPr id="8" name="Picture 7">
            <a:extLst>
              <a:ext uri="{FF2B5EF4-FFF2-40B4-BE49-F238E27FC236}">
                <a16:creationId xmlns:a16="http://schemas.microsoft.com/office/drawing/2014/main" id="{B98A996C-3241-48CD-A9B8-CA710335F022}"/>
              </a:ext>
            </a:extLst>
          </p:cNvPr>
          <p:cNvPicPr>
            <a:picLocks noChangeAspect="1"/>
          </p:cNvPicPr>
          <p:nvPr/>
        </p:nvPicPr>
        <p:blipFill>
          <a:blip r:embed="rId3"/>
          <a:stretch>
            <a:fillRect/>
          </a:stretch>
        </p:blipFill>
        <p:spPr>
          <a:xfrm>
            <a:off x="3306927" y="3147646"/>
            <a:ext cx="4115606" cy="3310625"/>
          </a:xfrm>
          <a:prstGeom prst="rect">
            <a:avLst/>
          </a:prstGeom>
        </p:spPr>
      </p:pic>
      <p:pic>
        <p:nvPicPr>
          <p:cNvPr id="9" name="Picture 8">
            <a:extLst>
              <a:ext uri="{FF2B5EF4-FFF2-40B4-BE49-F238E27FC236}">
                <a16:creationId xmlns:a16="http://schemas.microsoft.com/office/drawing/2014/main" id="{41E88DDA-7D79-40A7-8AA7-35C687F87ABA}"/>
              </a:ext>
            </a:extLst>
          </p:cNvPr>
          <p:cNvPicPr>
            <a:picLocks noChangeAspect="1"/>
          </p:cNvPicPr>
          <p:nvPr/>
        </p:nvPicPr>
        <p:blipFill>
          <a:blip r:embed="rId4"/>
          <a:stretch>
            <a:fillRect/>
          </a:stretch>
        </p:blipFill>
        <p:spPr>
          <a:xfrm>
            <a:off x="7460047" y="1088218"/>
            <a:ext cx="4352925" cy="2695575"/>
          </a:xfrm>
          <a:prstGeom prst="rect">
            <a:avLst/>
          </a:prstGeom>
        </p:spPr>
      </p:pic>
      <p:sp>
        <p:nvSpPr>
          <p:cNvPr id="10" name="TextBox 9">
            <a:extLst>
              <a:ext uri="{FF2B5EF4-FFF2-40B4-BE49-F238E27FC236}">
                <a16:creationId xmlns:a16="http://schemas.microsoft.com/office/drawing/2014/main" id="{A82D2847-B4CF-4EAB-8D9E-B1D4A3087BA8}"/>
              </a:ext>
            </a:extLst>
          </p:cNvPr>
          <p:cNvSpPr txBox="1"/>
          <p:nvPr/>
        </p:nvSpPr>
        <p:spPr>
          <a:xfrm>
            <a:off x="379028" y="4586068"/>
            <a:ext cx="815926" cy="369332"/>
          </a:xfrm>
          <a:prstGeom prst="rect">
            <a:avLst/>
          </a:prstGeom>
          <a:noFill/>
        </p:spPr>
        <p:txBody>
          <a:bodyPr wrap="square" rtlCol="0">
            <a:spAutoFit/>
          </a:bodyPr>
          <a:lstStyle/>
          <a:p>
            <a:r>
              <a:rPr lang="en-IN" dirty="0"/>
              <a:t>Ridge</a:t>
            </a:r>
            <a:endParaRPr lang="en-US" dirty="0"/>
          </a:p>
        </p:txBody>
      </p:sp>
      <p:sp>
        <p:nvSpPr>
          <p:cNvPr id="11" name="TextBox 10">
            <a:extLst>
              <a:ext uri="{FF2B5EF4-FFF2-40B4-BE49-F238E27FC236}">
                <a16:creationId xmlns:a16="http://schemas.microsoft.com/office/drawing/2014/main" id="{D107EA50-D269-4C67-9043-D5215E55CFF9}"/>
              </a:ext>
            </a:extLst>
          </p:cNvPr>
          <p:cNvSpPr txBox="1"/>
          <p:nvPr/>
        </p:nvSpPr>
        <p:spPr>
          <a:xfrm>
            <a:off x="5092505" y="2855742"/>
            <a:ext cx="694421" cy="369332"/>
          </a:xfrm>
          <a:prstGeom prst="rect">
            <a:avLst/>
          </a:prstGeom>
          <a:noFill/>
        </p:spPr>
        <p:txBody>
          <a:bodyPr wrap="none" rtlCol="0">
            <a:spAutoFit/>
          </a:bodyPr>
          <a:lstStyle/>
          <a:p>
            <a:r>
              <a:rPr lang="en-IN" dirty="0"/>
              <a:t>Lasso</a:t>
            </a:r>
            <a:endParaRPr lang="en-US" dirty="0"/>
          </a:p>
        </p:txBody>
      </p:sp>
      <p:sp>
        <p:nvSpPr>
          <p:cNvPr id="14" name="TextBox 13">
            <a:extLst>
              <a:ext uri="{FF2B5EF4-FFF2-40B4-BE49-F238E27FC236}">
                <a16:creationId xmlns:a16="http://schemas.microsoft.com/office/drawing/2014/main" id="{893976F2-F3C9-4881-8A1A-261DFED544E4}"/>
              </a:ext>
            </a:extLst>
          </p:cNvPr>
          <p:cNvSpPr txBox="1"/>
          <p:nvPr/>
        </p:nvSpPr>
        <p:spPr>
          <a:xfrm>
            <a:off x="9101797" y="4955400"/>
            <a:ext cx="1115434" cy="369332"/>
          </a:xfrm>
          <a:prstGeom prst="rect">
            <a:avLst/>
          </a:prstGeom>
          <a:noFill/>
        </p:spPr>
        <p:txBody>
          <a:bodyPr wrap="none" rtlCol="0">
            <a:spAutoFit/>
          </a:bodyPr>
          <a:lstStyle/>
          <a:p>
            <a:r>
              <a:rPr lang="en-IN" dirty="0" err="1"/>
              <a:t>ElasticNet</a:t>
            </a:r>
            <a:endParaRPr lang="en-US" dirty="0"/>
          </a:p>
        </p:txBody>
      </p:sp>
    </p:spTree>
    <p:extLst>
      <p:ext uri="{BB962C8B-B14F-4D97-AF65-F5344CB8AC3E}">
        <p14:creationId xmlns:p14="http://schemas.microsoft.com/office/powerpoint/2010/main" val="17330703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71C8-BE51-4E8F-9942-31254A076B68}"/>
              </a:ext>
            </a:extLst>
          </p:cNvPr>
          <p:cNvSpPr>
            <a:spLocks noGrp="1"/>
          </p:cNvSpPr>
          <p:nvPr>
            <p:ph type="title"/>
          </p:nvPr>
        </p:nvSpPr>
        <p:spPr>
          <a:xfrm>
            <a:off x="3384452" y="2447144"/>
            <a:ext cx="10515600" cy="1325563"/>
          </a:xfrm>
        </p:spPr>
        <p:txBody>
          <a:bodyPr/>
          <a:lstStyle/>
          <a:p>
            <a:r>
              <a:rPr lang="en-IN" b="1" dirty="0"/>
              <a:t>Part 7: Final Pipeline</a:t>
            </a:r>
            <a:endParaRPr lang="en-US" b="1" dirty="0"/>
          </a:p>
        </p:txBody>
      </p:sp>
    </p:spTree>
    <p:extLst>
      <p:ext uri="{BB962C8B-B14F-4D97-AF65-F5344CB8AC3E}">
        <p14:creationId xmlns:p14="http://schemas.microsoft.com/office/powerpoint/2010/main" val="21350051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A096-D32F-4436-933B-8DEC5AF0720C}"/>
              </a:ext>
            </a:extLst>
          </p:cNvPr>
          <p:cNvSpPr>
            <a:spLocks noGrp="1"/>
          </p:cNvSpPr>
          <p:nvPr>
            <p:ph type="title"/>
          </p:nvPr>
        </p:nvSpPr>
        <p:spPr/>
        <p:txBody>
          <a:bodyPr/>
          <a:lstStyle/>
          <a:p>
            <a:r>
              <a:rPr lang="en-IN" dirty="0"/>
              <a:t>Appliance Energy Utilization Prediction Model</a:t>
            </a:r>
            <a:endParaRPr lang="en-US" dirty="0"/>
          </a:p>
        </p:txBody>
      </p:sp>
      <p:sp>
        <p:nvSpPr>
          <p:cNvPr id="3" name="Content Placeholder 2">
            <a:extLst>
              <a:ext uri="{FF2B5EF4-FFF2-40B4-BE49-F238E27FC236}">
                <a16:creationId xmlns:a16="http://schemas.microsoft.com/office/drawing/2014/main" id="{B0FF4D0A-7619-42BA-9607-566744AA550F}"/>
              </a:ext>
            </a:extLst>
          </p:cNvPr>
          <p:cNvSpPr>
            <a:spLocks noGrp="1"/>
          </p:cNvSpPr>
          <p:nvPr>
            <p:ph idx="1"/>
          </p:nvPr>
        </p:nvSpPr>
        <p:spPr/>
        <p:txBody>
          <a:bodyPr/>
          <a:lstStyle/>
          <a:p>
            <a:r>
              <a:rPr lang="en-IN" dirty="0"/>
              <a:t> Exploratory Data Analysis</a:t>
            </a:r>
          </a:p>
          <a:p>
            <a:r>
              <a:rPr lang="en-IN" dirty="0"/>
              <a:t> Feature Engineering</a:t>
            </a:r>
          </a:p>
          <a:p>
            <a:r>
              <a:rPr lang="en-IN" dirty="0"/>
              <a:t> Different Prediction model</a:t>
            </a:r>
          </a:p>
          <a:p>
            <a:r>
              <a:rPr lang="en-IN" dirty="0"/>
              <a:t> Feature selection</a:t>
            </a:r>
          </a:p>
          <a:p>
            <a:r>
              <a:rPr lang="en-IN" dirty="0"/>
              <a:t> Model Validation</a:t>
            </a:r>
          </a:p>
          <a:p>
            <a:r>
              <a:rPr lang="en-IN" dirty="0"/>
              <a:t> We have to automate the whole process from data injection to final prediction model.</a:t>
            </a:r>
          </a:p>
          <a:p>
            <a:r>
              <a:rPr lang="en-IN" dirty="0"/>
              <a:t> We will automate these with the customized functions.</a:t>
            </a:r>
            <a:endParaRPr lang="en-US" dirty="0"/>
          </a:p>
        </p:txBody>
      </p:sp>
    </p:spTree>
    <p:extLst>
      <p:ext uri="{BB962C8B-B14F-4D97-AF65-F5344CB8AC3E}">
        <p14:creationId xmlns:p14="http://schemas.microsoft.com/office/powerpoint/2010/main" val="3986890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41CA-3044-452B-A236-F5F878DDEEFB}"/>
              </a:ext>
            </a:extLst>
          </p:cNvPr>
          <p:cNvSpPr>
            <a:spLocks noGrp="1"/>
          </p:cNvSpPr>
          <p:nvPr>
            <p:ph type="title"/>
          </p:nvPr>
        </p:nvSpPr>
        <p:spPr/>
        <p:txBody>
          <a:bodyPr/>
          <a:lstStyle/>
          <a:p>
            <a:r>
              <a:rPr lang="en-IN" dirty="0"/>
              <a:t>Approach</a:t>
            </a:r>
            <a:endParaRPr lang="en-US" dirty="0"/>
          </a:p>
        </p:txBody>
      </p:sp>
      <p:sp>
        <p:nvSpPr>
          <p:cNvPr id="3" name="Content Placeholder 2">
            <a:extLst>
              <a:ext uri="{FF2B5EF4-FFF2-40B4-BE49-F238E27FC236}">
                <a16:creationId xmlns:a16="http://schemas.microsoft.com/office/drawing/2014/main" id="{4DD7C087-CE48-4322-8423-4B20E87BF3EA}"/>
              </a:ext>
            </a:extLst>
          </p:cNvPr>
          <p:cNvSpPr>
            <a:spLocks noGrp="1"/>
          </p:cNvSpPr>
          <p:nvPr>
            <p:ph idx="1"/>
          </p:nvPr>
        </p:nvSpPr>
        <p:spPr/>
        <p:txBody>
          <a:bodyPr>
            <a:normAutofit fontScale="92500" lnSpcReduction="20000"/>
          </a:bodyPr>
          <a:lstStyle/>
          <a:p>
            <a:r>
              <a:rPr lang="en-IN" dirty="0"/>
              <a:t> Create a </a:t>
            </a:r>
            <a:r>
              <a:rPr lang="en-IN" dirty="0" err="1"/>
              <a:t>Jupyter</a:t>
            </a:r>
            <a:r>
              <a:rPr lang="en-IN" dirty="0"/>
              <a:t> notebook.</a:t>
            </a:r>
          </a:p>
          <a:p>
            <a:r>
              <a:rPr lang="en-IN" dirty="0"/>
              <a:t> Install all required libraries and packages</a:t>
            </a:r>
          </a:p>
          <a:p>
            <a:r>
              <a:rPr lang="en-IN" dirty="0"/>
              <a:t> Import data</a:t>
            </a:r>
          </a:p>
          <a:p>
            <a:r>
              <a:rPr lang="en-IN" dirty="0"/>
              <a:t> Create feature engineering function which will perform the required feature engineering tasks on the imported dataset.</a:t>
            </a:r>
          </a:p>
          <a:p>
            <a:r>
              <a:rPr lang="en-IN" dirty="0"/>
              <a:t> Create a function to generate the training and testing datasets.</a:t>
            </a:r>
          </a:p>
          <a:p>
            <a:r>
              <a:rPr lang="en-IN" dirty="0"/>
              <a:t> Create function for the feature selection.</a:t>
            </a:r>
          </a:p>
          <a:p>
            <a:r>
              <a:rPr lang="en-IN" dirty="0"/>
              <a:t> Create function for model Implementation.</a:t>
            </a:r>
          </a:p>
          <a:p>
            <a:r>
              <a:rPr lang="en-IN" dirty="0"/>
              <a:t>Create function for model performance evaluation.</a:t>
            </a:r>
          </a:p>
          <a:p>
            <a:r>
              <a:rPr lang="en-IN" dirty="0"/>
              <a:t>Create function for hyperparameter tuning.</a:t>
            </a:r>
          </a:p>
          <a:p>
            <a:r>
              <a:rPr lang="en-IN" dirty="0"/>
              <a:t> Final function to execute the whole </a:t>
            </a:r>
            <a:r>
              <a:rPr lang="en-IN" dirty="0" err="1"/>
              <a:t>preccess</a:t>
            </a:r>
            <a:r>
              <a:rPr lang="en-IN" dirty="0"/>
              <a:t> in a go.</a:t>
            </a:r>
            <a:endParaRPr lang="en-US" dirty="0"/>
          </a:p>
        </p:txBody>
      </p:sp>
    </p:spTree>
    <p:extLst>
      <p:ext uri="{BB962C8B-B14F-4D97-AF65-F5344CB8AC3E}">
        <p14:creationId xmlns:p14="http://schemas.microsoft.com/office/powerpoint/2010/main" val="13821543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2475FDB-BA0D-41B5-A610-F43180A237FF}"/>
              </a:ext>
            </a:extLst>
          </p:cNvPr>
          <p:cNvPicPr>
            <a:picLocks noGrp="1" noChangeAspect="1"/>
          </p:cNvPicPr>
          <p:nvPr>
            <p:ph idx="1"/>
          </p:nvPr>
        </p:nvPicPr>
        <p:blipFill>
          <a:blip r:embed="rId2"/>
          <a:stretch>
            <a:fillRect/>
          </a:stretch>
        </p:blipFill>
        <p:spPr>
          <a:xfrm>
            <a:off x="539408" y="0"/>
            <a:ext cx="9734550" cy="2809875"/>
          </a:xfrm>
          <a:prstGeom prst="rect">
            <a:avLst/>
          </a:prstGeom>
        </p:spPr>
      </p:pic>
      <p:pic>
        <p:nvPicPr>
          <p:cNvPr id="5" name="Picture 4">
            <a:extLst>
              <a:ext uri="{FF2B5EF4-FFF2-40B4-BE49-F238E27FC236}">
                <a16:creationId xmlns:a16="http://schemas.microsoft.com/office/drawing/2014/main" id="{F51E35F3-FB32-4EEB-98E0-921E2125E69C}"/>
              </a:ext>
            </a:extLst>
          </p:cNvPr>
          <p:cNvPicPr>
            <a:picLocks noChangeAspect="1"/>
          </p:cNvPicPr>
          <p:nvPr/>
        </p:nvPicPr>
        <p:blipFill>
          <a:blip r:embed="rId3"/>
          <a:stretch>
            <a:fillRect/>
          </a:stretch>
        </p:blipFill>
        <p:spPr>
          <a:xfrm>
            <a:off x="539408" y="2886076"/>
            <a:ext cx="4305300" cy="447675"/>
          </a:xfrm>
          <a:prstGeom prst="rect">
            <a:avLst/>
          </a:prstGeom>
        </p:spPr>
      </p:pic>
      <p:pic>
        <p:nvPicPr>
          <p:cNvPr id="6" name="Picture 5">
            <a:extLst>
              <a:ext uri="{FF2B5EF4-FFF2-40B4-BE49-F238E27FC236}">
                <a16:creationId xmlns:a16="http://schemas.microsoft.com/office/drawing/2014/main" id="{1F18EF4B-983E-4BE3-93A3-723090A8E223}"/>
              </a:ext>
            </a:extLst>
          </p:cNvPr>
          <p:cNvPicPr>
            <a:picLocks noChangeAspect="1"/>
          </p:cNvPicPr>
          <p:nvPr/>
        </p:nvPicPr>
        <p:blipFill>
          <a:blip r:embed="rId4"/>
          <a:stretch>
            <a:fillRect/>
          </a:stretch>
        </p:blipFill>
        <p:spPr>
          <a:xfrm>
            <a:off x="539408" y="3301954"/>
            <a:ext cx="4286250" cy="3431124"/>
          </a:xfrm>
          <a:prstGeom prst="rect">
            <a:avLst/>
          </a:prstGeom>
        </p:spPr>
      </p:pic>
      <p:pic>
        <p:nvPicPr>
          <p:cNvPr id="7" name="Picture 6">
            <a:extLst>
              <a:ext uri="{FF2B5EF4-FFF2-40B4-BE49-F238E27FC236}">
                <a16:creationId xmlns:a16="http://schemas.microsoft.com/office/drawing/2014/main" id="{F8C84F7C-A417-461B-B6B4-9BBF200CA91E}"/>
              </a:ext>
            </a:extLst>
          </p:cNvPr>
          <p:cNvPicPr>
            <a:picLocks noChangeAspect="1"/>
          </p:cNvPicPr>
          <p:nvPr/>
        </p:nvPicPr>
        <p:blipFill>
          <a:blip r:embed="rId5"/>
          <a:stretch>
            <a:fillRect/>
          </a:stretch>
        </p:blipFill>
        <p:spPr>
          <a:xfrm>
            <a:off x="5038139" y="2886076"/>
            <a:ext cx="3409950" cy="1162050"/>
          </a:xfrm>
          <a:prstGeom prst="rect">
            <a:avLst/>
          </a:prstGeom>
        </p:spPr>
      </p:pic>
      <p:pic>
        <p:nvPicPr>
          <p:cNvPr id="8" name="Picture 7">
            <a:extLst>
              <a:ext uri="{FF2B5EF4-FFF2-40B4-BE49-F238E27FC236}">
                <a16:creationId xmlns:a16="http://schemas.microsoft.com/office/drawing/2014/main" id="{C77409B4-084D-4444-9868-151CD08050D2}"/>
              </a:ext>
            </a:extLst>
          </p:cNvPr>
          <p:cNvPicPr>
            <a:picLocks noChangeAspect="1"/>
          </p:cNvPicPr>
          <p:nvPr/>
        </p:nvPicPr>
        <p:blipFill>
          <a:blip r:embed="rId6"/>
          <a:stretch>
            <a:fillRect/>
          </a:stretch>
        </p:blipFill>
        <p:spPr>
          <a:xfrm>
            <a:off x="5042828" y="4124327"/>
            <a:ext cx="5562600" cy="2608751"/>
          </a:xfrm>
          <a:prstGeom prst="rect">
            <a:avLst/>
          </a:prstGeom>
        </p:spPr>
      </p:pic>
    </p:spTree>
    <p:extLst>
      <p:ext uri="{BB962C8B-B14F-4D97-AF65-F5344CB8AC3E}">
        <p14:creationId xmlns:p14="http://schemas.microsoft.com/office/powerpoint/2010/main" val="46238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A4FE63B-38E3-4AE0-99DF-A3088AD69ED4}"/>
              </a:ext>
            </a:extLst>
          </p:cNvPr>
          <p:cNvPicPr>
            <a:picLocks noChangeAspect="1"/>
          </p:cNvPicPr>
          <p:nvPr/>
        </p:nvPicPr>
        <p:blipFill>
          <a:blip r:embed="rId2"/>
          <a:stretch>
            <a:fillRect/>
          </a:stretch>
        </p:blipFill>
        <p:spPr>
          <a:xfrm>
            <a:off x="5203767" y="2013462"/>
            <a:ext cx="6542117" cy="2674027"/>
          </a:xfrm>
          <a:prstGeom prst="rect">
            <a:avLst/>
          </a:prstGeom>
        </p:spPr>
      </p:pic>
      <p:sp>
        <p:nvSpPr>
          <p:cNvPr id="2" name="Title 1">
            <a:extLst>
              <a:ext uri="{FF2B5EF4-FFF2-40B4-BE49-F238E27FC236}">
                <a16:creationId xmlns:a16="http://schemas.microsoft.com/office/drawing/2014/main" id="{59EA1B36-DD79-45CA-8ABA-BEE8E1F456FB}"/>
              </a:ext>
            </a:extLst>
          </p:cNvPr>
          <p:cNvSpPr>
            <a:spLocks noGrp="1"/>
          </p:cNvSpPr>
          <p:nvPr>
            <p:ph type="title"/>
          </p:nvPr>
        </p:nvSpPr>
        <p:spPr>
          <a:xfrm>
            <a:off x="321733" y="981091"/>
            <a:ext cx="4092951" cy="1624457"/>
          </a:xfrm>
        </p:spPr>
        <p:txBody>
          <a:bodyPr>
            <a:normAutofit/>
          </a:bodyPr>
          <a:lstStyle/>
          <a:p>
            <a:r>
              <a:rPr lang="en-IN" sz="3600" b="1" dirty="0">
                <a:solidFill>
                  <a:schemeClr val="bg1"/>
                </a:solidFill>
              </a:rPr>
              <a:t>Temperature Variable Analysis</a:t>
            </a:r>
            <a:endParaRPr lang="en-US" sz="3600" b="1" dirty="0">
              <a:solidFill>
                <a:schemeClr val="bg1"/>
              </a:solidFill>
            </a:endParaRPr>
          </a:p>
        </p:txBody>
      </p:sp>
      <p:sp>
        <p:nvSpPr>
          <p:cNvPr id="3" name="Content Placeholder 2">
            <a:extLst>
              <a:ext uri="{FF2B5EF4-FFF2-40B4-BE49-F238E27FC236}">
                <a16:creationId xmlns:a16="http://schemas.microsoft.com/office/drawing/2014/main" id="{6E964792-AC23-49B3-8CC6-830A659A51B8}"/>
              </a:ext>
            </a:extLst>
          </p:cNvPr>
          <p:cNvSpPr>
            <a:spLocks noGrp="1"/>
          </p:cNvSpPr>
          <p:nvPr>
            <p:ph idx="1"/>
          </p:nvPr>
        </p:nvSpPr>
        <p:spPr>
          <a:xfrm>
            <a:off x="321733" y="2834809"/>
            <a:ext cx="4092951" cy="3042099"/>
          </a:xfrm>
        </p:spPr>
        <p:txBody>
          <a:bodyPr anchor="t">
            <a:normAutofit/>
          </a:bodyPr>
          <a:lstStyle/>
          <a:p>
            <a:r>
              <a:rPr lang="en-IN" sz="1600" dirty="0">
                <a:solidFill>
                  <a:schemeClr val="bg1"/>
                </a:solidFill>
              </a:rPr>
              <a:t>Almost all temperature feature ranges between 14.89°C to 29.86°C</a:t>
            </a:r>
          </a:p>
          <a:p>
            <a:r>
              <a:rPr lang="en-IN" sz="1600" dirty="0">
                <a:solidFill>
                  <a:schemeClr val="bg1"/>
                </a:solidFill>
              </a:rPr>
              <a:t>Exceptions:</a:t>
            </a:r>
          </a:p>
          <a:p>
            <a:r>
              <a:rPr lang="en-IN" sz="1600" dirty="0">
                <a:solidFill>
                  <a:schemeClr val="bg1"/>
                </a:solidFill>
              </a:rPr>
              <a:t>T6, </a:t>
            </a:r>
            <a:r>
              <a:rPr lang="en-IN" sz="1600" dirty="0" err="1">
                <a:solidFill>
                  <a:schemeClr val="bg1"/>
                </a:solidFill>
              </a:rPr>
              <a:t>Tdewpoint</a:t>
            </a:r>
            <a:r>
              <a:rPr lang="en-IN" sz="1600" dirty="0">
                <a:solidFill>
                  <a:schemeClr val="bg1"/>
                </a:solidFill>
              </a:rPr>
              <a:t> and </a:t>
            </a:r>
            <a:r>
              <a:rPr lang="en-IN" sz="1600" dirty="0" err="1">
                <a:solidFill>
                  <a:schemeClr val="bg1"/>
                </a:solidFill>
              </a:rPr>
              <a:t>T_out</a:t>
            </a:r>
            <a:r>
              <a:rPr lang="en-IN" sz="1600" dirty="0">
                <a:solidFill>
                  <a:schemeClr val="bg1"/>
                </a:solidFill>
              </a:rPr>
              <a:t> is ranges between -6.6°C to 28.9°C.</a:t>
            </a:r>
          </a:p>
          <a:p>
            <a:r>
              <a:rPr lang="en-IN" sz="1600" dirty="0">
                <a:solidFill>
                  <a:schemeClr val="bg1"/>
                </a:solidFill>
              </a:rPr>
              <a:t>Reason: T6 and </a:t>
            </a:r>
            <a:r>
              <a:rPr lang="en-IN" sz="1600" dirty="0" err="1">
                <a:solidFill>
                  <a:schemeClr val="bg1"/>
                </a:solidFill>
              </a:rPr>
              <a:t>T_out</a:t>
            </a:r>
            <a:r>
              <a:rPr lang="en-IN" sz="1600" dirty="0">
                <a:solidFill>
                  <a:schemeClr val="bg1"/>
                </a:solidFill>
              </a:rPr>
              <a:t> are temperature outside the building.</a:t>
            </a:r>
          </a:p>
          <a:p>
            <a:r>
              <a:rPr lang="en-IN" sz="1600" dirty="0">
                <a:solidFill>
                  <a:schemeClr val="bg1"/>
                </a:solidFill>
              </a:rPr>
              <a:t>All the temperature features are correlated with each other. </a:t>
            </a:r>
            <a:endParaRPr lang="en-US" sz="1600" dirty="0">
              <a:solidFill>
                <a:schemeClr val="bg1"/>
              </a:solidFill>
            </a:endParaRPr>
          </a:p>
        </p:txBody>
      </p:sp>
    </p:spTree>
    <p:extLst>
      <p:ext uri="{BB962C8B-B14F-4D97-AF65-F5344CB8AC3E}">
        <p14:creationId xmlns:p14="http://schemas.microsoft.com/office/powerpoint/2010/main" val="17696459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E44B10-5E84-41D0-B166-4D727DC90CE1}"/>
              </a:ext>
            </a:extLst>
          </p:cNvPr>
          <p:cNvPicPr>
            <a:picLocks noChangeAspect="1"/>
          </p:cNvPicPr>
          <p:nvPr/>
        </p:nvPicPr>
        <p:blipFill>
          <a:blip r:embed="rId2"/>
          <a:stretch>
            <a:fillRect/>
          </a:stretch>
        </p:blipFill>
        <p:spPr>
          <a:xfrm>
            <a:off x="582490" y="411259"/>
            <a:ext cx="4133850" cy="942975"/>
          </a:xfrm>
          <a:prstGeom prst="rect">
            <a:avLst/>
          </a:prstGeom>
        </p:spPr>
      </p:pic>
      <p:pic>
        <p:nvPicPr>
          <p:cNvPr id="5" name="Picture 4">
            <a:extLst>
              <a:ext uri="{FF2B5EF4-FFF2-40B4-BE49-F238E27FC236}">
                <a16:creationId xmlns:a16="http://schemas.microsoft.com/office/drawing/2014/main" id="{03AE9568-4EA5-4961-9D8E-0B1DCE670545}"/>
              </a:ext>
            </a:extLst>
          </p:cNvPr>
          <p:cNvPicPr>
            <a:picLocks noChangeAspect="1"/>
          </p:cNvPicPr>
          <p:nvPr/>
        </p:nvPicPr>
        <p:blipFill>
          <a:blip r:embed="rId3"/>
          <a:stretch>
            <a:fillRect/>
          </a:stretch>
        </p:blipFill>
        <p:spPr>
          <a:xfrm>
            <a:off x="375615" y="1517552"/>
            <a:ext cx="4838700" cy="3429000"/>
          </a:xfrm>
          <a:prstGeom prst="rect">
            <a:avLst/>
          </a:prstGeom>
        </p:spPr>
      </p:pic>
      <p:pic>
        <p:nvPicPr>
          <p:cNvPr id="6" name="Picture 5">
            <a:extLst>
              <a:ext uri="{FF2B5EF4-FFF2-40B4-BE49-F238E27FC236}">
                <a16:creationId xmlns:a16="http://schemas.microsoft.com/office/drawing/2014/main" id="{6B02D8AE-215B-41D1-94D3-8C8509E86700}"/>
              </a:ext>
            </a:extLst>
          </p:cNvPr>
          <p:cNvPicPr>
            <a:picLocks noChangeAspect="1"/>
          </p:cNvPicPr>
          <p:nvPr/>
        </p:nvPicPr>
        <p:blipFill>
          <a:blip r:embed="rId4"/>
          <a:stretch>
            <a:fillRect/>
          </a:stretch>
        </p:blipFill>
        <p:spPr>
          <a:xfrm>
            <a:off x="5712289" y="323336"/>
            <a:ext cx="5381625" cy="2105025"/>
          </a:xfrm>
          <a:prstGeom prst="rect">
            <a:avLst/>
          </a:prstGeom>
        </p:spPr>
      </p:pic>
      <p:pic>
        <p:nvPicPr>
          <p:cNvPr id="7" name="Picture 6">
            <a:extLst>
              <a:ext uri="{FF2B5EF4-FFF2-40B4-BE49-F238E27FC236}">
                <a16:creationId xmlns:a16="http://schemas.microsoft.com/office/drawing/2014/main" id="{5EC3DE85-2936-4C9C-8CA9-13CA3B46D52C}"/>
              </a:ext>
            </a:extLst>
          </p:cNvPr>
          <p:cNvPicPr>
            <a:picLocks noChangeAspect="1"/>
          </p:cNvPicPr>
          <p:nvPr/>
        </p:nvPicPr>
        <p:blipFill>
          <a:blip r:embed="rId5"/>
          <a:stretch>
            <a:fillRect/>
          </a:stretch>
        </p:blipFill>
        <p:spPr>
          <a:xfrm>
            <a:off x="5214315" y="3232052"/>
            <a:ext cx="6972109" cy="2602691"/>
          </a:xfrm>
          <a:prstGeom prst="rect">
            <a:avLst/>
          </a:prstGeom>
        </p:spPr>
      </p:pic>
    </p:spTree>
    <p:extLst>
      <p:ext uri="{BB962C8B-B14F-4D97-AF65-F5344CB8AC3E}">
        <p14:creationId xmlns:p14="http://schemas.microsoft.com/office/powerpoint/2010/main" val="29034794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77583-FF73-4F02-A37C-3F01B73987A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20B4E38-58A3-44C4-A905-C5110916D2F9}"/>
              </a:ext>
            </a:extLst>
          </p:cNvPr>
          <p:cNvPicPr>
            <a:picLocks noGrp="1" noChangeAspect="1"/>
          </p:cNvPicPr>
          <p:nvPr>
            <p:ph idx="1"/>
          </p:nvPr>
        </p:nvPicPr>
        <p:blipFill>
          <a:blip r:embed="rId2"/>
          <a:stretch>
            <a:fillRect/>
          </a:stretch>
        </p:blipFill>
        <p:spPr>
          <a:xfrm>
            <a:off x="632753" y="242888"/>
            <a:ext cx="7353300" cy="2895600"/>
          </a:xfrm>
          <a:prstGeom prst="rect">
            <a:avLst/>
          </a:prstGeom>
        </p:spPr>
      </p:pic>
      <p:pic>
        <p:nvPicPr>
          <p:cNvPr id="5" name="Picture 4">
            <a:extLst>
              <a:ext uri="{FF2B5EF4-FFF2-40B4-BE49-F238E27FC236}">
                <a16:creationId xmlns:a16="http://schemas.microsoft.com/office/drawing/2014/main" id="{7A18F3E2-B583-4E6F-A3B5-843796C092B6}"/>
              </a:ext>
            </a:extLst>
          </p:cNvPr>
          <p:cNvPicPr>
            <a:picLocks noChangeAspect="1"/>
          </p:cNvPicPr>
          <p:nvPr/>
        </p:nvPicPr>
        <p:blipFill>
          <a:blip r:embed="rId3"/>
          <a:stretch>
            <a:fillRect/>
          </a:stretch>
        </p:blipFill>
        <p:spPr>
          <a:xfrm>
            <a:off x="632753" y="3260725"/>
            <a:ext cx="10458450" cy="3171825"/>
          </a:xfrm>
          <a:prstGeom prst="rect">
            <a:avLst/>
          </a:prstGeom>
        </p:spPr>
      </p:pic>
    </p:spTree>
    <p:extLst>
      <p:ext uri="{BB962C8B-B14F-4D97-AF65-F5344CB8AC3E}">
        <p14:creationId xmlns:p14="http://schemas.microsoft.com/office/powerpoint/2010/main" val="96893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7D8F938-7A97-440F-9F94-5A6A88AAB026}"/>
              </a:ext>
            </a:extLst>
          </p:cNvPr>
          <p:cNvPicPr>
            <a:picLocks noChangeAspect="1"/>
          </p:cNvPicPr>
          <p:nvPr/>
        </p:nvPicPr>
        <p:blipFill>
          <a:blip r:embed="rId2"/>
          <a:stretch>
            <a:fillRect/>
          </a:stretch>
        </p:blipFill>
        <p:spPr>
          <a:xfrm>
            <a:off x="4864556" y="1663059"/>
            <a:ext cx="7345555" cy="3042098"/>
          </a:xfrm>
          <a:prstGeom prst="rect">
            <a:avLst/>
          </a:prstGeom>
        </p:spPr>
      </p:pic>
      <p:sp>
        <p:nvSpPr>
          <p:cNvPr id="2" name="Title 1">
            <a:extLst>
              <a:ext uri="{FF2B5EF4-FFF2-40B4-BE49-F238E27FC236}">
                <a16:creationId xmlns:a16="http://schemas.microsoft.com/office/drawing/2014/main" id="{700F26D5-30EA-4119-848D-8AA49ABC2586}"/>
              </a:ext>
            </a:extLst>
          </p:cNvPr>
          <p:cNvSpPr>
            <a:spLocks noGrp="1"/>
          </p:cNvSpPr>
          <p:nvPr>
            <p:ph type="title"/>
          </p:nvPr>
        </p:nvSpPr>
        <p:spPr>
          <a:xfrm>
            <a:off x="321733" y="788316"/>
            <a:ext cx="4092951" cy="1624457"/>
          </a:xfrm>
        </p:spPr>
        <p:txBody>
          <a:bodyPr>
            <a:normAutofit/>
          </a:bodyPr>
          <a:lstStyle/>
          <a:p>
            <a:r>
              <a:rPr lang="en-IN" sz="3600" b="1" dirty="0">
                <a:solidFill>
                  <a:schemeClr val="bg1"/>
                </a:solidFill>
              </a:rPr>
              <a:t>Humidity Variable Analysis</a:t>
            </a:r>
            <a:endParaRPr lang="en-US" sz="3600" b="1" dirty="0">
              <a:solidFill>
                <a:schemeClr val="bg1"/>
              </a:solidFill>
            </a:endParaRPr>
          </a:p>
        </p:txBody>
      </p:sp>
      <p:sp>
        <p:nvSpPr>
          <p:cNvPr id="3" name="Content Placeholder 2">
            <a:extLst>
              <a:ext uri="{FF2B5EF4-FFF2-40B4-BE49-F238E27FC236}">
                <a16:creationId xmlns:a16="http://schemas.microsoft.com/office/drawing/2014/main" id="{8BCC8623-F962-485E-9885-0AECC0BC1B05}"/>
              </a:ext>
            </a:extLst>
          </p:cNvPr>
          <p:cNvSpPr>
            <a:spLocks noGrp="1"/>
          </p:cNvSpPr>
          <p:nvPr>
            <p:ph idx="1"/>
          </p:nvPr>
        </p:nvSpPr>
        <p:spPr>
          <a:xfrm>
            <a:off x="249571" y="2862843"/>
            <a:ext cx="4092951" cy="3042099"/>
          </a:xfrm>
        </p:spPr>
        <p:txBody>
          <a:bodyPr anchor="t">
            <a:noAutofit/>
          </a:bodyPr>
          <a:lstStyle/>
          <a:p>
            <a:r>
              <a:rPr lang="en-IN" sz="1300" dirty="0">
                <a:solidFill>
                  <a:schemeClr val="bg1"/>
                </a:solidFill>
              </a:rPr>
              <a:t>Almost all humidity features ranges between 20.46% to 63.36%</a:t>
            </a:r>
          </a:p>
          <a:p>
            <a:r>
              <a:rPr lang="en-IN" sz="1300" dirty="0">
                <a:solidFill>
                  <a:schemeClr val="bg1"/>
                </a:solidFill>
              </a:rPr>
              <a:t>Exceptions:</a:t>
            </a:r>
          </a:p>
          <a:p>
            <a:r>
              <a:rPr lang="en-IN" sz="1300" dirty="0">
                <a:solidFill>
                  <a:schemeClr val="bg1"/>
                </a:solidFill>
              </a:rPr>
              <a:t>RH_5 &amp; </a:t>
            </a:r>
            <a:r>
              <a:rPr lang="en-IN" sz="1300" dirty="0" err="1">
                <a:solidFill>
                  <a:schemeClr val="bg1"/>
                </a:solidFill>
              </a:rPr>
              <a:t>RH_out</a:t>
            </a:r>
            <a:r>
              <a:rPr lang="en-IN" sz="1300" dirty="0">
                <a:solidFill>
                  <a:schemeClr val="bg1"/>
                </a:solidFill>
              </a:rPr>
              <a:t>: 24% to 100%</a:t>
            </a:r>
          </a:p>
          <a:p>
            <a:r>
              <a:rPr lang="en-IN" sz="1300" dirty="0">
                <a:solidFill>
                  <a:schemeClr val="bg1"/>
                </a:solidFill>
              </a:rPr>
              <a:t>RH_6: 1% to 99.9%</a:t>
            </a:r>
          </a:p>
          <a:p>
            <a:r>
              <a:rPr lang="en-IN" sz="1300" dirty="0">
                <a:solidFill>
                  <a:schemeClr val="bg1"/>
                </a:solidFill>
              </a:rPr>
              <a:t>Reason:</a:t>
            </a:r>
          </a:p>
          <a:p>
            <a:r>
              <a:rPr lang="en-IN" sz="1300" dirty="0">
                <a:solidFill>
                  <a:schemeClr val="bg1"/>
                </a:solidFill>
              </a:rPr>
              <a:t>RH_5: Humidity recorded at the bathroom.</a:t>
            </a:r>
          </a:p>
          <a:p>
            <a:r>
              <a:rPr lang="en-IN" sz="1300" dirty="0">
                <a:solidFill>
                  <a:schemeClr val="bg1"/>
                </a:solidFill>
              </a:rPr>
              <a:t>RH_6 and </a:t>
            </a:r>
            <a:r>
              <a:rPr lang="en-IN" sz="1300" dirty="0" err="1">
                <a:solidFill>
                  <a:schemeClr val="bg1"/>
                </a:solidFill>
              </a:rPr>
              <a:t>RH_out</a:t>
            </a:r>
            <a:r>
              <a:rPr lang="en-IN" sz="1300" dirty="0">
                <a:solidFill>
                  <a:schemeClr val="bg1"/>
                </a:solidFill>
              </a:rPr>
              <a:t>: Humidity recorded at outside of building.</a:t>
            </a:r>
          </a:p>
          <a:p>
            <a:r>
              <a:rPr lang="en-US" sz="1300" dirty="0">
                <a:solidFill>
                  <a:schemeClr val="bg1"/>
                </a:solidFill>
              </a:rPr>
              <a:t>RH_1, RH_2, RH_3, RH_4, RH_7, RH_8, RH_9 has significant correlation with each other and very less correlation to other humidity features.</a:t>
            </a:r>
            <a:endParaRPr lang="en-IN" sz="1300" dirty="0">
              <a:solidFill>
                <a:schemeClr val="bg1"/>
              </a:solidFill>
            </a:endParaRPr>
          </a:p>
        </p:txBody>
      </p:sp>
    </p:spTree>
    <p:extLst>
      <p:ext uri="{BB962C8B-B14F-4D97-AF65-F5344CB8AC3E}">
        <p14:creationId xmlns:p14="http://schemas.microsoft.com/office/powerpoint/2010/main" val="230287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ED68951-75CD-4599-A5D3-D1F827F478A4}"/>
              </a:ext>
            </a:extLst>
          </p:cNvPr>
          <p:cNvPicPr>
            <a:picLocks noChangeAspect="1"/>
          </p:cNvPicPr>
          <p:nvPr/>
        </p:nvPicPr>
        <p:blipFill>
          <a:blip r:embed="rId2"/>
          <a:stretch>
            <a:fillRect/>
          </a:stretch>
        </p:blipFill>
        <p:spPr>
          <a:xfrm>
            <a:off x="4876915" y="2124222"/>
            <a:ext cx="7108759" cy="2405575"/>
          </a:xfrm>
          <a:prstGeom prst="rect">
            <a:avLst/>
          </a:prstGeom>
        </p:spPr>
      </p:pic>
      <p:sp>
        <p:nvSpPr>
          <p:cNvPr id="2" name="Title 1">
            <a:extLst>
              <a:ext uri="{FF2B5EF4-FFF2-40B4-BE49-F238E27FC236}">
                <a16:creationId xmlns:a16="http://schemas.microsoft.com/office/drawing/2014/main" id="{E3D41376-0761-4E08-907E-50355F24618C}"/>
              </a:ext>
            </a:extLst>
          </p:cNvPr>
          <p:cNvSpPr>
            <a:spLocks noGrp="1"/>
          </p:cNvSpPr>
          <p:nvPr>
            <p:ph type="title"/>
          </p:nvPr>
        </p:nvSpPr>
        <p:spPr>
          <a:xfrm>
            <a:off x="321733" y="981091"/>
            <a:ext cx="4092951" cy="1624457"/>
          </a:xfrm>
        </p:spPr>
        <p:txBody>
          <a:bodyPr>
            <a:normAutofit/>
          </a:bodyPr>
          <a:lstStyle/>
          <a:p>
            <a:r>
              <a:rPr lang="en-IN" sz="3600" b="1">
                <a:solidFill>
                  <a:schemeClr val="bg1"/>
                </a:solidFill>
              </a:rPr>
              <a:t>Weather variable analysis</a:t>
            </a:r>
            <a:endParaRPr lang="en-US" sz="3600" b="1">
              <a:solidFill>
                <a:schemeClr val="bg1"/>
              </a:solidFill>
            </a:endParaRPr>
          </a:p>
        </p:txBody>
      </p:sp>
      <p:sp>
        <p:nvSpPr>
          <p:cNvPr id="3" name="Content Placeholder 2">
            <a:extLst>
              <a:ext uri="{FF2B5EF4-FFF2-40B4-BE49-F238E27FC236}">
                <a16:creationId xmlns:a16="http://schemas.microsoft.com/office/drawing/2014/main" id="{9CDED571-3808-47E0-9417-2655F5B4F6CA}"/>
              </a:ext>
            </a:extLst>
          </p:cNvPr>
          <p:cNvSpPr>
            <a:spLocks noGrp="1"/>
          </p:cNvSpPr>
          <p:nvPr>
            <p:ph idx="1"/>
          </p:nvPr>
        </p:nvSpPr>
        <p:spPr>
          <a:xfrm>
            <a:off x="321733" y="2834809"/>
            <a:ext cx="4092951" cy="3042099"/>
          </a:xfrm>
        </p:spPr>
        <p:txBody>
          <a:bodyPr anchor="t">
            <a:normAutofit/>
          </a:bodyPr>
          <a:lstStyle/>
          <a:p>
            <a:r>
              <a:rPr lang="en-IN" sz="2000">
                <a:solidFill>
                  <a:schemeClr val="bg1"/>
                </a:solidFill>
              </a:rPr>
              <a:t>Pressure data ranges from </a:t>
            </a:r>
            <a:r>
              <a:rPr lang="en-US" sz="2000">
                <a:solidFill>
                  <a:schemeClr val="bg1"/>
                </a:solidFill>
              </a:rPr>
              <a:t>729.3 mmHg to 772.30 mmHg</a:t>
            </a:r>
          </a:p>
          <a:p>
            <a:r>
              <a:rPr lang="en-IN" sz="2000">
                <a:solidFill>
                  <a:schemeClr val="bg1"/>
                </a:solidFill>
              </a:rPr>
              <a:t>W</a:t>
            </a:r>
            <a:r>
              <a:rPr lang="en-US" sz="2000">
                <a:solidFill>
                  <a:schemeClr val="bg1"/>
                </a:solidFill>
              </a:rPr>
              <a:t>indspeed recorded ranges from 0 to 14 m/s</a:t>
            </a:r>
          </a:p>
          <a:p>
            <a:r>
              <a:rPr lang="en-IN" sz="2000">
                <a:solidFill>
                  <a:schemeClr val="bg1"/>
                </a:solidFill>
              </a:rPr>
              <a:t>V</a:t>
            </a:r>
            <a:r>
              <a:rPr lang="en-US" sz="2000">
                <a:solidFill>
                  <a:schemeClr val="bg1"/>
                </a:solidFill>
              </a:rPr>
              <a:t>isibility data ranges from 1 to 66 kms.</a:t>
            </a:r>
          </a:p>
          <a:p>
            <a:r>
              <a:rPr lang="en-IN" sz="2000">
                <a:solidFill>
                  <a:schemeClr val="bg1"/>
                </a:solidFill>
              </a:rPr>
              <a:t>T</a:t>
            </a:r>
            <a:r>
              <a:rPr lang="en-US" sz="2000">
                <a:solidFill>
                  <a:schemeClr val="bg1"/>
                </a:solidFill>
              </a:rPr>
              <a:t>hese features has very low correlation among each other.</a:t>
            </a:r>
          </a:p>
          <a:p>
            <a:endParaRPr lang="en-US" sz="2000">
              <a:solidFill>
                <a:schemeClr val="bg1"/>
              </a:solidFill>
            </a:endParaRPr>
          </a:p>
        </p:txBody>
      </p:sp>
    </p:spTree>
    <p:extLst>
      <p:ext uri="{BB962C8B-B14F-4D97-AF65-F5344CB8AC3E}">
        <p14:creationId xmlns:p14="http://schemas.microsoft.com/office/powerpoint/2010/main" val="2515398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FC18D930-0EEE-448F-ABF1-2AA3C83DA55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CD81CBE-259A-48CE-8EF4-85B09EA04DC6}"/>
              </a:ext>
            </a:extLst>
          </p:cNvPr>
          <p:cNvPicPr>
            <a:picLocks noChangeAspect="1"/>
          </p:cNvPicPr>
          <p:nvPr/>
        </p:nvPicPr>
        <p:blipFill>
          <a:blip r:embed="rId2"/>
          <a:stretch>
            <a:fillRect/>
          </a:stretch>
        </p:blipFill>
        <p:spPr>
          <a:xfrm>
            <a:off x="5203767" y="1934741"/>
            <a:ext cx="6840974" cy="2960816"/>
          </a:xfrm>
          <a:prstGeom prst="rect">
            <a:avLst/>
          </a:prstGeom>
        </p:spPr>
      </p:pic>
      <p:sp>
        <p:nvSpPr>
          <p:cNvPr id="2" name="Title 1">
            <a:extLst>
              <a:ext uri="{FF2B5EF4-FFF2-40B4-BE49-F238E27FC236}">
                <a16:creationId xmlns:a16="http://schemas.microsoft.com/office/drawing/2014/main" id="{44476059-961B-4F5C-970A-0F30F9F3D8DE}"/>
              </a:ext>
            </a:extLst>
          </p:cNvPr>
          <p:cNvSpPr>
            <a:spLocks noGrp="1"/>
          </p:cNvSpPr>
          <p:nvPr>
            <p:ph type="title"/>
          </p:nvPr>
        </p:nvSpPr>
        <p:spPr>
          <a:xfrm>
            <a:off x="321733" y="981091"/>
            <a:ext cx="4092951" cy="1624457"/>
          </a:xfrm>
        </p:spPr>
        <p:txBody>
          <a:bodyPr>
            <a:normAutofit/>
          </a:bodyPr>
          <a:lstStyle/>
          <a:p>
            <a:r>
              <a:rPr lang="en-IN" sz="3600" b="1">
                <a:solidFill>
                  <a:schemeClr val="bg1"/>
                </a:solidFill>
              </a:rPr>
              <a:t>Random variable analysis</a:t>
            </a:r>
            <a:endParaRPr lang="en-US" sz="3600" b="1">
              <a:solidFill>
                <a:schemeClr val="bg1"/>
              </a:solidFill>
            </a:endParaRPr>
          </a:p>
        </p:txBody>
      </p:sp>
      <p:sp>
        <p:nvSpPr>
          <p:cNvPr id="3" name="Content Placeholder 2">
            <a:extLst>
              <a:ext uri="{FF2B5EF4-FFF2-40B4-BE49-F238E27FC236}">
                <a16:creationId xmlns:a16="http://schemas.microsoft.com/office/drawing/2014/main" id="{F34F4AFC-CF2B-4082-A91A-4893ABA802C7}"/>
              </a:ext>
            </a:extLst>
          </p:cNvPr>
          <p:cNvSpPr>
            <a:spLocks noGrp="1"/>
          </p:cNvSpPr>
          <p:nvPr>
            <p:ph idx="1"/>
          </p:nvPr>
        </p:nvSpPr>
        <p:spPr>
          <a:xfrm>
            <a:off x="321733" y="2834809"/>
            <a:ext cx="4092951" cy="3042099"/>
          </a:xfrm>
        </p:spPr>
        <p:txBody>
          <a:bodyPr anchor="t">
            <a:normAutofit/>
          </a:bodyPr>
          <a:lstStyle/>
          <a:p>
            <a:r>
              <a:rPr lang="en-IN" sz="2000">
                <a:solidFill>
                  <a:schemeClr val="bg1"/>
                </a:solidFill>
              </a:rPr>
              <a:t>Features </a:t>
            </a:r>
            <a:r>
              <a:rPr lang="en-US" sz="2000">
                <a:solidFill>
                  <a:schemeClr val="bg1"/>
                </a:solidFill>
              </a:rPr>
              <a:t>rv1 and rv2, 2 random variable which was just added to validate the performance of the feature selections models.</a:t>
            </a:r>
          </a:p>
          <a:p>
            <a:r>
              <a:rPr lang="en-US" sz="2000">
                <a:solidFill>
                  <a:schemeClr val="bg1"/>
                </a:solidFill>
              </a:rPr>
              <a:t>We found the perfect correlation between these two variables.</a:t>
            </a:r>
          </a:p>
          <a:p>
            <a:r>
              <a:rPr lang="en-US" sz="2000">
                <a:solidFill>
                  <a:schemeClr val="bg1"/>
                </a:solidFill>
              </a:rPr>
              <a:t>Also, it is proved that the both columns are identical, giving redundancy in the dataset.</a:t>
            </a:r>
          </a:p>
          <a:p>
            <a:pPr marL="0" indent="0">
              <a:buNone/>
            </a:pPr>
            <a:endParaRPr lang="en-US" sz="2000">
              <a:solidFill>
                <a:schemeClr val="bg1"/>
              </a:solidFill>
            </a:endParaRPr>
          </a:p>
        </p:txBody>
      </p:sp>
    </p:spTree>
    <p:extLst>
      <p:ext uri="{BB962C8B-B14F-4D97-AF65-F5344CB8AC3E}">
        <p14:creationId xmlns:p14="http://schemas.microsoft.com/office/powerpoint/2010/main" val="418225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445B8C-D724-4F73-AB77-3CCE4E822C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20963"/>
            <a:ext cx="4657345" cy="6816065"/>
          </a:xfrm>
          <a:prstGeom prst="rect">
            <a:avLst/>
          </a:prstGeom>
          <a:solidFill>
            <a:schemeClr val="bg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99905336-A7CD-4C75-9E77-C704674F404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73347" y="3429000"/>
            <a:ext cx="1597456" cy="0"/>
          </a:xfrm>
          <a:prstGeom prst="line">
            <a:avLst/>
          </a:prstGeom>
          <a:ln w="508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A70C45B-B593-4B4E-997F-F7588774A77D}"/>
              </a:ext>
            </a:extLst>
          </p:cNvPr>
          <p:cNvPicPr>
            <a:picLocks noChangeAspect="1"/>
          </p:cNvPicPr>
          <p:nvPr/>
        </p:nvPicPr>
        <p:blipFill>
          <a:blip r:embed="rId2"/>
          <a:stretch>
            <a:fillRect/>
          </a:stretch>
        </p:blipFill>
        <p:spPr>
          <a:xfrm>
            <a:off x="8125509" y="342696"/>
            <a:ext cx="3493132" cy="2779875"/>
          </a:xfrm>
          <a:prstGeom prst="rect">
            <a:avLst/>
          </a:prstGeom>
        </p:spPr>
      </p:pic>
      <p:pic>
        <p:nvPicPr>
          <p:cNvPr id="4" name="Picture 3">
            <a:extLst>
              <a:ext uri="{FF2B5EF4-FFF2-40B4-BE49-F238E27FC236}">
                <a16:creationId xmlns:a16="http://schemas.microsoft.com/office/drawing/2014/main" id="{8C731DBC-723B-47B2-8F0D-AF535DED161D}"/>
              </a:ext>
            </a:extLst>
          </p:cNvPr>
          <p:cNvPicPr>
            <a:picLocks noChangeAspect="1"/>
          </p:cNvPicPr>
          <p:nvPr/>
        </p:nvPicPr>
        <p:blipFill>
          <a:blip r:embed="rId3"/>
          <a:stretch>
            <a:fillRect/>
          </a:stretch>
        </p:blipFill>
        <p:spPr>
          <a:xfrm>
            <a:off x="8150347" y="3735414"/>
            <a:ext cx="3443456" cy="2779874"/>
          </a:xfrm>
          <a:prstGeom prst="rect">
            <a:avLst/>
          </a:prstGeom>
        </p:spPr>
      </p:pic>
      <p:sp>
        <p:nvSpPr>
          <p:cNvPr id="2" name="Title 1">
            <a:extLst>
              <a:ext uri="{FF2B5EF4-FFF2-40B4-BE49-F238E27FC236}">
                <a16:creationId xmlns:a16="http://schemas.microsoft.com/office/drawing/2014/main" id="{5038D408-CEDF-402B-9890-4230E02406C7}"/>
              </a:ext>
            </a:extLst>
          </p:cNvPr>
          <p:cNvSpPr>
            <a:spLocks noGrp="1"/>
          </p:cNvSpPr>
          <p:nvPr>
            <p:ph type="title"/>
          </p:nvPr>
        </p:nvSpPr>
        <p:spPr>
          <a:xfrm>
            <a:off x="852126" y="342696"/>
            <a:ext cx="6387102" cy="1325563"/>
          </a:xfrm>
        </p:spPr>
        <p:txBody>
          <a:bodyPr>
            <a:normAutofit/>
          </a:bodyPr>
          <a:lstStyle/>
          <a:p>
            <a:r>
              <a:rPr lang="en-IN" b="1" dirty="0"/>
              <a:t>Target variable analysis</a:t>
            </a:r>
            <a:endParaRPr lang="en-US" b="1" dirty="0"/>
          </a:p>
        </p:txBody>
      </p:sp>
      <p:sp>
        <p:nvSpPr>
          <p:cNvPr id="3" name="Content Placeholder 2">
            <a:extLst>
              <a:ext uri="{FF2B5EF4-FFF2-40B4-BE49-F238E27FC236}">
                <a16:creationId xmlns:a16="http://schemas.microsoft.com/office/drawing/2014/main" id="{2BF9B1AF-687F-456F-8F42-384062DF7A02}"/>
              </a:ext>
            </a:extLst>
          </p:cNvPr>
          <p:cNvSpPr>
            <a:spLocks noGrp="1"/>
          </p:cNvSpPr>
          <p:nvPr>
            <p:ph idx="1"/>
          </p:nvPr>
        </p:nvSpPr>
        <p:spPr>
          <a:xfrm>
            <a:off x="735204" y="1668259"/>
            <a:ext cx="6382657" cy="3181684"/>
          </a:xfrm>
        </p:spPr>
        <p:txBody>
          <a:bodyPr anchor="t">
            <a:noAutofit/>
          </a:bodyPr>
          <a:lstStyle/>
          <a:p>
            <a:r>
              <a:rPr lang="en-US" sz="2100" dirty="0"/>
              <a:t>We can see that Maximum appliance consumption is 1080 Wh.</a:t>
            </a:r>
          </a:p>
          <a:p>
            <a:r>
              <a:rPr lang="en-US" sz="2100" dirty="0"/>
              <a:t>However, we have 90.21% of data for which the appliance energy consumption is less than 200 Wh.</a:t>
            </a:r>
          </a:p>
          <a:p>
            <a:r>
              <a:rPr lang="en-US" sz="2100" dirty="0"/>
              <a:t>Similarly, the maximum lights consumption is 70 Wh.</a:t>
            </a:r>
          </a:p>
          <a:p>
            <a:r>
              <a:rPr lang="en-US" sz="2100" dirty="0"/>
              <a:t>But 77.28% of data shows that the lights were off.</a:t>
            </a:r>
          </a:p>
          <a:p>
            <a:r>
              <a:rPr lang="en-US" sz="2100" dirty="0"/>
              <a:t>This observations show that there are less number of cases when the appliance energy consumption were high.</a:t>
            </a:r>
          </a:p>
          <a:p>
            <a:pPr marL="0" indent="0">
              <a:buNone/>
            </a:pPr>
            <a:endParaRPr lang="en-US" sz="2100" dirty="0"/>
          </a:p>
        </p:txBody>
      </p:sp>
    </p:spTree>
    <p:extLst>
      <p:ext uri="{BB962C8B-B14F-4D97-AF65-F5344CB8AC3E}">
        <p14:creationId xmlns:p14="http://schemas.microsoft.com/office/powerpoint/2010/main" val="157007533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TotalTime>
  <Words>2350</Words>
  <Application>Microsoft Office PowerPoint</Application>
  <PresentationFormat>Widescreen</PresentationFormat>
  <Paragraphs>343</Paragraphs>
  <Slides>51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Calibri Light</vt:lpstr>
      <vt:lpstr>Office Theme</vt:lpstr>
      <vt:lpstr>Assignment 2: Machine learning with Energy datasets</vt:lpstr>
      <vt:lpstr>Part 2 : Exploratory Data Analysis</vt:lpstr>
      <vt:lpstr>Dataset Overview:</vt:lpstr>
      <vt:lpstr>Variable Description</vt:lpstr>
      <vt:lpstr>Temperature Variable Analysis</vt:lpstr>
      <vt:lpstr>Humidity Variable Analysis</vt:lpstr>
      <vt:lpstr>Weather variable analysis</vt:lpstr>
      <vt:lpstr>Random variable analysis</vt:lpstr>
      <vt:lpstr>Target variable analysis</vt:lpstr>
      <vt:lpstr>High Correlation Analysis  (&gt; 0.88)</vt:lpstr>
      <vt:lpstr>Time series analysis</vt:lpstr>
      <vt:lpstr>Appliance energy consumption over months</vt:lpstr>
      <vt:lpstr>Appliance energy consumption with light status</vt:lpstr>
      <vt:lpstr>1st Floor Temperature Analysis</vt:lpstr>
      <vt:lpstr>2nd Floor Temperature Analysis</vt:lpstr>
      <vt:lpstr>1st Floor Humidity Analysis</vt:lpstr>
      <vt:lpstr>2nd Floor Humidity Analysis</vt:lpstr>
      <vt:lpstr>Windspeed, Visibility and Tdewpint Analysis</vt:lpstr>
      <vt:lpstr>Random Variable Analysis</vt:lpstr>
      <vt:lpstr>Part 3: Feature Engineering</vt:lpstr>
      <vt:lpstr>Observations from EDA</vt:lpstr>
      <vt:lpstr>Observations from EDA</vt:lpstr>
      <vt:lpstr>Creating Feature selection function for the dataset</vt:lpstr>
      <vt:lpstr>Part 4: Prediction Algorithms:</vt:lpstr>
      <vt:lpstr>Base Feature:</vt:lpstr>
      <vt:lpstr>Training and Testing dataset</vt:lpstr>
      <vt:lpstr>Benchmark Model:</vt:lpstr>
      <vt:lpstr>Performance Metrics of different models with base features.</vt:lpstr>
      <vt:lpstr>Training time performance</vt:lpstr>
      <vt:lpstr>Performance of Regressors</vt:lpstr>
      <vt:lpstr>Part 5: Feature selection</vt:lpstr>
      <vt:lpstr>Different Approaches</vt:lpstr>
      <vt:lpstr>Boruta: Feature selection</vt:lpstr>
      <vt:lpstr>Forward and Backward selection</vt:lpstr>
      <vt:lpstr>Tsfresh</vt:lpstr>
      <vt:lpstr>RFE:</vt:lpstr>
      <vt:lpstr>Tpot:</vt:lpstr>
      <vt:lpstr>Performance Metrics : Feature Selections tools</vt:lpstr>
      <vt:lpstr>Part 6: Model Validation</vt:lpstr>
      <vt:lpstr>Model Validation approaches</vt:lpstr>
      <vt:lpstr>Hyperparameter Tuning</vt:lpstr>
      <vt:lpstr>Model Performance:</vt:lpstr>
      <vt:lpstr>Cross Validation</vt:lpstr>
      <vt:lpstr>Bias Variance Tradeoff</vt:lpstr>
      <vt:lpstr>Regularization</vt:lpstr>
      <vt:lpstr>Part 7: Final Pipeline</vt:lpstr>
      <vt:lpstr>Appliance Energy Utilization Prediction Model</vt:lpstr>
      <vt:lpstr>Approach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Machine learning with Energy datasets</dc:title>
  <dc:creator>Pramod Nagare</dc:creator>
  <cp:lastModifiedBy>Pramod Nagare</cp:lastModifiedBy>
  <cp:revision>135</cp:revision>
  <dcterms:created xsi:type="dcterms:W3CDTF">2018-03-14T18:10:13Z</dcterms:created>
  <dcterms:modified xsi:type="dcterms:W3CDTF">2018-03-17T03:55:15Z</dcterms:modified>
</cp:coreProperties>
</file>