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8" r:id="rId4"/>
    <p:sldId id="279" r:id="rId5"/>
    <p:sldId id="271" r:id="rId6"/>
    <p:sldId id="27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567" y="6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ylien.com/news-api/" TargetMode="External"/><Relationship Id="rId2" Type="http://schemas.openxmlformats.org/officeDocument/2006/relationships/hyperlink" Target="https://developers.google.com/apis-explorer/#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10400647" cy="2667000"/>
          </a:xfrm>
        </p:spPr>
        <p:txBody>
          <a:bodyPr/>
          <a:lstStyle/>
          <a:p>
            <a:r>
              <a:rPr lang="en-US" dirty="0"/>
              <a:t>SENTIMENT ANALYSIS OF NEWS ARTICLES ON SOCIAL MEDIA</a:t>
            </a:r>
            <a:endParaRPr lang="en-US" sz="2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10- INFO7390, Advances in Data Science and Architecture, Spring’18</a:t>
            </a:r>
          </a:p>
          <a:p>
            <a:endParaRPr lang="en-US" dirty="0"/>
          </a:p>
          <a:p>
            <a:r>
              <a:rPr lang="en-US" dirty="0"/>
              <a:t>-Jai Soni</a:t>
            </a:r>
          </a:p>
          <a:p>
            <a:r>
              <a:rPr lang="en-US" dirty="0"/>
              <a:t>-Pramod </a:t>
            </a:r>
            <a:r>
              <a:rPr lang="en-US" dirty="0" err="1"/>
              <a:t>Nagare</a:t>
            </a:r>
            <a:endParaRPr lang="en-US" dirty="0"/>
          </a:p>
          <a:p>
            <a:r>
              <a:rPr lang="en-US" dirty="0"/>
              <a:t>-Saurabh Kulkarni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MODEL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0FFE2-8506-4042-9DAD-B73DEBD3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63" y="1752600"/>
            <a:ext cx="1041094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CD5E8-5220-4390-842A-7F6367C1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57" y="1752600"/>
            <a:ext cx="525029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A6FA6-B2FB-4171-8285-D94819F3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64" y="4096352"/>
            <a:ext cx="4669145" cy="2170496"/>
          </a:xfrm>
          <a:prstGeom prst="rect">
            <a:avLst/>
          </a:prstGeom>
        </p:spPr>
      </p:pic>
      <p:pic>
        <p:nvPicPr>
          <p:cNvPr id="1026" name="Picture 2" descr="Image result for clean">
            <a:extLst>
              <a:ext uri="{FF2B5EF4-FFF2-40B4-BE49-F238E27FC236}">
                <a16:creationId xmlns:a16="http://schemas.microsoft.com/office/drawing/2014/main" id="{592A7324-687D-44EB-87AA-AD593E31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" y="3674982"/>
            <a:ext cx="129928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blob:file:///353aef6d-32f1-4e7f-91c6-f92869e9d64b">
            <a:extLst>
              <a:ext uri="{FF2B5EF4-FFF2-40B4-BE49-F238E27FC236}">
                <a16:creationId xmlns:a16="http://schemas.microsoft.com/office/drawing/2014/main" id="{372CF115-0B95-487F-B918-D719C1FD4C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2D4F9-235E-4536-818B-CDB6D94C10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9" y="2921372"/>
            <a:ext cx="288607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C1515-06F3-40D4-9393-620F15000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310" y="5181600"/>
            <a:ext cx="885825" cy="25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152581-2517-4DBB-992F-9752F655C59F}"/>
              </a:ext>
            </a:extLst>
          </p:cNvPr>
          <p:cNvSpPr txBox="1"/>
          <p:nvPr/>
        </p:nvSpPr>
        <p:spPr>
          <a:xfrm>
            <a:off x="9101435" y="4893034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PICKLE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672B6-871D-44F3-88EC-49697C02D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8349" y="2476206"/>
            <a:ext cx="2307618" cy="1236021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45D4BDF-FEAA-4708-8B16-45E52A9A423D}"/>
              </a:ext>
            </a:extLst>
          </p:cNvPr>
          <p:cNvSpPr/>
          <p:nvPr/>
        </p:nvSpPr>
        <p:spPr>
          <a:xfrm>
            <a:off x="1342002" y="2334758"/>
            <a:ext cx="360824" cy="546848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6FFAC13-42C0-423E-BCC7-F1C7FD4BB281}"/>
              </a:ext>
            </a:extLst>
          </p:cNvPr>
          <p:cNvSpPr/>
          <p:nvPr/>
        </p:nvSpPr>
        <p:spPr>
          <a:xfrm>
            <a:off x="1351831" y="3276600"/>
            <a:ext cx="360824" cy="18288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FACD8B-43BB-4857-A508-D0A0DDB1E42E}"/>
              </a:ext>
            </a:extLst>
          </p:cNvPr>
          <p:cNvSpPr/>
          <p:nvPr/>
        </p:nvSpPr>
        <p:spPr>
          <a:xfrm>
            <a:off x="2181886" y="5166478"/>
            <a:ext cx="978408" cy="28741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402BD2A-742D-41A2-BB1D-5D65AE3468D0}"/>
              </a:ext>
            </a:extLst>
          </p:cNvPr>
          <p:cNvSpPr/>
          <p:nvPr/>
        </p:nvSpPr>
        <p:spPr>
          <a:xfrm>
            <a:off x="9462158" y="3941520"/>
            <a:ext cx="304800" cy="978408"/>
          </a:xfrm>
          <a:prstGeom prst="upArrow">
            <a:avLst>
              <a:gd name="adj1" fmla="val 50000"/>
              <a:gd name="adj2" fmla="val 9587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9A665-0456-4C3A-B5E2-3D863D9C51C7}"/>
              </a:ext>
            </a:extLst>
          </p:cNvPr>
          <p:cNvSpPr/>
          <p:nvPr/>
        </p:nvSpPr>
        <p:spPr>
          <a:xfrm>
            <a:off x="8148027" y="4961691"/>
            <a:ext cx="978408" cy="28741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Luigi pipeline">
            <a:extLst>
              <a:ext uri="{FF2B5EF4-FFF2-40B4-BE49-F238E27FC236}">
                <a16:creationId xmlns:a16="http://schemas.microsoft.com/office/drawing/2014/main" id="{04767109-E429-4A5A-A283-0F29C7E6C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17" y="1243306"/>
            <a:ext cx="30670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26CC78-4FD4-46D8-8E1D-386B2C3C59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02" y="2881606"/>
            <a:ext cx="2952750" cy="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APPLICATION ARCHITECTURE</a:t>
            </a:r>
          </a:p>
        </p:txBody>
      </p:sp>
      <p:pic>
        <p:nvPicPr>
          <p:cNvPr id="1026" name="Picture 2" descr="Image result for clean">
            <a:extLst>
              <a:ext uri="{FF2B5EF4-FFF2-40B4-BE49-F238E27FC236}">
                <a16:creationId xmlns:a16="http://schemas.microsoft.com/office/drawing/2014/main" id="{592A7324-687D-44EB-87AA-AD593E31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25" y="4760191"/>
            <a:ext cx="129928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blob:file:///353aef6d-32f1-4e7f-91c6-f92869e9d64b">
            <a:extLst>
              <a:ext uri="{FF2B5EF4-FFF2-40B4-BE49-F238E27FC236}">
                <a16:creationId xmlns:a16="http://schemas.microsoft.com/office/drawing/2014/main" id="{372CF115-0B95-487F-B918-D719C1FD4C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2D4F9-235E-4536-818B-CDB6D94C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" y="5881195"/>
            <a:ext cx="288607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C1515-06F3-40D4-9393-620F15000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99" y="5918522"/>
            <a:ext cx="885825" cy="25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152581-2517-4DBB-992F-9752F655C59F}"/>
              </a:ext>
            </a:extLst>
          </p:cNvPr>
          <p:cNvSpPr txBox="1"/>
          <p:nvPr/>
        </p:nvSpPr>
        <p:spPr>
          <a:xfrm>
            <a:off x="6235784" y="5084461"/>
            <a:ext cx="24160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PICKLED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672B6-871D-44F3-88EC-49697C02D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212" y="5491938"/>
            <a:ext cx="2307618" cy="1236021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45D4BDF-FEAA-4708-8B16-45E52A9A423D}"/>
              </a:ext>
            </a:extLst>
          </p:cNvPr>
          <p:cNvSpPr/>
          <p:nvPr/>
        </p:nvSpPr>
        <p:spPr>
          <a:xfrm>
            <a:off x="637093" y="1505213"/>
            <a:ext cx="360824" cy="546848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6FFAC13-42C0-423E-BCC7-F1C7FD4BB281}"/>
              </a:ext>
            </a:extLst>
          </p:cNvPr>
          <p:cNvSpPr/>
          <p:nvPr/>
        </p:nvSpPr>
        <p:spPr>
          <a:xfrm rot="16200000">
            <a:off x="8959344" y="3437722"/>
            <a:ext cx="385172" cy="900993"/>
          </a:xfrm>
          <a:prstGeom prst="downArrow">
            <a:avLst>
              <a:gd name="adj1" fmla="val 50000"/>
              <a:gd name="adj2" fmla="val 9720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FACD8B-43BB-4857-A508-D0A0DDB1E42E}"/>
              </a:ext>
            </a:extLst>
          </p:cNvPr>
          <p:cNvSpPr/>
          <p:nvPr/>
        </p:nvSpPr>
        <p:spPr>
          <a:xfrm>
            <a:off x="3047247" y="5881195"/>
            <a:ext cx="978408" cy="28741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402BD2A-742D-41A2-BB1D-5D65AE3468D0}"/>
              </a:ext>
            </a:extLst>
          </p:cNvPr>
          <p:cNvSpPr/>
          <p:nvPr/>
        </p:nvSpPr>
        <p:spPr>
          <a:xfrm rot="1399471">
            <a:off x="7933623" y="4571709"/>
            <a:ext cx="259212" cy="616101"/>
          </a:xfrm>
          <a:prstGeom prst="upArrow">
            <a:avLst>
              <a:gd name="adj1" fmla="val 26470"/>
              <a:gd name="adj2" fmla="val 9587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9A665-0456-4C3A-B5E2-3D863D9C51C7}"/>
              </a:ext>
            </a:extLst>
          </p:cNvPr>
          <p:cNvSpPr/>
          <p:nvPr/>
        </p:nvSpPr>
        <p:spPr>
          <a:xfrm>
            <a:off x="5121752" y="5918522"/>
            <a:ext cx="978408" cy="28741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user">
            <a:extLst>
              <a:ext uri="{FF2B5EF4-FFF2-40B4-BE49-F238E27FC236}">
                <a16:creationId xmlns:a16="http://schemas.microsoft.com/office/drawing/2014/main" id="{78DBDF23-67D5-429B-8431-B86FEEA7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4" y="325235"/>
            <a:ext cx="990602" cy="124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CCE0C4-E172-4036-BF54-36B19A127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70" y="3489667"/>
            <a:ext cx="933450" cy="197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75B3B-7E37-42BF-88C8-26A4E85A8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695" y="2116810"/>
            <a:ext cx="723900" cy="714375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86D130CD-D58B-48F8-86A9-EA36581E6601}"/>
              </a:ext>
            </a:extLst>
          </p:cNvPr>
          <p:cNvSpPr/>
          <p:nvPr/>
        </p:nvSpPr>
        <p:spPr>
          <a:xfrm>
            <a:off x="652819" y="2897915"/>
            <a:ext cx="360824" cy="546848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B71A12-1307-4996-A260-701558A96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8882" y="3343388"/>
            <a:ext cx="1088365" cy="439377"/>
          </a:xfrm>
          <a:prstGeom prst="rect">
            <a:avLst/>
          </a:prstGeom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20DBF95C-18F6-4476-BE88-2B4282EA9105}"/>
              </a:ext>
            </a:extLst>
          </p:cNvPr>
          <p:cNvSpPr/>
          <p:nvPr/>
        </p:nvSpPr>
        <p:spPr>
          <a:xfrm>
            <a:off x="1445529" y="3478453"/>
            <a:ext cx="415644" cy="219689"/>
          </a:xfrm>
          <a:prstGeom prst="left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18E0FE7-5F36-4476-9642-86812008CD7A}"/>
              </a:ext>
            </a:extLst>
          </p:cNvPr>
          <p:cNvSpPr/>
          <p:nvPr/>
        </p:nvSpPr>
        <p:spPr>
          <a:xfrm>
            <a:off x="667233" y="3731833"/>
            <a:ext cx="360824" cy="546848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8A091-99FD-4333-9F41-0D899E846D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390" y="4356624"/>
            <a:ext cx="1187552" cy="62326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CECCE604-6A5B-4499-997C-5C4D9CBDC84D}"/>
              </a:ext>
            </a:extLst>
          </p:cNvPr>
          <p:cNvSpPr/>
          <p:nvPr/>
        </p:nvSpPr>
        <p:spPr>
          <a:xfrm>
            <a:off x="714754" y="5203943"/>
            <a:ext cx="360824" cy="546848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382410-FB9E-4EC4-BA82-0F30EEE744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5504" y="3209918"/>
            <a:ext cx="777250" cy="13312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EED799-DE4F-456E-8D9B-0D0CF2D45E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7037" y="3209918"/>
            <a:ext cx="824141" cy="1216040"/>
          </a:xfrm>
          <a:prstGeom prst="rect">
            <a:avLst/>
          </a:prstGeom>
        </p:spPr>
      </p:pic>
      <p:sp>
        <p:nvSpPr>
          <p:cNvPr id="30" name="Arrow: Up 29">
            <a:extLst>
              <a:ext uri="{FF2B5EF4-FFF2-40B4-BE49-F238E27FC236}">
                <a16:creationId xmlns:a16="http://schemas.microsoft.com/office/drawing/2014/main" id="{50624590-ACD1-4029-AE62-F95D01BDC7EF}"/>
              </a:ext>
            </a:extLst>
          </p:cNvPr>
          <p:cNvSpPr/>
          <p:nvPr/>
        </p:nvSpPr>
        <p:spPr>
          <a:xfrm rot="20291125">
            <a:off x="6704927" y="4570392"/>
            <a:ext cx="270112" cy="586403"/>
          </a:xfrm>
          <a:prstGeom prst="upArrow">
            <a:avLst>
              <a:gd name="adj1" fmla="val 26470"/>
              <a:gd name="adj2" fmla="val 9587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analysis">
            <a:extLst>
              <a:ext uri="{FF2B5EF4-FFF2-40B4-BE49-F238E27FC236}">
                <a16:creationId xmlns:a16="http://schemas.microsoft.com/office/drawing/2014/main" id="{2F76A6FD-1168-4389-85C5-1C399916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461" y="2623408"/>
            <a:ext cx="2959427" cy="27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9A470CEC-6247-4B96-9683-CD50C657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DEPLOYMENT ARCHITECTURE</a:t>
            </a:r>
          </a:p>
        </p:txBody>
      </p:sp>
      <p:pic>
        <p:nvPicPr>
          <p:cNvPr id="3074" name="Picture 2" descr="Image result for flask python">
            <a:extLst>
              <a:ext uri="{FF2B5EF4-FFF2-40B4-BE49-F238E27FC236}">
                <a16:creationId xmlns:a16="http://schemas.microsoft.com/office/drawing/2014/main" id="{3AD77D5C-DC60-4996-91D7-D1C7B4F2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4" y="1676400"/>
            <a:ext cx="292608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ython">
            <a:extLst>
              <a:ext uri="{FF2B5EF4-FFF2-40B4-BE49-F238E27FC236}">
                <a16:creationId xmlns:a16="http://schemas.microsoft.com/office/drawing/2014/main" id="{1CFC9244-A74A-48B4-8A51-E1217685A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5440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ocker">
            <a:extLst>
              <a:ext uri="{FF2B5EF4-FFF2-40B4-BE49-F238E27FC236}">
                <a16:creationId xmlns:a16="http://schemas.microsoft.com/office/drawing/2014/main" id="{1C07DBB3-1A26-4045-A6EF-9088743D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" y="4211003"/>
            <a:ext cx="3277551" cy="244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mazon EC2 logo">
            <a:extLst>
              <a:ext uri="{FF2B5EF4-FFF2-40B4-BE49-F238E27FC236}">
                <a16:creationId xmlns:a16="http://schemas.microsoft.com/office/drawing/2014/main" id="{9352A499-742A-4433-A6CA-6C09D44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2037949"/>
            <a:ext cx="3370672" cy="33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amazon auto scaling">
            <a:extLst>
              <a:ext uri="{FF2B5EF4-FFF2-40B4-BE49-F238E27FC236}">
                <a16:creationId xmlns:a16="http://schemas.microsoft.com/office/drawing/2014/main" id="{8D995F03-5F9F-4F5B-90F1-9EAD91D9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209800"/>
            <a:ext cx="3824221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DFD056A-6662-4C01-BFF5-9904B0B271FA}"/>
              </a:ext>
            </a:extLst>
          </p:cNvPr>
          <p:cNvSpPr/>
          <p:nvPr/>
        </p:nvSpPr>
        <p:spPr>
          <a:xfrm>
            <a:off x="3351212" y="3429000"/>
            <a:ext cx="685800" cy="5334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209E7F-40A8-46D1-BB1A-E0D0A86F9BEF}"/>
              </a:ext>
            </a:extLst>
          </p:cNvPr>
          <p:cNvSpPr/>
          <p:nvPr/>
        </p:nvSpPr>
        <p:spPr>
          <a:xfrm>
            <a:off x="7618412" y="3456585"/>
            <a:ext cx="685800" cy="5334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DCF1D58A-4148-417F-9AD7-AD171A3615F8}"/>
              </a:ext>
            </a:extLst>
          </p:cNvPr>
          <p:cNvSpPr txBox="1">
            <a:spLocks/>
          </p:cNvSpPr>
          <p:nvPr/>
        </p:nvSpPr>
        <p:spPr>
          <a:xfrm>
            <a:off x="1446212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Getting a Reliable News 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Extracting relevant tweets from twitter.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Extracting Location from tweets.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Ray Implementation.</a:t>
            </a:r>
          </a:p>
        </p:txBody>
      </p:sp>
      <p:sp>
        <p:nvSpPr>
          <p:cNvPr id="12" name="Title 12">
            <a:extLst>
              <a:ext uri="{FF2B5EF4-FFF2-40B4-BE49-F238E27FC236}">
                <a16:creationId xmlns:a16="http://schemas.microsoft.com/office/drawing/2014/main" id="{A3F1B55D-966A-4E34-9EE3-D8B92BFD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285959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CHALLANGES</a:t>
            </a:r>
          </a:p>
        </p:txBody>
      </p:sp>
    </p:spTree>
    <p:extLst>
      <p:ext uri="{BB962C8B-B14F-4D97-AF65-F5344CB8AC3E}">
        <p14:creationId xmlns:p14="http://schemas.microsoft.com/office/powerpoint/2010/main" val="16522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6591-3692-4399-ADD4-2AA8F7A3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0480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6F02F-4AB9-42B0-A865-BD1F26647792}"/>
              </a:ext>
            </a:extLst>
          </p:cNvPr>
          <p:cNvSpPr txBox="1"/>
          <p:nvPr/>
        </p:nvSpPr>
        <p:spPr>
          <a:xfrm>
            <a:off x="1674812" y="1752600"/>
            <a:ext cx="99822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https://developers.google.com/apis-explorer/#p/</a:t>
            </a:r>
            <a:endParaRPr 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https://aylien.com/news-api/</a:t>
            </a:r>
            <a:endParaRPr 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https://developer.twitter.com/en/docs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1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10128</TotalTime>
  <Words>91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SENTIMENT ANALYSIS OF NEWS ARTICLES ON SOCIAL MEDIA</vt:lpstr>
      <vt:lpstr>MODEL ARCHITECTURE</vt:lpstr>
      <vt:lpstr>APPLICATION ARCHITECTURE</vt:lpstr>
      <vt:lpstr>DEPLOYMENT ARCHITECTURE</vt:lpstr>
      <vt:lpstr>CHALLANGES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on Ray- Making Pandas Faster</dc:title>
  <dc:creator>Jai Soni</dc:creator>
  <cp:lastModifiedBy>Jai Soni</cp:lastModifiedBy>
  <cp:revision>28</cp:revision>
  <dcterms:created xsi:type="dcterms:W3CDTF">2018-03-28T01:57:21Z</dcterms:created>
  <dcterms:modified xsi:type="dcterms:W3CDTF">2018-04-28T04:18:54Z</dcterms:modified>
</cp:coreProperties>
</file>