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arlow Bold" charset="1" panose="00000800000000000000"/>
      <p:regular r:id="rId19"/>
    </p:embeddedFont>
    <p:embeddedFont>
      <p:font typeface="The Seaso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0020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19175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520622" y="4057435"/>
            <a:ext cx="13246755" cy="108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2"/>
              </a:lnSpc>
              <a:spcBef>
                <a:spcPct val="0"/>
              </a:spcBef>
            </a:pPr>
            <a:r>
              <a:rPr lang="en-US" b="true" sz="5941" spc="23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IMAGE TRANSFORMATIONS  - ROTATION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54300" y="7748641"/>
            <a:ext cx="3222903" cy="150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</a:pPr>
            <a:r>
              <a:rPr lang="en-US" sz="4001" spc="1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JAIPRAKASH S</a:t>
            </a:r>
          </a:p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sz="4001" spc="1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2023510027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5532" y="1840795"/>
            <a:ext cx="10496937" cy="2960191"/>
          </a:xfrm>
          <a:custGeom>
            <a:avLst/>
            <a:gdLst/>
            <a:ahLst/>
            <a:cxnLst/>
            <a:rect r="r" b="b" t="t" l="l"/>
            <a:pathLst>
              <a:path h="2960191" w="10496937">
                <a:moveTo>
                  <a:pt x="0" y="0"/>
                </a:moveTo>
                <a:lnTo>
                  <a:pt x="10496936" y="0"/>
                </a:lnTo>
                <a:lnTo>
                  <a:pt x="10496936" y="2960191"/>
                </a:lnTo>
                <a:lnTo>
                  <a:pt x="0" y="2960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9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5992" y="6095947"/>
            <a:ext cx="11276017" cy="2804767"/>
          </a:xfrm>
          <a:custGeom>
            <a:avLst/>
            <a:gdLst/>
            <a:ahLst/>
            <a:cxnLst/>
            <a:rect r="r" b="b" t="t" l="l"/>
            <a:pathLst>
              <a:path h="2804767" w="11276017">
                <a:moveTo>
                  <a:pt x="0" y="0"/>
                </a:moveTo>
                <a:lnTo>
                  <a:pt x="11276016" y="0"/>
                </a:lnTo>
                <a:lnTo>
                  <a:pt x="11276016" y="2804766"/>
                </a:lnTo>
                <a:lnTo>
                  <a:pt x="0" y="2804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0577"/>
            <a:ext cx="10026816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 u="sng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R</a:t>
            </a:r>
            <a:r>
              <a:rPr lang="en-US" b="true" sz="4001" spc="16" u="sng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otate a Point in 3D Using a Rotation Matrix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419" y="5010150"/>
            <a:ext cx="9724073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Step 1: W</a:t>
            </a:r>
            <a:r>
              <a:rPr lang="en-US" b="true" sz="4001" spc="1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rite the 3×3 Z-axis Rotation Matrix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7011" y="2156601"/>
            <a:ext cx="11433978" cy="2468546"/>
          </a:xfrm>
          <a:custGeom>
            <a:avLst/>
            <a:gdLst/>
            <a:ahLst/>
            <a:cxnLst/>
            <a:rect r="r" b="b" t="t" l="l"/>
            <a:pathLst>
              <a:path h="2468546" w="11433978">
                <a:moveTo>
                  <a:pt x="0" y="0"/>
                </a:moveTo>
                <a:lnTo>
                  <a:pt x="11433978" y="0"/>
                </a:lnTo>
                <a:lnTo>
                  <a:pt x="11433978" y="2468545"/>
                </a:lnTo>
                <a:lnTo>
                  <a:pt x="0" y="246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4485" y="6267397"/>
            <a:ext cx="10539030" cy="2053294"/>
          </a:xfrm>
          <a:custGeom>
            <a:avLst/>
            <a:gdLst/>
            <a:ahLst/>
            <a:cxnLst/>
            <a:rect r="r" b="b" t="t" l="l"/>
            <a:pathLst>
              <a:path h="2053294" w="10539030">
                <a:moveTo>
                  <a:pt x="0" y="0"/>
                </a:moveTo>
                <a:lnTo>
                  <a:pt x="10539030" y="0"/>
                </a:lnTo>
                <a:lnTo>
                  <a:pt x="10539030" y="2053293"/>
                </a:lnTo>
                <a:lnTo>
                  <a:pt x="0" y="20532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95350"/>
            <a:ext cx="8690967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Step 2: M</a:t>
            </a: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ultiply the Matrix by the Point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10150"/>
            <a:ext cx="3558678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Fin</a:t>
            </a: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al Answer: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21905" y="1787669"/>
            <a:ext cx="10845842" cy="6711662"/>
          </a:xfrm>
          <a:custGeom>
            <a:avLst/>
            <a:gdLst/>
            <a:ahLst/>
            <a:cxnLst/>
            <a:rect r="r" b="b" t="t" l="l"/>
            <a:pathLst>
              <a:path h="6711662" w="10845842">
                <a:moveTo>
                  <a:pt x="0" y="0"/>
                </a:moveTo>
                <a:lnTo>
                  <a:pt x="10845842" y="0"/>
                </a:lnTo>
                <a:lnTo>
                  <a:pt x="10845842" y="6711662"/>
                </a:lnTo>
                <a:lnTo>
                  <a:pt x="0" y="6711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03145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966868"/>
            <a:ext cx="11509276" cy="285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18"/>
              </a:lnSpc>
              <a:spcBef>
                <a:spcPct val="0"/>
              </a:spcBef>
            </a:pPr>
            <a:r>
              <a:rPr lang="en-US" b="true" sz="16656" u="non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004383"/>
            <a:ext cx="15858028" cy="453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6"/>
              </a:lnSpc>
              <a:spcBef>
                <a:spcPct val="0"/>
              </a:spcBef>
            </a:pPr>
            <a:r>
              <a:rPr lang="en-US" b="true" sz="4004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</a:t>
            </a:r>
            <a:r>
              <a:rPr lang="en-US" b="true" sz="4004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otation is a process in which a image is simply rotated around the origin or an image center by a given angle. This rotates the image or changes the orientation of an image depending on the angle it has been set to. </a:t>
            </a:r>
          </a:p>
          <a:p>
            <a:pPr algn="ctr">
              <a:lnSpc>
                <a:spcPts val="6006"/>
              </a:lnSpc>
              <a:spcBef>
                <a:spcPct val="0"/>
              </a:spcBef>
            </a:pPr>
          </a:p>
          <a:p>
            <a:pPr algn="l">
              <a:lnSpc>
                <a:spcPts val="6006"/>
              </a:lnSpc>
              <a:spcBef>
                <a:spcPct val="0"/>
              </a:spcBef>
            </a:pPr>
            <a:r>
              <a:rPr lang="en-US" b="true" sz="4004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Its equation is: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498588" y="6745651"/>
            <a:ext cx="7714200" cy="1918508"/>
          </a:xfrm>
          <a:custGeom>
            <a:avLst/>
            <a:gdLst/>
            <a:ahLst/>
            <a:cxnLst/>
            <a:rect r="r" b="b" t="t" l="l"/>
            <a:pathLst>
              <a:path h="1918508" w="7714200">
                <a:moveTo>
                  <a:pt x="0" y="0"/>
                </a:moveTo>
                <a:lnTo>
                  <a:pt x="7714200" y="0"/>
                </a:lnTo>
                <a:lnTo>
                  <a:pt x="7714200" y="1918509"/>
                </a:lnTo>
                <a:lnTo>
                  <a:pt x="0" y="191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5" t="0" r="-5540" b="-19655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529648" y="1534941"/>
            <a:ext cx="13228704" cy="7217118"/>
          </a:xfrm>
          <a:custGeom>
            <a:avLst/>
            <a:gdLst/>
            <a:ahLst/>
            <a:cxnLst/>
            <a:rect r="r" b="b" t="t" l="l"/>
            <a:pathLst>
              <a:path h="7217118" w="13228704">
                <a:moveTo>
                  <a:pt x="0" y="0"/>
                </a:moveTo>
                <a:lnTo>
                  <a:pt x="13228704" y="0"/>
                </a:lnTo>
                <a:lnTo>
                  <a:pt x="13228704" y="7217118"/>
                </a:lnTo>
                <a:lnTo>
                  <a:pt x="0" y="721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55830" y="1606538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033040"/>
            <a:ext cx="11931186" cy="7225260"/>
          </a:xfrm>
          <a:custGeom>
            <a:avLst/>
            <a:gdLst/>
            <a:ahLst/>
            <a:cxnLst/>
            <a:rect r="r" b="b" t="t" l="l"/>
            <a:pathLst>
              <a:path h="7225260" w="11931186">
                <a:moveTo>
                  <a:pt x="0" y="0"/>
                </a:moveTo>
                <a:lnTo>
                  <a:pt x="11931186" y="0"/>
                </a:lnTo>
                <a:lnTo>
                  <a:pt x="11931186" y="7225260"/>
                </a:lnTo>
                <a:lnTo>
                  <a:pt x="0" y="7225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4481"/>
            <a:ext cx="10001089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6"/>
              </a:lnSpc>
              <a:spcBef>
                <a:spcPct val="0"/>
              </a:spcBef>
            </a:pPr>
            <a:r>
              <a:rPr lang="en-US" b="true" sz="5924" spc="2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Rotation about arbitrary point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09886" y="2492412"/>
            <a:ext cx="2746772" cy="150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</a:pPr>
            <a:r>
              <a:rPr lang="en-US" b="true" sz="4001" spc="16" u="sng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Translation:</a:t>
            </a:r>
          </a:p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x’ = x - 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86450" y="4577981"/>
            <a:ext cx="4591055" cy="150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b="true" sz="4064" spc="16" u="sng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Rotation:</a:t>
            </a:r>
          </a:p>
          <a:p>
            <a:pPr algn="ctr">
              <a:lnSpc>
                <a:spcPts val="6096"/>
              </a:lnSpc>
              <a:spcBef>
                <a:spcPct val="0"/>
              </a:spcBef>
            </a:pPr>
            <a:r>
              <a:rPr lang="en-US" b="true" sz="4064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x’’ = R(x’) = Rx - Rp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65591" y="6615795"/>
            <a:ext cx="5032772" cy="147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2"/>
              </a:lnSpc>
            </a:pPr>
            <a:r>
              <a:rPr lang="en-US" b="true" sz="3961" spc="15" u="sng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Translation Back:</a:t>
            </a:r>
          </a:p>
          <a:p>
            <a:pPr algn="ctr">
              <a:lnSpc>
                <a:spcPts val="5942"/>
              </a:lnSpc>
              <a:spcBef>
                <a:spcPct val="0"/>
              </a:spcBef>
            </a:pPr>
            <a:r>
              <a:rPr lang="en-US" b="true" sz="3961" spc="15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x’’’ = x’’ + p = Rx - Rp + 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44104" y="1794601"/>
            <a:ext cx="2746772" cy="150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</a:pPr>
            <a:r>
              <a:rPr lang="en-US" b="true" sz="4001" spc="16" u="sng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Translation:</a:t>
            </a:r>
          </a:p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x’ = x - 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1962" y="4071022"/>
            <a:ext cx="4591055" cy="150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6"/>
              </a:lnSpc>
            </a:pPr>
            <a:r>
              <a:rPr lang="en-US" b="true" sz="4064" spc="16" u="sng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Rotation:</a:t>
            </a:r>
          </a:p>
          <a:p>
            <a:pPr algn="ctr">
              <a:lnSpc>
                <a:spcPts val="6096"/>
              </a:lnSpc>
              <a:spcBef>
                <a:spcPct val="0"/>
              </a:spcBef>
            </a:pPr>
            <a:r>
              <a:rPr lang="en-US" b="true" sz="4064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x’’ = R(x’) = Rx - Rp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1104" y="6108836"/>
            <a:ext cx="5032772" cy="147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2"/>
              </a:lnSpc>
            </a:pPr>
            <a:r>
              <a:rPr lang="en-US" b="true" sz="3961" spc="15" u="sng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Translation Back:</a:t>
            </a:r>
          </a:p>
          <a:p>
            <a:pPr algn="ctr">
              <a:lnSpc>
                <a:spcPts val="5942"/>
              </a:lnSpc>
              <a:spcBef>
                <a:spcPct val="0"/>
              </a:spcBef>
            </a:pPr>
            <a:r>
              <a:rPr lang="en-US" b="true" sz="3961" spc="15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x’’’ = x’’ + p = Rx - Rp + 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3876" y="2215929"/>
            <a:ext cx="10170795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Translate the center of rotation to the origin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85335" y="4705377"/>
            <a:ext cx="3932872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Rotate the object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16716" y="6322636"/>
            <a:ext cx="7900392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Translate  back to original location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2928" y="1028700"/>
            <a:ext cx="6261085" cy="2461897"/>
          </a:xfrm>
          <a:custGeom>
            <a:avLst/>
            <a:gdLst/>
            <a:ahLst/>
            <a:cxnLst/>
            <a:rect r="r" b="b" t="t" l="l"/>
            <a:pathLst>
              <a:path h="2461897" w="6261085">
                <a:moveTo>
                  <a:pt x="0" y="0"/>
                </a:moveTo>
                <a:lnTo>
                  <a:pt x="6261085" y="0"/>
                </a:lnTo>
                <a:lnTo>
                  <a:pt x="6261085" y="2461897"/>
                </a:lnTo>
                <a:lnTo>
                  <a:pt x="0" y="246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56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82928" y="4055666"/>
            <a:ext cx="6261085" cy="2548482"/>
          </a:xfrm>
          <a:custGeom>
            <a:avLst/>
            <a:gdLst/>
            <a:ahLst/>
            <a:cxnLst/>
            <a:rect r="r" b="b" t="t" l="l"/>
            <a:pathLst>
              <a:path h="2548482" w="6261085">
                <a:moveTo>
                  <a:pt x="0" y="0"/>
                </a:moveTo>
                <a:lnTo>
                  <a:pt x="6261085" y="0"/>
                </a:lnTo>
                <a:lnTo>
                  <a:pt x="6261085" y="2548482"/>
                </a:lnTo>
                <a:lnTo>
                  <a:pt x="0" y="25484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82928" y="7074406"/>
            <a:ext cx="6261085" cy="2813185"/>
          </a:xfrm>
          <a:custGeom>
            <a:avLst/>
            <a:gdLst/>
            <a:ahLst/>
            <a:cxnLst/>
            <a:rect r="r" b="b" t="t" l="l"/>
            <a:pathLst>
              <a:path h="2813185" w="6261085">
                <a:moveTo>
                  <a:pt x="0" y="0"/>
                </a:moveTo>
                <a:lnTo>
                  <a:pt x="6261085" y="0"/>
                </a:lnTo>
                <a:lnTo>
                  <a:pt x="6261085" y="2813185"/>
                </a:lnTo>
                <a:lnTo>
                  <a:pt x="0" y="2813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92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4636294" cy="67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1"/>
              </a:lnSpc>
              <a:spcBef>
                <a:spcPct val="0"/>
              </a:spcBef>
            </a:pPr>
            <a:r>
              <a:rPr lang="en-US" b="true" sz="3734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Rotation about x axis: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8944" y="3941366"/>
            <a:ext cx="4578310" cy="66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b="true" sz="3699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Rotation ab</a:t>
            </a:r>
            <a:r>
              <a:rPr lang="en-US" b="true" sz="3699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out y axis: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1802" y="6960106"/>
            <a:ext cx="4557117" cy="66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b="true" sz="3699" spc="14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Rotation about z axis: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85768" y="4852958"/>
            <a:ext cx="4073532" cy="49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8"/>
              </a:lnSpc>
              <a:spcBef>
                <a:spcPct val="0"/>
              </a:spcBef>
            </a:pPr>
            <a:r>
              <a:rPr lang="en-US" b="true" sz="2779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For about the axis, axis =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33509" y="6011330"/>
            <a:ext cx="5922969" cy="2449485"/>
          </a:xfrm>
          <a:custGeom>
            <a:avLst/>
            <a:gdLst/>
            <a:ahLst/>
            <a:cxnLst/>
            <a:rect r="r" b="b" t="t" l="l"/>
            <a:pathLst>
              <a:path h="2449485" w="5922969">
                <a:moveTo>
                  <a:pt x="0" y="0"/>
                </a:moveTo>
                <a:lnTo>
                  <a:pt x="5922969" y="0"/>
                </a:lnTo>
                <a:lnTo>
                  <a:pt x="5922969" y="2449486"/>
                </a:lnTo>
                <a:lnTo>
                  <a:pt x="0" y="2449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37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891687"/>
            <a:ext cx="5950272" cy="2270690"/>
          </a:xfrm>
          <a:custGeom>
            <a:avLst/>
            <a:gdLst/>
            <a:ahLst/>
            <a:cxnLst/>
            <a:rect r="r" b="b" t="t" l="l"/>
            <a:pathLst>
              <a:path h="2270690" w="5950272">
                <a:moveTo>
                  <a:pt x="0" y="0"/>
                </a:moveTo>
                <a:lnTo>
                  <a:pt x="5950272" y="0"/>
                </a:lnTo>
                <a:lnTo>
                  <a:pt x="5950272" y="2270691"/>
                </a:lnTo>
                <a:lnTo>
                  <a:pt x="0" y="2270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02" t="0" r="-633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82777" y="1891687"/>
            <a:ext cx="5903951" cy="2355125"/>
          </a:xfrm>
          <a:custGeom>
            <a:avLst/>
            <a:gdLst/>
            <a:ahLst/>
            <a:cxnLst/>
            <a:rect r="r" b="b" t="t" l="l"/>
            <a:pathLst>
              <a:path h="2355125" w="5903951">
                <a:moveTo>
                  <a:pt x="0" y="0"/>
                </a:moveTo>
                <a:lnTo>
                  <a:pt x="5903951" y="0"/>
                </a:lnTo>
                <a:lnTo>
                  <a:pt x="5903951" y="2355125"/>
                </a:lnTo>
                <a:lnTo>
                  <a:pt x="0" y="2355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67" t="0" r="-1064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78950" y="5999754"/>
            <a:ext cx="5511605" cy="2461062"/>
          </a:xfrm>
          <a:custGeom>
            <a:avLst/>
            <a:gdLst/>
            <a:ahLst/>
            <a:cxnLst/>
            <a:rect r="r" b="b" t="t" l="l"/>
            <a:pathLst>
              <a:path h="2461062" w="5511605">
                <a:moveTo>
                  <a:pt x="0" y="0"/>
                </a:moveTo>
                <a:lnTo>
                  <a:pt x="5511605" y="0"/>
                </a:lnTo>
                <a:lnTo>
                  <a:pt x="5511605" y="2461062"/>
                </a:lnTo>
                <a:lnTo>
                  <a:pt x="0" y="2461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775" t="0" r="-547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64999" y="1148790"/>
            <a:ext cx="9397841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ROTATION AND OTHER TRANFORMATIONS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51382" y="2631126"/>
            <a:ext cx="458986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-&gt;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21889" y="6797950"/>
            <a:ext cx="458986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-&gt;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856601" y="6516875"/>
            <a:ext cx="9252258" cy="2029355"/>
          </a:xfrm>
          <a:custGeom>
            <a:avLst/>
            <a:gdLst/>
            <a:ahLst/>
            <a:cxnLst/>
            <a:rect r="r" b="b" t="t" l="l"/>
            <a:pathLst>
              <a:path h="2029355" w="9252258">
                <a:moveTo>
                  <a:pt x="0" y="0"/>
                </a:moveTo>
                <a:lnTo>
                  <a:pt x="9252258" y="0"/>
                </a:lnTo>
                <a:lnTo>
                  <a:pt x="9252258" y="2029355"/>
                </a:lnTo>
                <a:lnTo>
                  <a:pt x="0" y="2029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70633" y="2225107"/>
            <a:ext cx="8638226" cy="2259465"/>
          </a:xfrm>
          <a:custGeom>
            <a:avLst/>
            <a:gdLst/>
            <a:ahLst/>
            <a:cxnLst/>
            <a:rect r="r" b="b" t="t" l="l"/>
            <a:pathLst>
              <a:path h="2259465" w="8638226">
                <a:moveTo>
                  <a:pt x="0" y="0"/>
                </a:moveTo>
                <a:lnTo>
                  <a:pt x="8638226" y="0"/>
                </a:lnTo>
                <a:lnTo>
                  <a:pt x="8638226" y="2259465"/>
                </a:lnTo>
                <a:lnTo>
                  <a:pt x="0" y="2259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5934" y="1121753"/>
            <a:ext cx="9329381" cy="68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7"/>
              </a:lnSpc>
              <a:spcBef>
                <a:spcPct val="0"/>
              </a:spcBef>
            </a:pPr>
            <a:r>
              <a:rPr lang="en-US" b="true" sz="3791" spc="15" u="sng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R</a:t>
            </a:r>
            <a:r>
              <a:rPr lang="en-US" b="true" sz="3791" spc="15" u="sng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otate a Point in 2D Using a Rotation Matrix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5934" y="4705377"/>
            <a:ext cx="7302579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Ste</a:t>
            </a:r>
            <a:r>
              <a:rPr lang="en-US" b="true" sz="4001" spc="1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p 1: Write the Rotation Matrix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624053" y="2634382"/>
            <a:ext cx="11039894" cy="1728667"/>
          </a:xfrm>
          <a:custGeom>
            <a:avLst/>
            <a:gdLst/>
            <a:ahLst/>
            <a:cxnLst/>
            <a:rect r="r" b="b" t="t" l="l"/>
            <a:pathLst>
              <a:path h="1728667" w="11039894">
                <a:moveTo>
                  <a:pt x="0" y="0"/>
                </a:moveTo>
                <a:lnTo>
                  <a:pt x="11039894" y="0"/>
                </a:lnTo>
                <a:lnTo>
                  <a:pt x="11039894" y="1728667"/>
                </a:lnTo>
                <a:lnTo>
                  <a:pt x="0" y="1728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59723" y="6341814"/>
            <a:ext cx="6513686" cy="1968421"/>
          </a:xfrm>
          <a:custGeom>
            <a:avLst/>
            <a:gdLst/>
            <a:ahLst/>
            <a:cxnLst/>
            <a:rect r="r" b="b" t="t" l="l"/>
            <a:pathLst>
              <a:path h="1968421" w="6513686">
                <a:moveTo>
                  <a:pt x="0" y="0"/>
                </a:moveTo>
                <a:lnTo>
                  <a:pt x="6513686" y="0"/>
                </a:lnTo>
                <a:lnTo>
                  <a:pt x="6513686" y="1968421"/>
                </a:lnTo>
                <a:lnTo>
                  <a:pt x="0" y="1968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34734" y="1126280"/>
            <a:ext cx="7449979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Step</a:t>
            </a: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2: Multiply Matrix with Point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4734" y="5358168"/>
            <a:ext cx="3112651" cy="74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2"/>
              </a:lnSpc>
              <a:spcBef>
                <a:spcPct val="0"/>
              </a:spcBef>
            </a:pP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Fin</a:t>
            </a:r>
            <a:r>
              <a:rPr lang="en-US" b="true" sz="4001" spc="1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al Answer: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DAGmkp0NA8E</dc:identifier>
  <dcterms:modified xsi:type="dcterms:W3CDTF">2011-08-01T06:04:30Z</dcterms:modified>
  <cp:revision>1</cp:revision>
  <dc:title>Rotation is a process in which a image is simply rotated around the origin or an image center by a given angle. This rotates the image or changes the orientation of an image depending on the angle it has been set to. Its equation is:</dc:title>
</cp:coreProperties>
</file>